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3" autoAdjust="0"/>
  </p:normalViewPr>
  <p:slideViewPr>
    <p:cSldViewPr snapToGrid="0">
      <p:cViewPr varScale="1">
        <p:scale>
          <a:sx n="108" d="100"/>
          <a:sy n="108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07DD2-5D07-490A-B27F-B10075D4615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4DFFC-DD39-4EA3-A0F0-F1595BAF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4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/>
              <a:t>I spent</a:t>
            </a:r>
            <a:r>
              <a:rPr lang="en-US" altLang="zh-CN" baseline="0" dirty="0"/>
              <a:t> m</a:t>
            </a:r>
            <a:r>
              <a:rPr lang="en-US" altLang="zh-CN" dirty="0"/>
              <a:t>y</a:t>
            </a:r>
            <a:r>
              <a:rPr lang="en-US" altLang="zh-CN" baseline="0" dirty="0"/>
              <a:t> undergraduate and master period in Peking University and majors during my study were GIS and remote sensing, respectively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30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undergraduate</a:t>
            </a:r>
            <a:r>
              <a:rPr lang="en-US" baseline="0" dirty="0"/>
              <a:t> thesis and master thesis,  at the second year of my undergraduate study, Haiti earthquake happened. I start to think my major is remote sensing. Then How remote sensing can do for disaster relief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DFFC-DD39-4EA3-A0F0-F1595BAF4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Satellite take a picture of the earth </a:t>
            </a:r>
            <a:r>
              <a:rPr lang="en-US" baseline="0" dirty="0"/>
              <a:t>from sky</a:t>
            </a:r>
          </a:p>
          <a:p>
            <a:r>
              <a:rPr lang="en-US" baseline="0" dirty="0"/>
              <a:t>Height data bright object is high and dark areas are low.</a:t>
            </a:r>
          </a:p>
          <a:p>
            <a:r>
              <a:rPr lang="en-US" baseline="0" dirty="0"/>
              <a:t>NDVI an vegetation index used to distinguish vegetation and non vegetation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DFFC-DD39-4EA3-A0F0-F1595BAF4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to</a:t>
            </a:r>
            <a:r>
              <a:rPr lang="en-US" baseline="0" dirty="0"/>
              <a:t> calculate BUA fraction but not extracting BUA area is because the study area is the whole China, therefore I used low spatial resolution datasets for this study, which were NTL NDVI and LST.  The spatial resolution of those datasets is 1km, which means</a:t>
            </a:r>
          </a:p>
          <a:p>
            <a:r>
              <a:rPr lang="en-US" baseline="0" dirty="0"/>
              <a:t>Almost no pixel can be identified as one pure land cover class. Therefore estimating the percentage of each land cover types in pixels are more reasonable.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for estimating </a:t>
            </a:r>
            <a:r>
              <a:rPr lang="en-US" baseline="0" dirty="0"/>
              <a:t>BUA fraction is by combining BUA feature and Spectral Mixture Analysis. </a:t>
            </a:r>
            <a:r>
              <a:rPr lang="en-US" dirty="0"/>
              <a:t>SMA</a:t>
            </a:r>
            <a:r>
              <a:rPr lang="en-US" baseline="0" dirty="0"/>
              <a:t> related to many mathematical functions, not say in detail here</a:t>
            </a:r>
            <a:endParaRPr lang="en-US" dirty="0"/>
          </a:p>
          <a:p>
            <a:r>
              <a:rPr lang="en-US" baseline="0" dirty="0"/>
              <a:t>the BUA feature means normally, BUA have high value in…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DFFC-DD39-4EA3-A0F0-F1595BAF4D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8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 project I</a:t>
            </a:r>
            <a:r>
              <a:rPr lang="en-US" altLang="zh-CN" baseline="0" dirty="0"/>
              <a:t> did during my visit in CGA. </a:t>
            </a:r>
          </a:p>
          <a:p>
            <a:r>
              <a:rPr lang="en-US" dirty="0"/>
              <a:t>Import</a:t>
            </a:r>
            <a:r>
              <a:rPr lang="en-US" baseline="0" dirty="0"/>
              <a:t> data from excel to ArcGIS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DFFC-DD39-4EA3-A0F0-F1595BAF4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DFFC-DD39-4EA3-A0F0-F1595BAF4D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corresponding maps automatically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DFFC-DD39-4EA3-A0F0-F1595BAF4D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0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871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9"/>
          <p:cNvSpPr/>
          <p:nvPr/>
        </p:nvSpPr>
        <p:spPr>
          <a:xfrm flipV="1">
            <a:off x="7213600" y="3810000"/>
            <a:ext cx="49784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矩形 20"/>
          <p:cNvSpPr/>
          <p:nvPr/>
        </p:nvSpPr>
        <p:spPr>
          <a:xfrm flipV="1">
            <a:off x="7213600" y="3897314"/>
            <a:ext cx="49784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矩形 23"/>
          <p:cNvSpPr/>
          <p:nvPr/>
        </p:nvSpPr>
        <p:spPr>
          <a:xfrm flipV="1">
            <a:off x="7213600" y="4114801"/>
            <a:ext cx="49784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矩形 24"/>
          <p:cNvSpPr/>
          <p:nvPr/>
        </p:nvSpPr>
        <p:spPr>
          <a:xfrm flipV="1">
            <a:off x="7213601" y="4164013"/>
            <a:ext cx="2620433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" name="矩形 25"/>
          <p:cNvSpPr/>
          <p:nvPr/>
        </p:nvSpPr>
        <p:spPr>
          <a:xfrm flipV="1">
            <a:off x="7213601" y="4198939"/>
            <a:ext cx="2620433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11" name="圆角矩形 26"/>
          <p:cNvSpPr/>
          <p:nvPr/>
        </p:nvSpPr>
        <p:spPr bwMode="white">
          <a:xfrm>
            <a:off x="7213601" y="3962400"/>
            <a:ext cx="4085167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12" name="圆角矩形 40"/>
          <p:cNvSpPr/>
          <p:nvPr/>
        </p:nvSpPr>
        <p:spPr bwMode="white">
          <a:xfrm>
            <a:off x="9836151" y="4060826"/>
            <a:ext cx="21336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3" name="矩形 41"/>
          <p:cNvSpPr/>
          <p:nvPr/>
        </p:nvSpPr>
        <p:spPr>
          <a:xfrm>
            <a:off x="0" y="3649664"/>
            <a:ext cx="12192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4" name="矩形 42"/>
          <p:cNvSpPr/>
          <p:nvPr/>
        </p:nvSpPr>
        <p:spPr>
          <a:xfrm>
            <a:off x="0" y="3675064"/>
            <a:ext cx="12192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5" name="矩形 43"/>
          <p:cNvSpPr/>
          <p:nvPr/>
        </p:nvSpPr>
        <p:spPr>
          <a:xfrm flipV="1">
            <a:off x="8551333" y="3643313"/>
            <a:ext cx="3640667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6" name="矩形 44"/>
          <p:cNvSpPr/>
          <p:nvPr/>
        </p:nvSpPr>
        <p:spPr>
          <a:xfrm>
            <a:off x="0" y="0"/>
            <a:ext cx="12192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17" name="日期占位符 27"/>
          <p:cNvSpPr>
            <a:spLocks noGrp="1"/>
          </p:cNvSpPr>
          <p:nvPr>
            <p:ph type="dt" sz="half" idx="10"/>
          </p:nvPr>
        </p:nvSpPr>
        <p:spPr>
          <a:xfrm>
            <a:off x="8940800" y="4206875"/>
            <a:ext cx="1280584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59FE320-BEC1-47C8-81B7-ED7703D632F6}" type="datetimeFigureOut">
              <a:rPr lang="en-US" altLang="zh-CN"/>
              <a:pPr>
                <a:defRPr/>
              </a:pPr>
              <a:t>7/26/2018</a:t>
            </a:fld>
            <a:endParaRPr lang="en-US" altLang="zh-CN"/>
          </a:p>
        </p:txBody>
      </p:sp>
      <p:sp>
        <p:nvSpPr>
          <p:cNvPr id="18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1093451" y="1589"/>
            <a:ext cx="996949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5ECDE8-091F-44BB-9008-6F25789C0D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2068115"/>
      </p:ext>
    </p:extLst>
  </p:cSld>
  <p:clrMapOvr>
    <a:masterClrMapping/>
  </p:clrMapOvr>
  <p:transition>
    <p:pull dir="r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066EE03-27DD-4294-B816-B96975D424E6}" type="datetimeFigureOut">
              <a:rPr lang="en-US" altLang="zh-CN"/>
              <a:pPr>
                <a:defRPr/>
              </a:pPr>
              <a:t>7/26/2018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7BA2C51-A7F6-485C-9C1E-53D2345C5F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1148160"/>
      </p:ext>
    </p:extLst>
  </p:cSld>
  <p:clrMapOvr>
    <a:masterClrMapping/>
  </p:clrMapOvr>
  <p:transition>
    <p:pull dir="r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FA58D83-9325-4968-BBBD-E60079474B59}" type="datetimeFigureOut">
              <a:rPr lang="en-US" altLang="zh-CN"/>
              <a:pPr>
                <a:defRPr/>
              </a:pPr>
              <a:t>7/26/2018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69B9954-8D97-461E-AF1B-5357EA06F6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6252128"/>
      </p:ext>
    </p:extLst>
  </p:cSld>
  <p:clrMapOvr>
    <a:masterClrMapping/>
  </p:clrMapOvr>
  <p:transition>
    <p:pull dir="ru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0668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792224"/>
            <a:ext cx="10972800" cy="43251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2D54-819C-467D-8ED5-192341D63A71}" type="datetimeFigureOut">
              <a:rPr lang="en-US" altLang="zh-CN"/>
              <a:pPr>
                <a:defRPr/>
              </a:pPr>
              <a:t>7/26/2018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E97232E-3B80-4B0A-932F-D10231D109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583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29350"/>
            <a:ext cx="299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418689"/>
      </p:ext>
    </p:extLst>
  </p:cSld>
  <p:clrMapOvr>
    <a:masterClrMapping/>
  </p:clrMapOvr>
  <p:transition>
    <p:pull dir="r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931E378-3120-4063-B31F-EE56EBA15845}" type="datetimeFigureOut">
              <a:rPr lang="en-US" altLang="zh-CN"/>
              <a:pPr>
                <a:defRPr/>
              </a:pPr>
              <a:t>7/26/2018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5F5DD92-DDA9-4134-AD7D-79201725DD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0752107"/>
      </p:ext>
    </p:extLst>
  </p:cSld>
  <p:clrMapOvr>
    <a:masterClrMapping/>
  </p:clrMapOvr>
  <p:transition>
    <p:pull dir="ru"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DD51E41-82E6-4CB9-A6AF-BF693718CD27}" type="datetimeFigureOut">
              <a:rPr lang="en-US" altLang="zh-CN"/>
              <a:pPr>
                <a:defRPr/>
              </a:pPr>
              <a:t>7/26/2018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1A32845-91D5-4BBC-8D35-BE5317FFAD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6845817"/>
      </p:ext>
    </p:extLst>
  </p:cSld>
  <p:clrMapOvr>
    <a:masterClrMapping/>
  </p:clrMapOvr>
  <p:transition>
    <p:pull dir="r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A49885F-0780-4CA0-8800-2DE34C4ECE83}" type="datetimeFigureOut">
              <a:rPr lang="en-US" altLang="zh-CN"/>
              <a:pPr>
                <a:defRPr/>
              </a:pPr>
              <a:t>7/26/2018</a:t>
            </a:fld>
            <a:endParaRPr lang="en-US" altLang="zh-CN"/>
          </a:p>
        </p:txBody>
      </p:sp>
      <p:sp>
        <p:nvSpPr>
          <p:cNvPr id="8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31FED06-C810-4E1A-8416-7575D65239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页脚占位符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7204158"/>
      </p:ext>
    </p:extLst>
  </p:cSld>
  <p:clrMapOvr>
    <a:masterClrMapping/>
  </p:clrMapOvr>
  <p:transition>
    <p:pull dir="r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77818" y="612775"/>
            <a:ext cx="12763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24E2-A9F4-4DB2-85EE-D806BA5417BE}" type="datetimeFigureOut">
              <a:rPr lang="en-US" altLang="zh-CN"/>
              <a:pPr>
                <a:defRPr/>
              </a:pPr>
              <a:t>7/26/2018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34C7-234A-4865-8FDC-27E32DD677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4887728"/>
      </p:ext>
    </p:extLst>
  </p:cSld>
  <p:clrMapOvr>
    <a:masterClrMapping/>
  </p:clrMapOvr>
  <p:transition>
    <p:pull dir="r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3E3BBC0-5B29-41D5-A1EE-CEB602E1CCAE}" type="datetimeFigureOut">
              <a:rPr lang="en-US" altLang="zh-CN"/>
              <a:pPr>
                <a:defRPr/>
              </a:pPr>
              <a:t>7/26/2018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C868259-8976-4561-9DE9-3603E4C89E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039416"/>
      </p:ext>
    </p:extLst>
  </p:cSld>
  <p:clrMapOvr>
    <a:masterClrMapping/>
  </p:clrMapOvr>
  <p:transition>
    <p:pull dir="r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47C1-2F48-41BB-B8F4-7451BF8BB57A}" type="datetimeFigureOut">
              <a:rPr lang="en-US" altLang="zh-CN"/>
              <a:pPr>
                <a:defRPr/>
              </a:pPr>
              <a:t>7/26/2018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1100-6049-4971-9E94-4F3E298743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060606"/>
      </p:ext>
    </p:extLst>
  </p:cSld>
  <p:clrMapOvr>
    <a:masterClrMapping/>
  </p:clrMapOvr>
  <p:transition>
    <p:pull dir="r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964D-C026-4C7F-8BF0-E34EADA6772C}" type="datetimeFigureOut">
              <a:rPr lang="en-US" altLang="zh-CN"/>
              <a:pPr>
                <a:defRPr/>
              </a:pPr>
              <a:t>7/26/2018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6ACB-D623-455A-8D06-3F253C59E3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5898574"/>
      </p:ext>
    </p:extLst>
  </p:cSld>
  <p:clrMapOvr>
    <a:masterClrMapping/>
  </p:clrMapOvr>
  <p:transition>
    <p:pull dir="r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4"/>
            <a:ext cx="12192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6"/>
            <a:ext cx="12192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7213600" y="360364"/>
            <a:ext cx="49784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7213600" y="439739"/>
            <a:ext cx="49784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7209367" y="496889"/>
            <a:ext cx="408516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9831917" y="588963"/>
            <a:ext cx="21336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12113684" y="-1588"/>
            <a:ext cx="762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12058651" y="-1588"/>
            <a:ext cx="381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12033251" y="-1588"/>
            <a:ext cx="12700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11967633" y="-1588"/>
            <a:ext cx="35984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11887201" y="0"/>
            <a:ext cx="7408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11832167" y="0"/>
            <a:ext cx="10584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9" name="标题占位符 21"/>
          <p:cNvSpPr>
            <a:spLocks noGrp="1"/>
          </p:cNvSpPr>
          <p:nvPr>
            <p:ph type="title"/>
          </p:nvPr>
        </p:nvSpPr>
        <p:spPr bwMode="auto"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0" name="文本占位符 12"/>
          <p:cNvSpPr>
            <a:spLocks noGrp="1"/>
          </p:cNvSpPr>
          <p:nvPr>
            <p:ph type="body" idx="1"/>
          </p:nvPr>
        </p:nvSpPr>
        <p:spPr bwMode="auto">
          <a:xfrm>
            <a:off x="609600" y="2249488"/>
            <a:ext cx="10972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4E40A39A-2E69-4EA9-899C-588B1174994F}" type="datetimeFigureOut">
              <a:rPr lang="en-US" altLang="zh-CN"/>
              <a:pPr>
                <a:defRPr/>
              </a:pPr>
              <a:t>7/26/2018</a:t>
            </a:fld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98717" y="1588"/>
            <a:ext cx="1016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29BB2373-4245-4DF8-9D96-7B52369CD6D2}" type="slidenum">
              <a:rPr lang="en-US" altLang="zh-CN"/>
              <a:pPr>
                <a:defRPr/>
              </a:pPr>
              <a:t>‹#›</a:t>
            </a:fld>
            <a:endParaRPr lang="en-US" altLang="zh-CN" sz="1400" b="1"/>
          </a:p>
        </p:txBody>
      </p:sp>
    </p:spTree>
    <p:extLst>
      <p:ext uri="{BB962C8B-B14F-4D97-AF65-F5344CB8AC3E}">
        <p14:creationId xmlns:p14="http://schemas.microsoft.com/office/powerpoint/2010/main" val="21280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snow@link.cuhk.edu.h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ctrTitle"/>
          </p:nvPr>
        </p:nvSpPr>
        <p:spPr>
          <a:xfrm>
            <a:off x="389793" y="1037492"/>
            <a:ext cx="10668000" cy="12192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zh-CN" sz="3200" b="1" dirty="0"/>
              <a:t>Some Applications of Remote Sensing and GIS</a:t>
            </a:r>
            <a:endParaRPr lang="zh-CN" altLang="en-US" sz="3200" b="1" dirty="0"/>
          </a:p>
        </p:txBody>
      </p:sp>
      <p:sp>
        <p:nvSpPr>
          <p:cNvPr id="5" name="副标题 6"/>
          <p:cNvSpPr>
            <a:spLocks noGrp="1"/>
          </p:cNvSpPr>
          <p:nvPr>
            <p:ph type="subTitle" idx="1"/>
          </p:nvPr>
        </p:nvSpPr>
        <p:spPr>
          <a:xfrm>
            <a:off x="4783994" y="4601308"/>
            <a:ext cx="2223476" cy="457200"/>
          </a:xfrm>
        </p:spPr>
        <p:txBody>
          <a:bodyPr/>
          <a:lstStyle/>
          <a:p>
            <a:pPr marL="63500" algn="just">
              <a:spcAft>
                <a:spcPts val="600"/>
              </a:spcAft>
            </a:pPr>
            <a:r>
              <a:rPr lang="en-US" altLang="zh-CN" b="1" dirty="0"/>
              <a:t>Xue</a:t>
            </a:r>
            <a:r>
              <a:rPr lang="zh-CN" altLang="en-US" b="1" dirty="0"/>
              <a:t> </a:t>
            </a:r>
            <a:r>
              <a:rPr lang="en-US" altLang="zh-CN" b="1" dirty="0"/>
              <a:t>WANG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262" y="5404337"/>
            <a:ext cx="118310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HK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</a:rPr>
              <a:t>PhD Candidate</a:t>
            </a:r>
            <a:r>
              <a:rPr lang="en-US" altLang="zh-HK" sz="1400" i="1" dirty="0">
                <a:solidFill>
                  <a:prstClr val="black"/>
                </a:solidFill>
                <a:latin typeface="Arial" charset="0"/>
                <a:ea typeface="新細明體" panose="02020500000000000000" pitchFamily="18" charset="-120"/>
              </a:rPr>
              <a:t>, </a:t>
            </a:r>
            <a:r>
              <a:rPr kumimoji="0" lang="en-US" altLang="zh-HK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</a:rPr>
              <a:t>Department of Geography and Resource Management, The Chinese University of Hong Kong,</a:t>
            </a:r>
            <a:r>
              <a:rPr kumimoji="0" lang="en-US" altLang="zh-HK" sz="1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</a:rPr>
              <a:t> Email: 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hlinkClick r:id="rId3"/>
              </a:rPr>
              <a:t>wsnow@link.cuhk.edu.hk</a:t>
            </a:r>
            <a:endParaRPr kumimoji="0" lang="en-US" altLang="zh-H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HK" sz="1400" i="1" dirty="0">
                <a:solidFill>
                  <a:prstClr val="black"/>
                </a:solidFill>
                <a:latin typeface="Arial" charset="0"/>
                <a:ea typeface="新細明體" panose="02020500000000000000" pitchFamily="18" charset="-120"/>
              </a:rPr>
              <a:t>Visiting Fellow (Mar 1, 2018 – Aug 31, 2018), Center for Geographic Analysis (CGA), Harvard University</a:t>
            </a:r>
            <a:endParaRPr lang="zh-HK" altLang="en-US" sz="1400" i="1" dirty="0">
              <a:solidFill>
                <a:prstClr val="black"/>
              </a:solidFill>
              <a:latin typeface="Arial" charset="0"/>
              <a:ea typeface="新細明體" panose="02020500000000000000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8966" y="4574932"/>
            <a:ext cx="677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18738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7232E-3B80-4B0A-932F-D10231D10947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28600" y="190561"/>
            <a:ext cx="10972800" cy="1066800"/>
          </a:xfrm>
        </p:spPr>
        <p:txBody>
          <a:bodyPr/>
          <a:lstStyle/>
          <a:p>
            <a:r>
              <a:rPr lang="en-US" altLang="zh-CN" sz="2800" dirty="0"/>
              <a:t>4. Making Map Series of Nike Factories</a:t>
            </a:r>
            <a:endParaRPr lang="zh-CN" altLang="en-US" sz="28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EF1802C-49AF-4204-9021-2FE2469CBABB}"/>
              </a:ext>
            </a:extLst>
          </p:cNvPr>
          <p:cNvSpPr txBox="1">
            <a:spLocks/>
          </p:cNvSpPr>
          <p:nvPr/>
        </p:nvSpPr>
        <p:spPr bwMode="auto">
          <a:xfrm>
            <a:off x="259478" y="1041397"/>
            <a:ext cx="4138938" cy="7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7E0000"/>
                </a:solidFill>
              </a:rPr>
              <a:t>Index Map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44" y="933733"/>
            <a:ext cx="9975079" cy="56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7232E-3B80-4B0A-932F-D10231D1094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99588" y="32623"/>
            <a:ext cx="10972800" cy="1066800"/>
          </a:xfrm>
        </p:spPr>
        <p:txBody>
          <a:bodyPr/>
          <a:lstStyle/>
          <a:p>
            <a:r>
              <a:rPr lang="en-US" altLang="zh-CN" sz="2800" dirty="0"/>
              <a:t>4. Making Map Series of Nike Factories</a:t>
            </a:r>
            <a:endParaRPr lang="zh-CN" alt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5" y="887244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42" y="887244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69" y="887244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96" y="887244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23" y="887244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5" y="2406147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43" y="2406625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09" y="2406147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66" y="2406147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23" y="2406147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5" y="3925050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42" y="3925050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09" y="3925050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66" y="3925050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23" y="3925050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40" y="5443475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66" y="5443475"/>
            <a:ext cx="20574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87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ctrTitle"/>
          </p:nvPr>
        </p:nvSpPr>
        <p:spPr>
          <a:xfrm>
            <a:off x="2209800" y="1752601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altLang="zh-CN" sz="4000" b="1" i="1">
                <a:solidFill>
                  <a:srgbClr val="FFC000"/>
                </a:solidFill>
                <a:ea typeface="宋体" pitchFamily="2" charset="-122"/>
              </a:rPr>
              <a:t>Thank You !</a:t>
            </a:r>
            <a:endParaRPr lang="zh-CN" altLang="en-US" sz="4000" b="1" i="1">
              <a:solidFill>
                <a:srgbClr val="FFC000"/>
              </a:solidFill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687" y="4191000"/>
            <a:ext cx="4161536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9" y="5386553"/>
            <a:ext cx="27336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1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7232E-3B80-4B0A-932F-D10231D1094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93077" y="545123"/>
            <a:ext cx="10972800" cy="1066800"/>
          </a:xfrm>
        </p:spPr>
        <p:txBody>
          <a:bodyPr/>
          <a:lstStyle/>
          <a:p>
            <a:r>
              <a:rPr lang="en-US" altLang="zh-CN" dirty="0"/>
              <a:t>4 projects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64681" y="1988280"/>
            <a:ext cx="10972800" cy="307730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Extraction of Urban Building Damage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Building Extraction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Estimating the Fraction of Built-up Area (BUA)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Making Map Series of Nike Factories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7232E-3B80-4B0A-932F-D10231D1094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28600" y="290144"/>
            <a:ext cx="10972800" cy="1066800"/>
          </a:xfrm>
        </p:spPr>
        <p:txBody>
          <a:bodyPr/>
          <a:lstStyle/>
          <a:p>
            <a:r>
              <a:rPr lang="en-US" altLang="zh-CN" sz="2800" dirty="0"/>
              <a:t>1. Extraction of Urban Building Damage</a:t>
            </a:r>
            <a:endParaRPr lang="zh-CN" altLang="en-US" sz="2800" dirty="0"/>
          </a:p>
        </p:txBody>
      </p:sp>
      <p:pic>
        <p:nvPicPr>
          <p:cNvPr id="6" name="图片 4" descr="D:\graduate\论文\figures\研究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67" y="2313731"/>
            <a:ext cx="7406743" cy="35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5"/>
          <p:cNvSpPr/>
          <p:nvPr/>
        </p:nvSpPr>
        <p:spPr>
          <a:xfrm>
            <a:off x="421342" y="1246931"/>
            <a:ext cx="9478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Reason: 1.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au Prince of Haiti (heavily hit by an earthquake On 12 January 2010) 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2.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Building Damage Information: of great importance to disaster assessment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3. automatic extraction method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7232E-3B80-4B0A-932F-D10231D1094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28600" y="290144"/>
            <a:ext cx="10972800" cy="1066800"/>
          </a:xfrm>
        </p:spPr>
        <p:txBody>
          <a:bodyPr/>
          <a:lstStyle/>
          <a:p>
            <a:r>
              <a:rPr lang="en-US" altLang="zh-CN" sz="2800" dirty="0"/>
              <a:t>1. Extraction of Urban Building Damage</a:t>
            </a:r>
            <a:endParaRPr lang="zh-CN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9792" y="1122280"/>
            <a:ext cx="11353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Types of building damage</a:t>
            </a:r>
          </a:p>
          <a:p>
            <a:pPr lvl="0">
              <a:spcBef>
                <a:spcPts val="12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      Automatic detection: (a) (b) (c), dramatic changes in height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or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 surface structure</a:t>
            </a:r>
          </a:p>
        </p:txBody>
      </p:sp>
      <p:pic>
        <p:nvPicPr>
          <p:cNvPr id="7" name="图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"/>
          <a:stretch/>
        </p:blipFill>
        <p:spPr bwMode="auto">
          <a:xfrm>
            <a:off x="3285172" y="2110924"/>
            <a:ext cx="4859655" cy="2483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9792" y="4686095"/>
            <a:ext cx="1135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2 Characteristics</a:t>
            </a:r>
          </a:p>
          <a:p>
            <a:pPr lvl="0"/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       (1) significant change in height; (2) significant change in surface structure</a:t>
            </a:r>
            <a:r>
              <a:rPr lang="zh-CN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(roof)</a:t>
            </a:r>
          </a:p>
        </p:txBody>
      </p:sp>
    </p:spTree>
    <p:extLst>
      <p:ext uri="{BB962C8B-B14F-4D97-AF65-F5344CB8AC3E}">
        <p14:creationId xmlns:p14="http://schemas.microsoft.com/office/powerpoint/2010/main" val="33034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7232E-3B80-4B0A-932F-D10231D1094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28600" y="290144"/>
            <a:ext cx="10972800" cy="1066800"/>
          </a:xfrm>
        </p:spPr>
        <p:txBody>
          <a:bodyPr/>
          <a:lstStyle/>
          <a:p>
            <a:r>
              <a:rPr lang="en-US" altLang="zh-CN" sz="2800" dirty="0"/>
              <a:t>2. Building Extraction</a:t>
            </a:r>
            <a:endParaRPr lang="zh-CN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5015"/>
            <a:ext cx="11801927" cy="2654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346" y="4026881"/>
            <a:ext cx="3006969" cy="37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Satellite image (</a:t>
            </a:r>
            <a:r>
              <a:rPr lang="en-US" dirty="0" err="1"/>
              <a:t>QuickBird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8639" y="4026826"/>
            <a:ext cx="300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Height Data (LiDAR)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67799" y="4018089"/>
            <a:ext cx="237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Distribution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0917" y="4683099"/>
            <a:ext cx="1135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General method: height data (no ground)-&gt;NDVI (no tree) -&gt; building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Problem: Buildings with green roofs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One solution: building -&gt; texture of satellite image or height data is smooth</a:t>
            </a:r>
          </a:p>
        </p:txBody>
      </p:sp>
    </p:spTree>
    <p:extLst>
      <p:ext uri="{BB962C8B-B14F-4D97-AF65-F5344CB8AC3E}">
        <p14:creationId xmlns:p14="http://schemas.microsoft.com/office/powerpoint/2010/main" val="175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7232E-3B80-4B0A-932F-D10231D1094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91975" y="732064"/>
            <a:ext cx="10972800" cy="1066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dirty="0"/>
              <a:t>3. Estimating the Fraction of Built-up Area (BUA)</a:t>
            </a:r>
            <a:endParaRPr lang="zh-CN" altLang="en-US" sz="2800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05711" y="2168652"/>
            <a:ext cx="11900025" cy="309085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PhD thesis: Monitoring Urban Expansion Using Time Series Multi-sensor Data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Fraction of Built-up Area (BUA): percentage of BUA in one pixel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Study Area: Whole China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Data: Night time light (NTL), NDVI (vegetation index), Land Surface Temperature (LST)</a:t>
            </a:r>
          </a:p>
          <a:p>
            <a:pPr marL="109537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Spatial resolution: low-&gt; 1 km (each pixel covers 1km×1km area, each pixel includes different land covers)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Method: BUA feature-&gt;high NTL, low NDVI, high LST -&gt;Spectral Mixture Analysis (SMA)</a:t>
            </a:r>
          </a:p>
        </p:txBody>
      </p:sp>
    </p:spTree>
    <p:extLst>
      <p:ext uri="{BB962C8B-B14F-4D97-AF65-F5344CB8AC3E}">
        <p14:creationId xmlns:p14="http://schemas.microsoft.com/office/powerpoint/2010/main" val="2968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7232E-3B80-4B0A-932F-D10231D1094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140682"/>
            <a:ext cx="10972800" cy="1066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dirty="0"/>
              <a:t>3. Estimating the Fraction of Built-up Area (BUA)</a:t>
            </a:r>
            <a:endParaRPr lang="zh-CN" alt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0752A-A3B9-40A0-9693-7878C114A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1"/>
          <a:stretch/>
        </p:blipFill>
        <p:spPr>
          <a:xfrm>
            <a:off x="483347" y="1332931"/>
            <a:ext cx="5602994" cy="5018605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3EF1802C-49AF-4204-9021-2FE2469CBABB}"/>
              </a:ext>
            </a:extLst>
          </p:cNvPr>
          <p:cNvSpPr txBox="1">
            <a:spLocks/>
          </p:cNvSpPr>
          <p:nvPr/>
        </p:nvSpPr>
        <p:spPr bwMode="auto">
          <a:xfrm>
            <a:off x="259478" y="1041397"/>
            <a:ext cx="4138938" cy="7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7E0000"/>
                </a:solidFill>
              </a:rPr>
              <a:t>BUA Fraction Result (2010):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B4B4D6-9CD8-4A56-B7C6-81346526F695}"/>
              </a:ext>
            </a:extLst>
          </p:cNvPr>
          <p:cNvGrpSpPr/>
          <p:nvPr/>
        </p:nvGrpSpPr>
        <p:grpSpPr>
          <a:xfrm>
            <a:off x="685800" y="5092591"/>
            <a:ext cx="1828800" cy="927209"/>
            <a:chOff x="5334000" y="4714631"/>
            <a:chExt cx="1828800" cy="9272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1CAF3A-2B63-40A7-B444-3830599CF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67" t="-4115"/>
            <a:stretch/>
          </p:blipFill>
          <p:spPr>
            <a:xfrm>
              <a:off x="5486400" y="5337177"/>
              <a:ext cx="1023438" cy="858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72E4BC-B8F3-4D7B-8693-D3959521D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1352" y="4714631"/>
              <a:ext cx="1771448" cy="352381"/>
            </a:xfrm>
            <a:prstGeom prst="rect">
              <a:avLst/>
            </a:prstGeom>
          </p:spPr>
        </p:pic>
        <p:sp>
          <p:nvSpPr>
            <p:cNvPr id="12" name="文本框 38">
              <a:extLst>
                <a:ext uri="{FF2B5EF4-FFF2-40B4-BE49-F238E27FC236}">
                  <a16:creationId xmlns:a16="http://schemas.microsoft.com/office/drawing/2014/main" id="{EA42A885-540F-4E8A-9FEB-2C70D9724D5D}"/>
                </a:ext>
              </a:extLst>
            </p:cNvPr>
            <p:cNvSpPr txBox="1"/>
            <p:nvPr/>
          </p:nvSpPr>
          <p:spPr>
            <a:xfrm>
              <a:off x="5334000" y="5426396"/>
              <a:ext cx="604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endParaRPr lang="zh-CN" altLang="en-US" sz="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39">
              <a:extLst>
                <a:ext uri="{FF2B5EF4-FFF2-40B4-BE49-F238E27FC236}">
                  <a16:creationId xmlns:a16="http://schemas.microsoft.com/office/drawing/2014/main" id="{10501FB7-2A0B-4BCF-851D-EA7F3B10D863}"/>
                </a:ext>
              </a:extLst>
            </p:cNvPr>
            <p:cNvSpPr txBox="1"/>
            <p:nvPr/>
          </p:nvSpPr>
          <p:spPr>
            <a:xfrm>
              <a:off x="6400800" y="5426395"/>
              <a:ext cx="495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9FB6842-5E56-4876-9919-EAB3E244F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066" y="990600"/>
            <a:ext cx="2304000" cy="2687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855AE6-ADE0-4CDA-BCF0-BADF1AF3F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3154" y="2812115"/>
            <a:ext cx="2304000" cy="238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972E5A-03A5-4237-AE69-8FDAF347B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505" y="4337069"/>
            <a:ext cx="2935059" cy="237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9998D1B-693D-42D0-A0C8-683E39F0CA2A}"/>
              </a:ext>
            </a:extLst>
          </p:cNvPr>
          <p:cNvGrpSpPr/>
          <p:nvPr/>
        </p:nvGrpSpPr>
        <p:grpSpPr>
          <a:xfrm>
            <a:off x="4038600" y="3133608"/>
            <a:ext cx="5285565" cy="2886191"/>
            <a:chOff x="4060035" y="3086728"/>
            <a:chExt cx="5285565" cy="288619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A970A4-8030-4546-8AA0-44A6F74BD677}"/>
                </a:ext>
              </a:extLst>
            </p:cNvPr>
            <p:cNvSpPr/>
            <p:nvPr/>
          </p:nvSpPr>
          <p:spPr>
            <a:xfrm>
              <a:off x="4231238" y="3086728"/>
              <a:ext cx="737419" cy="815372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B39826-0C88-4B8B-B850-7E03BD7BF563}"/>
                </a:ext>
              </a:extLst>
            </p:cNvPr>
            <p:cNvSpPr/>
            <p:nvPr/>
          </p:nvSpPr>
          <p:spPr>
            <a:xfrm>
              <a:off x="4536038" y="3962400"/>
              <a:ext cx="914400" cy="928329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1CC956-5D09-431D-AE5E-7F3DE5E580CB}"/>
                </a:ext>
              </a:extLst>
            </p:cNvPr>
            <p:cNvSpPr/>
            <p:nvPr/>
          </p:nvSpPr>
          <p:spPr>
            <a:xfrm>
              <a:off x="4060035" y="5257800"/>
              <a:ext cx="857003" cy="715119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F5C79C5-44AC-435E-9E3C-EAA064E4347B}"/>
                </a:ext>
              </a:extLst>
            </p:cNvPr>
            <p:cNvCxnSpPr/>
            <p:nvPr/>
          </p:nvCxnSpPr>
          <p:spPr>
            <a:xfrm>
              <a:off x="4968657" y="3200400"/>
              <a:ext cx="13199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86D78A-F65E-43F4-AB70-143942B201EF}"/>
                </a:ext>
              </a:extLst>
            </p:cNvPr>
            <p:cNvCxnSpPr>
              <a:cxnSpLocks/>
            </p:cNvCxnSpPr>
            <p:nvPr/>
          </p:nvCxnSpPr>
          <p:spPr>
            <a:xfrm>
              <a:off x="5458290" y="4114800"/>
              <a:ext cx="38873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A850CC1-FBE2-4FE4-997C-24A8532C484D}"/>
                </a:ext>
              </a:extLst>
            </p:cNvPr>
            <p:cNvCxnSpPr>
              <a:cxnSpLocks/>
            </p:cNvCxnSpPr>
            <p:nvPr/>
          </p:nvCxnSpPr>
          <p:spPr>
            <a:xfrm>
              <a:off x="4917038" y="5715000"/>
              <a:ext cx="11019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84E2899-AF6E-4AC7-8E40-9338964D0C3D}"/>
              </a:ext>
            </a:extLst>
          </p:cNvPr>
          <p:cNvSpPr txBox="1"/>
          <p:nvPr/>
        </p:nvSpPr>
        <p:spPr>
          <a:xfrm>
            <a:off x="7584038" y="3365967"/>
            <a:ext cx="1143000" cy="30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Jing-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-Ji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047E1D-B7C9-4B65-B084-D8482BFF551C}"/>
              </a:ext>
            </a:extLst>
          </p:cNvPr>
          <p:cNvSpPr txBox="1"/>
          <p:nvPr/>
        </p:nvSpPr>
        <p:spPr>
          <a:xfrm>
            <a:off x="9717638" y="2429389"/>
            <a:ext cx="1712324" cy="31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Yangtze River Delta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A70CBC-9B45-4705-92B0-AC3369BBCEC7}"/>
              </a:ext>
            </a:extLst>
          </p:cNvPr>
          <p:cNvSpPr txBox="1"/>
          <p:nvPr/>
        </p:nvSpPr>
        <p:spPr>
          <a:xfrm>
            <a:off x="6822038" y="6366232"/>
            <a:ext cx="221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Pearl River Delta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7232E-3B80-4B0A-932F-D10231D1094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28600" y="290144"/>
            <a:ext cx="10972800" cy="1066800"/>
          </a:xfrm>
        </p:spPr>
        <p:txBody>
          <a:bodyPr/>
          <a:lstStyle/>
          <a:p>
            <a:r>
              <a:rPr lang="en-US" altLang="zh-CN" sz="2800" dirty="0"/>
              <a:t>4. Making Map Series of Nike Factories</a:t>
            </a:r>
            <a:endParaRPr lang="zh-CN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26006" y="1356944"/>
            <a:ext cx="1135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Objective: Making Nike maps showing information of product type and supplier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Wingdings" pitchFamily="2" charset="2"/>
            </a:endParaRP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Data: excel with information of location, supplier and product type</a:t>
            </a:r>
          </a:p>
        </p:txBody>
      </p:sp>
      <p:pic>
        <p:nvPicPr>
          <p:cNvPr id="7" name="Picture 6" descr="nike from json-m.xls  [Compatibility Mode]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1" b="63637"/>
          <a:stretch/>
        </p:blipFill>
        <p:spPr>
          <a:xfrm>
            <a:off x="44970" y="2730101"/>
            <a:ext cx="12147030" cy="249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55161" y="4004135"/>
            <a:ext cx="3874884" cy="271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0917" y="5549773"/>
            <a:ext cx="1135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Software: ArcGIS</a:t>
            </a:r>
          </a:p>
        </p:txBody>
      </p:sp>
    </p:spTree>
    <p:extLst>
      <p:ext uri="{BB962C8B-B14F-4D97-AF65-F5344CB8AC3E}">
        <p14:creationId xmlns:p14="http://schemas.microsoft.com/office/powerpoint/2010/main" val="5347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7232E-3B80-4B0A-932F-D10231D1094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28600" y="190561"/>
            <a:ext cx="10972800" cy="1066800"/>
          </a:xfrm>
        </p:spPr>
        <p:txBody>
          <a:bodyPr/>
          <a:lstStyle/>
          <a:p>
            <a:r>
              <a:rPr lang="en-US" altLang="zh-CN" sz="2800" dirty="0"/>
              <a:t>4. Making Map Series of Nike Factories</a:t>
            </a:r>
            <a:endParaRPr lang="zh-CN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2" y="948349"/>
            <a:ext cx="8674352" cy="57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639</Words>
  <Application>Microsoft Office PowerPoint</Application>
  <PresentationFormat>Widescreen</PresentationFormat>
  <Paragraphs>78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方正姚体</vt:lpstr>
      <vt:lpstr>微软雅黑</vt:lpstr>
      <vt:lpstr>新細明體</vt:lpstr>
      <vt:lpstr>宋体</vt:lpstr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都市</vt:lpstr>
      <vt:lpstr>Some Applications of Remote Sensing and GIS</vt:lpstr>
      <vt:lpstr>4 projects</vt:lpstr>
      <vt:lpstr>1. Extraction of Urban Building Damage</vt:lpstr>
      <vt:lpstr>1. Extraction of Urban Building Damage</vt:lpstr>
      <vt:lpstr>2. Building Extraction</vt:lpstr>
      <vt:lpstr>3. Estimating the Fraction of Built-up Area (BUA)</vt:lpstr>
      <vt:lpstr>3. Estimating the Fraction of Built-up Area (BUA)</vt:lpstr>
      <vt:lpstr>4. Making Map Series of Nike Factories</vt:lpstr>
      <vt:lpstr>4. Making Map Series of Nike Factories</vt:lpstr>
      <vt:lpstr>4. Making Map Series of Nike Factories</vt:lpstr>
      <vt:lpstr>4. Making Map Series of Nike Factories</vt:lpstr>
      <vt:lpstr>Thank You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Mixture Analysis for estimating the fraction of Built-up Area (BUA) Based on Multi-sensor Data</dc:title>
  <dc:creator>Wang, Xue</dc:creator>
  <cp:lastModifiedBy>Wang, Xue</cp:lastModifiedBy>
  <cp:revision>48</cp:revision>
  <dcterms:created xsi:type="dcterms:W3CDTF">2018-07-24T15:32:46Z</dcterms:created>
  <dcterms:modified xsi:type="dcterms:W3CDTF">2018-07-26T14:54:21Z</dcterms:modified>
</cp:coreProperties>
</file>