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5" r:id="rId6"/>
    <p:sldId id="266" r:id="rId7"/>
    <p:sldId id="273" r:id="rId8"/>
    <p:sldId id="267" r:id="rId9"/>
    <p:sldId id="274" r:id="rId10"/>
    <p:sldId id="268" r:id="rId11"/>
    <p:sldId id="269" r:id="rId12"/>
    <p:sldId id="275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397"/>
    <a:srgbClr val="100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383" autoAdjust="0"/>
  </p:normalViewPr>
  <p:slideViewPr>
    <p:cSldViewPr snapToGrid="0">
      <p:cViewPr varScale="1">
        <p:scale>
          <a:sx n="93" d="100"/>
          <a:sy n="93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91537-E79B-4FD0-9A3C-E36A5C08CEC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88475-8689-4E74-AFDE-D470D949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6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8475-8689-4E74-AFDE-D470D94918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7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put in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E95D-B4EC-43E1-9D09-B2B37B7A6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8475-8689-4E74-AFDE-D470D94918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put in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E95D-B4EC-43E1-9D09-B2B37B7A6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8475-8689-4E74-AFDE-D470D94918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put in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E95D-B4EC-43E1-9D09-B2B37B7A60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8475-8689-4E74-AFDE-D470D94918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BF02-B68C-4603-9575-0F3C6B4379DB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7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DDCE-9DA9-44B7-BF63-34D4B3F6AC26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21D4-78C1-4655-8A64-E533710851AF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8F9F-F865-40C1-8236-C5645AC47DE5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82C-8B70-4D56-8C3B-DD97B8174419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8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3E60-0C0C-4AB1-A897-8D0CF40000A4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7B0-9001-475E-ACF0-C5661F4D126C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357-8430-49E7-8BBA-35991C5D8EB6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0FC2-65E9-4955-93E2-A5B031A81C04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1EA5-5941-40A8-9981-3D5D81259402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2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62A1-70E3-4DB2-B4FE-48CD8CCF744C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E793-0FBC-4C94-AD23-064A11E73E99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C4EEC-145B-448C-ACB3-E064B71E9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9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Applying GIS to Cancer Epidemiology</a:t>
            </a:r>
            <a:br>
              <a:rPr lang="en-US" b="1" dirty="0" smtClean="0"/>
            </a:br>
            <a:r>
              <a:rPr lang="en-US" sz="4800" dirty="0" smtClean="0"/>
              <a:t>A brief overview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974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Hari </a:t>
            </a:r>
            <a:r>
              <a:rPr lang="en-US" dirty="0" smtClean="0"/>
              <a:t>Iyer</a:t>
            </a:r>
          </a:p>
          <a:p>
            <a:r>
              <a:rPr lang="en-US" dirty="0" smtClean="0"/>
              <a:t>July </a:t>
            </a:r>
            <a:r>
              <a:rPr lang="en-US" dirty="0"/>
              <a:t>26, </a:t>
            </a:r>
            <a:r>
              <a:rPr lang="en-US" dirty="0" smtClean="0"/>
              <a:t>2018</a:t>
            </a:r>
          </a:p>
          <a:p>
            <a:r>
              <a:rPr lang="en-US" dirty="0"/>
              <a:t>BLISS/SHARP Luncheon at Harvard Center for Geographic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significant clusters of breast cancer mortality in the Northeast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9" y="1651823"/>
            <a:ext cx="5604281" cy="4220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60" y="1651823"/>
            <a:ext cx="6196040" cy="422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951596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Age-adjusted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9695" y="5951595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Clusters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933" y="6492694"/>
            <a:ext cx="15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Kulldorff</a:t>
            </a:r>
            <a:r>
              <a:rPr lang="en-US" dirty="0" smtClean="0"/>
              <a:t>, 1997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sensing: Measuring natural vegetation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04975"/>
            <a:ext cx="5772150" cy="795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Normalized Difference Vegetation Index (</a:t>
            </a:r>
            <a:r>
              <a:rPr lang="en-US" dirty="0" smtClean="0"/>
              <a:t>NDVI)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 descr="Image result for ND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04" y="1189745"/>
            <a:ext cx="4597596" cy="51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68" y="2500827"/>
            <a:ext cx="5472423" cy="4095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538912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James 2016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Does living in a neighborhood with more natural vegetation reduce your risk of prostate cancer?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Design: Cohort of 50,000 middle-aged male health professionals enrolled across the US in 1986</a:t>
            </a:r>
            <a:r>
              <a:rPr lang="en-US" dirty="0"/>
              <a:t> </a:t>
            </a:r>
            <a:r>
              <a:rPr lang="en-US" dirty="0" smtClean="0"/>
              <a:t>and followed until 2014 </a:t>
            </a:r>
          </a:p>
          <a:p>
            <a:r>
              <a:rPr lang="en-US" dirty="0" smtClean="0"/>
              <a:t>Exposure: NDVI at baseline (averaged over four seasons)</a:t>
            </a:r>
          </a:p>
          <a:p>
            <a:r>
              <a:rPr lang="en-US" dirty="0" smtClean="0"/>
              <a:t>Outcome: Lethal prostate cancer (evidence of metastasis, cause of death)</a:t>
            </a:r>
          </a:p>
          <a:p>
            <a:r>
              <a:rPr lang="en-US" dirty="0" smtClean="0"/>
              <a:t>Statistical analysis: Cox proportional hazards models adjusting for clinical, sociodemographic, and diet/lifestyle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 helps answer the question of “where” cancer and risk factors occur</a:t>
            </a:r>
          </a:p>
          <a:p>
            <a:r>
              <a:rPr lang="en-US" dirty="0" smtClean="0"/>
              <a:t>GIS can help cancer epidemiologists in several ways:</a:t>
            </a:r>
          </a:p>
          <a:p>
            <a:pPr lvl="1"/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Program management</a:t>
            </a:r>
          </a:p>
          <a:p>
            <a:pPr lvl="1"/>
            <a:r>
              <a:rPr lang="en-US" dirty="0" smtClean="0"/>
              <a:t>Etiologic research</a:t>
            </a:r>
            <a:endParaRPr lang="en-US" dirty="0"/>
          </a:p>
          <a:p>
            <a:r>
              <a:rPr lang="en-US" dirty="0" smtClean="0"/>
              <a:t>For etiologic research, remote sensing allows epidemiologists to measure environmental exposures that previously could not be easily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5792787"/>
            <a:ext cx="5778500" cy="741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Email: hai161@mail.harvard.edu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142" y="1302736"/>
            <a:ext cx="6482215" cy="41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Mokdad</a:t>
            </a:r>
            <a:r>
              <a:rPr lang="en-US" dirty="0"/>
              <a:t>, A., Dwyer-Lindgren, L., Fitzmaurice, C., Stubbs, R., </a:t>
            </a:r>
            <a:r>
              <a:rPr lang="en-US" dirty="0" err="1"/>
              <a:t>Bertozzi</a:t>
            </a:r>
            <a:r>
              <a:rPr lang="en-US" dirty="0"/>
              <a:t>-Villa, A., Morozoff, C., . . . Murray, C. (2017). Trends and Patterns of Disparities in Cancer Mortality Among US Counties, 1980-2014. </a:t>
            </a:r>
            <a:r>
              <a:rPr lang="en-US" i="1" dirty="0"/>
              <a:t>JAMA,</a:t>
            </a:r>
            <a:r>
              <a:rPr lang="en-US" dirty="0"/>
              <a:t> </a:t>
            </a:r>
            <a:r>
              <a:rPr lang="en-US" i="1" dirty="0"/>
              <a:t>317</a:t>
            </a:r>
            <a:r>
              <a:rPr lang="en-US" dirty="0"/>
              <a:t>(4), 388-406</a:t>
            </a:r>
            <a:r>
              <a:rPr lang="en-US" dirty="0" smtClean="0"/>
              <a:t>.</a:t>
            </a:r>
          </a:p>
          <a:p>
            <a:r>
              <a:rPr lang="en-US" dirty="0"/>
              <a:t>Moore, J., Royston, X., Langston, K., Griffin, J., Hidalgo, M., Wang, E., . . . </a:t>
            </a:r>
            <a:r>
              <a:rPr lang="en-US" dirty="0" err="1"/>
              <a:t>Akinyemiju</a:t>
            </a:r>
            <a:r>
              <a:rPr lang="en-US" dirty="0"/>
              <a:t>, B. (2018). Mapping hot spots of breast cancer mortality in the United States: Place matters for Blacks and Hispanics. </a:t>
            </a:r>
            <a:r>
              <a:rPr lang="en-US" i="1" dirty="0"/>
              <a:t>Cancer Causes &amp; Control,</a:t>
            </a:r>
            <a:r>
              <a:rPr lang="en-US" dirty="0"/>
              <a:t> </a:t>
            </a:r>
            <a:r>
              <a:rPr lang="en-US" i="1" dirty="0"/>
              <a:t>29</a:t>
            </a:r>
            <a:r>
              <a:rPr lang="en-US" dirty="0"/>
              <a:t>(8), 737-750</a:t>
            </a:r>
            <a:r>
              <a:rPr lang="en-US" dirty="0" smtClean="0"/>
              <a:t>.</a:t>
            </a:r>
          </a:p>
          <a:p>
            <a:r>
              <a:rPr lang="en-US" dirty="0"/>
              <a:t>Hyndman, J., &amp; Holman, C. (2000). Differential effects on socioeconomic groups of modelling the location of mammography screening clinics using Geographic Information Systems. </a:t>
            </a:r>
            <a:r>
              <a:rPr lang="en-US" i="1" dirty="0"/>
              <a:t>Australian and New Zealand Journal of Public Health,</a:t>
            </a:r>
            <a:r>
              <a:rPr lang="en-US" dirty="0"/>
              <a:t> </a:t>
            </a:r>
            <a:r>
              <a:rPr lang="en-US" i="1" dirty="0"/>
              <a:t>24</a:t>
            </a:r>
            <a:r>
              <a:rPr lang="en-US" dirty="0"/>
              <a:t>(3), 281-286</a:t>
            </a:r>
            <a:r>
              <a:rPr lang="en-US" dirty="0" smtClean="0"/>
              <a:t>.</a:t>
            </a:r>
          </a:p>
          <a:p>
            <a:r>
              <a:rPr lang="en-US" dirty="0" err="1"/>
              <a:t>Kulldorff</a:t>
            </a:r>
            <a:r>
              <a:rPr lang="en-US" dirty="0"/>
              <a:t>, M., </a:t>
            </a:r>
            <a:r>
              <a:rPr lang="en-US" dirty="0" err="1"/>
              <a:t>Feuer</a:t>
            </a:r>
            <a:r>
              <a:rPr lang="en-US" dirty="0"/>
              <a:t>, E., Miller, B., &amp; Freedman, L. (1997). Breast cancer clusters in the northeast United States: A geographic analysis. </a:t>
            </a:r>
            <a:r>
              <a:rPr lang="en-US" i="1" dirty="0"/>
              <a:t>American Journal of Epidemiology,</a:t>
            </a:r>
            <a:r>
              <a:rPr lang="en-US" dirty="0"/>
              <a:t> </a:t>
            </a:r>
            <a:r>
              <a:rPr lang="en-US" i="1" dirty="0"/>
              <a:t>146</a:t>
            </a:r>
            <a:r>
              <a:rPr lang="en-US" dirty="0"/>
              <a:t>(2), 161-70</a:t>
            </a:r>
            <a:r>
              <a:rPr lang="en-US" dirty="0" smtClean="0"/>
              <a:t>.</a:t>
            </a:r>
          </a:p>
          <a:p>
            <a:r>
              <a:rPr lang="en-US" dirty="0"/>
              <a:t>James, P., Hart, J., </a:t>
            </a:r>
            <a:r>
              <a:rPr lang="en-US" dirty="0" err="1"/>
              <a:t>Banay</a:t>
            </a:r>
            <a:r>
              <a:rPr lang="en-US" dirty="0"/>
              <a:t>, R., &amp; Laden, F. (2016). Exposure to Greenness and Mortality in a Nationwide Prospective Cohort Study of Women. </a:t>
            </a:r>
            <a:r>
              <a:rPr lang="en-US" i="1" dirty="0"/>
              <a:t>Environmental Health Perspectives,</a:t>
            </a:r>
            <a:r>
              <a:rPr lang="en-US" dirty="0"/>
              <a:t> </a:t>
            </a:r>
            <a:r>
              <a:rPr lang="en-US" i="1" dirty="0"/>
              <a:t>124</a:t>
            </a:r>
            <a:r>
              <a:rPr lang="en-US" dirty="0"/>
              <a:t>(9), 1344-52</a:t>
            </a:r>
            <a:r>
              <a:rPr lang="en-US" dirty="0" smtClean="0"/>
              <a:t>.</a:t>
            </a:r>
          </a:p>
          <a:p>
            <a:r>
              <a:rPr lang="en-US" dirty="0"/>
              <a:t>James, P., Bertrand, K., Hart, J., </a:t>
            </a:r>
            <a:r>
              <a:rPr lang="en-US" dirty="0" err="1"/>
              <a:t>Schernhammer</a:t>
            </a:r>
            <a:r>
              <a:rPr lang="en-US" dirty="0"/>
              <a:t>, E., </a:t>
            </a:r>
            <a:r>
              <a:rPr lang="en-US" dirty="0" err="1"/>
              <a:t>Tamimi</a:t>
            </a:r>
            <a:r>
              <a:rPr lang="en-US" dirty="0"/>
              <a:t>, R., &amp; Laden, F. (2017). Outdoor Light at Night and Breast Cancer Incidence in the Nurses’ Health Study II. </a:t>
            </a:r>
            <a:r>
              <a:rPr lang="en-US" i="1" dirty="0"/>
              <a:t>Environmental Health Perspectives,</a:t>
            </a:r>
            <a:r>
              <a:rPr lang="en-US" dirty="0"/>
              <a:t> </a:t>
            </a:r>
            <a:r>
              <a:rPr lang="en-US" i="1" dirty="0"/>
              <a:t>125</a:t>
            </a:r>
            <a:r>
              <a:rPr lang="en-US" dirty="0"/>
              <a:t>(8), 087010.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Information Systems and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4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Humans have long known that different places confer different risk of disease</a:t>
            </a:r>
          </a:p>
          <a:p>
            <a:r>
              <a:rPr lang="en-US" dirty="0" smtClean="0"/>
              <a:t>In the industrial age, European and American social scientists described links between place, social class, and health </a:t>
            </a:r>
          </a:p>
          <a:p>
            <a:r>
              <a:rPr lang="en-US" dirty="0" smtClean="0"/>
              <a:t>Answers the question of “</a:t>
            </a:r>
            <a:r>
              <a:rPr lang="en-US" b="1" dirty="0" smtClean="0"/>
              <a:t>where</a:t>
            </a:r>
            <a:r>
              <a:rPr lang="en-US" dirty="0" smtClean="0"/>
              <a:t>” – important for planning public health budgets and targeting services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825625"/>
            <a:ext cx="49911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Cancer Epidemiology?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735"/>
            <a:ext cx="10515600" cy="919330"/>
          </a:xfrm>
        </p:spPr>
        <p:txBody>
          <a:bodyPr>
            <a:normAutofit/>
          </a:bodyPr>
          <a:lstStyle/>
          <a:p>
            <a:r>
              <a:rPr lang="en-US" dirty="0" smtClean="0"/>
              <a:t>Science of designing studies and implementing programs to control cancer burden at population level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702316"/>
            <a:ext cx="1010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14500" y="3372116"/>
            <a:ext cx="0" cy="58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76700" y="3372116"/>
            <a:ext cx="0" cy="58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43700" y="3372116"/>
            <a:ext cx="0" cy="58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537700" y="3410216"/>
            <a:ext cx="0" cy="58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572" y="4234129"/>
            <a:ext cx="18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exposure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74246" y="4232542"/>
            <a:ext cx="200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Disease irreversible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05732" y="423412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99732" y="4234129"/>
            <a:ext cx="173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outcome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848056" y="3809750"/>
            <a:ext cx="205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Disease progression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4080166" y="2312964"/>
            <a:ext cx="398318" cy="51296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630" y="515211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Public Health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8003887" y="3553191"/>
            <a:ext cx="398318" cy="26693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6681" y="5076947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Medicine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GIS in cancer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Population Surveillance</a:t>
            </a:r>
          </a:p>
          <a:p>
            <a:pPr lvl="1"/>
            <a:r>
              <a:rPr lang="en-US" dirty="0" smtClean="0"/>
              <a:t>Describing/comparing trends in cancer in </a:t>
            </a:r>
            <a:r>
              <a:rPr lang="en-US" b="1" dirty="0" smtClean="0">
                <a:solidFill>
                  <a:srgbClr val="FFFF00"/>
                </a:solidFill>
              </a:rPr>
              <a:t>different places</a:t>
            </a:r>
          </a:p>
          <a:p>
            <a:pPr lvl="1"/>
            <a:r>
              <a:rPr lang="en-US" dirty="0" smtClean="0"/>
              <a:t>Identifying where </a:t>
            </a:r>
            <a:r>
              <a:rPr lang="en-US" b="1" dirty="0" smtClean="0">
                <a:solidFill>
                  <a:srgbClr val="FFFF00"/>
                </a:solidFill>
              </a:rPr>
              <a:t>disparities</a:t>
            </a:r>
            <a:r>
              <a:rPr lang="en-US" dirty="0" smtClean="0"/>
              <a:t> occur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Program Management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Determining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where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to implement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screening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programs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Identifying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location-based barriers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accessing care/treatment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Etiologic Research (Risk Factors)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Conducting studies to see if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cases exhibit spatial patterning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to generate hypotheses about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environmental exposures (cluster analysis)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Using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remote sensing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GIS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to develop measures to capture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contextual environmental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en-US" dirty="0" smtClean="0"/>
              <a:t>Cancer Mortality Surveillance in the United States</a:t>
            </a:r>
            <a:endParaRPr lang="en-US" dirty="0"/>
          </a:p>
        </p:txBody>
      </p:sp>
      <p:pic>
        <p:nvPicPr>
          <p:cNvPr id="5" name="Picture 13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7"/>
          <a:stretch/>
        </p:blipFill>
        <p:spPr bwMode="auto">
          <a:xfrm>
            <a:off x="655983" y="1409700"/>
            <a:ext cx="6527238" cy="5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 noChangeArrowheads="1"/>
          </p:cNvSpPr>
          <p:nvPr/>
        </p:nvSpPr>
        <p:spPr bwMode="auto">
          <a:xfrm>
            <a:off x="7365438" y="5554662"/>
            <a:ext cx="403427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dirty="0">
                <a:latin typeface="Helvetica" panose="020B0604020202020204" pitchFamily="34" charset="0"/>
              </a:rPr>
              <a:t>From: </a:t>
            </a:r>
            <a:r>
              <a:rPr lang="en-US" altLang="en-US" sz="1300" b="1" dirty="0">
                <a:latin typeface="Helvetica" panose="020B0604020202020204" pitchFamily="34" charset="0"/>
              </a:rPr>
              <a:t>Trends and Patterns of Disparities in Cancer Mortality Among US Counties, 1980-2014</a:t>
            </a:r>
          </a:p>
        </p:txBody>
      </p:sp>
      <p:sp>
        <p:nvSpPr>
          <p:cNvPr id="7" name="Text Placeholder 2"/>
          <p:cNvSpPr txBox="1">
            <a:spLocks noChangeArrowheads="1"/>
          </p:cNvSpPr>
          <p:nvPr/>
        </p:nvSpPr>
        <p:spPr bwMode="auto">
          <a:xfrm>
            <a:off x="7365438" y="6262688"/>
            <a:ext cx="403427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 err="1" smtClean="0">
                <a:latin typeface="Helvetica" panose="020B0604020202020204" pitchFamily="34" charset="0"/>
              </a:rPr>
              <a:t>Mokdad</a:t>
            </a:r>
            <a:r>
              <a:rPr lang="en-US" altLang="en-US" sz="1200" dirty="0" smtClean="0">
                <a:latin typeface="Helvetica" panose="020B0604020202020204" pitchFamily="34" charset="0"/>
              </a:rPr>
              <a:t>. JAMA</a:t>
            </a:r>
            <a:r>
              <a:rPr lang="en-US" altLang="en-US" sz="1200" dirty="0">
                <a:latin typeface="Helvetica" panose="020B0604020202020204" pitchFamily="34" charset="0"/>
              </a:rPr>
              <a:t>. 2017;317(4):388-406. doi:10.1001/jama.2016.20324</a:t>
            </a:r>
          </a:p>
        </p:txBody>
      </p:sp>
      <p:pic>
        <p:nvPicPr>
          <p:cNvPr id="10" name="Picture 13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6" r="38604"/>
          <a:stretch/>
        </p:blipFill>
        <p:spPr bwMode="auto">
          <a:xfrm>
            <a:off x="7583321" y="1409700"/>
            <a:ext cx="4257681" cy="39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" y="203317"/>
            <a:ext cx="8259031" cy="63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7750" y="3143250"/>
            <a:ext cx="3143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“hot spot” clusters and geographic  factors (SES, health care access) associated with higher county rates of African American breast cancer mortality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574967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From: Mapping hot spots of breast cancer mortality in the United States: place matters for Blacks and Hispanics. Moore. Cancer Causes &amp; Control (2018) 29;737-750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GIS in cancer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Population Surveillance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Describing/comparing trends in cancer in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different places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Identifying where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disparities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occur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Program Management</a:t>
            </a:r>
          </a:p>
          <a:p>
            <a:pPr lvl="1"/>
            <a:r>
              <a:rPr lang="en-US" dirty="0"/>
              <a:t>Determining </a:t>
            </a:r>
            <a:r>
              <a:rPr lang="en-US" b="1" dirty="0"/>
              <a:t>where</a:t>
            </a:r>
            <a:r>
              <a:rPr lang="en-US" dirty="0"/>
              <a:t> to implement </a:t>
            </a:r>
            <a:r>
              <a:rPr lang="en-US" b="1" dirty="0">
                <a:solidFill>
                  <a:srgbClr val="FFFF00"/>
                </a:solidFill>
              </a:rPr>
              <a:t>screening </a:t>
            </a:r>
            <a:r>
              <a:rPr lang="en-US" b="1" dirty="0" smtClean="0">
                <a:solidFill>
                  <a:srgbClr val="FFFF00"/>
                </a:solidFill>
              </a:rPr>
              <a:t>programs</a:t>
            </a:r>
          </a:p>
          <a:p>
            <a:pPr lvl="1"/>
            <a:r>
              <a:rPr lang="en-US" dirty="0" smtClean="0"/>
              <a:t>Identifying </a:t>
            </a:r>
            <a:r>
              <a:rPr lang="en-US" b="1" dirty="0" smtClean="0">
                <a:solidFill>
                  <a:srgbClr val="FFFF00"/>
                </a:solidFill>
              </a:rPr>
              <a:t>location-based barriers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FF00"/>
                </a:solidFill>
              </a:rPr>
              <a:t>accessing care/treatment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Etiologic Research (Risk Factors)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Conducting studies to see if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cases exhibit spatial patterning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to generate hypotheses about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environmental exposures (cluster analysis)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Using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remote sensing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GIS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to develop measures to capture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contextual environmental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27774"/>
            <a:ext cx="11225530" cy="15301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to implement breast cancer screening in Perth, Australia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21" y="926306"/>
            <a:ext cx="6348730" cy="5443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1649913"/>
            <a:ext cx="6417067" cy="3576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481" y="5449557"/>
            <a:ext cx="48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Relocating 7 existing mammography clinics would reduce travel distance of target population by 14%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017" y="291465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advantaged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557" y="3314760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advantaged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53700" y="3069200"/>
            <a:ext cx="290466" cy="381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25549" y="2299505"/>
            <a:ext cx="229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New facility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" y="6453465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Hyndman 2000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GIS in cancer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Population Surveillance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Describing/comparing trends in cancer in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different places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Identifying where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disparities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occur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Program Management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Determining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where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to implement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screening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programs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Identifying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location-based barriers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accessing care/treatment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Etiologic Research (Risk Factors)</a:t>
            </a:r>
          </a:p>
          <a:p>
            <a:pPr lvl="1"/>
            <a:r>
              <a:rPr lang="en-US" dirty="0" smtClean="0"/>
              <a:t>Conducting studies to see if </a:t>
            </a:r>
            <a:r>
              <a:rPr lang="en-US" b="1" dirty="0" smtClean="0">
                <a:solidFill>
                  <a:srgbClr val="FFFF00"/>
                </a:solidFill>
              </a:rPr>
              <a:t>cases exhibit spatial patterning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to generate hypotheses about </a:t>
            </a:r>
            <a:r>
              <a:rPr lang="en-US" b="1" dirty="0" smtClean="0">
                <a:solidFill>
                  <a:srgbClr val="FFFF00"/>
                </a:solidFill>
              </a:rPr>
              <a:t>environmental exposures (cluster analysis)</a:t>
            </a:r>
          </a:p>
          <a:p>
            <a:pPr lvl="1"/>
            <a:r>
              <a:rPr lang="en-US" dirty="0" smtClean="0"/>
              <a:t>Using </a:t>
            </a:r>
            <a:r>
              <a:rPr lang="en-US" b="1" dirty="0" smtClean="0">
                <a:solidFill>
                  <a:srgbClr val="FFFF00"/>
                </a:solidFill>
              </a:rPr>
              <a:t>remote sensing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GIS</a:t>
            </a:r>
            <a:r>
              <a:rPr lang="en-US" dirty="0" smtClean="0"/>
              <a:t> to develop measures to capture </a:t>
            </a:r>
            <a:r>
              <a:rPr lang="en-US" b="1" dirty="0" smtClean="0">
                <a:solidFill>
                  <a:srgbClr val="FFFF00"/>
                </a:solidFill>
              </a:rPr>
              <a:t>contextual environmental</a:t>
            </a:r>
            <a:r>
              <a:rPr lang="en-US" b="1" dirty="0" smtClean="0"/>
              <a:t> </a:t>
            </a:r>
            <a:r>
              <a:rPr lang="en-US" dirty="0" smtClean="0"/>
              <a:t>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4EEC-145B-448C-ACB3-E064B71E91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template" id="{73AD0145-B8D9-4E8B-803E-8C52A048712D}" vid="{8F59E9F1-1EF3-40AF-961D-3F2B5ED87F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685</Words>
  <Application>Microsoft Office PowerPoint</Application>
  <PresentationFormat>Widescreen</PresentationFormat>
  <Paragraphs>111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Office Theme</vt:lpstr>
      <vt:lpstr>Applying GIS to Cancer Epidemiology A brief overview</vt:lpstr>
      <vt:lpstr>Geographic Information Systems and Public Health</vt:lpstr>
      <vt:lpstr>What is Cancer Epidemiology?</vt:lpstr>
      <vt:lpstr>Uses of GIS in cancer epidemiology</vt:lpstr>
      <vt:lpstr>Cancer Mortality Surveillance in the United States</vt:lpstr>
      <vt:lpstr>PowerPoint Presentation</vt:lpstr>
      <vt:lpstr>Uses of GIS in cancer epidemiology</vt:lpstr>
      <vt:lpstr>Where to implement breast cancer screening in Perth, Australia</vt:lpstr>
      <vt:lpstr>Uses of GIS in cancer epidemiology</vt:lpstr>
      <vt:lpstr>Identifying significant clusters of breast cancer mortality in the Northeast US</vt:lpstr>
      <vt:lpstr>Remote sensing: Measuring natural vegetation</vt:lpstr>
      <vt:lpstr>Does living in a neighborhood with more natural vegetation reduce your risk of prostate cancer?</vt:lpstr>
      <vt:lpstr>Summary</vt:lpstr>
      <vt:lpstr>Questions?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Iyer</dc:creator>
  <cp:lastModifiedBy>Hari Iyer</cp:lastModifiedBy>
  <cp:revision>17</cp:revision>
  <dcterms:created xsi:type="dcterms:W3CDTF">2018-01-20T18:24:32Z</dcterms:created>
  <dcterms:modified xsi:type="dcterms:W3CDTF">2018-07-25T17:13:17Z</dcterms:modified>
</cp:coreProperties>
</file>