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9" r:id="rId3"/>
  </p:sldMasterIdLst>
  <p:notesMasterIdLst>
    <p:notesMasterId r:id="rId76"/>
  </p:notesMasterIdLst>
  <p:sldIdLst>
    <p:sldId id="256" r:id="rId4"/>
    <p:sldId id="317" r:id="rId5"/>
    <p:sldId id="318" r:id="rId6"/>
    <p:sldId id="319" r:id="rId7"/>
    <p:sldId id="320" r:id="rId8"/>
    <p:sldId id="321" r:id="rId9"/>
    <p:sldId id="257" r:id="rId10"/>
    <p:sldId id="258" r:id="rId11"/>
    <p:sldId id="262" r:id="rId12"/>
    <p:sldId id="264" r:id="rId13"/>
    <p:sldId id="259" r:id="rId14"/>
    <p:sldId id="260" r:id="rId15"/>
    <p:sldId id="263" r:id="rId16"/>
    <p:sldId id="340" r:id="rId17"/>
    <p:sldId id="341" r:id="rId18"/>
    <p:sldId id="342" r:id="rId19"/>
    <p:sldId id="316" r:id="rId20"/>
    <p:sldId id="330" r:id="rId21"/>
    <p:sldId id="265" r:id="rId22"/>
    <p:sldId id="266" r:id="rId23"/>
    <p:sldId id="267" r:id="rId24"/>
    <p:sldId id="331" r:id="rId25"/>
    <p:sldId id="269" r:id="rId26"/>
    <p:sldId id="270" r:id="rId27"/>
    <p:sldId id="268" r:id="rId28"/>
    <p:sldId id="271" r:id="rId29"/>
    <p:sldId id="272" r:id="rId30"/>
    <p:sldId id="274" r:id="rId31"/>
    <p:sldId id="275" r:id="rId32"/>
    <p:sldId id="279" r:id="rId33"/>
    <p:sldId id="280" r:id="rId34"/>
    <p:sldId id="281" r:id="rId35"/>
    <p:sldId id="282" r:id="rId36"/>
    <p:sldId id="283" r:id="rId37"/>
    <p:sldId id="329" r:id="rId38"/>
    <p:sldId id="287" r:id="rId39"/>
    <p:sldId id="288" r:id="rId40"/>
    <p:sldId id="315" r:id="rId41"/>
    <p:sldId id="290" r:id="rId42"/>
    <p:sldId id="291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10" r:id="rId60"/>
    <p:sldId id="311" r:id="rId61"/>
    <p:sldId id="312" r:id="rId62"/>
    <p:sldId id="314" r:id="rId63"/>
    <p:sldId id="335" r:id="rId64"/>
    <p:sldId id="336" r:id="rId65"/>
    <p:sldId id="339" r:id="rId66"/>
    <p:sldId id="337" r:id="rId67"/>
    <p:sldId id="338" r:id="rId68"/>
    <p:sldId id="322" r:id="rId69"/>
    <p:sldId id="324" r:id="rId70"/>
    <p:sldId id="323" r:id="rId71"/>
    <p:sldId id="326" r:id="rId72"/>
    <p:sldId id="325" r:id="rId73"/>
    <p:sldId id="327" r:id="rId74"/>
    <p:sldId id="328" r:id="rId7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209" autoAdjust="0"/>
  </p:normalViewPr>
  <p:slideViewPr>
    <p:cSldViewPr>
      <p:cViewPr varScale="1">
        <p:scale>
          <a:sx n="82" d="100"/>
          <a:sy n="82" d="100"/>
        </p:scale>
        <p:origin x="-161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theme" Target="theme/theme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ropbox%20(Dobbin%20International)\Projects\Bicycle\Docuements\Counting_Comparison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ropbox%20(Dobbin%20International)\Projects\Bicycle\Docuements\Counting_Compariso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Comparison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3"/>
          <c:order val="0"/>
          <c:tx>
            <c:strRef>
              <c:f>'201504'!$H$1</c:f>
              <c:strCache>
                <c:ptCount val="1"/>
                <c:pt idx="0">
                  <c:v>Modeled Total</c:v>
                </c:pt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rgbClr val="00B0F0"/>
              </a:solidFill>
            </c:spPr>
          </c:marker>
          <c:cat>
            <c:strRef>
              <c:f>'201504'!$B$2:$B$10</c:f>
              <c:strCache>
                <c:ptCount val="9"/>
                <c:pt idx="0">
                  <c:v>Avon Street &amp; Garret St</c:v>
                </c:pt>
                <c:pt idx="1">
                  <c:v>Free Bridge (US 250)</c:v>
                </c:pt>
                <c:pt idx="2">
                  <c:v>Ivy Rd &amp; Emmett St</c:v>
                </c:pt>
                <c:pt idx="3">
                  <c:v>John Warner Parkway</c:v>
                </c:pt>
                <c:pt idx="4">
                  <c:v>JPA &amp; University Ave</c:v>
                </c:pt>
                <c:pt idx="5">
                  <c:v>Ridge Street &amp; West Main</c:v>
                </c:pt>
                <c:pt idx="6">
                  <c:v>Sixth Street &amp; Monticello</c:v>
                </c:pt>
                <c:pt idx="7">
                  <c:v>Water Street &amp; 2nd SE</c:v>
                </c:pt>
                <c:pt idx="8">
                  <c:v>West Main Street</c:v>
                </c:pt>
              </c:strCache>
            </c:strRef>
          </c:cat>
          <c:val>
            <c:numRef>
              <c:f>'201504'!$H$2:$H$10</c:f>
              <c:numCache>
                <c:formatCode>General</c:formatCode>
                <c:ptCount val="9"/>
                <c:pt idx="0">
                  <c:v>28</c:v>
                </c:pt>
                <c:pt idx="1">
                  <c:v>14</c:v>
                </c:pt>
                <c:pt idx="2">
                  <c:v>148</c:v>
                </c:pt>
                <c:pt idx="3">
                  <c:v>9</c:v>
                </c:pt>
                <c:pt idx="4">
                  <c:v>109</c:v>
                </c:pt>
                <c:pt idx="5">
                  <c:v>108</c:v>
                </c:pt>
                <c:pt idx="6">
                  <c:v>42</c:v>
                </c:pt>
                <c:pt idx="7">
                  <c:v>23</c:v>
                </c:pt>
                <c:pt idx="8">
                  <c:v>100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'201504'!$E$1</c:f>
              <c:strCache>
                <c:ptCount val="1"/>
                <c:pt idx="0">
                  <c:v>Total count(3hr)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rgbClr val="FFC000"/>
              </a:solidFill>
            </c:spPr>
          </c:marker>
          <c:cat>
            <c:strRef>
              <c:f>'201504'!$B$2:$B$10</c:f>
              <c:strCache>
                <c:ptCount val="9"/>
                <c:pt idx="0">
                  <c:v>Avon Street &amp; Garret St</c:v>
                </c:pt>
                <c:pt idx="1">
                  <c:v>Free Bridge (US 250)</c:v>
                </c:pt>
                <c:pt idx="2">
                  <c:v>Ivy Rd &amp; Emmett St</c:v>
                </c:pt>
                <c:pt idx="3">
                  <c:v>John Warner Parkway</c:v>
                </c:pt>
                <c:pt idx="4">
                  <c:v>JPA &amp; University Ave</c:v>
                </c:pt>
                <c:pt idx="5">
                  <c:v>Ridge Street &amp; West Main</c:v>
                </c:pt>
                <c:pt idx="6">
                  <c:v>Sixth Street &amp; Monticello</c:v>
                </c:pt>
                <c:pt idx="7">
                  <c:v>Water Street &amp; 2nd SE</c:v>
                </c:pt>
                <c:pt idx="8">
                  <c:v>West Main Street</c:v>
                </c:pt>
              </c:strCache>
            </c:strRef>
          </c:cat>
          <c:val>
            <c:numRef>
              <c:f>'201504'!$E$2:$E$10</c:f>
              <c:numCache>
                <c:formatCode>0</c:formatCode>
                <c:ptCount val="9"/>
                <c:pt idx="0">
                  <c:v>10.285714285714285</c:v>
                </c:pt>
                <c:pt idx="1">
                  <c:v>4.615384615384615</c:v>
                </c:pt>
                <c:pt idx="2">
                  <c:v>29.142857142857146</c:v>
                </c:pt>
                <c:pt idx="3">
                  <c:v>18</c:v>
                </c:pt>
                <c:pt idx="4">
                  <c:v>84</c:v>
                </c:pt>
                <c:pt idx="5">
                  <c:v>92.571428571428555</c:v>
                </c:pt>
                <c:pt idx="6">
                  <c:v>24</c:v>
                </c:pt>
                <c:pt idx="7">
                  <c:v>12</c:v>
                </c:pt>
                <c:pt idx="8">
                  <c:v>54</c:v>
                </c:pt>
              </c:numCache>
            </c:numRef>
          </c:val>
          <c:smooth val="0"/>
        </c:ser>
        <c:ser>
          <c:idx val="0"/>
          <c:order val="2"/>
          <c:tx>
            <c:strRef>
              <c:f>'201504'!$F$1</c:f>
              <c:strCache>
                <c:ptCount val="1"/>
                <c:pt idx="0">
                  <c:v>Total  count (4hr)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square"/>
            <c:size val="6"/>
            <c:spPr>
              <a:solidFill>
                <a:srgbClr val="FF0000"/>
              </a:solidFill>
            </c:spPr>
          </c:marker>
          <c:val>
            <c:numRef>
              <c:f>'201504'!$F$2:$F$10</c:f>
              <c:numCache>
                <c:formatCode>0</c:formatCode>
                <c:ptCount val="9"/>
                <c:pt idx="0">
                  <c:v>13.714285714285714</c:v>
                </c:pt>
                <c:pt idx="1">
                  <c:v>6.1538461538461533</c:v>
                </c:pt>
                <c:pt idx="2">
                  <c:v>38.857142857142861</c:v>
                </c:pt>
                <c:pt idx="3">
                  <c:v>24</c:v>
                </c:pt>
                <c:pt idx="4">
                  <c:v>112</c:v>
                </c:pt>
                <c:pt idx="5">
                  <c:v>123.42857142857142</c:v>
                </c:pt>
                <c:pt idx="6">
                  <c:v>32</c:v>
                </c:pt>
                <c:pt idx="7">
                  <c:v>16</c:v>
                </c:pt>
                <c:pt idx="8">
                  <c:v>72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3050752"/>
        <c:axId val="93052288"/>
      </c:lineChart>
      <c:catAx>
        <c:axId val="93050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052288"/>
        <c:crosses val="autoZero"/>
        <c:auto val="1"/>
        <c:lblAlgn val="ctr"/>
        <c:lblOffset val="100"/>
        <c:noMultiLvlLbl val="0"/>
      </c:catAx>
      <c:valAx>
        <c:axId val="93052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0507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Comparison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3"/>
          <c:order val="0"/>
          <c:tx>
            <c:strRef>
              <c:f>'201510+'!$H$1</c:f>
              <c:strCache>
                <c:ptCount val="1"/>
                <c:pt idx="0">
                  <c:v>Modeled Total</c:v>
                </c:pt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rgbClr val="00B0F0"/>
              </a:solidFill>
            </c:spPr>
          </c:marker>
          <c:cat>
            <c:strRef>
              <c:f>'201510+'!$B$2:$B$12</c:f>
              <c:strCache>
                <c:ptCount val="11"/>
                <c:pt idx="0">
                  <c:v>Avon Street &amp; Garret St</c:v>
                </c:pt>
                <c:pt idx="1">
                  <c:v>Free Bridge (US 250)</c:v>
                </c:pt>
                <c:pt idx="2">
                  <c:v>Ivy Rd &amp; Emmett St</c:v>
                </c:pt>
                <c:pt idx="3">
                  <c:v>John Warner Parkway</c:v>
                </c:pt>
                <c:pt idx="4">
                  <c:v>JPA &amp; University Ave</c:v>
                </c:pt>
                <c:pt idx="5">
                  <c:v>Ridge Street &amp; West Main</c:v>
                </c:pt>
                <c:pt idx="6">
                  <c:v>Sixth Street &amp; Monticello</c:v>
                </c:pt>
                <c:pt idx="7">
                  <c:v>Water Street &amp; 2nd SE</c:v>
                </c:pt>
                <c:pt idx="8">
                  <c:v>West Main Street</c:v>
                </c:pt>
                <c:pt idx="9">
                  <c:v>Belmont Bridge</c:v>
                </c:pt>
                <c:pt idx="10">
                  <c:v>JPA &amp; Emmet</c:v>
                </c:pt>
              </c:strCache>
            </c:strRef>
          </c:cat>
          <c:val>
            <c:numRef>
              <c:f>'201510+'!$H$2:$H$12</c:f>
              <c:numCache>
                <c:formatCode>General</c:formatCode>
                <c:ptCount val="11"/>
                <c:pt idx="0">
                  <c:v>28</c:v>
                </c:pt>
                <c:pt idx="1">
                  <c:v>14</c:v>
                </c:pt>
                <c:pt idx="2">
                  <c:v>148</c:v>
                </c:pt>
                <c:pt idx="3">
                  <c:v>9</c:v>
                </c:pt>
                <c:pt idx="4">
                  <c:v>109</c:v>
                </c:pt>
                <c:pt idx="5">
                  <c:v>108</c:v>
                </c:pt>
                <c:pt idx="6">
                  <c:v>42</c:v>
                </c:pt>
                <c:pt idx="7">
                  <c:v>23</c:v>
                </c:pt>
                <c:pt idx="8">
                  <c:v>100</c:v>
                </c:pt>
                <c:pt idx="9">
                  <c:v>1</c:v>
                </c:pt>
                <c:pt idx="10">
                  <c:v>112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'201510+'!$E$1</c:f>
              <c:strCache>
                <c:ptCount val="1"/>
                <c:pt idx="0">
                  <c:v>Total count(3hr)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rgbClr val="FFC000"/>
              </a:solidFill>
            </c:spPr>
          </c:marker>
          <c:cat>
            <c:strRef>
              <c:f>'201510+'!$B$2:$B$12</c:f>
              <c:strCache>
                <c:ptCount val="11"/>
                <c:pt idx="0">
                  <c:v>Avon Street &amp; Garret St</c:v>
                </c:pt>
                <c:pt idx="1">
                  <c:v>Free Bridge (US 250)</c:v>
                </c:pt>
                <c:pt idx="2">
                  <c:v>Ivy Rd &amp; Emmett St</c:v>
                </c:pt>
                <c:pt idx="3">
                  <c:v>John Warner Parkway</c:v>
                </c:pt>
                <c:pt idx="4">
                  <c:v>JPA &amp; University Ave</c:v>
                </c:pt>
                <c:pt idx="5">
                  <c:v>Ridge Street &amp; West Main</c:v>
                </c:pt>
                <c:pt idx="6">
                  <c:v>Sixth Street &amp; Monticello</c:v>
                </c:pt>
                <c:pt idx="7">
                  <c:v>Water Street &amp; 2nd SE</c:v>
                </c:pt>
                <c:pt idx="8">
                  <c:v>West Main Street</c:v>
                </c:pt>
                <c:pt idx="9">
                  <c:v>Belmont Bridge</c:v>
                </c:pt>
                <c:pt idx="10">
                  <c:v>JPA &amp; Emmet</c:v>
                </c:pt>
              </c:strCache>
            </c:strRef>
          </c:cat>
          <c:val>
            <c:numRef>
              <c:f>'201510+'!$E$2:$E$12</c:f>
              <c:numCache>
                <c:formatCode>0</c:formatCode>
                <c:ptCount val="11"/>
                <c:pt idx="1">
                  <c:v>15</c:v>
                </c:pt>
                <c:pt idx="2">
                  <c:v>77.769230769230774</c:v>
                </c:pt>
                <c:pt idx="3">
                  <c:v>19.411764705882355</c:v>
                </c:pt>
                <c:pt idx="4">
                  <c:v>103.39999999999999</c:v>
                </c:pt>
                <c:pt idx="5">
                  <c:v>85.3125</c:v>
                </c:pt>
                <c:pt idx="6">
                  <c:v>28.714285714285712</c:v>
                </c:pt>
                <c:pt idx="7">
                  <c:v>46.687500000000007</c:v>
                </c:pt>
                <c:pt idx="8">
                  <c:v>85.8</c:v>
                </c:pt>
                <c:pt idx="9">
                  <c:v>8</c:v>
                </c:pt>
                <c:pt idx="10">
                  <c:v>72</c:v>
                </c:pt>
              </c:numCache>
            </c:numRef>
          </c:val>
          <c:smooth val="0"/>
        </c:ser>
        <c:ser>
          <c:idx val="0"/>
          <c:order val="2"/>
          <c:tx>
            <c:strRef>
              <c:f>'201510+'!$F$1</c:f>
              <c:strCache>
                <c:ptCount val="1"/>
                <c:pt idx="0">
                  <c:v>Total  count (4hr)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square"/>
            <c:size val="6"/>
            <c:spPr>
              <a:solidFill>
                <a:srgbClr val="FF0000"/>
              </a:solidFill>
            </c:spPr>
          </c:marker>
          <c:cat>
            <c:strRef>
              <c:f>'201510+'!$B$2:$B$12</c:f>
              <c:strCache>
                <c:ptCount val="11"/>
                <c:pt idx="0">
                  <c:v>Avon Street &amp; Garret St</c:v>
                </c:pt>
                <c:pt idx="1">
                  <c:v>Free Bridge (US 250)</c:v>
                </c:pt>
                <c:pt idx="2">
                  <c:v>Ivy Rd &amp; Emmett St</c:v>
                </c:pt>
                <c:pt idx="3">
                  <c:v>John Warner Parkway</c:v>
                </c:pt>
                <c:pt idx="4">
                  <c:v>JPA &amp; University Ave</c:v>
                </c:pt>
                <c:pt idx="5">
                  <c:v>Ridge Street &amp; West Main</c:v>
                </c:pt>
                <c:pt idx="6">
                  <c:v>Sixth Street &amp; Monticello</c:v>
                </c:pt>
                <c:pt idx="7">
                  <c:v>Water Street &amp; 2nd SE</c:v>
                </c:pt>
                <c:pt idx="8">
                  <c:v>West Main Street</c:v>
                </c:pt>
                <c:pt idx="9">
                  <c:v>Belmont Bridge</c:v>
                </c:pt>
                <c:pt idx="10">
                  <c:v>JPA &amp; Emmet</c:v>
                </c:pt>
              </c:strCache>
            </c:strRef>
          </c:cat>
          <c:val>
            <c:numRef>
              <c:f>'201510+'!$F$2:$F$12</c:f>
              <c:numCache>
                <c:formatCode>0</c:formatCode>
                <c:ptCount val="11"/>
                <c:pt idx="1">
                  <c:v>20</c:v>
                </c:pt>
                <c:pt idx="2">
                  <c:v>103.69230769230769</c:v>
                </c:pt>
                <c:pt idx="3">
                  <c:v>25.882352941176471</c:v>
                </c:pt>
                <c:pt idx="4">
                  <c:v>137.86666666666667</c:v>
                </c:pt>
                <c:pt idx="5">
                  <c:v>113.75</c:v>
                </c:pt>
                <c:pt idx="6">
                  <c:v>38.285714285714285</c:v>
                </c:pt>
                <c:pt idx="7">
                  <c:v>62.250000000000007</c:v>
                </c:pt>
                <c:pt idx="8">
                  <c:v>114.4</c:v>
                </c:pt>
                <c:pt idx="9">
                  <c:v>10.666666666666668</c:v>
                </c:pt>
                <c:pt idx="10">
                  <c:v>96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3710592"/>
        <c:axId val="103678336"/>
      </c:lineChart>
      <c:catAx>
        <c:axId val="93710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678336"/>
        <c:crosses val="autoZero"/>
        <c:auto val="1"/>
        <c:lblAlgn val="ctr"/>
        <c:lblOffset val="100"/>
        <c:noMultiLvlLbl val="0"/>
      </c:catAx>
      <c:valAx>
        <c:axId val="103678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710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F7D992-02F1-493E-AE8C-1AF4354BC1A5}" type="datetimeFigureOut">
              <a:rPr lang="en-US" smtClean="0"/>
              <a:t>3/10/2016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A2B794-3A90-4FED-87EE-DC977F067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599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Zoning Board of Adjustment voted 6-to-1 late Wednesday night to grant the company several variances, including one that would allow for a 143-foot tall building in an area zoned for buildings no taller than 35 feet. Board alternate Edward Halas voted against it saying he was concerned about the height.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A2B794-3A90-4FED-87EE-DC977F0679F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40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359A8-0155-4159-97F7-39B1A4C0CD6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1192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1B9FC-28FD-4C85-A55A-55F5AB54C2B5}" type="slidenum">
              <a:rPr lang="en-US" smtClean="0">
                <a:solidFill>
                  <a:prstClr val="black"/>
                </a:solidFill>
              </a:rPr>
              <a:pPr/>
              <a:t>63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8579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1B9FC-28FD-4C85-A55A-55F5AB54C2B5}" type="slidenum">
              <a:rPr lang="en-US" smtClean="0">
                <a:solidFill>
                  <a:prstClr val="black"/>
                </a:solidFill>
              </a:rPr>
              <a:pPr/>
              <a:t>64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8579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GROWTH</a:t>
            </a:r>
            <a:r>
              <a:rPr lang="en-US" baseline="0" dirty="0" smtClean="0"/>
              <a:t> NODE MAP #1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1B9FC-28FD-4C85-A55A-55F5AB54C2B5}" type="slidenum">
              <a:rPr lang="en-US" smtClean="0">
                <a:solidFill>
                  <a:prstClr val="black"/>
                </a:solidFill>
              </a:rPr>
              <a:pPr/>
              <a:t>65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386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A2B794-3A90-4FED-87EE-DC977F0679F7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268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0473A-5F6C-42C9-B5DB-FBC7E61CA49C}" type="datetimeFigureOut">
              <a:rPr lang="en-US" smtClean="0"/>
              <a:t>3/10/2016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AEC54-4575-496D-B8D8-4D9E4CEA8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464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0473A-5F6C-42C9-B5DB-FBC7E61CA49C}" type="datetimeFigureOut">
              <a:rPr lang="en-US" smtClean="0"/>
              <a:t>3/10/2016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AEC54-4575-496D-B8D8-4D9E4CEA8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589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0473A-5F6C-42C9-B5DB-FBC7E61CA49C}" type="datetimeFigureOut">
              <a:rPr lang="en-US" smtClean="0"/>
              <a:t>3/10/2016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AEC54-4575-496D-B8D8-4D9E4CEA8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3803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1650" y="1905000"/>
            <a:ext cx="5441950" cy="1904999"/>
          </a:xfrm>
          <a:prstGeom prst="rect">
            <a:avLst/>
          </a:prstGeom>
        </p:spPr>
        <p:txBody>
          <a:bodyPr lIns="0" tIns="0" rIns="0" bIns="91440" anchor="b" anchorCtr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1650" y="3810000"/>
            <a:ext cx="5441950" cy="1752600"/>
          </a:xfrm>
        </p:spPr>
        <p:txBody>
          <a:bodyPr tIns="91440">
            <a:normAutofit/>
          </a:bodyPr>
          <a:lstStyle>
            <a:lvl1pPr marL="0" indent="0" algn="l">
              <a:buNone/>
              <a:defRPr sz="2000" b="0" cap="none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0" y="762000"/>
            <a:ext cx="9144000" cy="44004"/>
            <a:chOff x="0" y="762000"/>
            <a:chExt cx="9144000" cy="44004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0" y="762000"/>
              <a:ext cx="9144000" cy="1588"/>
            </a:xfrm>
            <a:prstGeom prst="line">
              <a:avLst/>
            </a:prstGeom>
            <a:ln w="9525">
              <a:solidFill>
                <a:schemeClr val="bg1">
                  <a:alpha val="9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0" y="804416"/>
              <a:ext cx="9144000" cy="1588"/>
            </a:xfrm>
            <a:prstGeom prst="line">
              <a:avLst/>
            </a:prstGeom>
            <a:ln w="9525">
              <a:solidFill>
                <a:schemeClr val="bg1">
                  <a:alpha val="9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 descr="PPP.png"/>
          <p:cNvPicPr>
            <a:picLocks noChangeAspect="1"/>
          </p:cNvPicPr>
          <p:nvPr userDrawn="1"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5943600" y="1371600"/>
            <a:ext cx="2487399" cy="2438400"/>
          </a:xfrm>
          <a:prstGeom prst="rect">
            <a:avLst/>
          </a:prstGeom>
          <a:effectLst>
            <a:reflection blurRad="6350" stA="50000" endA="300" endPos="55500" dist="50800" dir="5400000" sy="-100000" algn="bl" rotWithShape="0"/>
          </a:effectLst>
        </p:spPr>
      </p:pic>
      <p:cxnSp>
        <p:nvCxnSpPr>
          <p:cNvPr id="11" name="Straight Connector 10"/>
          <p:cNvCxnSpPr/>
          <p:nvPr userDrawn="1"/>
        </p:nvCxnSpPr>
        <p:spPr>
          <a:xfrm flipH="1">
            <a:off x="0" y="3810000"/>
            <a:ext cx="9144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11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0BE346B-8EB6-4B16-B458-7CEA90FB1CC2}" type="slidenum">
              <a:rPr lang="en-US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 userDrawn="1">
            <p:ph type="ftr" sz="quarter" idx="12"/>
          </p:nvPr>
        </p:nvSpPr>
        <p:spPr/>
        <p:txBody>
          <a:bodyPr/>
          <a:lstStyle/>
          <a:p>
            <a:pPr lvl="1"/>
            <a:r>
              <a:rPr lang="en-US" dirty="0" smtClean="0">
                <a:solidFill>
                  <a:prstClr val="white">
                    <a:lumMod val="65000"/>
                  </a:prstClr>
                </a:solidFill>
              </a:rPr>
              <a:t>© 2013 dobbin international inc.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9214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5139" y="990600"/>
            <a:ext cx="2328861" cy="5597611"/>
          </a:xfrm>
        </p:spPr>
        <p:txBody>
          <a:bodyPr lIns="0" tIns="365760" rIns="0" bIns="365760">
            <a:noAutofit/>
          </a:bodyPr>
          <a:lstStyle>
            <a:lvl1pPr marL="173038" indent="-173038">
              <a:buNone/>
              <a:defRPr sz="1100"/>
            </a:lvl1pPr>
            <a:lvl2pPr marL="173038" indent="-173038">
              <a:buSzPct val="75000"/>
              <a:buFont typeface="Arial"/>
              <a:buChar char="•"/>
              <a:tabLst/>
              <a:defRPr/>
            </a:lvl2pPr>
            <a:lvl3pPr marL="346075" indent="-173038">
              <a:buSzPct val="75000"/>
              <a:buFont typeface="Lucida Grande"/>
              <a:buChar char="–"/>
              <a:tabLst/>
              <a:defRPr/>
            </a:lvl3pPr>
            <a:lvl4pPr marL="512763" indent="-173038">
              <a:buClr>
                <a:schemeClr val="bg1">
                  <a:lumMod val="50000"/>
                </a:schemeClr>
              </a:buClr>
              <a:buSzPct val="75000"/>
              <a:buFont typeface="Arial"/>
              <a:buChar char="•"/>
              <a:tabLst/>
              <a:defRPr/>
            </a:lvl4pPr>
            <a:lvl5pPr marL="685800" indent="-173038">
              <a:buSzPct val="75000"/>
              <a:buFont typeface="Arial"/>
              <a:buChar char="•"/>
              <a:tabLst/>
              <a:defRPr/>
            </a:lvl5pPr>
          </a:lstStyle>
          <a:p>
            <a:pPr lvl="0"/>
            <a:endParaRPr lang="en-US" smtClean="0"/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501650" y="990600"/>
            <a:ext cx="6173788" cy="5591649"/>
          </a:xfrm>
        </p:spPr>
        <p:txBody>
          <a:bodyPr tIns="365760" rIns="365760" bIns="36576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500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 b="0" i="0">
                <a:latin typeface="Arial"/>
                <a:cs typeface="Arial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 b="0" i="0">
                <a:latin typeface="Arial"/>
                <a:cs typeface="Arial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 b="0" i="0">
                <a:latin typeface="Arial"/>
                <a:cs typeface="Arial"/>
              </a:defRPr>
            </a:lvl4pPr>
            <a:lvl5pPr marL="511175" indent="-1682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/>
              <a:buChar char="•"/>
              <a:defRPr sz="14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0BE346B-8EB6-4B16-B458-7CEA90FB1CC2}" type="slidenum">
              <a:rPr lang="en-US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lvl="1"/>
            <a:r>
              <a:rPr lang="en-US" dirty="0" smtClean="0">
                <a:solidFill>
                  <a:prstClr val="white">
                    <a:lumMod val="65000"/>
                  </a:prstClr>
                </a:solidFill>
              </a:rPr>
              <a:t>© 2013 dobbin international inc.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0636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501650" y="990599"/>
            <a:ext cx="8642350" cy="5591649"/>
          </a:xfrm>
        </p:spPr>
        <p:txBody>
          <a:bodyPr tIns="365760" rIns="548640" bIns="365760" numCol="2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500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 b="0" i="0">
                <a:latin typeface="Arial"/>
                <a:cs typeface="Arial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 b="0" i="0">
                <a:latin typeface="Arial"/>
                <a:cs typeface="Arial"/>
              </a:defRPr>
            </a:lvl3pPr>
            <a:lvl4pPr marL="342900" indent="-1746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 b="0" i="0">
                <a:latin typeface="Arial"/>
                <a:cs typeface="Arial"/>
              </a:defRPr>
            </a:lvl4pPr>
            <a:lvl5pPr marL="511175" indent="-1682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/>
              <a:buChar char="•"/>
              <a:defRPr sz="14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0BE346B-8EB6-4B16-B458-7CEA90FB1CC2}" type="slidenum">
              <a:rPr lang="en-US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lvl="1"/>
            <a:r>
              <a:rPr lang="en-US" dirty="0" smtClean="0">
                <a:solidFill>
                  <a:prstClr val="white">
                    <a:lumMod val="65000"/>
                  </a:prstClr>
                </a:solidFill>
              </a:rPr>
              <a:t>© 2013 dobbin international inc.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1470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1"/>
            <a:r>
              <a:rPr lang="en-US" smtClean="0">
                <a:solidFill>
                  <a:prstClr val="white">
                    <a:lumMod val="65000"/>
                  </a:prstClr>
                </a:solidFill>
              </a:rPr>
              <a:t>© 2013 dobbin international inc.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E346B-8EB6-4B16-B458-7CEA90FB1CC2}" type="slidenum">
              <a:rPr lang="en-US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9049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6675438" y="990599"/>
            <a:ext cx="2468562" cy="5717705"/>
          </a:xfrm>
          <a:prstGeom prst="rect">
            <a:avLst/>
          </a:prstGeom>
          <a:solidFill>
            <a:srgbClr val="F6F4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 rot="5400000">
            <a:off x="3824132" y="3851438"/>
            <a:ext cx="5712146" cy="1588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 userDrawn="1"/>
        </p:nvSpPr>
        <p:spPr>
          <a:xfrm>
            <a:off x="0" y="6581774"/>
            <a:ext cx="9144000" cy="276225"/>
          </a:xfrm>
          <a:prstGeom prst="rect">
            <a:avLst/>
          </a:prstGeom>
          <a:solidFill>
            <a:srgbClr val="58553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6815138" y="990599"/>
            <a:ext cx="2328861" cy="5591650"/>
          </a:xfrm>
          <a:noFill/>
          <a:ln>
            <a:noFill/>
          </a:ln>
        </p:spPr>
        <p:txBody>
          <a:bodyPr lIns="0" tIns="365760" rIns="274320" bIns="365760">
            <a:no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100" b="1" i="0" cap="none">
                <a:latin typeface="Arial"/>
                <a:cs typeface="Arial"/>
              </a:defRPr>
            </a:lvl1pPr>
            <a:lvl2pPr marL="0" indent="0">
              <a:spcBef>
                <a:spcPts val="0"/>
              </a:spcBef>
              <a:spcAft>
                <a:spcPts val="300"/>
              </a:spcAft>
              <a:buSzPct val="100000"/>
              <a:defRPr sz="1100" b="0" i="0">
                <a:latin typeface="Arial"/>
                <a:cs typeface="Arial"/>
              </a:defRPr>
            </a:lvl2pPr>
            <a:lvl3pPr marL="171450" indent="-171450">
              <a:spcBef>
                <a:spcPts val="0"/>
              </a:spcBef>
              <a:spcAft>
                <a:spcPts val="300"/>
              </a:spcAft>
              <a:buSzPct val="100000"/>
              <a:tabLst/>
              <a:defRPr sz="1100" b="0" i="0">
                <a:latin typeface="Arial"/>
                <a:cs typeface="Arial"/>
              </a:defRPr>
            </a:lvl3pPr>
            <a:lvl4pPr marL="344488" indent="-171450">
              <a:spcBef>
                <a:spcPts val="0"/>
              </a:spcBef>
              <a:spcAft>
                <a:spcPts val="300"/>
              </a:spcAft>
              <a:buSzPct val="100000"/>
              <a:defRPr sz="1100" b="0" i="0">
                <a:latin typeface="Arial"/>
                <a:cs typeface="Arial"/>
              </a:defRPr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levelw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0BE346B-8EB6-4B16-B458-7CEA90FB1CC2}" type="slidenum">
              <a:rPr lang="en-US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lvl="1"/>
            <a:r>
              <a:rPr lang="en-US" dirty="0" smtClean="0">
                <a:solidFill>
                  <a:prstClr val="white">
                    <a:lumMod val="65000"/>
                  </a:prstClr>
                </a:solidFill>
              </a:rPr>
              <a:t>© 2013 dobbin international inc.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9443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501650" y="521326"/>
            <a:ext cx="6995160" cy="685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507480" y="990600"/>
            <a:ext cx="8277745" cy="5591175"/>
          </a:xfrm>
        </p:spPr>
        <p:txBody>
          <a:bodyPr tIns="274320" bIns="274320" numCol="1" spcCol="274320">
            <a:noAutofit/>
          </a:bodyPr>
          <a:lstStyle>
            <a:lvl1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SzPct val="100000"/>
              <a:defRPr sz="1500">
                <a:solidFill>
                  <a:schemeClr val="tx1"/>
                </a:solidFill>
                <a:latin typeface="+mn-lt"/>
                <a:cs typeface="Arial"/>
              </a:defRPr>
            </a:lvl1pPr>
            <a:lvl2pPr marL="0" indent="0">
              <a:lnSpc>
                <a:spcPts val="1300"/>
              </a:lnSpc>
              <a:spcBef>
                <a:spcPts val="0"/>
              </a:spcBef>
              <a:buSzPct val="100000"/>
              <a:buNone/>
              <a:defRPr sz="1500">
                <a:latin typeface="+mn-lt"/>
                <a:cs typeface="Arial"/>
              </a:defRPr>
            </a:lvl2pPr>
            <a:lvl3pPr marL="168275" indent="-168275">
              <a:lnSpc>
                <a:spcPts val="1300"/>
              </a:lnSpc>
              <a:spcBef>
                <a:spcPts val="0"/>
              </a:spcBef>
              <a:buSzPct val="100000"/>
              <a:buFont typeface="Arial"/>
              <a:buChar char="•"/>
              <a:defRPr sz="1500">
                <a:latin typeface="+mn-lt"/>
                <a:cs typeface="Arial"/>
              </a:defRPr>
            </a:lvl3pPr>
            <a:lvl4pPr marL="342900" indent="-174625">
              <a:lnSpc>
                <a:spcPts val="1300"/>
              </a:lnSpc>
              <a:spcBef>
                <a:spcPts val="0"/>
              </a:spcBef>
              <a:buSzPct val="100000"/>
              <a:defRPr sz="1500">
                <a:latin typeface="+mn-lt"/>
                <a:cs typeface="Arial"/>
              </a:defRPr>
            </a:lvl4pPr>
            <a:lvl5pPr marL="511175" indent="-168275">
              <a:lnSpc>
                <a:spcPts val="1300"/>
              </a:lnSpc>
              <a:spcBef>
                <a:spcPts val="0"/>
              </a:spcBef>
              <a:buSzPct val="100000"/>
              <a:buFont typeface="Courier New"/>
              <a:buChar char="o"/>
              <a:defRPr sz="1500">
                <a:latin typeface="+mn-lt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cap="all"/>
            </a:lvl1pPr>
          </a:lstStyle>
          <a:p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0BE346B-8EB6-4B16-B458-7CEA90FB1CC2}" type="slidenum">
              <a:rPr lang="en-US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lvl="1"/>
            <a:r>
              <a:rPr lang="en-US" dirty="0" smtClean="0">
                <a:solidFill>
                  <a:prstClr val="white">
                    <a:lumMod val="65000"/>
                  </a:prstClr>
                </a:solidFill>
              </a:rPr>
              <a:t>© 2013 dobbin international inc.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6575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3854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17" name="Picture 16" descr="maria painting with pattern.jpg"/>
          <p:cNvPicPr>
            <a:picLocks noChangeAspect="1"/>
          </p:cNvPicPr>
          <p:nvPr userDrawn="1"/>
        </p:nvPicPr>
        <p:blipFill>
          <a:blip r:embed="rId2" cstate="print"/>
          <a:srcRect r="66181" b="24530"/>
          <a:stretch>
            <a:fillRect/>
          </a:stretch>
        </p:blipFill>
        <p:spPr>
          <a:xfrm>
            <a:off x="0" y="0"/>
            <a:ext cx="320040" cy="990600"/>
          </a:xfrm>
          <a:prstGeom prst="rect">
            <a:avLst/>
          </a:prstGeom>
        </p:spPr>
      </p:pic>
      <p:grpSp>
        <p:nvGrpSpPr>
          <p:cNvPr id="2" name="Group 17"/>
          <p:cNvGrpSpPr/>
          <p:nvPr userDrawn="1"/>
        </p:nvGrpSpPr>
        <p:grpSpPr>
          <a:xfrm>
            <a:off x="0" y="762000"/>
            <a:ext cx="9144000" cy="44004"/>
            <a:chOff x="0" y="762000"/>
            <a:chExt cx="9144000" cy="44004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0" y="762000"/>
              <a:ext cx="9144000" cy="1588"/>
            </a:xfrm>
            <a:prstGeom prst="line">
              <a:avLst/>
            </a:prstGeom>
            <a:ln w="9525">
              <a:solidFill>
                <a:schemeClr val="bg1">
                  <a:alpha val="9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0" y="804416"/>
              <a:ext cx="9144000" cy="1588"/>
            </a:xfrm>
            <a:prstGeom prst="line">
              <a:avLst/>
            </a:prstGeom>
            <a:ln w="9525">
              <a:solidFill>
                <a:schemeClr val="bg1">
                  <a:alpha val="9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0" descr="DOBBIN_Logo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496528" y="1"/>
            <a:ext cx="1298066" cy="539304"/>
          </a:xfrm>
          <a:prstGeom prst="rect">
            <a:avLst/>
          </a:prstGeom>
        </p:spPr>
      </p:pic>
      <p:sp>
        <p:nvSpPr>
          <p:cNvPr id="22" name=" 1"/>
          <p:cNvSpPr txBox="1">
            <a:spLocks/>
          </p:cNvSpPr>
          <p:nvPr userDrawn="1"/>
        </p:nvSpPr>
        <p:spPr bwMode="auto">
          <a:xfrm>
            <a:off x="418016" y="12660"/>
            <a:ext cx="6357401" cy="173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defTabSz="4572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600" kern="0" spc="500" dirty="0">
                <a:solidFill>
                  <a:prstClr val="white">
                    <a:lumMod val="65000"/>
                  </a:prstClr>
                </a:solidFill>
                <a:cs typeface="Arial"/>
              </a:rPr>
              <a:t>AGRO-FORESTRY VILLAGE PROJECT – LINKING PEOPLE, PLACES, POTENTIAL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 rot="5400000">
            <a:off x="3824132" y="3851438"/>
            <a:ext cx="5712146" cy="1588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 userDrawn="1"/>
        </p:nvSpPr>
        <p:spPr>
          <a:xfrm>
            <a:off x="0" y="6581774"/>
            <a:ext cx="9144000" cy="276225"/>
          </a:xfrm>
          <a:prstGeom prst="rect">
            <a:avLst/>
          </a:prstGeom>
          <a:solidFill>
            <a:srgbClr val="3854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0BE346B-8EB6-4B16-B458-7CEA90FB1CC2}" type="slidenum">
              <a:rPr lang="en-US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lvl="1"/>
            <a:r>
              <a:rPr lang="en-US" dirty="0" smtClean="0">
                <a:solidFill>
                  <a:prstClr val="white">
                    <a:lumMod val="65000"/>
                  </a:prstClr>
                </a:solidFill>
              </a:rPr>
              <a:t>© 2013 dobbin international inc.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3702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3854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17" name="Picture 16" descr="maria painting with pattern.jpg"/>
          <p:cNvPicPr>
            <a:picLocks noChangeAspect="1"/>
          </p:cNvPicPr>
          <p:nvPr userDrawn="1"/>
        </p:nvPicPr>
        <p:blipFill>
          <a:blip r:embed="rId2" cstate="print"/>
          <a:srcRect r="66181" b="24530"/>
          <a:stretch>
            <a:fillRect/>
          </a:stretch>
        </p:blipFill>
        <p:spPr>
          <a:xfrm>
            <a:off x="0" y="0"/>
            <a:ext cx="320040" cy="990600"/>
          </a:xfrm>
          <a:prstGeom prst="rect">
            <a:avLst/>
          </a:prstGeom>
        </p:spPr>
      </p:pic>
      <p:grpSp>
        <p:nvGrpSpPr>
          <p:cNvPr id="18" name="Group 17"/>
          <p:cNvGrpSpPr/>
          <p:nvPr userDrawn="1"/>
        </p:nvGrpSpPr>
        <p:grpSpPr>
          <a:xfrm>
            <a:off x="0" y="762000"/>
            <a:ext cx="9144000" cy="44004"/>
            <a:chOff x="0" y="762000"/>
            <a:chExt cx="9144000" cy="44004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0" y="762000"/>
              <a:ext cx="9144000" cy="1588"/>
            </a:xfrm>
            <a:prstGeom prst="line">
              <a:avLst/>
            </a:prstGeom>
            <a:ln w="9525">
              <a:solidFill>
                <a:schemeClr val="bg1">
                  <a:alpha val="9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0" y="804416"/>
              <a:ext cx="9144000" cy="1588"/>
            </a:xfrm>
            <a:prstGeom prst="line">
              <a:avLst/>
            </a:prstGeom>
            <a:ln w="9525">
              <a:solidFill>
                <a:schemeClr val="bg1">
                  <a:alpha val="9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0" descr="DOBBIN_Logo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496528" y="1"/>
            <a:ext cx="1298066" cy="539304"/>
          </a:xfrm>
          <a:prstGeom prst="rect">
            <a:avLst/>
          </a:prstGeom>
        </p:spPr>
      </p:pic>
      <p:sp>
        <p:nvSpPr>
          <p:cNvPr id="22" name=" 1"/>
          <p:cNvSpPr txBox="1">
            <a:spLocks/>
          </p:cNvSpPr>
          <p:nvPr userDrawn="1"/>
        </p:nvSpPr>
        <p:spPr bwMode="auto">
          <a:xfrm>
            <a:off x="418016" y="12660"/>
            <a:ext cx="6357401" cy="173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defTabSz="4572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600" kern="0" spc="500" dirty="0">
                <a:solidFill>
                  <a:prstClr val="white">
                    <a:lumMod val="65000"/>
                  </a:prstClr>
                </a:solidFill>
                <a:cs typeface="Arial"/>
              </a:rPr>
              <a:t>AGRO-FORESTRY VILLAGE PROJECT – LINKING PEOPLE, PLACES, POTENTIAL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6675438" y="990599"/>
            <a:ext cx="2468562" cy="5717705"/>
          </a:xfrm>
          <a:prstGeom prst="rect">
            <a:avLst/>
          </a:prstGeom>
          <a:solidFill>
            <a:srgbClr val="F6F4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 rot="5400000">
            <a:off x="3824132" y="3851438"/>
            <a:ext cx="5712146" cy="1588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 userDrawn="1"/>
        </p:nvSpPr>
        <p:spPr>
          <a:xfrm>
            <a:off x="0" y="6581774"/>
            <a:ext cx="9144000" cy="276225"/>
          </a:xfrm>
          <a:prstGeom prst="rect">
            <a:avLst/>
          </a:prstGeom>
          <a:solidFill>
            <a:srgbClr val="3854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6815138" y="990599"/>
            <a:ext cx="2328861" cy="5591650"/>
          </a:xfrm>
          <a:noFill/>
          <a:ln>
            <a:noFill/>
          </a:ln>
        </p:spPr>
        <p:txBody>
          <a:bodyPr lIns="0" tIns="365760" rIns="274320" bIns="365760">
            <a:no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100" b="1" i="0" cap="none">
                <a:latin typeface="Arial"/>
                <a:cs typeface="Arial"/>
              </a:defRPr>
            </a:lvl1pPr>
            <a:lvl2pPr marL="0" indent="0">
              <a:spcBef>
                <a:spcPts val="0"/>
              </a:spcBef>
              <a:spcAft>
                <a:spcPts val="300"/>
              </a:spcAft>
              <a:buSzPct val="100000"/>
              <a:defRPr sz="1100" b="0" i="0">
                <a:latin typeface="Arial"/>
                <a:cs typeface="Arial"/>
              </a:defRPr>
            </a:lvl2pPr>
            <a:lvl3pPr marL="171450" indent="-171450">
              <a:spcBef>
                <a:spcPts val="0"/>
              </a:spcBef>
              <a:spcAft>
                <a:spcPts val="300"/>
              </a:spcAft>
              <a:buSzPct val="100000"/>
              <a:tabLst/>
              <a:defRPr sz="1100" b="0" i="0">
                <a:latin typeface="Arial"/>
                <a:cs typeface="Arial"/>
              </a:defRPr>
            </a:lvl3pPr>
            <a:lvl4pPr marL="344488" indent="-171450">
              <a:spcBef>
                <a:spcPts val="0"/>
              </a:spcBef>
              <a:spcAft>
                <a:spcPts val="300"/>
              </a:spcAft>
              <a:buSzPct val="100000"/>
              <a:defRPr sz="1100" b="0" i="0">
                <a:latin typeface="Arial"/>
                <a:cs typeface="Arial"/>
              </a:defRPr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levelw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0BE346B-8EB6-4B16-B458-7CEA90FB1CC2}" type="slidenum">
              <a:rPr lang="en-US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lvl="1"/>
            <a:r>
              <a:rPr lang="en-US" dirty="0" smtClean="0">
                <a:solidFill>
                  <a:prstClr val="white">
                    <a:lumMod val="65000"/>
                  </a:prstClr>
                </a:solidFill>
              </a:rPr>
              <a:t>© 2013 dobbin international inc.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864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0473A-5F6C-42C9-B5DB-FBC7E61CA49C}" type="datetimeFigureOut">
              <a:rPr lang="en-US" smtClean="0"/>
              <a:t>3/10/2016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AEC54-4575-496D-B8D8-4D9E4CEA8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2421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1650" y="1905000"/>
            <a:ext cx="5441950" cy="1904999"/>
          </a:xfrm>
          <a:prstGeom prst="rect">
            <a:avLst/>
          </a:prstGeom>
        </p:spPr>
        <p:txBody>
          <a:bodyPr lIns="0" tIns="0" rIns="0" bIns="91440" anchor="b" anchorCtr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1650" y="3810000"/>
            <a:ext cx="5441950" cy="1752600"/>
          </a:xfrm>
        </p:spPr>
        <p:txBody>
          <a:bodyPr tIns="91440">
            <a:normAutofit/>
          </a:bodyPr>
          <a:lstStyle>
            <a:lvl1pPr marL="0" indent="0" algn="l">
              <a:buNone/>
              <a:defRPr sz="2000" b="0" cap="none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0" y="762000"/>
            <a:ext cx="9144000" cy="44004"/>
            <a:chOff x="0" y="762000"/>
            <a:chExt cx="9144000" cy="44004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0" y="762000"/>
              <a:ext cx="9144000" cy="1588"/>
            </a:xfrm>
            <a:prstGeom prst="line">
              <a:avLst/>
            </a:prstGeom>
            <a:ln w="9525">
              <a:solidFill>
                <a:schemeClr val="bg1">
                  <a:alpha val="9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0" y="804416"/>
              <a:ext cx="9144000" cy="1588"/>
            </a:xfrm>
            <a:prstGeom prst="line">
              <a:avLst/>
            </a:prstGeom>
            <a:ln w="9525">
              <a:solidFill>
                <a:schemeClr val="bg1">
                  <a:alpha val="9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 descr="PPP.png"/>
          <p:cNvPicPr>
            <a:picLocks noChangeAspect="1"/>
          </p:cNvPicPr>
          <p:nvPr userDrawn="1"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5943600" y="1371600"/>
            <a:ext cx="2487399" cy="2438400"/>
          </a:xfrm>
          <a:prstGeom prst="rect">
            <a:avLst/>
          </a:prstGeom>
          <a:effectLst>
            <a:reflection blurRad="6350" stA="50000" endA="300" endPos="55500" dist="50800" dir="5400000" sy="-100000" algn="bl" rotWithShape="0"/>
          </a:effectLst>
        </p:spPr>
      </p:pic>
      <p:cxnSp>
        <p:nvCxnSpPr>
          <p:cNvPr id="11" name="Straight Connector 10"/>
          <p:cNvCxnSpPr/>
          <p:nvPr userDrawn="1"/>
        </p:nvCxnSpPr>
        <p:spPr>
          <a:xfrm flipH="1">
            <a:off x="0" y="3810000"/>
            <a:ext cx="9144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11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0BE346B-8EB6-4B16-B458-7CEA90FB1CC2}" type="slidenum">
              <a:rPr lang="en-US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 userDrawn="1">
            <p:ph type="ftr" sz="quarter" idx="12"/>
          </p:nvPr>
        </p:nvSpPr>
        <p:spPr/>
        <p:txBody>
          <a:bodyPr/>
          <a:lstStyle/>
          <a:p>
            <a:pPr lvl="1"/>
            <a:r>
              <a:rPr lang="en-US" dirty="0" smtClean="0">
                <a:solidFill>
                  <a:prstClr val="white">
                    <a:lumMod val="65000"/>
                  </a:prstClr>
                </a:solidFill>
              </a:rPr>
              <a:t>© 2013 dobbin international inc.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7834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5139" y="990600"/>
            <a:ext cx="2328861" cy="5597611"/>
          </a:xfrm>
        </p:spPr>
        <p:txBody>
          <a:bodyPr lIns="0" tIns="365760" rIns="0" bIns="365760">
            <a:noAutofit/>
          </a:bodyPr>
          <a:lstStyle>
            <a:lvl1pPr marL="173038" indent="-173038">
              <a:buNone/>
              <a:defRPr sz="1100"/>
            </a:lvl1pPr>
            <a:lvl2pPr marL="173038" indent="-173038">
              <a:buSzPct val="75000"/>
              <a:buFont typeface="Arial"/>
              <a:buChar char="•"/>
              <a:tabLst/>
              <a:defRPr/>
            </a:lvl2pPr>
            <a:lvl3pPr marL="346075" indent="-173038">
              <a:buSzPct val="75000"/>
              <a:buFont typeface="Lucida Grande"/>
              <a:buChar char="–"/>
              <a:tabLst/>
              <a:defRPr/>
            </a:lvl3pPr>
            <a:lvl4pPr marL="512763" indent="-173038">
              <a:buClr>
                <a:schemeClr val="bg1">
                  <a:lumMod val="50000"/>
                </a:schemeClr>
              </a:buClr>
              <a:buSzPct val="75000"/>
              <a:buFont typeface="Arial"/>
              <a:buChar char="•"/>
              <a:tabLst/>
              <a:defRPr/>
            </a:lvl4pPr>
            <a:lvl5pPr marL="685800" indent="-173038">
              <a:buSzPct val="75000"/>
              <a:buFont typeface="Arial"/>
              <a:buChar char="•"/>
              <a:tabLst/>
              <a:defRPr/>
            </a:lvl5pPr>
          </a:lstStyle>
          <a:p>
            <a:pPr lvl="0"/>
            <a:endParaRPr lang="en-US" smtClean="0"/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501650" y="990600"/>
            <a:ext cx="6173788" cy="5591649"/>
          </a:xfrm>
        </p:spPr>
        <p:txBody>
          <a:bodyPr tIns="365760" rIns="365760" bIns="36576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500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 b="0" i="0">
                <a:latin typeface="Arial"/>
                <a:cs typeface="Arial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 b="0" i="0">
                <a:latin typeface="Arial"/>
                <a:cs typeface="Arial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 b="0" i="0">
                <a:latin typeface="Arial"/>
                <a:cs typeface="Arial"/>
              </a:defRPr>
            </a:lvl4pPr>
            <a:lvl5pPr marL="511175" indent="-1682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/>
              <a:buChar char="•"/>
              <a:defRPr sz="14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0BE346B-8EB6-4B16-B458-7CEA90FB1CC2}" type="slidenum">
              <a:rPr lang="en-US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lvl="1"/>
            <a:r>
              <a:rPr lang="en-US" dirty="0" smtClean="0">
                <a:solidFill>
                  <a:prstClr val="white">
                    <a:lumMod val="65000"/>
                  </a:prstClr>
                </a:solidFill>
              </a:rPr>
              <a:t>© 2013 dobbin international inc.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1259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501650" y="990599"/>
            <a:ext cx="8642350" cy="5591649"/>
          </a:xfrm>
        </p:spPr>
        <p:txBody>
          <a:bodyPr tIns="365760" rIns="548640" bIns="365760" numCol="2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500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 b="0" i="0">
                <a:latin typeface="Arial"/>
                <a:cs typeface="Arial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 b="0" i="0">
                <a:latin typeface="Arial"/>
                <a:cs typeface="Arial"/>
              </a:defRPr>
            </a:lvl3pPr>
            <a:lvl4pPr marL="342900" indent="-1746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 b="0" i="0">
                <a:latin typeface="Arial"/>
                <a:cs typeface="Arial"/>
              </a:defRPr>
            </a:lvl4pPr>
            <a:lvl5pPr marL="511175" indent="-1682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/>
              <a:buChar char="•"/>
              <a:defRPr sz="14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0BE346B-8EB6-4B16-B458-7CEA90FB1CC2}" type="slidenum">
              <a:rPr lang="en-US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lvl="1"/>
            <a:r>
              <a:rPr lang="en-US" dirty="0" smtClean="0">
                <a:solidFill>
                  <a:prstClr val="white">
                    <a:lumMod val="65000"/>
                  </a:prstClr>
                </a:solidFill>
              </a:rPr>
              <a:t>© 2013 dobbin international inc.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9774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1"/>
            <a:r>
              <a:rPr lang="en-US" smtClean="0">
                <a:solidFill>
                  <a:prstClr val="white">
                    <a:lumMod val="65000"/>
                  </a:prstClr>
                </a:solidFill>
              </a:rPr>
              <a:t>© 2013 dobbin international inc.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E346B-8EB6-4B16-B458-7CEA90FB1CC2}" type="slidenum">
              <a:rPr lang="en-US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280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6675438" y="990599"/>
            <a:ext cx="2468562" cy="5717705"/>
          </a:xfrm>
          <a:prstGeom prst="rect">
            <a:avLst/>
          </a:prstGeom>
          <a:solidFill>
            <a:srgbClr val="F6F4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 rot="5400000">
            <a:off x="3824132" y="3851438"/>
            <a:ext cx="5712146" cy="1588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 userDrawn="1"/>
        </p:nvSpPr>
        <p:spPr>
          <a:xfrm>
            <a:off x="0" y="6581774"/>
            <a:ext cx="9144000" cy="276225"/>
          </a:xfrm>
          <a:prstGeom prst="rect">
            <a:avLst/>
          </a:prstGeom>
          <a:solidFill>
            <a:srgbClr val="58553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6815138" y="990599"/>
            <a:ext cx="2328861" cy="5591650"/>
          </a:xfrm>
          <a:noFill/>
          <a:ln>
            <a:noFill/>
          </a:ln>
        </p:spPr>
        <p:txBody>
          <a:bodyPr lIns="0" tIns="365760" rIns="274320" bIns="365760">
            <a:no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100" b="1" i="0" cap="none">
                <a:latin typeface="Arial"/>
                <a:cs typeface="Arial"/>
              </a:defRPr>
            </a:lvl1pPr>
            <a:lvl2pPr marL="0" indent="0">
              <a:spcBef>
                <a:spcPts val="0"/>
              </a:spcBef>
              <a:spcAft>
                <a:spcPts val="300"/>
              </a:spcAft>
              <a:buSzPct val="100000"/>
              <a:defRPr sz="1100" b="0" i="0">
                <a:latin typeface="Arial"/>
                <a:cs typeface="Arial"/>
              </a:defRPr>
            </a:lvl2pPr>
            <a:lvl3pPr marL="171450" indent="-171450">
              <a:spcBef>
                <a:spcPts val="0"/>
              </a:spcBef>
              <a:spcAft>
                <a:spcPts val="300"/>
              </a:spcAft>
              <a:buSzPct val="100000"/>
              <a:tabLst/>
              <a:defRPr sz="1100" b="0" i="0">
                <a:latin typeface="Arial"/>
                <a:cs typeface="Arial"/>
              </a:defRPr>
            </a:lvl3pPr>
            <a:lvl4pPr marL="344488" indent="-171450">
              <a:spcBef>
                <a:spcPts val="0"/>
              </a:spcBef>
              <a:spcAft>
                <a:spcPts val="300"/>
              </a:spcAft>
              <a:buSzPct val="100000"/>
              <a:defRPr sz="1100" b="0" i="0">
                <a:latin typeface="Arial"/>
                <a:cs typeface="Arial"/>
              </a:defRPr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levelw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0BE346B-8EB6-4B16-B458-7CEA90FB1CC2}" type="slidenum">
              <a:rPr lang="en-US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lvl="1"/>
            <a:r>
              <a:rPr lang="en-US" dirty="0" smtClean="0">
                <a:solidFill>
                  <a:prstClr val="white">
                    <a:lumMod val="65000"/>
                  </a:prstClr>
                </a:solidFill>
              </a:rPr>
              <a:t>© 2013 dobbin international inc.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0174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501650" y="521326"/>
            <a:ext cx="6995160" cy="685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507480" y="990600"/>
            <a:ext cx="8277745" cy="5591175"/>
          </a:xfrm>
        </p:spPr>
        <p:txBody>
          <a:bodyPr tIns="274320" bIns="274320" numCol="1" spcCol="274320">
            <a:noAutofit/>
          </a:bodyPr>
          <a:lstStyle>
            <a:lvl1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SzPct val="100000"/>
              <a:defRPr sz="1500">
                <a:solidFill>
                  <a:schemeClr val="tx1"/>
                </a:solidFill>
                <a:latin typeface="+mn-lt"/>
                <a:cs typeface="Arial"/>
              </a:defRPr>
            </a:lvl1pPr>
            <a:lvl2pPr marL="0" indent="0">
              <a:lnSpc>
                <a:spcPts val="1300"/>
              </a:lnSpc>
              <a:spcBef>
                <a:spcPts val="0"/>
              </a:spcBef>
              <a:buSzPct val="100000"/>
              <a:buNone/>
              <a:defRPr sz="1500">
                <a:latin typeface="+mn-lt"/>
                <a:cs typeface="Arial"/>
              </a:defRPr>
            </a:lvl2pPr>
            <a:lvl3pPr marL="168275" indent="-168275">
              <a:lnSpc>
                <a:spcPts val="1300"/>
              </a:lnSpc>
              <a:spcBef>
                <a:spcPts val="0"/>
              </a:spcBef>
              <a:buSzPct val="100000"/>
              <a:buFont typeface="Arial"/>
              <a:buChar char="•"/>
              <a:defRPr sz="1500">
                <a:latin typeface="+mn-lt"/>
                <a:cs typeface="Arial"/>
              </a:defRPr>
            </a:lvl3pPr>
            <a:lvl4pPr marL="342900" indent="-174625">
              <a:lnSpc>
                <a:spcPts val="1300"/>
              </a:lnSpc>
              <a:spcBef>
                <a:spcPts val="0"/>
              </a:spcBef>
              <a:buSzPct val="100000"/>
              <a:defRPr sz="1500">
                <a:latin typeface="+mn-lt"/>
                <a:cs typeface="Arial"/>
              </a:defRPr>
            </a:lvl4pPr>
            <a:lvl5pPr marL="511175" indent="-168275">
              <a:lnSpc>
                <a:spcPts val="1300"/>
              </a:lnSpc>
              <a:spcBef>
                <a:spcPts val="0"/>
              </a:spcBef>
              <a:buSzPct val="100000"/>
              <a:buFont typeface="Courier New"/>
              <a:buChar char="o"/>
              <a:defRPr sz="1500">
                <a:latin typeface="+mn-lt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cap="all"/>
            </a:lvl1pPr>
          </a:lstStyle>
          <a:p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0BE346B-8EB6-4B16-B458-7CEA90FB1CC2}" type="slidenum">
              <a:rPr lang="en-US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lvl="1"/>
            <a:r>
              <a:rPr lang="en-US" dirty="0" smtClean="0">
                <a:solidFill>
                  <a:prstClr val="white">
                    <a:lumMod val="65000"/>
                  </a:prstClr>
                </a:solidFill>
              </a:rPr>
              <a:t>© 2013 dobbin international inc.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5461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3854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17" name="Picture 16" descr="maria painting with pattern.jpg"/>
          <p:cNvPicPr>
            <a:picLocks noChangeAspect="1"/>
          </p:cNvPicPr>
          <p:nvPr userDrawn="1"/>
        </p:nvPicPr>
        <p:blipFill>
          <a:blip r:embed="rId2" cstate="print"/>
          <a:srcRect r="66181" b="24530"/>
          <a:stretch>
            <a:fillRect/>
          </a:stretch>
        </p:blipFill>
        <p:spPr>
          <a:xfrm>
            <a:off x="0" y="0"/>
            <a:ext cx="320040" cy="990600"/>
          </a:xfrm>
          <a:prstGeom prst="rect">
            <a:avLst/>
          </a:prstGeom>
        </p:spPr>
      </p:pic>
      <p:grpSp>
        <p:nvGrpSpPr>
          <p:cNvPr id="2" name="Group 17"/>
          <p:cNvGrpSpPr/>
          <p:nvPr userDrawn="1"/>
        </p:nvGrpSpPr>
        <p:grpSpPr>
          <a:xfrm>
            <a:off x="0" y="762000"/>
            <a:ext cx="9144000" cy="44004"/>
            <a:chOff x="0" y="762000"/>
            <a:chExt cx="9144000" cy="44004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0" y="762000"/>
              <a:ext cx="9144000" cy="1588"/>
            </a:xfrm>
            <a:prstGeom prst="line">
              <a:avLst/>
            </a:prstGeom>
            <a:ln w="9525">
              <a:solidFill>
                <a:schemeClr val="bg1">
                  <a:alpha val="9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0" y="804416"/>
              <a:ext cx="9144000" cy="1588"/>
            </a:xfrm>
            <a:prstGeom prst="line">
              <a:avLst/>
            </a:prstGeom>
            <a:ln w="9525">
              <a:solidFill>
                <a:schemeClr val="bg1">
                  <a:alpha val="9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0" descr="DOBBIN_Logo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496528" y="1"/>
            <a:ext cx="1298066" cy="539304"/>
          </a:xfrm>
          <a:prstGeom prst="rect">
            <a:avLst/>
          </a:prstGeom>
        </p:spPr>
      </p:pic>
      <p:sp>
        <p:nvSpPr>
          <p:cNvPr id="22" name=" 1"/>
          <p:cNvSpPr txBox="1">
            <a:spLocks/>
          </p:cNvSpPr>
          <p:nvPr userDrawn="1"/>
        </p:nvSpPr>
        <p:spPr bwMode="auto">
          <a:xfrm>
            <a:off x="418016" y="12660"/>
            <a:ext cx="6357401" cy="173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defTabSz="4572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600" kern="0" spc="500" dirty="0">
                <a:solidFill>
                  <a:prstClr val="white">
                    <a:lumMod val="65000"/>
                  </a:prstClr>
                </a:solidFill>
                <a:cs typeface="Arial"/>
              </a:rPr>
              <a:t>AGRO-FORESTRY VILLAGE PROJECT – LINKING PEOPLE, PLACES, POTENTIAL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 rot="5400000">
            <a:off x="3824132" y="3851438"/>
            <a:ext cx="5712146" cy="1588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 userDrawn="1"/>
        </p:nvSpPr>
        <p:spPr>
          <a:xfrm>
            <a:off x="0" y="6581774"/>
            <a:ext cx="9144000" cy="276225"/>
          </a:xfrm>
          <a:prstGeom prst="rect">
            <a:avLst/>
          </a:prstGeom>
          <a:solidFill>
            <a:srgbClr val="3854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0BE346B-8EB6-4B16-B458-7CEA90FB1CC2}" type="slidenum">
              <a:rPr lang="en-US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lvl="1"/>
            <a:r>
              <a:rPr lang="en-US" dirty="0" smtClean="0">
                <a:solidFill>
                  <a:prstClr val="white">
                    <a:lumMod val="65000"/>
                  </a:prstClr>
                </a:solidFill>
              </a:rPr>
              <a:t>© 2013 dobbin international inc.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7665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3854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17" name="Picture 16" descr="maria painting with pattern.jpg"/>
          <p:cNvPicPr>
            <a:picLocks noChangeAspect="1"/>
          </p:cNvPicPr>
          <p:nvPr userDrawn="1"/>
        </p:nvPicPr>
        <p:blipFill>
          <a:blip r:embed="rId2" cstate="print"/>
          <a:srcRect r="66181" b="24530"/>
          <a:stretch>
            <a:fillRect/>
          </a:stretch>
        </p:blipFill>
        <p:spPr>
          <a:xfrm>
            <a:off x="0" y="0"/>
            <a:ext cx="320040" cy="990600"/>
          </a:xfrm>
          <a:prstGeom prst="rect">
            <a:avLst/>
          </a:prstGeom>
        </p:spPr>
      </p:pic>
      <p:grpSp>
        <p:nvGrpSpPr>
          <p:cNvPr id="18" name="Group 17"/>
          <p:cNvGrpSpPr/>
          <p:nvPr userDrawn="1"/>
        </p:nvGrpSpPr>
        <p:grpSpPr>
          <a:xfrm>
            <a:off x="0" y="762000"/>
            <a:ext cx="9144000" cy="44004"/>
            <a:chOff x="0" y="762000"/>
            <a:chExt cx="9144000" cy="44004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0" y="762000"/>
              <a:ext cx="9144000" cy="1588"/>
            </a:xfrm>
            <a:prstGeom prst="line">
              <a:avLst/>
            </a:prstGeom>
            <a:ln w="9525">
              <a:solidFill>
                <a:schemeClr val="bg1">
                  <a:alpha val="9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0" y="804416"/>
              <a:ext cx="9144000" cy="1588"/>
            </a:xfrm>
            <a:prstGeom prst="line">
              <a:avLst/>
            </a:prstGeom>
            <a:ln w="9525">
              <a:solidFill>
                <a:schemeClr val="bg1">
                  <a:alpha val="9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0" descr="DOBBIN_Logo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496528" y="1"/>
            <a:ext cx="1298066" cy="539304"/>
          </a:xfrm>
          <a:prstGeom prst="rect">
            <a:avLst/>
          </a:prstGeom>
        </p:spPr>
      </p:pic>
      <p:sp>
        <p:nvSpPr>
          <p:cNvPr id="22" name=" 1"/>
          <p:cNvSpPr txBox="1">
            <a:spLocks/>
          </p:cNvSpPr>
          <p:nvPr userDrawn="1"/>
        </p:nvSpPr>
        <p:spPr bwMode="auto">
          <a:xfrm>
            <a:off x="418016" y="12660"/>
            <a:ext cx="6357401" cy="173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defTabSz="4572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600" kern="0" spc="500" dirty="0">
                <a:solidFill>
                  <a:prstClr val="white">
                    <a:lumMod val="65000"/>
                  </a:prstClr>
                </a:solidFill>
                <a:cs typeface="Arial"/>
              </a:rPr>
              <a:t>AGRO-FORESTRY VILLAGE PROJECT – LINKING PEOPLE, PLACES, POTENTIAL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6675438" y="990599"/>
            <a:ext cx="2468562" cy="5717705"/>
          </a:xfrm>
          <a:prstGeom prst="rect">
            <a:avLst/>
          </a:prstGeom>
          <a:solidFill>
            <a:srgbClr val="F6F4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 rot="5400000">
            <a:off x="3824132" y="3851438"/>
            <a:ext cx="5712146" cy="1588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 userDrawn="1"/>
        </p:nvSpPr>
        <p:spPr>
          <a:xfrm>
            <a:off x="0" y="6581774"/>
            <a:ext cx="9144000" cy="276225"/>
          </a:xfrm>
          <a:prstGeom prst="rect">
            <a:avLst/>
          </a:prstGeom>
          <a:solidFill>
            <a:srgbClr val="3854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6815138" y="990599"/>
            <a:ext cx="2328861" cy="5591650"/>
          </a:xfrm>
          <a:noFill/>
          <a:ln>
            <a:noFill/>
          </a:ln>
        </p:spPr>
        <p:txBody>
          <a:bodyPr lIns="0" tIns="365760" rIns="274320" bIns="365760">
            <a:no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100" b="1" i="0" cap="none">
                <a:latin typeface="Arial"/>
                <a:cs typeface="Arial"/>
              </a:defRPr>
            </a:lvl1pPr>
            <a:lvl2pPr marL="0" indent="0">
              <a:spcBef>
                <a:spcPts val="0"/>
              </a:spcBef>
              <a:spcAft>
                <a:spcPts val="300"/>
              </a:spcAft>
              <a:buSzPct val="100000"/>
              <a:defRPr sz="1100" b="0" i="0">
                <a:latin typeface="Arial"/>
                <a:cs typeface="Arial"/>
              </a:defRPr>
            </a:lvl2pPr>
            <a:lvl3pPr marL="171450" indent="-171450">
              <a:spcBef>
                <a:spcPts val="0"/>
              </a:spcBef>
              <a:spcAft>
                <a:spcPts val="300"/>
              </a:spcAft>
              <a:buSzPct val="100000"/>
              <a:tabLst/>
              <a:defRPr sz="1100" b="0" i="0">
                <a:latin typeface="Arial"/>
                <a:cs typeface="Arial"/>
              </a:defRPr>
            </a:lvl3pPr>
            <a:lvl4pPr marL="344488" indent="-171450">
              <a:spcBef>
                <a:spcPts val="0"/>
              </a:spcBef>
              <a:spcAft>
                <a:spcPts val="300"/>
              </a:spcAft>
              <a:buSzPct val="100000"/>
              <a:defRPr sz="1100" b="0" i="0">
                <a:latin typeface="Arial"/>
                <a:cs typeface="Arial"/>
              </a:defRPr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levelw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0BE346B-8EB6-4B16-B458-7CEA90FB1CC2}" type="slidenum">
              <a:rPr lang="en-US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lvl="1"/>
            <a:r>
              <a:rPr lang="en-US" dirty="0" smtClean="0">
                <a:solidFill>
                  <a:prstClr val="white">
                    <a:lumMod val="65000"/>
                  </a:prstClr>
                </a:solidFill>
              </a:rPr>
              <a:t>© 2013 dobbin international inc.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213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0473A-5F6C-42C9-B5DB-FBC7E61CA49C}" type="datetimeFigureOut">
              <a:rPr lang="en-US" smtClean="0"/>
              <a:t>3/10/2016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AEC54-4575-496D-B8D8-4D9E4CEA8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392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0473A-5F6C-42C9-B5DB-FBC7E61CA49C}" type="datetimeFigureOut">
              <a:rPr lang="en-US" smtClean="0"/>
              <a:t>3/10/2016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AEC54-4575-496D-B8D8-4D9E4CEA8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93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0473A-5F6C-42C9-B5DB-FBC7E61CA49C}" type="datetimeFigureOut">
              <a:rPr lang="en-US" smtClean="0"/>
              <a:t>3/10/2016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AEC54-4575-496D-B8D8-4D9E4CEA8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033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0473A-5F6C-42C9-B5DB-FBC7E61CA49C}" type="datetimeFigureOut">
              <a:rPr lang="en-US" smtClean="0"/>
              <a:t>3/10/2016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AEC54-4575-496D-B8D8-4D9E4CEA8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263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0473A-5F6C-42C9-B5DB-FBC7E61CA49C}" type="datetimeFigureOut">
              <a:rPr lang="en-US" smtClean="0"/>
              <a:t>3/10/2016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AEC54-4575-496D-B8D8-4D9E4CEA8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318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0473A-5F6C-42C9-B5DB-FBC7E61CA49C}" type="datetimeFigureOut">
              <a:rPr lang="en-US" smtClean="0"/>
              <a:t>3/10/2016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AEC54-4575-496D-B8D8-4D9E4CEA8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605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0473A-5F6C-42C9-B5DB-FBC7E61CA49C}" type="datetimeFigureOut">
              <a:rPr lang="en-US" smtClean="0"/>
              <a:t>3/10/2016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AEC54-4575-496D-B8D8-4D9E4CEA8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132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1.tiff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1.tiff"/><Relationship Id="rId4" Type="http://schemas.openxmlformats.org/officeDocument/2006/relationships/slideLayout" Target="../slideLayouts/slideLayout23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0473A-5F6C-42C9-B5DB-FBC7E61CA49C}" type="datetimeFigureOut">
              <a:rPr lang="en-US" smtClean="0"/>
              <a:t>3/10/2016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AEC54-4575-496D-B8D8-4D9E4CEA8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283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>
          <a:xfrm>
            <a:off x="0" y="6581774"/>
            <a:ext cx="9144000" cy="276225"/>
          </a:xfrm>
          <a:prstGeom prst="rect">
            <a:avLst/>
          </a:prstGeom>
          <a:solidFill>
            <a:srgbClr val="58553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588211"/>
            <a:ext cx="9143999" cy="26978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1200">
                <a:latin typeface="Arial"/>
                <a:cs typeface="Arial"/>
              </a:defRPr>
            </a:lvl1pPr>
            <a:lvl2pPr algn="ctr">
              <a:defRPr sz="500" b="0" i="0" kern="0" cap="all" spc="500">
                <a:solidFill>
                  <a:schemeClr val="bg1">
                    <a:lumMod val="65000"/>
                  </a:schemeClr>
                </a:solidFill>
                <a:latin typeface="Calibri (Body)"/>
                <a:cs typeface="Calibri (Body)"/>
              </a:defRPr>
            </a:lvl2pPr>
          </a:lstStyle>
          <a:p>
            <a:pPr lvl="1"/>
            <a:r>
              <a:rPr lang="en-US" dirty="0" smtClean="0">
                <a:solidFill>
                  <a:prstClr val="white">
                    <a:lumMod val="65000"/>
                  </a:prstClr>
                </a:solidFill>
              </a:rPr>
              <a:t>© 2014 dobbin international </a:t>
            </a:r>
            <a:r>
              <a:rPr lang="en-US" dirty="0" err="1" smtClean="0">
                <a:solidFill>
                  <a:prstClr val="white">
                    <a:lumMod val="65000"/>
                  </a:prstClr>
                </a:solidFill>
              </a:rPr>
              <a:t>inc.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58553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19" name="Picture 18" descr="maria painting with pattern.jpg"/>
          <p:cNvPicPr>
            <a:picLocks noChangeAspect="1"/>
          </p:cNvPicPr>
          <p:nvPr userDrawn="1"/>
        </p:nvPicPr>
        <p:blipFill>
          <a:blip r:embed="rId10" cstate="print"/>
          <a:srcRect r="66181" b="24530"/>
          <a:stretch>
            <a:fillRect/>
          </a:stretch>
        </p:blipFill>
        <p:spPr>
          <a:xfrm>
            <a:off x="0" y="0"/>
            <a:ext cx="320040" cy="990600"/>
          </a:xfrm>
          <a:prstGeom prst="rect">
            <a:avLst/>
          </a:prstGeom>
        </p:spPr>
      </p:pic>
      <p:grpSp>
        <p:nvGrpSpPr>
          <p:cNvPr id="25" name="Group 24"/>
          <p:cNvGrpSpPr/>
          <p:nvPr userDrawn="1"/>
        </p:nvGrpSpPr>
        <p:grpSpPr>
          <a:xfrm>
            <a:off x="0" y="762000"/>
            <a:ext cx="9144000" cy="44004"/>
            <a:chOff x="0" y="762000"/>
            <a:chExt cx="9144000" cy="44004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0" y="762000"/>
              <a:ext cx="9144000" cy="1588"/>
            </a:xfrm>
            <a:prstGeom prst="line">
              <a:avLst/>
            </a:prstGeom>
            <a:ln w="9525">
              <a:solidFill>
                <a:schemeClr val="bg1">
                  <a:alpha val="9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0" y="804416"/>
              <a:ext cx="9144000" cy="1588"/>
            </a:xfrm>
            <a:prstGeom prst="line">
              <a:avLst/>
            </a:prstGeom>
            <a:ln w="9525">
              <a:solidFill>
                <a:schemeClr val="bg1">
                  <a:alpha val="9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501650" y="990600"/>
            <a:ext cx="8642350" cy="5591174"/>
          </a:xfrm>
          <a:prstGeom prst="rect">
            <a:avLst/>
          </a:prstGeom>
        </p:spPr>
        <p:txBody>
          <a:bodyPr vert="horz" lIns="0" tIns="365760" rIns="0" bIns="365760" numCol="1" spcCol="45720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pic>
        <p:nvPicPr>
          <p:cNvPr id="15" name="Picture 14" descr="DOBBIN_Logo.png"/>
          <p:cNvPicPr>
            <a:picLocks noChangeAspect="1"/>
          </p:cNvPicPr>
          <p:nvPr userDrawn="1"/>
        </p:nvPicPr>
        <p:blipFill>
          <a:blip r:embed="rId11" cstate="print"/>
          <a:stretch>
            <a:fillRect/>
          </a:stretch>
        </p:blipFill>
        <p:spPr>
          <a:xfrm>
            <a:off x="7496528" y="1"/>
            <a:ext cx="1298066" cy="539304"/>
          </a:xfrm>
          <a:prstGeom prst="rect">
            <a:avLst/>
          </a:prstGeom>
        </p:spPr>
      </p:pic>
      <p:sp>
        <p:nvSpPr>
          <p:cNvPr id="16" name="Date Placeholder 3"/>
          <p:cNvSpPr>
            <a:spLocks noGrp="1"/>
          </p:cNvSpPr>
          <p:nvPr userDrawn="1">
            <p:ph type="dt" sz="half" idx="2"/>
          </p:nvPr>
        </p:nvSpPr>
        <p:spPr>
          <a:xfrm>
            <a:off x="501650" y="6582249"/>
            <a:ext cx="2118960" cy="275751"/>
          </a:xfrm>
          <a:prstGeom prst="rect">
            <a:avLst/>
          </a:prstGeom>
        </p:spPr>
        <p:txBody>
          <a:bodyPr lIns="0" rIns="0" anchor="ctr" anchorCtr="0"/>
          <a:lstStyle>
            <a:lvl1pPr>
              <a:defRPr sz="600" cap="all">
                <a:solidFill>
                  <a:schemeClr val="bg1">
                    <a:lumMod val="65000"/>
                  </a:schemeClr>
                </a:solidFill>
                <a:latin typeface="Calibri (Body)"/>
                <a:cs typeface="Calibri (Body)"/>
              </a:defRPr>
            </a:lvl1pPr>
          </a:lstStyle>
          <a:p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8" name="Slide Number Placeholder 5"/>
          <p:cNvSpPr>
            <a:spLocks noGrp="1"/>
          </p:cNvSpPr>
          <p:nvPr userDrawn="1">
            <p:ph type="sldNum" sz="quarter" idx="4"/>
          </p:nvPr>
        </p:nvSpPr>
        <p:spPr>
          <a:xfrm>
            <a:off x="6553200" y="6582249"/>
            <a:ext cx="2241394" cy="275751"/>
          </a:xfrm>
          <a:prstGeom prst="rect">
            <a:avLst/>
          </a:prstGeom>
        </p:spPr>
        <p:txBody>
          <a:bodyPr lIns="0" rIns="0" anchor="ctr" anchorCtr="0"/>
          <a:lstStyle>
            <a:lvl1pPr algn="r">
              <a:defRPr sz="60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defRPr>
            </a:lvl1pPr>
          </a:lstStyle>
          <a:p>
            <a:fld id="{B0BE346B-8EB6-4B16-B458-7CEA90FB1CC2}" type="slidenum">
              <a:rPr lang="en-US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20" name="Title Placeholder 19"/>
          <p:cNvSpPr>
            <a:spLocks noGrp="1"/>
          </p:cNvSpPr>
          <p:nvPr userDrawn="1">
            <p:ph type="title"/>
          </p:nvPr>
        </p:nvSpPr>
        <p:spPr>
          <a:xfrm>
            <a:off x="507480" y="178426"/>
            <a:ext cx="6995160" cy="685800"/>
          </a:xfrm>
          <a:prstGeom prst="rect">
            <a:avLst/>
          </a:prstGeom>
        </p:spPr>
        <p:txBody>
          <a:bodyPr vert="horz" lIns="0" tIns="0" rIns="0" bIns="36576" rtlCol="0" anchor="b" anchorCtr="0">
            <a:noAutofit/>
          </a:bodyPr>
          <a:lstStyle/>
          <a:p>
            <a:endParaRPr lang="en-GB"/>
          </a:p>
        </p:txBody>
      </p:sp>
      <p:sp>
        <p:nvSpPr>
          <p:cNvPr id="21" name=" 1"/>
          <p:cNvSpPr txBox="1">
            <a:spLocks/>
          </p:cNvSpPr>
          <p:nvPr userDrawn="1"/>
        </p:nvSpPr>
        <p:spPr bwMode="auto">
          <a:xfrm>
            <a:off x="418016" y="12660"/>
            <a:ext cx="6357401" cy="173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defTabSz="4572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600" kern="0" spc="500" dirty="0" smtClean="0">
                <a:solidFill>
                  <a:prstClr val="white">
                    <a:lumMod val="65000"/>
                  </a:prstClr>
                </a:solidFill>
                <a:cs typeface="Arial"/>
              </a:rPr>
              <a:t>THINK DIFFERENT | PLAN DIFFERENT | CHANGE OUTCOMES</a:t>
            </a:r>
          </a:p>
        </p:txBody>
      </p:sp>
    </p:spTree>
    <p:extLst>
      <p:ext uri="{BB962C8B-B14F-4D97-AF65-F5344CB8AC3E}">
        <p14:creationId xmlns:p14="http://schemas.microsoft.com/office/powerpoint/2010/main" val="2205565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2800" b="1" i="0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0" indent="0" algn="l" defTabSz="914400" rtl="0" eaLnBrk="1" latinLnBrk="0" hangingPunct="1">
        <a:spcBef>
          <a:spcPts val="0"/>
        </a:spcBef>
        <a:spcAft>
          <a:spcPts val="600"/>
        </a:spcAft>
        <a:buSzPct val="75000"/>
        <a:buFont typeface="Arial" pitchFamily="34" charset="0"/>
        <a:buNone/>
        <a:defRPr sz="1600" b="1" i="0" strike="noStrike" kern="1200" cap="none">
          <a:solidFill>
            <a:srgbClr val="A03705"/>
          </a:solidFill>
          <a:latin typeface="Arial"/>
          <a:ea typeface="+mn-ea"/>
          <a:cs typeface="Arial"/>
        </a:defRPr>
      </a:lvl1pPr>
      <a:lvl2pPr marL="0" indent="0" algn="l" defTabSz="914400" rtl="0" eaLnBrk="1" latinLnBrk="0" hangingPunct="1">
        <a:spcBef>
          <a:spcPts val="0"/>
        </a:spcBef>
        <a:spcAft>
          <a:spcPts val="600"/>
        </a:spcAft>
        <a:buSzPct val="75000"/>
        <a:buFont typeface="Arial"/>
        <a:buNone/>
        <a:defRPr sz="1600" strike="noStrike" kern="1200">
          <a:solidFill>
            <a:schemeClr val="tx1"/>
          </a:solidFill>
          <a:latin typeface="Arial"/>
          <a:ea typeface="+mn-ea"/>
          <a:cs typeface="+mn-cs"/>
        </a:defRPr>
      </a:lvl2pPr>
      <a:lvl3pPr marL="171450" indent="-171450" algn="l" defTabSz="914400" rtl="0" eaLnBrk="1" latinLnBrk="0" hangingPunct="1">
        <a:spcBef>
          <a:spcPts val="0"/>
        </a:spcBef>
        <a:spcAft>
          <a:spcPts val="600"/>
        </a:spcAft>
        <a:buSzPct val="75000"/>
        <a:buFont typeface="Arial"/>
        <a:buChar char="•"/>
        <a:defRPr sz="1600" strike="noStrike" kern="1200">
          <a:solidFill>
            <a:schemeClr val="tx1"/>
          </a:solidFill>
          <a:latin typeface="Arial"/>
          <a:ea typeface="+mn-ea"/>
          <a:cs typeface="+mn-cs"/>
        </a:defRPr>
      </a:lvl3pPr>
      <a:lvl4pPr marL="342900" indent="-174625" algn="l" defTabSz="914400" rtl="0" eaLnBrk="1" latinLnBrk="0" hangingPunct="1">
        <a:spcBef>
          <a:spcPts val="0"/>
        </a:spcBef>
        <a:spcAft>
          <a:spcPts val="600"/>
        </a:spcAft>
        <a:buSzPct val="75000"/>
        <a:buFont typeface="Lucida Grande"/>
        <a:buChar char="-"/>
        <a:tabLst/>
        <a:defRPr sz="1600" strike="noStrike" kern="120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strike="noStrike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>
          <a:xfrm>
            <a:off x="0" y="6581774"/>
            <a:ext cx="9144000" cy="276225"/>
          </a:xfrm>
          <a:prstGeom prst="rect">
            <a:avLst/>
          </a:prstGeom>
          <a:solidFill>
            <a:srgbClr val="58553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588211"/>
            <a:ext cx="9143999" cy="26978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1200">
                <a:latin typeface="Arial"/>
                <a:cs typeface="Arial"/>
              </a:defRPr>
            </a:lvl1pPr>
            <a:lvl2pPr algn="ctr">
              <a:defRPr sz="500" b="0" i="0" kern="0" cap="all" spc="500">
                <a:solidFill>
                  <a:schemeClr val="bg1">
                    <a:lumMod val="65000"/>
                  </a:schemeClr>
                </a:solidFill>
                <a:latin typeface="Calibri (Body)"/>
                <a:cs typeface="Calibri (Body)"/>
              </a:defRPr>
            </a:lvl2pPr>
          </a:lstStyle>
          <a:p>
            <a:pPr lvl="1"/>
            <a:r>
              <a:rPr lang="en-US" dirty="0" smtClean="0">
                <a:solidFill>
                  <a:prstClr val="white">
                    <a:lumMod val="65000"/>
                  </a:prstClr>
                </a:solidFill>
              </a:rPr>
              <a:t>© 2014 dobbin international </a:t>
            </a:r>
            <a:r>
              <a:rPr lang="en-US" dirty="0" err="1" smtClean="0">
                <a:solidFill>
                  <a:prstClr val="white">
                    <a:lumMod val="65000"/>
                  </a:prstClr>
                </a:solidFill>
              </a:rPr>
              <a:t>inc.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58553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19" name="Picture 18" descr="maria painting with pattern.jpg"/>
          <p:cNvPicPr>
            <a:picLocks noChangeAspect="1"/>
          </p:cNvPicPr>
          <p:nvPr userDrawn="1"/>
        </p:nvPicPr>
        <p:blipFill>
          <a:blip r:embed="rId10" cstate="print"/>
          <a:srcRect r="66181" b="24530"/>
          <a:stretch>
            <a:fillRect/>
          </a:stretch>
        </p:blipFill>
        <p:spPr>
          <a:xfrm>
            <a:off x="0" y="0"/>
            <a:ext cx="320040" cy="990600"/>
          </a:xfrm>
          <a:prstGeom prst="rect">
            <a:avLst/>
          </a:prstGeom>
        </p:spPr>
      </p:pic>
      <p:grpSp>
        <p:nvGrpSpPr>
          <p:cNvPr id="25" name="Group 24"/>
          <p:cNvGrpSpPr/>
          <p:nvPr userDrawn="1"/>
        </p:nvGrpSpPr>
        <p:grpSpPr>
          <a:xfrm>
            <a:off x="0" y="762000"/>
            <a:ext cx="9144000" cy="44004"/>
            <a:chOff x="0" y="762000"/>
            <a:chExt cx="9144000" cy="44004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0" y="762000"/>
              <a:ext cx="9144000" cy="1588"/>
            </a:xfrm>
            <a:prstGeom prst="line">
              <a:avLst/>
            </a:prstGeom>
            <a:ln w="9525">
              <a:solidFill>
                <a:schemeClr val="bg1">
                  <a:alpha val="9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0" y="804416"/>
              <a:ext cx="9144000" cy="1588"/>
            </a:xfrm>
            <a:prstGeom prst="line">
              <a:avLst/>
            </a:prstGeom>
            <a:ln w="9525">
              <a:solidFill>
                <a:schemeClr val="bg1">
                  <a:alpha val="9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501650" y="990600"/>
            <a:ext cx="8642350" cy="5591174"/>
          </a:xfrm>
          <a:prstGeom prst="rect">
            <a:avLst/>
          </a:prstGeom>
        </p:spPr>
        <p:txBody>
          <a:bodyPr vert="horz" lIns="0" tIns="365760" rIns="0" bIns="365760" numCol="1" spcCol="45720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pic>
        <p:nvPicPr>
          <p:cNvPr id="15" name="Picture 14" descr="DOBBIN_Logo.png"/>
          <p:cNvPicPr>
            <a:picLocks noChangeAspect="1"/>
          </p:cNvPicPr>
          <p:nvPr userDrawn="1"/>
        </p:nvPicPr>
        <p:blipFill>
          <a:blip r:embed="rId11" cstate="print"/>
          <a:stretch>
            <a:fillRect/>
          </a:stretch>
        </p:blipFill>
        <p:spPr>
          <a:xfrm>
            <a:off x="7496528" y="1"/>
            <a:ext cx="1298066" cy="539304"/>
          </a:xfrm>
          <a:prstGeom prst="rect">
            <a:avLst/>
          </a:prstGeom>
        </p:spPr>
      </p:pic>
      <p:sp>
        <p:nvSpPr>
          <p:cNvPr id="16" name="Date Placeholder 3"/>
          <p:cNvSpPr>
            <a:spLocks noGrp="1"/>
          </p:cNvSpPr>
          <p:nvPr userDrawn="1">
            <p:ph type="dt" sz="half" idx="2"/>
          </p:nvPr>
        </p:nvSpPr>
        <p:spPr>
          <a:xfrm>
            <a:off x="501650" y="6582249"/>
            <a:ext cx="2118960" cy="275751"/>
          </a:xfrm>
          <a:prstGeom prst="rect">
            <a:avLst/>
          </a:prstGeom>
        </p:spPr>
        <p:txBody>
          <a:bodyPr lIns="0" rIns="0" anchor="ctr" anchorCtr="0"/>
          <a:lstStyle>
            <a:lvl1pPr>
              <a:defRPr sz="600" cap="all">
                <a:solidFill>
                  <a:schemeClr val="bg1">
                    <a:lumMod val="65000"/>
                  </a:schemeClr>
                </a:solidFill>
                <a:latin typeface="Calibri (Body)"/>
                <a:cs typeface="Calibri (Body)"/>
              </a:defRPr>
            </a:lvl1pPr>
          </a:lstStyle>
          <a:p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8" name="Slide Number Placeholder 5"/>
          <p:cNvSpPr>
            <a:spLocks noGrp="1"/>
          </p:cNvSpPr>
          <p:nvPr userDrawn="1">
            <p:ph type="sldNum" sz="quarter" idx="4"/>
          </p:nvPr>
        </p:nvSpPr>
        <p:spPr>
          <a:xfrm>
            <a:off x="6553200" y="6582249"/>
            <a:ext cx="2241394" cy="275751"/>
          </a:xfrm>
          <a:prstGeom prst="rect">
            <a:avLst/>
          </a:prstGeom>
        </p:spPr>
        <p:txBody>
          <a:bodyPr lIns="0" rIns="0" anchor="ctr" anchorCtr="0"/>
          <a:lstStyle>
            <a:lvl1pPr algn="r">
              <a:defRPr sz="60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defRPr>
            </a:lvl1pPr>
          </a:lstStyle>
          <a:p>
            <a:fld id="{B0BE346B-8EB6-4B16-B458-7CEA90FB1CC2}" type="slidenum">
              <a:rPr lang="en-US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20" name="Title Placeholder 19"/>
          <p:cNvSpPr>
            <a:spLocks noGrp="1"/>
          </p:cNvSpPr>
          <p:nvPr userDrawn="1">
            <p:ph type="title"/>
          </p:nvPr>
        </p:nvSpPr>
        <p:spPr>
          <a:xfrm>
            <a:off x="507480" y="178426"/>
            <a:ext cx="6995160" cy="685800"/>
          </a:xfrm>
          <a:prstGeom prst="rect">
            <a:avLst/>
          </a:prstGeom>
        </p:spPr>
        <p:txBody>
          <a:bodyPr vert="horz" lIns="0" tIns="0" rIns="0" bIns="36576" rtlCol="0" anchor="b" anchorCtr="0">
            <a:noAutofit/>
          </a:bodyPr>
          <a:lstStyle/>
          <a:p>
            <a:endParaRPr lang="en-GB"/>
          </a:p>
        </p:txBody>
      </p:sp>
      <p:sp>
        <p:nvSpPr>
          <p:cNvPr id="21" name=" 1"/>
          <p:cNvSpPr txBox="1">
            <a:spLocks/>
          </p:cNvSpPr>
          <p:nvPr userDrawn="1"/>
        </p:nvSpPr>
        <p:spPr bwMode="auto">
          <a:xfrm>
            <a:off x="418016" y="12660"/>
            <a:ext cx="6357401" cy="173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defTabSz="4572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600" kern="0" spc="500" dirty="0" smtClean="0">
                <a:solidFill>
                  <a:prstClr val="white">
                    <a:lumMod val="65000"/>
                  </a:prstClr>
                </a:solidFill>
                <a:cs typeface="Arial"/>
              </a:rPr>
              <a:t>THINK DIFFERENT | PLAN DIFFERENT | CHANGE OUTCOMES</a:t>
            </a:r>
          </a:p>
        </p:txBody>
      </p:sp>
    </p:spTree>
    <p:extLst>
      <p:ext uri="{BB962C8B-B14F-4D97-AF65-F5344CB8AC3E}">
        <p14:creationId xmlns:p14="http://schemas.microsoft.com/office/powerpoint/2010/main" val="2023204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2800" b="1" i="0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0" indent="0" algn="l" defTabSz="914400" rtl="0" eaLnBrk="1" latinLnBrk="0" hangingPunct="1">
        <a:spcBef>
          <a:spcPts val="0"/>
        </a:spcBef>
        <a:spcAft>
          <a:spcPts val="600"/>
        </a:spcAft>
        <a:buSzPct val="75000"/>
        <a:buFont typeface="Arial" pitchFamily="34" charset="0"/>
        <a:buNone/>
        <a:defRPr sz="1600" b="1" i="0" strike="noStrike" kern="1200" cap="none">
          <a:solidFill>
            <a:srgbClr val="A03705"/>
          </a:solidFill>
          <a:latin typeface="Arial"/>
          <a:ea typeface="+mn-ea"/>
          <a:cs typeface="Arial"/>
        </a:defRPr>
      </a:lvl1pPr>
      <a:lvl2pPr marL="0" indent="0" algn="l" defTabSz="914400" rtl="0" eaLnBrk="1" latinLnBrk="0" hangingPunct="1">
        <a:spcBef>
          <a:spcPts val="0"/>
        </a:spcBef>
        <a:spcAft>
          <a:spcPts val="600"/>
        </a:spcAft>
        <a:buSzPct val="75000"/>
        <a:buFont typeface="Arial"/>
        <a:buNone/>
        <a:defRPr sz="1600" strike="noStrike" kern="1200">
          <a:solidFill>
            <a:schemeClr val="tx1"/>
          </a:solidFill>
          <a:latin typeface="Arial"/>
          <a:ea typeface="+mn-ea"/>
          <a:cs typeface="+mn-cs"/>
        </a:defRPr>
      </a:lvl2pPr>
      <a:lvl3pPr marL="171450" indent="-171450" algn="l" defTabSz="914400" rtl="0" eaLnBrk="1" latinLnBrk="0" hangingPunct="1">
        <a:spcBef>
          <a:spcPts val="0"/>
        </a:spcBef>
        <a:spcAft>
          <a:spcPts val="600"/>
        </a:spcAft>
        <a:buSzPct val="75000"/>
        <a:buFont typeface="Arial"/>
        <a:buChar char="•"/>
        <a:defRPr sz="1600" strike="noStrike" kern="1200">
          <a:solidFill>
            <a:schemeClr val="tx1"/>
          </a:solidFill>
          <a:latin typeface="Arial"/>
          <a:ea typeface="+mn-ea"/>
          <a:cs typeface="+mn-cs"/>
        </a:defRPr>
      </a:lvl3pPr>
      <a:lvl4pPr marL="342900" indent="-174625" algn="l" defTabSz="914400" rtl="0" eaLnBrk="1" latinLnBrk="0" hangingPunct="1">
        <a:spcBef>
          <a:spcPts val="0"/>
        </a:spcBef>
        <a:spcAft>
          <a:spcPts val="600"/>
        </a:spcAft>
        <a:buSzPct val="75000"/>
        <a:buFont typeface="Lucida Grande"/>
        <a:buChar char="-"/>
        <a:tabLst/>
        <a:defRPr sz="1600" strike="noStrike" kern="120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strike="noStrike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8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gif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8"/>
          <a:stretch/>
        </p:blipFill>
        <p:spPr>
          <a:xfrm>
            <a:off x="0" y="0"/>
            <a:ext cx="9144000" cy="53269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81617" y="5163234"/>
            <a:ext cx="80287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70C0"/>
                </a:solidFill>
                <a:latin typeface="Copperplate Gothic Light" panose="020E0507020206020404" pitchFamily="34" charset="0"/>
              </a:rPr>
              <a:t>CONNECTING  THE  DOTS</a:t>
            </a:r>
          </a:p>
          <a:p>
            <a:pPr algn="r"/>
            <a:r>
              <a:rPr lang="en-US" dirty="0" smtClean="0">
                <a:solidFill>
                  <a:srgbClr val="0070C0"/>
                </a:solidFill>
                <a:latin typeface="Copperplate Gothic Light" panose="020E0507020206020404" pitchFamily="34" charset="0"/>
              </a:rPr>
              <a:t>How geospatial technology is changing the design profession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72235" y="5951930"/>
            <a:ext cx="40480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>
                <a:solidFill>
                  <a:srgbClr val="0070C0"/>
                </a:solidFill>
                <a:latin typeface="Adobe Garamond Pro" pitchFamily="18" charset="0"/>
              </a:rPr>
              <a:t>Guoping</a:t>
            </a:r>
            <a:r>
              <a:rPr lang="en-US" dirty="0" smtClean="0">
                <a:solidFill>
                  <a:srgbClr val="0070C0"/>
                </a:solidFill>
                <a:latin typeface="Adobe Garamond Pro" pitchFamily="18" charset="0"/>
              </a:rPr>
              <a:t> Huang, </a:t>
            </a:r>
            <a:r>
              <a:rPr lang="en-US" dirty="0" err="1" smtClean="0">
                <a:solidFill>
                  <a:srgbClr val="0070C0"/>
                </a:solidFill>
                <a:latin typeface="Adobe Garamond Pro" pitchFamily="18" charset="0"/>
              </a:rPr>
              <a:t>D.Des</a:t>
            </a:r>
            <a:r>
              <a:rPr lang="en-US" dirty="0" smtClean="0">
                <a:solidFill>
                  <a:srgbClr val="0070C0"/>
                </a:solidFill>
                <a:latin typeface="Adobe Garamond Pro" pitchFamily="18" charset="0"/>
              </a:rPr>
              <a:t>.</a:t>
            </a:r>
          </a:p>
          <a:p>
            <a:pPr algn="r"/>
            <a:r>
              <a:rPr lang="en-US" dirty="0" smtClean="0">
                <a:solidFill>
                  <a:srgbClr val="0070C0"/>
                </a:solidFill>
                <a:latin typeface="Adobe Garamond Pro" pitchFamily="18" charset="0"/>
              </a:rPr>
              <a:t>School of Architecture</a:t>
            </a:r>
          </a:p>
          <a:p>
            <a:pPr algn="r"/>
            <a:r>
              <a:rPr lang="en-US" dirty="0" smtClean="0">
                <a:solidFill>
                  <a:srgbClr val="0070C0"/>
                </a:solidFill>
                <a:latin typeface="Adobe Garamond Pro" pitchFamily="18" charset="0"/>
              </a:rPr>
              <a:t>University of Virginia</a:t>
            </a:r>
            <a:endParaRPr lang="en-US" dirty="0">
              <a:solidFill>
                <a:srgbClr val="0070C0"/>
              </a:solidFill>
              <a:latin typeface="Adobe Garamond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00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03588" y="515983"/>
            <a:ext cx="50985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Englewood Cliffs residents filed separate lawsuits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503588" y="1452154"/>
            <a:ext cx="76404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Senator Charles E. </a:t>
            </a:r>
            <a:r>
              <a:rPr lang="en-US" dirty="0" smtClean="0"/>
              <a:t>Schumer joined the protest </a:t>
            </a:r>
            <a:r>
              <a:rPr lang="en-US" dirty="0"/>
              <a:t>against this </a:t>
            </a:r>
            <a:r>
              <a:rPr lang="en-US" dirty="0" smtClean="0"/>
              <a:t>project</a:t>
            </a:r>
          </a:p>
          <a:p>
            <a:r>
              <a:rPr lang="en-US" dirty="0"/>
              <a:t>Attorney General Eric T</a:t>
            </a:r>
            <a:r>
              <a:rPr lang="en-US" dirty="0" smtClean="0"/>
              <a:t>. </a:t>
            </a:r>
            <a:r>
              <a:rPr lang="en-US" dirty="0" err="1" smtClean="0"/>
              <a:t>Schneiderman</a:t>
            </a:r>
            <a:r>
              <a:rPr lang="en-US" dirty="0" smtClean="0"/>
              <a:t> </a:t>
            </a:r>
            <a:r>
              <a:rPr lang="en-US" dirty="0"/>
              <a:t>of New </a:t>
            </a:r>
            <a:r>
              <a:rPr lang="en-US" dirty="0" smtClean="0"/>
              <a:t>York asked </a:t>
            </a:r>
            <a:r>
              <a:rPr lang="en-US" dirty="0"/>
              <a:t>an appeals court in New Jersey to </a:t>
            </a:r>
            <a:r>
              <a:rPr lang="en-US" dirty="0" smtClean="0"/>
              <a:t>stop the construction</a:t>
            </a:r>
            <a:r>
              <a:rPr lang="en-US" dirty="0"/>
              <a:t>.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503588" y="963076"/>
            <a:ext cx="68784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Nearly a dozen conservation groups have filed briefs with the court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1366157" y="-391"/>
            <a:ext cx="0" cy="6858000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00743" y="511628"/>
            <a:ext cx="685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2012</a:t>
            </a: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1273824" y="603961"/>
            <a:ext cx="184666" cy="184666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500743" y="1447799"/>
            <a:ext cx="685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2014</a:t>
            </a:r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1273824" y="1540132"/>
            <a:ext cx="184666" cy="184666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500743" y="958721"/>
            <a:ext cx="685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24" name="Oval 23"/>
          <p:cNvSpPr/>
          <p:nvPr/>
        </p:nvSpPr>
        <p:spPr>
          <a:xfrm>
            <a:off x="1273824" y="1051054"/>
            <a:ext cx="184666" cy="184666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http://assets.nydailynews.com/polopoly_fs/1.1382524.1372262160%21/img/httpImage/image.jpg_gen/derivatives/article_970/cloistersweb28u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6" t="17228" b="7"/>
          <a:stretch/>
        </p:blipFill>
        <p:spPr bwMode="auto">
          <a:xfrm>
            <a:off x="0" y="2449286"/>
            <a:ext cx="9144000" cy="4408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373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77" y="0"/>
            <a:ext cx="893092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045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urrently, when standing on the New York side of the Hudson, you can clearly observe several existing structures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1"/>
          <a:stretch/>
        </p:blipFill>
        <p:spPr bwMode="auto">
          <a:xfrm>
            <a:off x="-10610" y="-1"/>
            <a:ext cx="9154610" cy="1997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10" y="4271508"/>
            <a:ext cx="4280569" cy="2586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624" y="4284208"/>
            <a:ext cx="4259551" cy="2573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61"/>
          <a:stretch/>
        </p:blipFill>
        <p:spPr bwMode="auto">
          <a:xfrm>
            <a:off x="1993189" y="1978851"/>
            <a:ext cx="5591175" cy="1680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21316" y="3505200"/>
            <a:ext cx="8907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</a:rPr>
              <a:t>VS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81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7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9831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0" r="22147"/>
          <a:stretch/>
        </p:blipFill>
        <p:spPr bwMode="auto">
          <a:xfrm>
            <a:off x="-30866" y="715701"/>
            <a:ext cx="9174866" cy="5231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490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34" y="1676400"/>
            <a:ext cx="9159834" cy="3981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34" y="2908601"/>
            <a:ext cx="9159834" cy="3949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4448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990600"/>
            <a:ext cx="9144001" cy="5058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038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" y="1066800"/>
            <a:ext cx="9144000" cy="427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346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83"/>
          <a:stretch/>
        </p:blipFill>
        <p:spPr bwMode="auto">
          <a:xfrm>
            <a:off x="-36653" y="26043"/>
            <a:ext cx="5344240" cy="326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://www.rvv.com/collections/archive/files/f7903e0e920c5b17899f42a18ad867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967" y="3596503"/>
            <a:ext cx="5365998" cy="327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3305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123" y="1371600"/>
            <a:ext cx="4714596" cy="3200399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5" name="Picture 4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1371601"/>
            <a:ext cx="4089554" cy="3200398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6" name="TextBox 5"/>
          <p:cNvSpPr txBox="1"/>
          <p:nvPr/>
        </p:nvSpPr>
        <p:spPr>
          <a:xfrm>
            <a:off x="154123" y="6368534"/>
            <a:ext cx="4697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Public </a:t>
            </a:r>
            <a:r>
              <a:rPr lang="en-US" dirty="0"/>
              <a:t>input meeting on November 20, 2013</a:t>
            </a:r>
          </a:p>
        </p:txBody>
      </p:sp>
    </p:spTree>
    <p:extLst>
      <p:ext uri="{BB962C8B-B14F-4D97-AF65-F5344CB8AC3E}">
        <p14:creationId xmlns:p14="http://schemas.microsoft.com/office/powerpoint/2010/main" val="17826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2.iath.virginia.edu/wilson/drawings/images/large/N3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13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8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ropbox (Dobbin International)\Projects\JAMES\votes\IMGP624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800" y="171449"/>
            <a:ext cx="6455312" cy="624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097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Dropbox (Dobbin International)\Projects\JAMES\votes\IMGP625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187870"/>
            <a:ext cx="6394796" cy="618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67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873371" cy="594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http://www.charlesmkelley.com/wp-content/uploads/2013/02/RUT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371" y="2907619"/>
            <a:ext cx="4270629" cy="281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1993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3" y="274638"/>
            <a:ext cx="9117138" cy="602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55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8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48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381000"/>
            <a:ext cx="8839200" cy="56132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6400800"/>
            <a:ext cx="2230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Digitization of votes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1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609600"/>
            <a:ext cx="8839200" cy="46198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0629" y="6368534"/>
            <a:ext cx="6742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Distribution of all the votes collected at the public input meeting</a:t>
            </a:r>
          </a:p>
        </p:txBody>
      </p:sp>
    </p:spTree>
    <p:extLst>
      <p:ext uri="{BB962C8B-B14F-4D97-AF65-F5344CB8AC3E}">
        <p14:creationId xmlns:p14="http://schemas.microsoft.com/office/powerpoint/2010/main" val="380611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1514" y="6368534"/>
            <a:ext cx="4248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Kernel density of nominated viewpoints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87892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48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Dropbox (Dobbin International)\Projects\JAMES\Output\Viewshed_Web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24" t="-1458" r="724" b="18509"/>
          <a:stretch/>
        </p:blipFill>
        <p:spPr bwMode="auto">
          <a:xfrm>
            <a:off x="137976" y="2564106"/>
            <a:ext cx="8839200" cy="380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4171" y="6368534"/>
            <a:ext cx="1843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Best river views </a:t>
            </a:r>
          </a:p>
        </p:txBody>
      </p:sp>
      <p:pic>
        <p:nvPicPr>
          <p:cNvPr id="4" name="Picture 2" descr="http://www.charlesmkelley.com/wp-content/uploads/2013/02/RVA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199" y="227692"/>
            <a:ext cx="3501443" cy="233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27692"/>
            <a:ext cx="3279321" cy="2331962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685800" y="2559654"/>
            <a:ext cx="1143000" cy="21647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1905000" y="2559654"/>
            <a:ext cx="2060121" cy="20885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029199" y="2559654"/>
            <a:ext cx="2438401" cy="26219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7620000" y="2559654"/>
            <a:ext cx="910642" cy="26981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281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Dropbox (Dobbin International)\Projects\JAMES\Report\Viewshed_summary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2400" y="152400"/>
            <a:ext cx="883920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" t="39951" r="47787" b="17944"/>
          <a:stretch/>
        </p:blipFill>
        <p:spPr bwMode="auto">
          <a:xfrm>
            <a:off x="152400" y="3810000"/>
            <a:ext cx="446583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21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4000" cy="3974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639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Dropbox (Dobbin International)\Projects\JAMES\Output\building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1" y="152400"/>
            <a:ext cx="8865098" cy="5506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2400" y="6400800"/>
            <a:ext cx="6538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Ground elevation with vegetation heights and building heights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61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Dropbox (Dobbin International)\Projects\JAMES\Output\viewshed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399" y="152400"/>
            <a:ext cx="8839201" cy="549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2400" y="6400800"/>
            <a:ext cx="21275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 smtClean="0"/>
              <a:t>Viewshed</a:t>
            </a:r>
            <a:r>
              <a:rPr lang="en-US" altLang="zh-CN" dirty="0" smtClean="0"/>
              <a:t> mapping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66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Dropbox (Dobbin International)\Projects\JAMES\Output\NominatedViewshed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477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2400" y="6400800"/>
            <a:ext cx="21275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 smtClean="0"/>
              <a:t>Viewshed</a:t>
            </a:r>
            <a:r>
              <a:rPr lang="en-US" altLang="zh-CN" dirty="0" smtClean="0"/>
              <a:t> mapping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10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Dropbox (Dobbin International)\Projects\JAMES\Output\Sensitive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691712"/>
            <a:ext cx="8839200" cy="471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2400" y="6400800"/>
            <a:ext cx="58448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Overlaps of </a:t>
            </a:r>
            <a:r>
              <a:rPr lang="en-US" altLang="zh-CN" dirty="0" err="1" smtClean="0"/>
              <a:t>viewsheds</a:t>
            </a:r>
            <a:r>
              <a:rPr lang="en-US" altLang="zh-CN" dirty="0" smtClean="0"/>
              <a:t> </a:t>
            </a:r>
            <a:r>
              <a:rPr lang="en-US" dirty="0" smtClean="0"/>
              <a:t>of </a:t>
            </a:r>
            <a:r>
              <a:rPr lang="en-US" dirty="0"/>
              <a:t>all the nominated </a:t>
            </a:r>
            <a:r>
              <a:rPr lang="en-US" dirty="0" smtClean="0"/>
              <a:t>viewpoints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88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Dropbox (Dobbin International)\Projects\JAMES\Output\Sensitive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2400" y="381000"/>
            <a:ext cx="8824332" cy="5777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46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09600"/>
            <a:ext cx="9144000" cy="4866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063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398" y="457200"/>
            <a:ext cx="9160397" cy="603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957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5" b="-5592"/>
          <a:stretch/>
        </p:blipFill>
        <p:spPr>
          <a:xfrm>
            <a:off x="0" y="381000"/>
            <a:ext cx="9144000" cy="618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94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81" y="6216134"/>
            <a:ext cx="8239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http://uvalibrary.maps.arcgis.com/apps/webappviewer/index.html?id=8c459a14d11b4a76a0c84c7e449d8b31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1" y="533400"/>
            <a:ext cx="9135319" cy="5113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125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murray.seattle.gov/wp-content/uploads/2014/02/bicycle-master-pla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7" y="-1"/>
            <a:ext cx="53718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charlottesville.org/Home/ShowImage?id=10452&amp;t=6357483495604000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028" y="2743200"/>
            <a:ext cx="3783086" cy="2842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59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05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762000"/>
            <a:ext cx="7408333" cy="39163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However, bicycle </a:t>
            </a:r>
            <a:r>
              <a:rPr lang="en-US" sz="2800" dirty="0"/>
              <a:t>planning has long suffered from the lack of “systematically documented bicycle traffic data” (Lindsey, 2014). </a:t>
            </a:r>
          </a:p>
        </p:txBody>
      </p:sp>
    </p:spTree>
    <p:extLst>
      <p:ext uri="{BB962C8B-B14F-4D97-AF65-F5344CB8AC3E}">
        <p14:creationId xmlns:p14="http://schemas.microsoft.com/office/powerpoint/2010/main" val="326012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Data Collection Method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685800" y="2514600"/>
            <a:ext cx="3822192" cy="344728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Counting</a:t>
            </a:r>
          </a:p>
          <a:p>
            <a:endParaRPr 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996" y="3273879"/>
            <a:ext cx="4712118" cy="3584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2" descr="imap://guopinghuang%40gmail%2Ecom@imap.googlemail.com:993/fetch%3EUID%3E/INBOX%3E16108?part=1.2&amp;type=image/jpeg&amp;filename=IMG_03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imap://guopinghuang%40gmail%2Ecom@imap.googlemail.com:993/fetch%3EUID%3E/INBOX%3E16108?part=1.2&amp;type=image/jpeg&amp;filename=IMG_030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941" y="3273879"/>
            <a:ext cx="4388341" cy="358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00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16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329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2675467"/>
            <a:ext cx="3014133" cy="3450696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Survey</a:t>
            </a:r>
          </a:p>
          <a:p>
            <a:r>
              <a:rPr lang="en-US" dirty="0" smtClean="0"/>
              <a:t>Seattle</a:t>
            </a:r>
            <a:r>
              <a:rPr lang="en-US" dirty="0"/>
              <a:t>, an annual Bicycle Participation Phone Survey is conducted to provide supplementary data. 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0"/>
            <a:ext cx="4648200" cy="6784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140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Tracking</a:t>
            </a:r>
          </a:p>
        </p:txBody>
      </p:sp>
      <p:pic>
        <p:nvPicPr>
          <p:cNvPr id="2050" name="Picture 2" descr="http://www.streetsblog.org/wp-content/uploads/2012/01/DCBikeShareMa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941" y="-23149"/>
            <a:ext cx="64740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030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182"/>
            <a:ext cx="9144000" cy="6708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55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Data Collection Method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Problems: </a:t>
            </a:r>
          </a:p>
          <a:p>
            <a:pPr marL="0" indent="0">
              <a:buNone/>
            </a:pPr>
            <a:r>
              <a:rPr lang="en-US" dirty="0" smtClean="0"/>
              <a:t>	</a:t>
            </a:r>
          </a:p>
          <a:p>
            <a:pPr lvl="1"/>
            <a:r>
              <a:rPr lang="en-US" sz="2000" dirty="0" smtClean="0"/>
              <a:t>Labor intensive</a:t>
            </a:r>
            <a:r>
              <a:rPr lang="en-US" sz="2000" dirty="0"/>
              <a:t> </a:t>
            </a:r>
            <a:r>
              <a:rPr lang="en-US" sz="2000" dirty="0" smtClean="0"/>
              <a:t>to collect and organize data</a:t>
            </a:r>
            <a:endParaRPr lang="en-US" sz="2000" dirty="0"/>
          </a:p>
          <a:p>
            <a:pPr lvl="1"/>
            <a:r>
              <a:rPr lang="en-US" sz="2000" dirty="0"/>
              <a:t>High cost, and </a:t>
            </a:r>
            <a:r>
              <a:rPr lang="en-US" sz="2000" dirty="0" smtClean="0"/>
              <a:t>difficult to maintain</a:t>
            </a:r>
            <a:endParaRPr lang="en-US" sz="2000" dirty="0"/>
          </a:p>
          <a:p>
            <a:pPr lvl="1"/>
            <a:r>
              <a:rPr lang="en-US" sz="2000" dirty="0" smtClean="0"/>
              <a:t>Incomplete coverage</a:t>
            </a:r>
            <a:endParaRPr lang="en-US" sz="2000" dirty="0"/>
          </a:p>
          <a:p>
            <a:pPr lvl="1"/>
            <a:r>
              <a:rPr lang="en-US" sz="2000" dirty="0" smtClean="0"/>
              <a:t>Heavily </a:t>
            </a:r>
            <a:r>
              <a:rPr lang="en-US" sz="2000" dirty="0"/>
              <a:t>relies on </a:t>
            </a:r>
            <a:r>
              <a:rPr lang="en-US" sz="2000" dirty="0" smtClean="0"/>
              <a:t>volunteers, thus</a:t>
            </a:r>
          </a:p>
          <a:p>
            <a:pPr lvl="1"/>
            <a:r>
              <a:rPr lang="en-US" sz="2000" dirty="0" smtClean="0"/>
              <a:t>Questionable and/or biased data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13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Census Transportation Planning </a:t>
            </a:r>
            <a:r>
              <a:rPr lang="en-US" dirty="0" smtClean="0"/>
              <a:t>Product (CTPP)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Is based on systematically </a:t>
            </a:r>
            <a:r>
              <a:rPr lang="en-US" dirty="0"/>
              <a:t>documented </a:t>
            </a:r>
            <a:r>
              <a:rPr lang="en-US" dirty="0" smtClean="0"/>
              <a:t>American Community Survey (ACS), 3 million households every year. 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Documents home </a:t>
            </a:r>
            <a:r>
              <a:rPr lang="en-US" dirty="0"/>
              <a:t>and work locations,  modes of </a:t>
            </a:r>
            <a:r>
              <a:rPr lang="en-US" dirty="0" smtClean="0"/>
              <a:t>transportation &amp; </a:t>
            </a:r>
            <a:r>
              <a:rPr lang="en-US" dirty="0"/>
              <a:t>departure </a:t>
            </a:r>
            <a:r>
              <a:rPr lang="en-US" dirty="0" smtClean="0"/>
              <a:t>time</a:t>
            </a: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endParaRPr lang="en-US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Is released every five years at County </a:t>
            </a:r>
            <a:r>
              <a:rPr lang="en-US" dirty="0"/>
              <a:t>– Census tract – </a:t>
            </a:r>
            <a:r>
              <a:rPr lang="en-US" dirty="0" smtClean="0"/>
              <a:t>TAZ (Transportation Analysis Zone) </a:t>
            </a:r>
            <a:r>
              <a:rPr lang="en-US" dirty="0"/>
              <a:t>level by American Association of State Highway and Transportation Officials (AASHTO)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Recent release : 2014 (2006-2010 5-year estimates data)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76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2"/>
          <a:stretch/>
        </p:blipFill>
        <p:spPr bwMode="auto">
          <a:xfrm>
            <a:off x="21771" y="0"/>
            <a:ext cx="9122229" cy="6791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1771" y="5943600"/>
            <a:ext cx="9122229" cy="2286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67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Assignment of Origin and Destination Points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263" y="2756646"/>
            <a:ext cx="3986471" cy="4101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756646"/>
            <a:ext cx="3886200" cy="411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013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261131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86000"/>
            <a:ext cx="3186793" cy="4022725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CTPP:</a:t>
            </a:r>
          </a:p>
          <a:p>
            <a:r>
              <a:rPr lang="en-US" dirty="0" smtClean="0"/>
              <a:t>TAZ 5154000000055</a:t>
            </a:r>
          </a:p>
          <a:p>
            <a:r>
              <a:rPr lang="en-US" dirty="0" smtClean="0"/>
              <a:t>10 origins</a:t>
            </a:r>
          </a:p>
          <a:p>
            <a:r>
              <a:rPr lang="en-US" dirty="0" smtClean="0"/>
              <a:t>45 destinations</a:t>
            </a:r>
          </a:p>
          <a:p>
            <a:endParaRPr lang="en-US" dirty="0" smtClean="0"/>
          </a:p>
          <a:p>
            <a:r>
              <a:rPr lang="en-US" dirty="0" smtClean="0"/>
              <a:t>O: Population (age 15&gt;65) weighted random points</a:t>
            </a:r>
          </a:p>
          <a:p>
            <a:r>
              <a:rPr lang="en-US" dirty="0" smtClean="0"/>
              <a:t>D: Employment weighted random points</a:t>
            </a:r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943" y="0"/>
            <a:ext cx="548640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770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Commuting Routes with GIS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Code the roads by distance and travel time, plus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Energy Consumption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err="1"/>
              <a:t>Etotal</a:t>
            </a:r>
            <a:r>
              <a:rPr lang="en-US" dirty="0"/>
              <a:t> = Eh + </a:t>
            </a:r>
            <a:r>
              <a:rPr lang="en-US" dirty="0" err="1"/>
              <a:t>Ev</a:t>
            </a:r>
            <a:endParaRPr lang="en-US" dirty="0"/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/>
              <a:t>BICYCLING SCIENCE, by Frank Rowland Whitt et al, The MIT Press Cambridge, 1985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Safety Concern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Type of bike lane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Speed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Intersection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dirty="0"/>
          </a:p>
          <a:p>
            <a:pPr marL="90488" lvl="1" indent="-90488">
              <a:spcBef>
                <a:spcPts val="1200"/>
              </a:spcBef>
              <a:spcAft>
                <a:spcPts val="2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2000" dirty="0" err="1"/>
              <a:t>Bikeability</a:t>
            </a:r>
            <a:endParaRPr lang="en-US" sz="2000" dirty="0"/>
          </a:p>
          <a:p>
            <a:pPr lvl="1"/>
            <a:r>
              <a:rPr lang="en-US" dirty="0"/>
              <a:t>Includes all above</a:t>
            </a:r>
          </a:p>
        </p:txBody>
      </p:sp>
    </p:spTree>
    <p:extLst>
      <p:ext uri="{BB962C8B-B14F-4D97-AF65-F5344CB8AC3E}">
        <p14:creationId xmlns:p14="http://schemas.microsoft.com/office/powerpoint/2010/main" val="3294924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133"/>
            <a:ext cx="9144000" cy="514773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29000" y="-1"/>
            <a:ext cx="297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Safety: 	20’ x 1.2</a:t>
            </a:r>
          </a:p>
          <a:p>
            <a:r>
              <a:rPr lang="en-US" sz="1600" dirty="0" smtClean="0"/>
              <a:t>Energy: 	20</a:t>
            </a:r>
            <a:r>
              <a:rPr lang="en-US" sz="1600" dirty="0"/>
              <a:t>’ </a:t>
            </a:r>
            <a:r>
              <a:rPr lang="en-US" sz="1600" dirty="0" smtClean="0"/>
              <a:t>x 0 Calories/</a:t>
            </a:r>
            <a:r>
              <a:rPr lang="en-US" sz="1600" dirty="0" err="1" smtClean="0"/>
              <a:t>ft</a:t>
            </a:r>
            <a:endParaRPr lang="en-US" sz="1600" dirty="0" smtClean="0"/>
          </a:p>
          <a:p>
            <a:r>
              <a:rPr lang="en-US" sz="1600" dirty="0" smtClean="0"/>
              <a:t>Time: 	20’ / 18mph</a:t>
            </a:r>
          </a:p>
          <a:p>
            <a:r>
              <a:rPr lang="en-US" sz="1600" dirty="0" err="1" smtClean="0"/>
              <a:t>Bikeability</a:t>
            </a:r>
            <a:r>
              <a:rPr lang="en-US" sz="1600" dirty="0" smtClean="0"/>
              <a:t>: 20’ x (1.2 x 1x 1) 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1200329"/>
            <a:ext cx="3429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Safety: 	20’ x 1.3</a:t>
            </a:r>
          </a:p>
          <a:p>
            <a:r>
              <a:rPr lang="en-US" sz="1600" dirty="0" smtClean="0"/>
              <a:t>Energy:	20’ x 0.00436 Calories/</a:t>
            </a:r>
            <a:r>
              <a:rPr lang="en-US" sz="1600" dirty="0" err="1" smtClean="0"/>
              <a:t>ft</a:t>
            </a:r>
            <a:endParaRPr lang="en-US" sz="1600" dirty="0" smtClean="0"/>
          </a:p>
          <a:p>
            <a:r>
              <a:rPr lang="en-US" sz="1600" dirty="0" smtClean="0"/>
              <a:t>Time: 	20’ / 15mph</a:t>
            </a:r>
          </a:p>
          <a:p>
            <a:r>
              <a:rPr lang="en-US" sz="1600" dirty="0" err="1" smtClean="0"/>
              <a:t>Bikeability</a:t>
            </a:r>
            <a:r>
              <a:rPr lang="en-US" sz="1600" dirty="0" smtClean="0"/>
              <a:t>: 20’ x (1.3 x 1.05 x 1.05)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1736270" y="5657671"/>
            <a:ext cx="35977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Safety: 	20’ x 1.1</a:t>
            </a:r>
          </a:p>
          <a:p>
            <a:r>
              <a:rPr lang="en-US" sz="1600" dirty="0" smtClean="0"/>
              <a:t>Energy: 	20’ x 0.00436 Calories/</a:t>
            </a:r>
            <a:r>
              <a:rPr lang="en-US" sz="1600" dirty="0" err="1" smtClean="0"/>
              <a:t>ft</a:t>
            </a:r>
            <a:endParaRPr lang="en-US" sz="1600" dirty="0" smtClean="0"/>
          </a:p>
          <a:p>
            <a:r>
              <a:rPr lang="en-US" sz="1600" dirty="0" smtClean="0"/>
              <a:t>Time: 	20’ x /15mph</a:t>
            </a:r>
          </a:p>
          <a:p>
            <a:r>
              <a:rPr lang="en-US" sz="1600" dirty="0" err="1" smtClean="0"/>
              <a:t>Bikeability</a:t>
            </a:r>
            <a:r>
              <a:rPr lang="en-US" sz="1600" dirty="0" smtClean="0"/>
              <a:t>: 20’ x (1.1 x 1.05 x 1.05)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5715000" y="3505200"/>
            <a:ext cx="3429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Safety: 	20’ x 1</a:t>
            </a:r>
          </a:p>
          <a:p>
            <a:r>
              <a:rPr lang="en-US" sz="1600" dirty="0" smtClean="0"/>
              <a:t>Energy: 	20’ x 0.00436 Calories/</a:t>
            </a:r>
            <a:r>
              <a:rPr lang="en-US" sz="1600" dirty="0" err="1" smtClean="0"/>
              <a:t>ft</a:t>
            </a:r>
            <a:r>
              <a:rPr lang="en-US" sz="1600" dirty="0" smtClean="0"/>
              <a:t> + 1’ x 0.3048 Calories/</a:t>
            </a:r>
            <a:r>
              <a:rPr lang="en-US" sz="1600" dirty="0" err="1" smtClean="0"/>
              <a:t>ft</a:t>
            </a:r>
            <a:endParaRPr lang="en-US" sz="1600" dirty="0" smtClean="0"/>
          </a:p>
          <a:p>
            <a:r>
              <a:rPr lang="en-US" sz="1600" dirty="0" smtClean="0"/>
              <a:t>Time: 	20’ / 10mph </a:t>
            </a:r>
          </a:p>
          <a:p>
            <a:r>
              <a:rPr lang="en-US" sz="1600" dirty="0" err="1" smtClean="0"/>
              <a:t>Bikeability</a:t>
            </a:r>
            <a:r>
              <a:rPr lang="en-US" sz="1600" dirty="0" smtClean="0"/>
              <a:t>: 20’ x (1.1 x 1.2 x 1.1)</a:t>
            </a:r>
            <a:endParaRPr lang="en-US" sz="1600" dirty="0"/>
          </a:p>
        </p:txBody>
      </p:sp>
      <p:sp>
        <p:nvSpPr>
          <p:cNvPr id="15" name="Right Arrow 14"/>
          <p:cNvSpPr/>
          <p:nvPr/>
        </p:nvSpPr>
        <p:spPr>
          <a:xfrm rot="9247342">
            <a:off x="3419502" y="1562794"/>
            <a:ext cx="914400" cy="16655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19925211">
            <a:off x="4705404" y="4253968"/>
            <a:ext cx="914400" cy="16655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35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5" grpId="0" animBg="1"/>
      <p:bldP spid="1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6" y="423761"/>
            <a:ext cx="5867401" cy="39152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00200"/>
            <a:ext cx="5867401" cy="39408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711" y="2884468"/>
            <a:ext cx="5867403" cy="3940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5121225" y="10886"/>
            <a:ext cx="816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Energy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70588" y="1230868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Safety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984851" y="2515136"/>
            <a:ext cx="1148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Bikeability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09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609600"/>
            <a:ext cx="8686800" cy="1252728"/>
          </a:xfrm>
        </p:spPr>
        <p:txBody>
          <a:bodyPr>
            <a:normAutofit/>
          </a:bodyPr>
          <a:lstStyle/>
          <a:p>
            <a:r>
              <a:rPr lang="en-US" dirty="0" smtClean="0"/>
              <a:t>Routing by Time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76" y="0"/>
            <a:ext cx="91440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-32657" y="-28575"/>
            <a:ext cx="4299857" cy="790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kern="1200" cap="all" spc="100">
                <a:solidFill>
                  <a:srgbClr val="0D0D0D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itchFamily="34" charset="0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itchFamily="34" charset="0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itchFamily="34" charset="0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itchFamily="34" charset="0"/>
              </a:defRPr>
            </a:lvl5pPr>
            <a:lvl6pPr marL="4572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itchFamily="34" charset="0"/>
              </a:defRPr>
            </a:lvl6pPr>
            <a:lvl7pPr marL="9144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itchFamily="34" charset="0"/>
              </a:defRPr>
            </a:lvl7pPr>
            <a:lvl8pPr marL="13716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itchFamily="34" charset="0"/>
              </a:defRPr>
            </a:lvl8pPr>
            <a:lvl9pPr marL="18288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itchFamily="34" charset="0"/>
              </a:defRPr>
            </a:lvl9pPr>
          </a:lstStyle>
          <a:p>
            <a:pPr marL="90488" indent="-90488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</a:pP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Routing by Time or Energy</a:t>
            </a:r>
          </a:p>
        </p:txBody>
      </p:sp>
    </p:spTree>
    <p:extLst>
      <p:ext uri="{BB962C8B-B14F-4D97-AF65-F5344CB8AC3E}">
        <p14:creationId xmlns:p14="http://schemas.microsoft.com/office/powerpoint/2010/main" val="413482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3999" cy="680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-32657" y="-28575"/>
            <a:ext cx="4604656" cy="790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kern="1200" cap="all" spc="100">
                <a:solidFill>
                  <a:srgbClr val="0D0D0D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itchFamily="34" charset="0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itchFamily="34" charset="0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itchFamily="34" charset="0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itchFamily="34" charset="0"/>
              </a:defRPr>
            </a:lvl5pPr>
            <a:lvl6pPr marL="4572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itchFamily="34" charset="0"/>
              </a:defRPr>
            </a:lvl6pPr>
            <a:lvl7pPr marL="9144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itchFamily="34" charset="0"/>
              </a:defRPr>
            </a:lvl7pPr>
            <a:lvl8pPr marL="13716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itchFamily="34" charset="0"/>
              </a:defRPr>
            </a:lvl8pPr>
            <a:lvl9pPr marL="18288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itchFamily="34" charset="0"/>
              </a:defRPr>
            </a:lvl9pPr>
          </a:lstStyle>
          <a:p>
            <a:pPr marL="90488" indent="-90488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</a:pP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Routing by </a:t>
            </a:r>
            <a:r>
              <a:rPr lang="en-US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Safety 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 </a:t>
            </a:r>
            <a:r>
              <a:rPr lang="en-US" sz="20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Bikeability</a:t>
            </a:r>
            <a:endParaRPr lang="en-US" sz="2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373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0"/>
            <a:ext cx="7671660" cy="6858000"/>
          </a:xfrm>
        </p:spPr>
      </p:pic>
    </p:spTree>
    <p:extLst>
      <p:ext uri="{BB962C8B-B14F-4D97-AF65-F5344CB8AC3E}">
        <p14:creationId xmlns:p14="http://schemas.microsoft.com/office/powerpoint/2010/main" val="69847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1258"/>
            <a:ext cx="9144000" cy="6267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949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321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0063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-23812" y="1419225"/>
          <a:ext cx="9191625" cy="40195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068689" y="6280666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201504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0168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4" y="91440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207333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-23812" y="1419225"/>
          <a:ext cx="9191625" cy="40195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068689" y="6280666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201510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28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038600" y="0"/>
            <a:ext cx="5105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0" y="6332851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Mozambique Systematic Country Diagnostic </a:t>
            </a:r>
            <a:r>
              <a:rPr lang="en-US" sz="1400" b="1" dirty="0" smtClean="0"/>
              <a:t>(Draft), World Bank</a:t>
            </a:r>
            <a:r>
              <a:rPr lang="en-US" sz="1400" dirty="0" smtClean="0"/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7492501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842" y="0"/>
            <a:ext cx="5775158" cy="6858000"/>
          </a:xfrm>
        </p:spPr>
      </p:pic>
      <p:sp>
        <p:nvSpPr>
          <p:cNvPr id="7" name="TextBox 6"/>
          <p:cNvSpPr txBox="1"/>
          <p:nvPr/>
        </p:nvSpPr>
        <p:spPr>
          <a:xfrm>
            <a:off x="22185" y="6198259"/>
            <a:ext cx="34068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Dasymetric</a:t>
            </a:r>
            <a:r>
              <a:rPr lang="en-US" dirty="0" smtClean="0"/>
              <a:t> model of poverty headcount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60213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Content Placeholder 3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 smtClean="0"/>
              <a:t>In general, forest lands closer to the City of </a:t>
            </a:r>
            <a:r>
              <a:rPr lang="en-GB" dirty="0" err="1" smtClean="0"/>
              <a:t>Lichinga</a:t>
            </a:r>
            <a:r>
              <a:rPr lang="en-GB" dirty="0" smtClean="0"/>
              <a:t> were more likely to be converted.</a:t>
            </a:r>
          </a:p>
          <a:p>
            <a:endParaRPr lang="en-GB" dirty="0"/>
          </a:p>
          <a:p>
            <a:r>
              <a:rPr lang="en-GB" dirty="0" smtClean="0"/>
              <a:t>Forest lands around </a:t>
            </a:r>
            <a:r>
              <a:rPr lang="en-GB" dirty="0" err="1" smtClean="0"/>
              <a:t>Muembe</a:t>
            </a:r>
            <a:r>
              <a:rPr lang="en-GB" dirty="0" smtClean="0"/>
              <a:t>  also experienced significant pressure.</a:t>
            </a:r>
            <a:r>
              <a:rPr lang="en-US" dirty="0"/>
              <a:t> Forest Change Detection Composite </a:t>
            </a:r>
            <a:r>
              <a:rPr lang="en-US" sz="1000" dirty="0"/>
              <a:t>(1990-2010)</a:t>
            </a:r>
            <a:endParaRPr lang="en-GB" sz="1000" dirty="0"/>
          </a:p>
          <a:p>
            <a:endParaRPr lang="en-GB" dirty="0"/>
          </a:p>
        </p:txBody>
      </p:sp>
      <p:sp>
        <p:nvSpPr>
          <p:cNvPr id="25" name="Title 2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dirty="0" smtClean="0"/>
              <a:t>Deforestation of the </a:t>
            </a:r>
            <a:r>
              <a:rPr lang="en-GB" sz="2000" dirty="0" err="1" smtClean="0"/>
              <a:t>Lichinga</a:t>
            </a:r>
            <a:r>
              <a:rPr lang="en-GB" sz="2000" dirty="0" smtClean="0"/>
              <a:t> Plateau (1990-2010)</a:t>
            </a:r>
            <a:endParaRPr lang="en-GB" sz="20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lvl="1"/>
            <a:r>
              <a:rPr lang="en-US" dirty="0" smtClean="0">
                <a:solidFill>
                  <a:prstClr val="white">
                    <a:lumMod val="65000"/>
                  </a:prstClr>
                </a:solidFill>
              </a:rPr>
              <a:t>© 2013 dobbin international inc.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87552"/>
            <a:ext cx="6645400" cy="5596127"/>
          </a:xfrm>
          <a:prstGeom prst="rect">
            <a:avLst/>
          </a:prstGeom>
        </p:spPr>
      </p:pic>
      <p:pic>
        <p:nvPicPr>
          <p:cNvPr id="1026" name="Picture 2" descr="http://blog.worldagroforestry.org/wp-content/uploads/2013/10/charcoa-sellers-Mozambiqu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3" r="35453"/>
          <a:stretch/>
        </p:blipFill>
        <p:spPr bwMode="auto">
          <a:xfrm>
            <a:off x="6781800" y="3657600"/>
            <a:ext cx="229135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32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6121"/>
            <a:ext cx="6645402" cy="5596128"/>
          </a:xfrm>
          <a:prstGeom prst="rect">
            <a:avLst/>
          </a:prstGeom>
        </p:spPr>
      </p:pic>
      <p:sp>
        <p:nvSpPr>
          <p:cNvPr id="37" name="Content Placeholder 3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Agriculture Spatial Analysis: </a:t>
            </a:r>
          </a:p>
          <a:p>
            <a:endParaRPr lang="en-US" dirty="0"/>
          </a:p>
          <a:p>
            <a:r>
              <a:rPr lang="en-US" dirty="0" smtClean="0"/>
              <a:t>Statistics</a:t>
            </a:r>
            <a:endParaRPr lang="en-US" dirty="0"/>
          </a:p>
          <a:p>
            <a:pPr lvl="2"/>
            <a:r>
              <a:rPr lang="en-US" dirty="0"/>
              <a:t>Net Potential Agriculture Land in Hectares (by Suitability Ranking)</a:t>
            </a:r>
          </a:p>
          <a:p>
            <a:pPr lvl="3"/>
            <a:r>
              <a:rPr lang="en-US" dirty="0"/>
              <a:t>Low: 884</a:t>
            </a:r>
          </a:p>
          <a:p>
            <a:pPr lvl="3"/>
            <a:r>
              <a:rPr lang="en-US" dirty="0"/>
              <a:t>Med: 89,209</a:t>
            </a:r>
          </a:p>
          <a:p>
            <a:pPr lvl="3"/>
            <a:r>
              <a:rPr lang="en-US" dirty="0"/>
              <a:t>High: 597,268</a:t>
            </a:r>
          </a:p>
          <a:p>
            <a:pPr lvl="2"/>
            <a:r>
              <a:rPr lang="en-US" dirty="0"/>
              <a:t>Net Existing Agriculture Land in Hectares (by Suitability Ranking):</a:t>
            </a:r>
          </a:p>
          <a:p>
            <a:pPr lvl="3"/>
            <a:r>
              <a:rPr lang="en-US" dirty="0"/>
              <a:t>Low: 8</a:t>
            </a:r>
          </a:p>
          <a:p>
            <a:pPr lvl="3"/>
            <a:r>
              <a:rPr lang="en-US" dirty="0"/>
              <a:t>Med: 17,636</a:t>
            </a:r>
          </a:p>
          <a:p>
            <a:pPr lvl="3"/>
            <a:r>
              <a:rPr lang="en-US" dirty="0"/>
              <a:t>High: 175,552</a:t>
            </a:r>
          </a:p>
          <a:p>
            <a:pPr lvl="1"/>
            <a:endParaRPr lang="en-US" dirty="0"/>
          </a:p>
          <a:p>
            <a:r>
              <a:rPr lang="en-US" dirty="0"/>
              <a:t>Preliminary Scenario</a:t>
            </a:r>
          </a:p>
          <a:p>
            <a:pPr marL="171450" lvl="1" indent="-171450">
              <a:buFont typeface="Arial" pitchFamily="34" charset="0"/>
              <a:buChar char="•"/>
            </a:pPr>
            <a:r>
              <a:rPr lang="en-US" dirty="0" smtClean="0"/>
              <a:t>A </a:t>
            </a:r>
            <a:r>
              <a:rPr lang="en-US" dirty="0"/>
              <a:t>mixture of commercial agriculture production in areas of low population density with subsistence agriculture closer to villages and the city center</a:t>
            </a:r>
          </a:p>
          <a:p>
            <a:pPr marL="171450" lvl="1" indent="-171450">
              <a:buFont typeface="Arial" pitchFamily="34" charset="0"/>
              <a:buChar char="•"/>
            </a:pPr>
            <a:r>
              <a:rPr lang="en-US" dirty="0" smtClean="0"/>
              <a:t>Conversion </a:t>
            </a:r>
            <a:r>
              <a:rPr lang="en-US" dirty="0"/>
              <a:t>of natural vegetation/landscapes to agriculture should be </a:t>
            </a:r>
            <a:r>
              <a:rPr lang="en-US" dirty="0" smtClean="0"/>
              <a:t>avoided</a:t>
            </a:r>
            <a:endParaRPr lang="en-US" dirty="0"/>
          </a:p>
        </p:txBody>
      </p:sp>
      <p:sp>
        <p:nvSpPr>
          <p:cNvPr id="25" name="Title 2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Agriculture Suitability Analysis</a:t>
            </a:r>
            <a:endParaRPr lang="en-GB" sz="24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lvl="1"/>
            <a:r>
              <a:rPr lang="en-US" dirty="0" smtClean="0">
                <a:solidFill>
                  <a:prstClr val="white">
                    <a:lumMod val="65000"/>
                  </a:prstClr>
                </a:solidFill>
              </a:rPr>
              <a:t>© 2013 dobbin international inc.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11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District Growth Poles, Nodes, Corridors</a:t>
            </a:r>
            <a:endParaRPr lang="en-US" sz="2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0" y="6588211"/>
            <a:ext cx="9143999" cy="269789"/>
          </a:xfrm>
          <a:prstGeom prst="rect">
            <a:avLst/>
          </a:prstGeom>
        </p:spPr>
        <p:txBody>
          <a:bodyPr/>
          <a:lstStyle/>
          <a:p>
            <a:pPr lvl="1"/>
            <a:r>
              <a:rPr lang="en-US" smtClean="0">
                <a:solidFill>
                  <a:prstClr val="white">
                    <a:lumMod val="65000"/>
                  </a:prstClr>
                </a:solidFill>
              </a:rPr>
              <a:t>© 2013 dobbin international inc.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4783"/>
            <a:ext cx="9143998" cy="59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69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4" y="91440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54453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9144000" cy="5647579"/>
          </a:xfrm>
        </p:spPr>
      </p:pic>
    </p:spTree>
    <p:extLst>
      <p:ext uri="{BB962C8B-B14F-4D97-AF65-F5344CB8AC3E}">
        <p14:creationId xmlns:p14="http://schemas.microsoft.com/office/powerpoint/2010/main" val="218944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9144000" cy="5647579"/>
          </a:xfrm>
        </p:spPr>
      </p:pic>
    </p:spTree>
    <p:extLst>
      <p:ext uri="{BB962C8B-B14F-4D97-AF65-F5344CB8AC3E}">
        <p14:creationId xmlns:p14="http://schemas.microsoft.com/office/powerpoint/2010/main" val="288930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compass.xboxlive.com/assets/0f/eb/0feb7a56-f8c1-45e1-a412-a7edf8141f4e.jpg?n=Microsoft_Hololens_1200x6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52" y="914400"/>
            <a:ext cx="9150752" cy="480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97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1"/>
          <a:stretch/>
        </p:blipFill>
        <p:spPr bwMode="auto">
          <a:xfrm>
            <a:off x="10886" y="304800"/>
            <a:ext cx="9133114" cy="5751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046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9179689" cy="2984924"/>
          </a:xfrm>
        </p:spPr>
      </p:pic>
      <p:sp>
        <p:nvSpPr>
          <p:cNvPr id="5" name="TextBox 4"/>
          <p:cNvSpPr txBox="1"/>
          <p:nvPr/>
        </p:nvSpPr>
        <p:spPr>
          <a:xfrm>
            <a:off x="-1" y="6581001"/>
            <a:ext cx="88840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Adapted from 2009 </a:t>
            </a:r>
            <a:r>
              <a:rPr lang="en-US" sz="1200" dirty="0"/>
              <a:t>ASLA Professional </a:t>
            </a:r>
            <a:r>
              <a:rPr lang="en-US" sz="1200" dirty="0" smtClean="0"/>
              <a:t> </a:t>
            </a:r>
            <a:r>
              <a:rPr lang="en-US" sz="1200" dirty="0" err="1" smtClean="0"/>
              <a:t>Analyis</a:t>
            </a:r>
            <a:r>
              <a:rPr lang="en-US" sz="1200" dirty="0" smtClean="0"/>
              <a:t> </a:t>
            </a:r>
            <a:r>
              <a:rPr lang="en-US" sz="1200" dirty="0"/>
              <a:t>&amp; Planning Honor Award. Urban Corridor Planning, City of Houston / The Planning Partnership</a:t>
            </a:r>
          </a:p>
        </p:txBody>
      </p:sp>
    </p:spTree>
    <p:extLst>
      <p:ext uri="{BB962C8B-B14F-4D97-AF65-F5344CB8AC3E}">
        <p14:creationId xmlns:p14="http://schemas.microsoft.com/office/powerpoint/2010/main" val="13937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9179689" cy="298492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1400"/>
            <a:ext cx="9144000" cy="2971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" y="6581001"/>
            <a:ext cx="90155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Adapted from 2009 </a:t>
            </a:r>
            <a:r>
              <a:rPr lang="en-US" sz="1200" dirty="0"/>
              <a:t>ASLA Professional </a:t>
            </a:r>
            <a:r>
              <a:rPr lang="en-US" sz="1200" dirty="0" smtClean="0"/>
              <a:t> </a:t>
            </a:r>
            <a:r>
              <a:rPr lang="en-US" sz="1200" dirty="0" smtClean="0"/>
              <a:t>Analysis </a:t>
            </a:r>
            <a:r>
              <a:rPr lang="en-US" sz="1200" dirty="0"/>
              <a:t>&amp; Planning Honor Award. Urban Corridor Planning, City of Houston / The Planning Partnership</a:t>
            </a:r>
          </a:p>
        </p:txBody>
      </p:sp>
    </p:spTree>
    <p:extLst>
      <p:ext uri="{BB962C8B-B14F-4D97-AF65-F5344CB8AC3E}">
        <p14:creationId xmlns:p14="http://schemas.microsoft.com/office/powerpoint/2010/main" val="194086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9144000" cy="5647579"/>
          </a:xfrm>
        </p:spPr>
      </p:pic>
    </p:spTree>
    <p:extLst>
      <p:ext uri="{BB962C8B-B14F-4D97-AF65-F5344CB8AC3E}">
        <p14:creationId xmlns:p14="http://schemas.microsoft.com/office/powerpoint/2010/main" val="327379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" t="57490" b="5907"/>
          <a:stretch/>
        </p:blipFill>
        <p:spPr bwMode="auto">
          <a:xfrm>
            <a:off x="3202202" y="0"/>
            <a:ext cx="5941798" cy="1809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9855"/>
            <a:ext cx="9144000" cy="505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73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366157" y="-391"/>
            <a:ext cx="0" cy="6858000"/>
          </a:xfrm>
          <a:prstGeom prst="line">
            <a:avLst/>
          </a:prstGeom>
          <a:ln w="762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498144" y="511629"/>
            <a:ext cx="58170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LG Purchased the 27-acre property in Englewood Cliffs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00743" y="511628"/>
            <a:ext cx="685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2010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1273824" y="603961"/>
            <a:ext cx="184666" cy="18466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498145" y="1447800"/>
            <a:ext cx="50985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LEED Gold Certified</a:t>
            </a:r>
          </a:p>
          <a:p>
            <a:r>
              <a:rPr lang="en-US" dirty="0" smtClean="0"/>
              <a:t>LG hoped to break ground in late 2012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00743" y="1447799"/>
            <a:ext cx="685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2012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1273824" y="1540132"/>
            <a:ext cx="184666" cy="18466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498144" y="958722"/>
            <a:ext cx="76458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Englewood Cliffs zoning board approved LG headquarters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00743" y="958721"/>
            <a:ext cx="685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2011</a:t>
            </a:r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1273824" y="1051054"/>
            <a:ext cx="184666" cy="18466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http://blog.eoffice.net/wp-content/uploads/2012/08/Screen-Shot-2012-08-14-at-10.16.0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6892"/>
            <a:ext cx="9144000" cy="4370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5657280"/>
            <a:ext cx="44100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5,000 construction jobs.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1,200 full time employees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$1.3 million additional revenue in taxes. </a:t>
            </a:r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- Mayor Joseph </a:t>
            </a:r>
            <a:r>
              <a:rPr lang="en-US" b="1" dirty="0" err="1" smtClean="0">
                <a:solidFill>
                  <a:schemeClr val="bg1"/>
                </a:solidFill>
              </a:rPr>
              <a:t>Parisi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6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DOBBIN">
      <a:dk1>
        <a:sysClr val="windowText" lastClr="000000"/>
      </a:dk1>
      <a:lt1>
        <a:sysClr val="window" lastClr="FFFFFF"/>
      </a:lt1>
      <a:dk2>
        <a:srgbClr val="1B2F4F"/>
      </a:dk2>
      <a:lt2>
        <a:srgbClr val="E1E2E1"/>
      </a:lt2>
      <a:accent1>
        <a:srgbClr val="0C6BBB"/>
      </a:accent1>
      <a:accent2>
        <a:srgbClr val="43412F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DOBBIN">
      <a:dk1>
        <a:sysClr val="windowText" lastClr="000000"/>
      </a:dk1>
      <a:lt1>
        <a:sysClr val="window" lastClr="FFFFFF"/>
      </a:lt1>
      <a:dk2>
        <a:srgbClr val="1B2F4F"/>
      </a:dk2>
      <a:lt2>
        <a:srgbClr val="E1E2E1"/>
      </a:lt2>
      <a:accent1>
        <a:srgbClr val="0C6BBB"/>
      </a:accent1>
      <a:accent2>
        <a:srgbClr val="43412F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1205</TotalTime>
  <Words>683</Words>
  <Application>Microsoft Office PowerPoint</Application>
  <PresentationFormat>On-screen Show (4:3)</PresentationFormat>
  <Paragraphs>138</Paragraphs>
  <Slides>72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72</vt:i4>
      </vt:variant>
    </vt:vector>
  </HeadingPairs>
  <TitlesOfParts>
    <vt:vector size="75" baseType="lpstr"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Current Data Collection Method</vt:lpstr>
      <vt:lpstr>PowerPoint Presentation</vt:lpstr>
      <vt:lpstr>PowerPoint Presentation</vt:lpstr>
      <vt:lpstr>PowerPoint Presentation</vt:lpstr>
      <vt:lpstr>PowerPoint Presentation</vt:lpstr>
      <vt:lpstr>Current Data Collection Method</vt:lpstr>
      <vt:lpstr>Census Transportation Planning Product (CTPP)</vt:lpstr>
      <vt:lpstr>PowerPoint Presentation</vt:lpstr>
      <vt:lpstr>Assignment of Origin and Destination Points</vt:lpstr>
      <vt:lpstr>PowerPoint Presentation</vt:lpstr>
      <vt:lpstr>Model Commuting Routes with GIS</vt:lpstr>
      <vt:lpstr>PowerPoint Presentation</vt:lpstr>
      <vt:lpstr>PowerPoint Presentation</vt:lpstr>
      <vt:lpstr>Routing by Time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Deforestation of the Lichinga Plateau (1990-2010)</vt:lpstr>
      <vt:lpstr>Agriculture Suitability Analysis</vt:lpstr>
      <vt:lpstr>District Growth Poles, Nodes, Corridors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guoping</dc:creator>
  <cp:lastModifiedBy>guoping</cp:lastModifiedBy>
  <cp:revision>38</cp:revision>
  <dcterms:created xsi:type="dcterms:W3CDTF">2016-03-07T19:20:13Z</dcterms:created>
  <dcterms:modified xsi:type="dcterms:W3CDTF">2016-03-10T15:31:51Z</dcterms:modified>
</cp:coreProperties>
</file>