
<file path=[Content_Types].xml><?xml version="1.0" encoding="utf-8"?>
<Types xmlns="http://schemas.openxmlformats.org/package/2006/content-types">
  <Default ContentType="image/jpeg" Extension="jpg"/>
  <Default ContentType="image/x-emf" Extension="emf"/>
  <Default ContentType="video/x-ms-wmv" Extension="wmv"/>
  <Default ContentType="image/jpeg" Extension="jpeg"/>
  <Default ContentType="application/xml" Extension="xml"/>
  <Default ContentType="application/vnd.openxmlformats-officedocument.oleObject" Extension="bin"/>
  <Default ContentType="image/png" Extension="tmp"/>
  <Default ContentType="application/vnd.openxmlformats-officedocument.vmlDrawing" Extension="vml"/>
  <Default ContentType="image/vnd.ms-photo" Extension="wdp"/>
  <Default ContentType="image/png" Extension="png"/>
  <Default ContentType="image/x-wmf" Extension="wmf"/>
  <Default ContentType="image/gif" Extension="gif"/>
  <Default ContentType="application/vnd.openxmlformats-package.relationships+xml" Extension="rels"/>
  <Default ContentType="image/tiff" Extension="tiff"/>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Master+xml" PartName="/ppt/slideMasters/slideMaster3.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Master+xml" PartName="/ppt/slideMasters/slideMaster6.xml"/>
  <Override ContentType="application/vnd.openxmlformats-officedocument.presentationml.slideMaster+xml" PartName="/ppt/slideMasters/slideMaster7.xml"/>
  <Override ContentType="application/vnd.openxmlformats-officedocument.presentationml.slideMaster+xml" PartName="/ppt/slideMasters/slideMaster8.xml"/>
  <Override ContentType="application/vnd.openxmlformats-officedocument.presentationml.slideMaster+xml" PartName="/ppt/slideMasters/slideMaster9.xml"/>
  <Override ContentType="application/vnd.openxmlformats-officedocument.presentationml.slideMaster+xml" PartName="/ppt/slideMasters/slideMaster10.xml"/>
  <Override ContentType="application/vnd.openxmlformats-officedocument.presentationml.slideMaster+xml" PartName="/ppt/slideMasters/slideMaster11.xml"/>
  <Override ContentType="application/vnd.openxmlformats-officedocument.presentationml.slideMaster+xml" PartName="/ppt/slideMasters/slideMaster12.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theme+xml" PartName="/ppt/theme/theme2.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theme+xml" PartName="/ppt/theme/theme3.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theme+xml" PartName="/ppt/theme/theme4.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presentationml.slideLayout+xml" PartName="/ppt/slideLayouts/slideLayout29.xml"/>
  <Override ContentType="application/vnd.openxmlformats-officedocument.presentationml.slideLayout+xml" PartName="/ppt/slideLayouts/slideLayout30.xml"/>
  <Override ContentType="application/vnd.openxmlformats-officedocument.presentationml.slideLayout+xml" PartName="/ppt/slideLayouts/slideLayout31.xml"/>
  <Override ContentType="application/vnd.openxmlformats-officedocument.presentationml.slideLayout+xml" PartName="/ppt/slideLayouts/slideLayout32.xml"/>
  <Override ContentType="application/vnd.openxmlformats-officedocument.presentationml.slideLayout+xml" PartName="/ppt/slideLayouts/slideLayout33.xml"/>
  <Override ContentType="application/vnd.openxmlformats-officedocument.presentationml.slideLayout+xml" PartName="/ppt/slideLayouts/slideLayout34.xml"/>
  <Override ContentType="application/vnd.openxmlformats-officedocument.presentationml.slideLayout+xml" PartName="/ppt/slideLayouts/slideLayout35.xml"/>
  <Override ContentType="application/vnd.openxmlformats-officedocument.presentationml.slideLayout+xml" PartName="/ppt/slideLayouts/slideLayout36.xml"/>
  <Override ContentType="application/vnd.openxmlformats-officedocument.presentationml.slideLayout+xml" PartName="/ppt/slideLayouts/slideLayout37.xml"/>
  <Override ContentType="application/vnd.openxmlformats-officedocument.presentationml.slideLayout+xml" PartName="/ppt/slideLayouts/slideLayout38.xml"/>
  <Override ContentType="application/vnd.openxmlformats-officedocument.presentationml.slideLayout+xml" PartName="/ppt/slideLayouts/slideLayout39.xml"/>
  <Override ContentType="application/vnd.openxmlformats-officedocument.presentationml.slideLayout+xml" PartName="/ppt/slideLayouts/slideLayout40.xml"/>
  <Override ContentType="application/vnd.openxmlformats-officedocument.presentationml.slideLayout+xml" PartName="/ppt/slideLayouts/slideLayout41.xml"/>
  <Override ContentType="application/vnd.openxmlformats-officedocument.theme+xml" PartName="/ppt/theme/theme5.xml"/>
  <Override ContentType="application/vnd.openxmlformats-officedocument.presentationml.slideLayout+xml" PartName="/ppt/slideLayouts/slideLayout42.xml"/>
  <Override ContentType="application/vnd.openxmlformats-officedocument.presentationml.slideLayout+xml" PartName="/ppt/slideLayouts/slideLayout43.xml"/>
  <Override ContentType="application/vnd.openxmlformats-officedocument.presentationml.slideLayout+xml" PartName="/ppt/slideLayouts/slideLayout44.xml"/>
  <Override ContentType="application/vnd.openxmlformats-officedocument.presentationml.slideLayout+xml" PartName="/ppt/slideLayouts/slideLayout45.xml"/>
  <Override ContentType="application/vnd.openxmlformats-officedocument.presentationml.slideLayout+xml" PartName="/ppt/slideLayouts/slideLayout46.xml"/>
  <Override ContentType="application/vnd.openxmlformats-officedocument.presentationml.slideLayout+xml" PartName="/ppt/slideLayouts/slideLayout47.xml"/>
  <Override ContentType="application/vnd.openxmlformats-officedocument.presentationml.slideLayout+xml" PartName="/ppt/slideLayouts/slideLayout48.xml"/>
  <Override ContentType="application/vnd.openxmlformats-officedocument.theme+xml" PartName="/ppt/theme/theme6.xml"/>
  <Override ContentType="application/vnd.openxmlformats-officedocument.presentationml.slideLayout+xml" PartName="/ppt/slideLayouts/slideLayout49.xml"/>
  <Override ContentType="application/vnd.openxmlformats-officedocument.presentationml.slideLayout+xml" PartName="/ppt/slideLayouts/slideLayout50.xml"/>
  <Override ContentType="application/vnd.openxmlformats-officedocument.presentationml.slideLayout+xml" PartName="/ppt/slideLayouts/slideLayout51.xml"/>
  <Override ContentType="application/vnd.openxmlformats-officedocument.presentationml.slideLayout+xml" PartName="/ppt/slideLayouts/slideLayout52.xml"/>
  <Override ContentType="application/vnd.openxmlformats-officedocument.presentationml.slideLayout+xml" PartName="/ppt/slideLayouts/slideLayout53.xml"/>
  <Override ContentType="application/vnd.openxmlformats-officedocument.presentationml.slideLayout+xml" PartName="/ppt/slideLayouts/slideLayout54.xml"/>
  <Override ContentType="application/vnd.openxmlformats-officedocument.theme+xml" PartName="/ppt/theme/theme7.xml"/>
  <Override ContentType="application/vnd.openxmlformats-officedocument.presentationml.slideLayout+xml" PartName="/ppt/slideLayouts/slideLayout55.xml"/>
  <Override ContentType="application/vnd.openxmlformats-officedocument.presentationml.slideLayout+xml" PartName="/ppt/slideLayouts/slideLayout56.xml"/>
  <Override ContentType="application/vnd.openxmlformats-officedocument.presentationml.slideLayout+xml" PartName="/ppt/slideLayouts/slideLayout57.xml"/>
  <Override ContentType="application/vnd.openxmlformats-officedocument.presentationml.slideLayout+xml" PartName="/ppt/slideLayouts/slideLayout58.xml"/>
  <Override ContentType="application/vnd.openxmlformats-officedocument.presentationml.slideLayout+xml" PartName="/ppt/slideLayouts/slideLayout59.xml"/>
  <Override ContentType="application/vnd.openxmlformats-officedocument.presentationml.slideLayout+xml" PartName="/ppt/slideLayouts/slideLayout60.xml"/>
  <Override ContentType="application/vnd.openxmlformats-officedocument.presentationml.slideLayout+xml" PartName="/ppt/slideLayouts/slideLayout61.xml"/>
  <Override ContentType="application/vnd.openxmlformats-officedocument.theme+xml" PartName="/ppt/theme/theme8.xml"/>
  <Override ContentType="application/vnd.openxmlformats-officedocument.presentationml.slideLayout+xml" PartName="/ppt/slideLayouts/slideLayout62.xml"/>
  <Override ContentType="application/vnd.openxmlformats-officedocument.presentationml.slideLayout+xml" PartName="/ppt/slideLayouts/slideLayout63.xml"/>
  <Override ContentType="application/vnd.openxmlformats-officedocument.presentationml.slideLayout+xml" PartName="/ppt/slideLayouts/slideLayout64.xml"/>
  <Override ContentType="application/vnd.openxmlformats-officedocument.presentationml.slideLayout+xml" PartName="/ppt/slideLayouts/slideLayout65.xml"/>
  <Override ContentType="application/vnd.openxmlformats-officedocument.presentationml.slideLayout+xml" PartName="/ppt/slideLayouts/slideLayout66.xml"/>
  <Override ContentType="application/vnd.openxmlformats-officedocument.presentationml.slideLayout+xml" PartName="/ppt/slideLayouts/slideLayout67.xml"/>
  <Override ContentType="application/vnd.openxmlformats-officedocument.presentationml.slideLayout+xml" PartName="/ppt/slideLayouts/slideLayout68.xml"/>
  <Override ContentType="application/vnd.openxmlformats-officedocument.presentationml.slideLayout+xml" PartName="/ppt/slideLayouts/slideLayout69.xml"/>
  <Override ContentType="application/vnd.openxmlformats-officedocument.theme+xml" PartName="/ppt/theme/theme9.xml"/>
  <Override ContentType="application/vnd.openxmlformats-officedocument.presentationml.slideLayout+xml" PartName="/ppt/slideLayouts/slideLayout70.xml"/>
  <Override ContentType="application/vnd.openxmlformats-officedocument.presentationml.slideLayout+xml" PartName="/ppt/slideLayouts/slideLayout71.xml"/>
  <Override ContentType="application/vnd.openxmlformats-officedocument.presentationml.slideLayout+xml" PartName="/ppt/slideLayouts/slideLayout72.xml"/>
  <Override ContentType="application/vnd.openxmlformats-officedocument.theme+xml" PartName="/ppt/theme/theme10.xml"/>
  <Override ContentType="application/vnd.openxmlformats-officedocument.presentationml.slideLayout+xml" PartName="/ppt/slideLayouts/slideLayout73.xml"/>
  <Override ContentType="application/vnd.openxmlformats-officedocument.presentationml.slideLayout+xml" PartName="/ppt/slideLayouts/slideLayout74.xml"/>
  <Override ContentType="application/vnd.openxmlformats-officedocument.presentationml.slideLayout+xml" PartName="/ppt/slideLayouts/slideLayout75.xml"/>
  <Override ContentType="application/vnd.openxmlformats-officedocument.presentationml.slideLayout+xml" PartName="/ppt/slideLayouts/slideLayout76.xml"/>
  <Override ContentType="application/vnd.openxmlformats-officedocument.presentationml.slideLayout+xml" PartName="/ppt/slideLayouts/slideLayout77.xml"/>
  <Override ContentType="application/vnd.openxmlformats-officedocument.theme+xml" PartName="/ppt/theme/theme11.xml"/>
  <Override ContentType="application/vnd.openxmlformats-officedocument.presentationml.slideLayout+xml" PartName="/ppt/slideLayouts/slideLayout78.xml"/>
  <Override ContentType="application/vnd.openxmlformats-officedocument.presentationml.slideLayout+xml" PartName="/ppt/slideLayouts/slideLayout79.xml"/>
  <Override ContentType="application/vnd.openxmlformats-officedocument.presentationml.slideLayout+xml" PartName="/ppt/slideLayouts/slideLayout80.xml"/>
  <Override ContentType="application/vnd.openxmlformats-officedocument.presentationml.slideLayout+xml" PartName="/ppt/slideLayouts/slideLayout81.xml"/>
  <Override ContentType="application/vnd.openxmlformats-officedocument.presentationml.slideLayout+xml" PartName="/ppt/slideLayouts/slideLayout82.xml"/>
  <Override ContentType="application/vnd.openxmlformats-officedocument.presentationml.slideLayout+xml" PartName="/ppt/slideLayouts/slideLayout83.xml"/>
  <Override ContentType="application/vnd.openxmlformats-officedocument.theme+xml" PartName="/ppt/theme/theme12.xml"/>
  <Override ContentType="application/vnd.openxmlformats-officedocument.theme+xml" PartName="/ppt/theme/theme13.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drawingml.diagramData+xml" PartName="/ppt/diagrams/data1.xml"/>
  <Override ContentType="application/vnd.openxmlformats-officedocument.drawingml.diagramLayout+xml" PartName="/ppt/diagrams/layout1.xml"/>
  <Override ContentType="application/vnd.openxmlformats-officedocument.drawingml.diagramStyle+xml" PartName="/ppt/diagrams/quickStyle1.xml"/>
  <Override ContentType="application/vnd.openxmlformats-officedocument.drawingml.diagramColors+xml" PartName="/ppt/diagrams/colors1.xml"/>
  <Override ContentType="application/vnd.ms-office.drawingml.diagramDrawing+xml" PartName="/ppt/diagrams/drawing1.xml"/>
  <Override ContentType="application/vnd.openxmlformats-officedocument.presentationml.notesSlide+xml" PartName="/ppt/notesSlides/notesSlide3.xml"/>
  <Override ContentType="application/vnd.openxmlformats-officedocument.drawingml.diagramData+xml" PartName="/ppt/diagrams/data2.xml"/>
  <Override ContentType="application/vnd.openxmlformats-officedocument.drawingml.diagramLayout+xml" PartName="/ppt/diagrams/layout2.xml"/>
  <Override ContentType="application/vnd.openxmlformats-officedocument.drawingml.diagramStyle+xml" PartName="/ppt/diagrams/quickStyle2.xml"/>
  <Override ContentType="application/vnd.openxmlformats-officedocument.drawingml.diagramColors+xml" PartName="/ppt/diagrams/colors2.xml"/>
  <Override ContentType="application/vnd.ms-office.drawingml.diagramDrawing+xml" PartName="/ppt/diagrams/drawing2.xml"/>
  <Override ContentType="application/vnd.openxmlformats-officedocument.drawingml.diagramData+xml" PartName="/ppt/diagrams/data3.xml"/>
  <Override ContentType="application/vnd.openxmlformats-officedocument.drawingml.diagramLayout+xml" PartName="/ppt/diagrams/layout3.xml"/>
  <Override ContentType="application/vnd.openxmlformats-officedocument.drawingml.diagramStyle+xml" PartName="/ppt/diagrams/quickStyle3.xml"/>
  <Override ContentType="application/vnd.openxmlformats-officedocument.drawingml.diagramColors+xml" PartName="/ppt/diagrams/colors3.xml"/>
  <Override ContentType="application/vnd.ms-office.drawingml.diagramDrawing+xml" PartName="/ppt/diagrams/drawing3.xml"/>
  <Override ContentType="application/vnd.openxmlformats-officedocument.presentationml.notesSlide+xml" PartName="/ppt/notesSlides/notesSlide4.xml"/>
  <Override ContentType="application/vnd.openxmlformats-officedocument.drawingml.diagramData+xml" PartName="/ppt/diagrams/data4.xml"/>
  <Override ContentType="application/vnd.openxmlformats-officedocument.drawingml.diagramLayout+xml" PartName="/ppt/diagrams/layout4.xml"/>
  <Override ContentType="application/vnd.openxmlformats-officedocument.drawingml.diagramStyle+xml" PartName="/ppt/diagrams/quickStyle4.xml"/>
  <Override ContentType="application/vnd.openxmlformats-officedocument.drawingml.diagramColors+xml" PartName="/ppt/diagrams/colors4.xml"/>
  <Override ContentType="application/vnd.ms-office.drawingml.diagramDrawing+xml" PartName="/ppt/diagrams/drawing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drawingml.diagramData+xml" PartName="/ppt/diagrams/data5.xml"/>
  <Override ContentType="application/vnd.openxmlformats-officedocument.drawingml.diagramLayout+xml" PartName="/ppt/diagrams/layout5.xml"/>
  <Override ContentType="application/vnd.openxmlformats-officedocument.drawingml.diagramStyle+xml" PartName="/ppt/diagrams/quickStyle5.xml"/>
  <Override ContentType="application/vnd.openxmlformats-officedocument.drawingml.diagramColors+xml" PartName="/ppt/diagrams/colors5.xml"/>
  <Override ContentType="application/vnd.ms-office.drawingml.diagramDrawing+xml" PartName="/ppt/diagrams/drawing5.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drawingml.diagramData+xml" PartName="/ppt/diagrams/data6.xml"/>
  <Override ContentType="application/vnd.openxmlformats-officedocument.drawingml.diagramLayout+xml" PartName="/ppt/diagrams/layout6.xml"/>
  <Override ContentType="application/vnd.openxmlformats-officedocument.drawingml.diagramStyle+xml" PartName="/ppt/diagrams/quickStyle6.xml"/>
  <Override ContentType="application/vnd.openxmlformats-officedocument.drawingml.diagramColors+xml" PartName="/ppt/diagrams/colors6.xml"/>
  <Override ContentType="application/vnd.ms-office.drawingml.diagramDrawing+xml" PartName="/ppt/diagrams/drawing6.xml"/>
  <Override ContentType="application/vnd.openxmlformats-officedocument.presentationml.notesSlide+xml" PartName="/ppt/notesSlides/notesSlide13.xml"/>
  <Override ContentType="application/vnd.openxmlformats-officedocument.drawingml.diagramData+xml" PartName="/ppt/diagrams/data7.xml"/>
  <Override ContentType="application/vnd.openxmlformats-officedocument.drawingml.diagramLayout+xml" PartName="/ppt/diagrams/layout7.xml"/>
  <Override ContentType="application/vnd.openxmlformats-officedocument.drawingml.diagramStyle+xml" PartName="/ppt/diagrams/quickStyle7.xml"/>
  <Override ContentType="application/vnd.openxmlformats-officedocument.drawingml.diagramColors+xml" PartName="/ppt/diagrams/colors7.xml"/>
  <Override ContentType="application/vnd.ms-office.drawingml.diagramDrawing+xml" PartName="/ppt/diagrams/drawing7.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drawingml.diagramData+xml" PartName="/ppt/diagrams/data8.xml"/>
  <Override ContentType="application/vnd.openxmlformats-officedocument.drawingml.diagramLayout+xml" PartName="/ppt/diagrams/layout8.xml"/>
  <Override ContentType="application/vnd.openxmlformats-officedocument.drawingml.diagramStyle+xml" PartName="/ppt/diagrams/quickStyle8.xml"/>
  <Override ContentType="application/vnd.openxmlformats-officedocument.drawingml.diagramColors+xml" PartName="/ppt/diagrams/colors8.xml"/>
  <Override ContentType="application/vnd.ms-office.drawingml.diagramDrawing+xml" PartName="/ppt/diagrams/drawing8.xml"/>
  <Override ContentType="application/vnd.openxmlformats-officedocument.drawingml.diagramData+xml" PartName="/ppt/diagrams/data9.xml"/>
  <Override ContentType="application/vnd.openxmlformats-officedocument.drawingml.diagramLayout+xml" PartName="/ppt/diagrams/layout9.xml"/>
  <Override ContentType="application/vnd.openxmlformats-officedocument.drawingml.diagramStyle+xml" PartName="/ppt/diagrams/quickStyle9.xml"/>
  <Override ContentType="application/vnd.openxmlformats-officedocument.drawingml.diagramColors+xml" PartName="/ppt/diagrams/colors9.xml"/>
  <Override ContentType="application/vnd.ms-office.drawingml.diagramDrawing+xml" PartName="/ppt/diagrams/drawing9.xml"/>
  <Override ContentType="application/vnd.openxmlformats-officedocument.presentationml.notesSlide+xml" PartName="/ppt/notesSlides/notesSlide16.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4" Target="docProps/app.xml" Type="http://schemas.openxmlformats.org/officeDocument/2006/relationships/extended-properties"/><Relationship Id="rId1" Target="ppt/presentation.xml" Type="http://schemas.openxmlformats.org/officeDocument/2006/relationships/officeDocument"/><Relationship Id="rId2" Target="docProps/thumbnail.jpeg" Type="http://schemas.openxmlformats.org/package/2006/relationships/metadata/thumbnail"/><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 id="2147483713" r:id="rId2"/>
    <p:sldMasterId id="2147483727" r:id="rId3"/>
    <p:sldMasterId id="2147483733" r:id="rId4"/>
    <p:sldMasterId id="2147483739" r:id="rId5"/>
    <p:sldMasterId id="2147483825" r:id="rId6"/>
    <p:sldMasterId id="2147483834" r:id="rId7"/>
    <p:sldMasterId id="2147483843" r:id="rId8"/>
    <p:sldMasterId id="2147483852" r:id="rId9"/>
    <p:sldMasterId id="2147483861" r:id="rId10"/>
    <p:sldMasterId id="2147483865" r:id="rId11"/>
    <p:sldMasterId id="2147483871" r:id="rId12"/>
  </p:sldMasterIdLst>
  <p:notesMasterIdLst>
    <p:notesMasterId r:id="rId66"/>
  </p:notesMasterIdLst>
  <p:sldIdLst>
    <p:sldId id="304" r:id="rId13"/>
    <p:sldId id="259" r:id="rId14"/>
    <p:sldId id="371" r:id="rId15"/>
    <p:sldId id="260" r:id="rId16"/>
    <p:sldId id="341" r:id="rId17"/>
    <p:sldId id="361" r:id="rId18"/>
    <p:sldId id="342" r:id="rId19"/>
    <p:sldId id="263" r:id="rId20"/>
    <p:sldId id="344" r:id="rId21"/>
    <p:sldId id="345" r:id="rId22"/>
    <p:sldId id="346" r:id="rId23"/>
    <p:sldId id="347" r:id="rId24"/>
    <p:sldId id="348" r:id="rId25"/>
    <p:sldId id="372" r:id="rId26"/>
    <p:sldId id="373" r:id="rId27"/>
    <p:sldId id="375" r:id="rId28"/>
    <p:sldId id="374" r:id="rId29"/>
    <p:sldId id="390" r:id="rId30"/>
    <p:sldId id="379" r:id="rId31"/>
    <p:sldId id="380" r:id="rId32"/>
    <p:sldId id="381" r:id="rId33"/>
    <p:sldId id="382" r:id="rId34"/>
    <p:sldId id="350" r:id="rId35"/>
    <p:sldId id="351" r:id="rId36"/>
    <p:sldId id="352" r:id="rId37"/>
    <p:sldId id="362" r:id="rId38"/>
    <p:sldId id="363" r:id="rId39"/>
    <p:sldId id="387" r:id="rId40"/>
    <p:sldId id="368" r:id="rId41"/>
    <p:sldId id="388" r:id="rId42"/>
    <p:sldId id="389" r:id="rId43"/>
    <p:sldId id="369" r:id="rId44"/>
    <p:sldId id="370" r:id="rId45"/>
    <p:sldId id="283" r:id="rId46"/>
    <p:sldId id="355" r:id="rId47"/>
    <p:sldId id="282" r:id="rId48"/>
    <p:sldId id="329" r:id="rId49"/>
    <p:sldId id="285" r:id="rId50"/>
    <p:sldId id="286" r:id="rId51"/>
    <p:sldId id="338" r:id="rId52"/>
    <p:sldId id="384" r:id="rId53"/>
    <p:sldId id="289" r:id="rId54"/>
    <p:sldId id="365" r:id="rId55"/>
    <p:sldId id="367" r:id="rId56"/>
    <p:sldId id="366" r:id="rId57"/>
    <p:sldId id="364" r:id="rId58"/>
    <p:sldId id="293" r:id="rId59"/>
    <p:sldId id="305" r:id="rId60"/>
    <p:sldId id="385" r:id="rId61"/>
    <p:sldId id="359" r:id="rId62"/>
    <p:sldId id="383" r:id="rId63"/>
    <p:sldId id="358" r:id="rId64"/>
    <p:sldId id="360"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92" d="100"/>
          <a:sy n="92" d="100"/>
        </p:scale>
        <p:origin x="-2016" y="-11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63" Type="http://schemas.openxmlformats.org/officeDocument/2006/relationships/slide" Target="slides/slide51.xml"/><Relationship Id="rId64" Type="http://schemas.openxmlformats.org/officeDocument/2006/relationships/slide" Target="slides/slide52.xml"/><Relationship Id="rId65" Type="http://schemas.openxmlformats.org/officeDocument/2006/relationships/slide" Target="slides/slide53.xml"/><Relationship Id="rId66" Type="http://schemas.openxmlformats.org/officeDocument/2006/relationships/notesMaster" Target="notesMasters/notesMaster1.xml"/><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slide" Target="slides/slide46.xml"/><Relationship Id="rId59" Type="http://schemas.openxmlformats.org/officeDocument/2006/relationships/slide" Target="slides/slide47.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70" Type="http://schemas.openxmlformats.org/officeDocument/2006/relationships/tableStyles" Target="tableStyles.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60" Type="http://schemas.openxmlformats.org/officeDocument/2006/relationships/slide" Target="slides/slide48.xml"/><Relationship Id="rId61" Type="http://schemas.openxmlformats.org/officeDocument/2006/relationships/slide" Target="slides/slide49.xml"/><Relationship Id="rId62" Type="http://schemas.openxmlformats.org/officeDocument/2006/relationships/slide" Target="slides/slide50.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diagrams/_rels/data1.xml.rels><?xml version="1.0" encoding="UTF-8" standalone="yes"?>
<Relationships xmlns="http://schemas.openxmlformats.org/package/2006/relationships"><Relationship Id="rId1" Type="http://schemas.openxmlformats.org/officeDocument/2006/relationships/image" Target="../media/image31.jpeg"/><Relationship Id="rId2" Type="http://schemas.openxmlformats.org/officeDocument/2006/relationships/image" Target="../media/image32.jpg"/><Relationship Id="rId3" Type="http://schemas.openxmlformats.org/officeDocument/2006/relationships/image" Target="../media/image33.jpeg"/></Relationships>
</file>

<file path=ppt/diagrams/_rels/data2.xml.rels><?xml version="1.0" encoding="UTF-8" standalone="yes"?>
<Relationships xmlns="http://schemas.openxmlformats.org/package/2006/relationships"><Relationship Id="rId3" Type="http://schemas.openxmlformats.org/officeDocument/2006/relationships/image" Target="../media/image38.tiff"/><Relationship Id="rId4" Type="http://schemas.openxmlformats.org/officeDocument/2006/relationships/image" Target="../media/image39.jpg"/><Relationship Id="rId5" Type="http://schemas.openxmlformats.org/officeDocument/2006/relationships/image" Target="../media/image40.png"/><Relationship Id="rId6" Type="http://schemas.openxmlformats.org/officeDocument/2006/relationships/image" Target="../media/image41.jpg"/><Relationship Id="rId1" Type="http://schemas.openxmlformats.org/officeDocument/2006/relationships/image" Target="../media/image36.jpg"/><Relationship Id="rId2" Type="http://schemas.openxmlformats.org/officeDocument/2006/relationships/image" Target="../media/image37.jpg"/></Relationships>
</file>

<file path=ppt/diagrams/_rels/data4.xml.rels><?xml version="1.0" encoding="UTF-8" standalone="yes"?>
<Relationships xmlns="http://schemas.openxmlformats.org/package/2006/relationships"><Relationship Id="rId1" Type="http://schemas.openxmlformats.org/officeDocument/2006/relationships/image" Target="../media/image49.png"/><Relationship Id="rId2" Type="http://schemas.openxmlformats.org/officeDocument/2006/relationships/image" Target="../media/image50.png"/><Relationship Id="rId3" Type="http://schemas.openxmlformats.org/officeDocument/2006/relationships/image" Target="../media/image51.jpeg"/></Relationships>
</file>

<file path=ppt/diagrams/_rels/data5.xml.rels><?xml version="1.0" encoding="UTF-8" standalone="yes"?>
<Relationships xmlns="http://schemas.openxmlformats.org/package/2006/relationships"><Relationship Id="rId3" Type="http://schemas.openxmlformats.org/officeDocument/2006/relationships/image" Target="../media/image111.jpeg"/><Relationship Id="rId4" Type="http://schemas.openxmlformats.org/officeDocument/2006/relationships/image" Target="../media/image112.jpeg"/><Relationship Id="rId5" Type="http://schemas.openxmlformats.org/officeDocument/2006/relationships/image" Target="../media/image113.jpeg"/><Relationship Id="rId6" Type="http://schemas.openxmlformats.org/officeDocument/2006/relationships/image" Target="../media/image114.jpeg"/><Relationship Id="rId7" Type="http://schemas.openxmlformats.org/officeDocument/2006/relationships/image" Target="../media/image115.jpeg"/><Relationship Id="rId8" Type="http://schemas.openxmlformats.org/officeDocument/2006/relationships/image" Target="../media/image116.jpeg"/><Relationship Id="rId1" Type="http://schemas.openxmlformats.org/officeDocument/2006/relationships/image" Target="../media/image109.jpeg"/><Relationship Id="rId2" Type="http://schemas.openxmlformats.org/officeDocument/2006/relationships/image" Target="../media/image110.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31.jpeg"/><Relationship Id="rId2" Type="http://schemas.openxmlformats.org/officeDocument/2006/relationships/image" Target="../media/image32.jpg"/><Relationship Id="rId3" Type="http://schemas.openxmlformats.org/officeDocument/2006/relationships/image" Target="../media/image3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8.tiff"/><Relationship Id="rId4" Type="http://schemas.openxmlformats.org/officeDocument/2006/relationships/image" Target="../media/image39.jpg"/><Relationship Id="rId5" Type="http://schemas.openxmlformats.org/officeDocument/2006/relationships/image" Target="../media/image40.png"/><Relationship Id="rId6" Type="http://schemas.openxmlformats.org/officeDocument/2006/relationships/image" Target="../media/image41.jpg"/><Relationship Id="rId1" Type="http://schemas.openxmlformats.org/officeDocument/2006/relationships/image" Target="../media/image36.jpg"/><Relationship Id="rId2" Type="http://schemas.openxmlformats.org/officeDocument/2006/relationships/image" Target="../media/image37.jpg"/></Relationships>
</file>

<file path=ppt/diagrams/_rels/drawing4.xml.rels><?xml version="1.0" encoding="UTF-8" standalone="yes"?>
<Relationships xmlns="http://schemas.openxmlformats.org/package/2006/relationships"><Relationship Id="rId1" Type="http://schemas.openxmlformats.org/officeDocument/2006/relationships/image" Target="../media/image49.png"/><Relationship Id="rId2" Type="http://schemas.openxmlformats.org/officeDocument/2006/relationships/image" Target="../media/image50.png"/><Relationship Id="rId3" Type="http://schemas.openxmlformats.org/officeDocument/2006/relationships/image" Target="../media/image51.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111.jpeg"/><Relationship Id="rId4" Type="http://schemas.openxmlformats.org/officeDocument/2006/relationships/image" Target="../media/image112.jpeg"/><Relationship Id="rId5" Type="http://schemas.openxmlformats.org/officeDocument/2006/relationships/image" Target="../media/image113.jpeg"/><Relationship Id="rId6" Type="http://schemas.openxmlformats.org/officeDocument/2006/relationships/image" Target="../media/image114.jpeg"/><Relationship Id="rId7" Type="http://schemas.openxmlformats.org/officeDocument/2006/relationships/image" Target="../media/image115.jpeg"/><Relationship Id="rId8" Type="http://schemas.openxmlformats.org/officeDocument/2006/relationships/image" Target="../media/image116.jpeg"/><Relationship Id="rId1" Type="http://schemas.openxmlformats.org/officeDocument/2006/relationships/image" Target="../media/image109.jpeg"/><Relationship Id="rId2" Type="http://schemas.openxmlformats.org/officeDocument/2006/relationships/image" Target="../media/image11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7A4EB0-B342-7A48-9BDF-098C2BC16F3F}" type="doc">
      <dgm:prSet loTypeId="urn:microsoft.com/office/officeart/2005/8/layout/hList2" loCatId="" qsTypeId="urn:microsoft.com/office/officeart/2005/8/quickstyle/simple3" qsCatId="simple" csTypeId="urn:microsoft.com/office/officeart/2005/8/colors/accent1_2" csCatId="accent1" phldr="1"/>
      <dgm:spPr/>
      <dgm:t>
        <a:bodyPr/>
        <a:lstStyle/>
        <a:p>
          <a:endParaRPr lang="en-US"/>
        </a:p>
      </dgm:t>
    </dgm:pt>
    <dgm:pt modelId="{09E1F7E3-58B3-CC40-91E8-BBCA2581B2E2}">
      <dgm:prSet custT="1"/>
      <dgm:spPr/>
      <dgm:t>
        <a:bodyPr/>
        <a:lstStyle/>
        <a:p>
          <a:pPr rtl="0"/>
          <a:r>
            <a:rPr lang="en-US" sz="1400" b="1" dirty="0" smtClean="0">
              <a:ln>
                <a:noFill/>
              </a:ln>
              <a:solidFill>
                <a:schemeClr val="accent3"/>
              </a:solidFill>
              <a:effectLst>
                <a:glow rad="101600">
                  <a:schemeClr val="accent4">
                    <a:satMod val="175000"/>
                    <a:alpha val="40000"/>
                  </a:schemeClr>
                </a:glow>
                <a:outerShdw blurRad="60325" algn="ctr" rotWithShape="0">
                  <a:prstClr val="black"/>
                </a:outerShdw>
              </a:effectLst>
            </a:rPr>
            <a:t>High</a:t>
          </a:r>
          <a:r>
            <a:rPr lang="en-US" sz="1400" b="1" dirty="0" smtClean="0">
              <a:ln>
                <a:noFill/>
              </a:ln>
              <a:solidFill>
                <a:schemeClr val="accent3"/>
              </a:solidFill>
              <a:effectLst>
                <a:glow rad="101600">
                  <a:schemeClr val="accent4">
                    <a:satMod val="175000"/>
                    <a:alpha val="40000"/>
                  </a:schemeClr>
                </a:glow>
                <a:outerShdw blurRad="63500" sx="102000" sy="102000" algn="ctr" rotWithShape="0">
                  <a:prstClr val="black">
                    <a:alpha val="40000"/>
                  </a:prstClr>
                </a:outerShdw>
              </a:effectLst>
            </a:rPr>
            <a:t> Resolution Population and Social Dynamics</a:t>
          </a:r>
          <a:endParaRPr lang="en-US" sz="1400" b="1" dirty="0">
            <a:ln>
              <a:noFill/>
            </a:ln>
            <a:solidFill>
              <a:schemeClr val="accent3"/>
            </a:solidFill>
            <a:effectLst>
              <a:glow rad="101600">
                <a:schemeClr val="accent4">
                  <a:satMod val="175000"/>
                  <a:alpha val="40000"/>
                </a:schemeClr>
              </a:glow>
              <a:outerShdw blurRad="63500" sx="102000" sy="102000" algn="ctr" rotWithShape="0">
                <a:prstClr val="black">
                  <a:alpha val="40000"/>
                </a:prstClr>
              </a:outerShdw>
            </a:effectLst>
          </a:endParaRPr>
        </a:p>
      </dgm:t>
    </dgm:pt>
    <dgm:pt modelId="{41BF2E77-A39A-9E43-9025-B5E373D519D7}" type="parTrans" cxnId="{FCBAE2DA-02F5-E045-944C-510C03B34EEB}">
      <dgm:prSet/>
      <dgm:spPr/>
      <dgm:t>
        <a:bodyPr/>
        <a:lstStyle/>
        <a:p>
          <a:endParaRPr lang="en-US" sz="1200"/>
        </a:p>
      </dgm:t>
    </dgm:pt>
    <dgm:pt modelId="{9DB45388-0B0E-5C4E-BD28-7C6A6ABD0747}" type="sibTrans" cxnId="{FCBAE2DA-02F5-E045-944C-510C03B34EEB}">
      <dgm:prSet custT="1"/>
      <dgm:spPr/>
      <dgm:t>
        <a:bodyPr/>
        <a:lstStyle/>
        <a:p>
          <a:endParaRPr lang="en-US" sz="1200"/>
        </a:p>
      </dgm:t>
    </dgm:pt>
    <dgm:pt modelId="{9D194A8C-8F4E-2842-BE21-BB82AB2A6D8E}">
      <dgm:prSet custT="1"/>
      <dgm:spPr>
        <a:gradFill rotWithShape="0">
          <a:gsLst>
            <a:gs pos="0">
              <a:schemeClr val="accent1">
                <a:hueOff val="0"/>
                <a:satOff val="0"/>
                <a:lumOff val="0"/>
                <a:tint val="50000"/>
                <a:satMod val="300000"/>
                <a:alpha val="53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gradFill>
      </dgm:spPr>
      <dgm:t>
        <a:bodyPr/>
        <a:lstStyle/>
        <a:p>
          <a:pPr rtl="0">
            <a:spcAft>
              <a:spcPts val="1200"/>
            </a:spcAft>
          </a:pPr>
          <a:r>
            <a:rPr lang="en-US" sz="1400" b="0" dirty="0" smtClean="0">
              <a:latin typeface="Arial Narrow"/>
              <a:cs typeface="Arial Narrow"/>
            </a:rPr>
            <a:t>Geographic Pattern Recognition</a:t>
          </a:r>
          <a:endParaRPr lang="en-US" sz="1400" dirty="0">
            <a:latin typeface="Arial Narrow"/>
            <a:cs typeface="Arial Narrow"/>
          </a:endParaRPr>
        </a:p>
      </dgm:t>
    </dgm:pt>
    <dgm:pt modelId="{85769D17-23F0-414E-B4D4-0631861927C4}" type="parTrans" cxnId="{6089EC21-4CDB-CD4D-9392-86B1562DBCE1}">
      <dgm:prSet/>
      <dgm:spPr/>
      <dgm:t>
        <a:bodyPr/>
        <a:lstStyle/>
        <a:p>
          <a:endParaRPr lang="en-US" sz="1200"/>
        </a:p>
      </dgm:t>
    </dgm:pt>
    <dgm:pt modelId="{BEC0F615-A5A5-4246-9CE1-82B33E70F4A4}" type="sibTrans" cxnId="{6089EC21-4CDB-CD4D-9392-86B1562DBCE1}">
      <dgm:prSet/>
      <dgm:spPr/>
      <dgm:t>
        <a:bodyPr/>
        <a:lstStyle/>
        <a:p>
          <a:endParaRPr lang="en-US" sz="1200"/>
        </a:p>
      </dgm:t>
    </dgm:pt>
    <dgm:pt modelId="{5BD818F6-825C-1347-BA54-CC56189A55CB}">
      <dgm:prSet custT="1"/>
      <dgm:spPr>
        <a:gradFill rotWithShape="0">
          <a:gsLst>
            <a:gs pos="0">
              <a:schemeClr val="accent1">
                <a:hueOff val="0"/>
                <a:satOff val="0"/>
                <a:lumOff val="0"/>
                <a:tint val="50000"/>
                <a:satMod val="300000"/>
                <a:alpha val="53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gradFill>
      </dgm:spPr>
      <dgm:t>
        <a:bodyPr/>
        <a:lstStyle/>
        <a:p>
          <a:pPr rtl="0">
            <a:spcAft>
              <a:spcPts val="1200"/>
            </a:spcAft>
          </a:pPr>
          <a:r>
            <a:rPr lang="en-US" sz="1400" b="0" dirty="0" smtClean="0">
              <a:latin typeface="Arial Narrow"/>
              <a:cs typeface="Arial Narrow"/>
            </a:rPr>
            <a:t>Population-Infrastructure Dependency</a:t>
          </a:r>
          <a:endParaRPr lang="en-US" sz="1400" dirty="0">
            <a:latin typeface="Arial Narrow"/>
            <a:cs typeface="Arial Narrow"/>
          </a:endParaRPr>
        </a:p>
      </dgm:t>
    </dgm:pt>
    <dgm:pt modelId="{D62AAD5C-69C9-1248-A85D-DBFCA7596740}" type="parTrans" cxnId="{145321ED-637F-0D4A-AF9E-663B6E4780CC}">
      <dgm:prSet/>
      <dgm:spPr/>
      <dgm:t>
        <a:bodyPr/>
        <a:lstStyle/>
        <a:p>
          <a:endParaRPr lang="en-US" sz="1200"/>
        </a:p>
      </dgm:t>
    </dgm:pt>
    <dgm:pt modelId="{02C33243-B5B4-C645-BD33-F80C75A7A006}" type="sibTrans" cxnId="{145321ED-637F-0D4A-AF9E-663B6E4780CC}">
      <dgm:prSet/>
      <dgm:spPr/>
      <dgm:t>
        <a:bodyPr/>
        <a:lstStyle/>
        <a:p>
          <a:endParaRPr lang="en-US" sz="1200"/>
        </a:p>
      </dgm:t>
    </dgm:pt>
    <dgm:pt modelId="{38573FBB-F7E7-2C49-B526-F935A511435B}">
      <dgm:prSet custT="1"/>
      <dgm:spPr>
        <a:gradFill rotWithShape="0">
          <a:gsLst>
            <a:gs pos="0">
              <a:schemeClr val="accent1">
                <a:hueOff val="0"/>
                <a:satOff val="0"/>
                <a:lumOff val="0"/>
                <a:tint val="50000"/>
                <a:satMod val="300000"/>
                <a:alpha val="53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gradFill>
      </dgm:spPr>
      <dgm:t>
        <a:bodyPr/>
        <a:lstStyle/>
        <a:p>
          <a:pPr rtl="0">
            <a:spcAft>
              <a:spcPct val="15000"/>
            </a:spcAft>
          </a:pPr>
          <a:r>
            <a:rPr lang="en-US" sz="1400" b="0" smtClean="0">
              <a:latin typeface="Arial Narrow"/>
              <a:cs typeface="Arial Narrow"/>
            </a:rPr>
            <a:t>Demographic Analysis </a:t>
          </a:r>
          <a:endParaRPr lang="en-US" sz="1400">
            <a:latin typeface="Arial Narrow"/>
            <a:cs typeface="Arial Narrow"/>
          </a:endParaRPr>
        </a:p>
      </dgm:t>
    </dgm:pt>
    <dgm:pt modelId="{38F11B40-6354-3448-909E-AE6541C09659}" type="parTrans" cxnId="{7DE69020-8E77-9C44-8BB7-0D045AC68963}">
      <dgm:prSet/>
      <dgm:spPr/>
      <dgm:t>
        <a:bodyPr/>
        <a:lstStyle/>
        <a:p>
          <a:endParaRPr lang="en-US" sz="1200"/>
        </a:p>
      </dgm:t>
    </dgm:pt>
    <dgm:pt modelId="{AEFA3920-1242-834C-A7D1-3222C5C68A87}" type="sibTrans" cxnId="{7DE69020-8E77-9C44-8BB7-0D045AC68963}">
      <dgm:prSet/>
      <dgm:spPr/>
      <dgm:t>
        <a:bodyPr/>
        <a:lstStyle/>
        <a:p>
          <a:endParaRPr lang="en-US" sz="1200"/>
        </a:p>
      </dgm:t>
    </dgm:pt>
    <dgm:pt modelId="{8BFA1BF8-ED97-834F-AA0E-6DD441DEEC66}">
      <dgm:prSet custT="1"/>
      <dgm:spPr/>
      <dgm:t>
        <a:bodyPr/>
        <a:lstStyle/>
        <a:p>
          <a:pPr rtl="0"/>
          <a:r>
            <a:rPr lang="en-US" sz="1400" b="1" spc="0" dirty="0" smtClean="0">
              <a:solidFill>
                <a:schemeClr val="accent3"/>
              </a:solidFill>
              <a:effectLst>
                <a:glow rad="101600">
                  <a:schemeClr val="accent4">
                    <a:satMod val="175000"/>
                    <a:alpha val="40000"/>
                  </a:schemeClr>
                </a:glow>
                <a:outerShdw blurRad="63500" dir="21300000" sx="102000" sy="102000" algn="ctr" rotWithShape="0">
                  <a:prstClr val="black"/>
                </a:outerShdw>
              </a:effectLst>
            </a:rPr>
            <a:t>Geographic</a:t>
          </a:r>
          <a:r>
            <a:rPr lang="en-US" sz="1400" b="1" dirty="0" smtClean="0">
              <a:solidFill>
                <a:schemeClr val="accent3"/>
              </a:solidFill>
              <a:effectLst>
                <a:glow rad="101600">
                  <a:schemeClr val="accent4">
                    <a:satMod val="175000"/>
                    <a:alpha val="40000"/>
                  </a:schemeClr>
                </a:glow>
                <a:outerShdw blurRad="63500" dir="21300000" sx="102000" sy="102000" algn="ctr" rotWithShape="0">
                  <a:prstClr val="black"/>
                </a:outerShdw>
              </a:effectLst>
            </a:rPr>
            <a:t> Data Sciences</a:t>
          </a:r>
          <a:endParaRPr lang="en-US" sz="1400" b="1" dirty="0">
            <a:solidFill>
              <a:schemeClr val="accent3"/>
            </a:solidFill>
            <a:effectLst>
              <a:glow rad="101600">
                <a:schemeClr val="accent4">
                  <a:satMod val="175000"/>
                  <a:alpha val="40000"/>
                </a:schemeClr>
              </a:glow>
              <a:outerShdw blurRad="63500" dir="21300000" sx="102000" sy="102000" algn="ctr" rotWithShape="0">
                <a:prstClr val="black"/>
              </a:outerShdw>
            </a:effectLst>
          </a:endParaRPr>
        </a:p>
      </dgm:t>
    </dgm:pt>
    <dgm:pt modelId="{FE63839C-1931-EF45-82D0-E8BD25355483}" type="parTrans" cxnId="{341F6A52-931B-1741-9A81-6E4E715492A0}">
      <dgm:prSet/>
      <dgm:spPr/>
      <dgm:t>
        <a:bodyPr/>
        <a:lstStyle/>
        <a:p>
          <a:endParaRPr lang="en-US" sz="1200"/>
        </a:p>
      </dgm:t>
    </dgm:pt>
    <dgm:pt modelId="{A3E4F517-954E-B544-85C4-35A4E98A54B4}" type="sibTrans" cxnId="{341F6A52-931B-1741-9A81-6E4E715492A0}">
      <dgm:prSet custT="1"/>
      <dgm:spPr/>
      <dgm:t>
        <a:bodyPr/>
        <a:lstStyle/>
        <a:p>
          <a:endParaRPr lang="en-US" sz="1200"/>
        </a:p>
      </dgm:t>
    </dgm:pt>
    <dgm:pt modelId="{CFD1B94A-F6AC-9241-B357-E2354AF6CA46}">
      <dgm:prSet custT="1"/>
      <dgm:spPr>
        <a:gradFill rotWithShape="0">
          <a:gsLst>
            <a:gs pos="0">
              <a:schemeClr val="accent1">
                <a:hueOff val="0"/>
                <a:satOff val="0"/>
                <a:lumOff val="0"/>
                <a:tint val="50000"/>
                <a:satMod val="300000"/>
                <a:alpha val="53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gradFill>
      </dgm:spPr>
      <dgm:t>
        <a:bodyPr/>
        <a:lstStyle/>
        <a:p>
          <a:pPr rtl="0">
            <a:spcAft>
              <a:spcPts val="1200"/>
            </a:spcAft>
          </a:pPr>
          <a:r>
            <a:rPr lang="en-US" sz="1400" b="0" dirty="0" smtClean="0">
              <a:latin typeface="Arial Narrow"/>
              <a:cs typeface="Arial Narrow"/>
            </a:rPr>
            <a:t>Spatiotemporal data mining and uncertainty analysis</a:t>
          </a:r>
          <a:endParaRPr lang="en-US" sz="1400" dirty="0">
            <a:latin typeface="Arial Narrow"/>
            <a:cs typeface="Arial Narrow"/>
          </a:endParaRPr>
        </a:p>
      </dgm:t>
    </dgm:pt>
    <dgm:pt modelId="{D1B5311D-8E3C-6642-8821-61ECB18B1A73}" type="parTrans" cxnId="{576FDF52-FF30-1C4D-90AD-EE0740D94F22}">
      <dgm:prSet/>
      <dgm:spPr/>
      <dgm:t>
        <a:bodyPr/>
        <a:lstStyle/>
        <a:p>
          <a:endParaRPr lang="en-US" sz="1200"/>
        </a:p>
      </dgm:t>
    </dgm:pt>
    <dgm:pt modelId="{CD1F2811-7A59-2541-B07A-9BFB808DEB10}" type="sibTrans" cxnId="{576FDF52-FF30-1C4D-90AD-EE0740D94F22}">
      <dgm:prSet/>
      <dgm:spPr/>
      <dgm:t>
        <a:bodyPr/>
        <a:lstStyle/>
        <a:p>
          <a:endParaRPr lang="en-US" sz="1200"/>
        </a:p>
      </dgm:t>
    </dgm:pt>
    <dgm:pt modelId="{38493CBC-034D-CE4C-9B8A-C48AE58B8ED3}">
      <dgm:prSet custT="1"/>
      <dgm:spPr>
        <a:gradFill rotWithShape="0">
          <a:gsLst>
            <a:gs pos="0">
              <a:schemeClr val="accent1">
                <a:hueOff val="0"/>
                <a:satOff val="0"/>
                <a:lumOff val="0"/>
                <a:tint val="50000"/>
                <a:satMod val="300000"/>
                <a:alpha val="53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gradFill>
      </dgm:spPr>
      <dgm:t>
        <a:bodyPr/>
        <a:lstStyle/>
        <a:p>
          <a:pPr rtl="0">
            <a:spcAft>
              <a:spcPts val="1200"/>
            </a:spcAft>
          </a:pPr>
          <a:r>
            <a:rPr lang="en-US" sz="1400" b="0" dirty="0" smtClean="0">
              <a:latin typeface="Arial Narrow"/>
              <a:cs typeface="Arial Narrow"/>
            </a:rPr>
            <a:t>Machine learning and pattern recognition</a:t>
          </a:r>
          <a:endParaRPr lang="en-US" sz="1400" dirty="0">
            <a:latin typeface="Arial Narrow"/>
            <a:cs typeface="Arial Narrow"/>
          </a:endParaRPr>
        </a:p>
      </dgm:t>
    </dgm:pt>
    <dgm:pt modelId="{48C7540F-DF38-1045-BD04-AB4A40F21729}" type="parTrans" cxnId="{4F0123DB-83FD-E04A-B11B-891B1EF8A3E6}">
      <dgm:prSet/>
      <dgm:spPr/>
      <dgm:t>
        <a:bodyPr/>
        <a:lstStyle/>
        <a:p>
          <a:endParaRPr lang="en-US" sz="1200"/>
        </a:p>
      </dgm:t>
    </dgm:pt>
    <dgm:pt modelId="{D51DBF22-8F33-C74C-AD31-6CF5123E21D9}" type="sibTrans" cxnId="{4F0123DB-83FD-E04A-B11B-891B1EF8A3E6}">
      <dgm:prSet/>
      <dgm:spPr/>
      <dgm:t>
        <a:bodyPr/>
        <a:lstStyle/>
        <a:p>
          <a:endParaRPr lang="en-US" sz="1200"/>
        </a:p>
      </dgm:t>
    </dgm:pt>
    <dgm:pt modelId="{402633AC-9270-7945-A835-1DABA7746F9F}">
      <dgm:prSet custT="1"/>
      <dgm:spPr>
        <a:gradFill rotWithShape="0">
          <a:gsLst>
            <a:gs pos="0">
              <a:schemeClr val="accent1">
                <a:hueOff val="0"/>
                <a:satOff val="0"/>
                <a:lumOff val="0"/>
                <a:tint val="50000"/>
                <a:satMod val="300000"/>
                <a:alpha val="53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gradFill>
      </dgm:spPr>
      <dgm:t>
        <a:bodyPr/>
        <a:lstStyle/>
        <a:p>
          <a:pPr rtl="0">
            <a:spcAft>
              <a:spcPts val="1200"/>
            </a:spcAft>
          </a:pPr>
          <a:r>
            <a:rPr lang="en-US" sz="1400" b="0" dirty="0" smtClean="0">
              <a:latin typeface="Arial Narrow"/>
              <a:cs typeface="Arial Narrow"/>
            </a:rPr>
            <a:t>Participatory sensing and volunteered geographic information</a:t>
          </a:r>
          <a:endParaRPr lang="en-US" sz="1400" dirty="0">
            <a:latin typeface="Arial Narrow"/>
            <a:cs typeface="Arial Narrow"/>
          </a:endParaRPr>
        </a:p>
      </dgm:t>
    </dgm:pt>
    <dgm:pt modelId="{0C70861F-2ED0-CD45-8649-A28D148A0ADF}" type="parTrans" cxnId="{035E9C6D-6459-7849-B289-E7E04E111A21}">
      <dgm:prSet/>
      <dgm:spPr/>
      <dgm:t>
        <a:bodyPr/>
        <a:lstStyle/>
        <a:p>
          <a:endParaRPr lang="en-US" sz="1200"/>
        </a:p>
      </dgm:t>
    </dgm:pt>
    <dgm:pt modelId="{2F07ECDF-8008-9B4A-96BA-5C476CD97B6A}" type="sibTrans" cxnId="{035E9C6D-6459-7849-B289-E7E04E111A21}">
      <dgm:prSet/>
      <dgm:spPr/>
      <dgm:t>
        <a:bodyPr/>
        <a:lstStyle/>
        <a:p>
          <a:endParaRPr lang="en-US" sz="1200"/>
        </a:p>
      </dgm:t>
    </dgm:pt>
    <dgm:pt modelId="{078E818E-DE65-6540-B213-A28570453FB4}">
      <dgm:prSet custT="1"/>
      <dgm:spPr/>
      <dgm:t>
        <a:bodyP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rtl="0"/>
          <a:r>
            <a:rPr lang="en-US" sz="1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Geocomputation and Visualization</a:t>
          </a:r>
          <a:endParaRPr lang="en-US" sz="1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dgm:t>
    </dgm:pt>
    <dgm:pt modelId="{8518DC6D-A85F-7A4D-88E2-B267AA27DD95}" type="parTrans" cxnId="{C3C084BB-30F2-0941-8346-C4D7FA0C4B1E}">
      <dgm:prSet/>
      <dgm:spPr/>
      <dgm:t>
        <a:bodyPr/>
        <a:lstStyle/>
        <a:p>
          <a:endParaRPr lang="en-US" sz="1200"/>
        </a:p>
      </dgm:t>
    </dgm:pt>
    <dgm:pt modelId="{8CF5CD19-2DBA-F94C-B402-2FA04D3027F6}" type="sibTrans" cxnId="{C3C084BB-30F2-0941-8346-C4D7FA0C4B1E}">
      <dgm:prSet custT="1"/>
      <dgm:spPr/>
      <dgm:t>
        <a:bodyPr/>
        <a:lstStyle/>
        <a:p>
          <a:endParaRPr lang="en-US" sz="1200"/>
        </a:p>
      </dgm:t>
    </dgm:pt>
    <dgm:pt modelId="{A3D4294E-5D85-2A4B-B9FA-263B9A9F32F8}">
      <dgm:prSet custT="1"/>
      <dgm:spPr>
        <a:gradFill rotWithShape="0">
          <a:gsLst>
            <a:gs pos="0">
              <a:schemeClr val="accent1">
                <a:hueOff val="0"/>
                <a:satOff val="0"/>
                <a:lumOff val="0"/>
                <a:tint val="50000"/>
                <a:satMod val="300000"/>
                <a:alpha val="53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gradFill>
      </dgm:spPr>
      <dgm:t>
        <a:bodyPr/>
        <a:lstStyle/>
        <a:p>
          <a:pPr rtl="0">
            <a:spcAft>
              <a:spcPts val="1200"/>
            </a:spcAft>
          </a:pPr>
          <a:r>
            <a:rPr lang="en-US" sz="1400" b="0" dirty="0" smtClean="0">
              <a:latin typeface="Arial Narrow"/>
              <a:cs typeface="Arial Narrow"/>
            </a:rPr>
            <a:t>High performance geocomputation</a:t>
          </a:r>
          <a:endParaRPr lang="en-US" sz="1400" dirty="0">
            <a:latin typeface="Arial Narrow"/>
            <a:cs typeface="Arial Narrow"/>
          </a:endParaRPr>
        </a:p>
      </dgm:t>
    </dgm:pt>
    <dgm:pt modelId="{B1141640-DA7C-AD46-948E-E58F1E666FAA}" type="parTrans" cxnId="{66188744-30BD-DC47-9FBC-1A4C9D9A99D3}">
      <dgm:prSet/>
      <dgm:spPr/>
      <dgm:t>
        <a:bodyPr/>
        <a:lstStyle/>
        <a:p>
          <a:endParaRPr lang="en-US" sz="1200"/>
        </a:p>
      </dgm:t>
    </dgm:pt>
    <dgm:pt modelId="{5C732084-42DD-B24A-9C4F-A1BD477147DF}" type="sibTrans" cxnId="{66188744-30BD-DC47-9FBC-1A4C9D9A99D3}">
      <dgm:prSet/>
      <dgm:spPr/>
      <dgm:t>
        <a:bodyPr/>
        <a:lstStyle/>
        <a:p>
          <a:endParaRPr lang="en-US" sz="1200"/>
        </a:p>
      </dgm:t>
    </dgm:pt>
    <dgm:pt modelId="{2F8F3162-EC0C-DC40-B7ED-83123B95F7E7}">
      <dgm:prSet custT="1"/>
      <dgm:spPr>
        <a:gradFill rotWithShape="0">
          <a:gsLst>
            <a:gs pos="0">
              <a:schemeClr val="accent1">
                <a:hueOff val="0"/>
                <a:satOff val="0"/>
                <a:lumOff val="0"/>
                <a:tint val="50000"/>
                <a:satMod val="300000"/>
                <a:alpha val="53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gradFill>
      </dgm:spPr>
      <dgm:t>
        <a:bodyPr/>
        <a:lstStyle/>
        <a:p>
          <a:pPr rtl="0">
            <a:spcAft>
              <a:spcPts val="1200"/>
            </a:spcAft>
          </a:pPr>
          <a:r>
            <a:rPr lang="en-US" sz="1400" b="0" dirty="0" smtClean="0">
              <a:latin typeface="Arial Narrow"/>
              <a:cs typeface="Arial Narrow"/>
            </a:rPr>
            <a:t>Scalable visualization</a:t>
          </a:r>
          <a:endParaRPr lang="en-US" sz="1400" dirty="0">
            <a:latin typeface="Arial Narrow"/>
            <a:cs typeface="Arial Narrow"/>
          </a:endParaRPr>
        </a:p>
      </dgm:t>
    </dgm:pt>
    <dgm:pt modelId="{0EB17F07-B828-BD4B-801C-6189DBAAD7F5}" type="parTrans" cxnId="{3A3A262D-50EE-BD42-83C4-FF098EA31E25}">
      <dgm:prSet/>
      <dgm:spPr/>
      <dgm:t>
        <a:bodyPr/>
        <a:lstStyle/>
        <a:p>
          <a:endParaRPr lang="en-US" sz="1200"/>
        </a:p>
      </dgm:t>
    </dgm:pt>
    <dgm:pt modelId="{0C487334-E1E3-6242-8C12-323DFA062D92}" type="sibTrans" cxnId="{3A3A262D-50EE-BD42-83C4-FF098EA31E25}">
      <dgm:prSet/>
      <dgm:spPr/>
      <dgm:t>
        <a:bodyPr/>
        <a:lstStyle/>
        <a:p>
          <a:endParaRPr lang="en-US" sz="1200"/>
        </a:p>
      </dgm:t>
    </dgm:pt>
    <dgm:pt modelId="{2128E42A-4AF8-4B47-90D4-3898A2738D3D}">
      <dgm:prSet custT="1"/>
      <dgm:spPr>
        <a:gradFill rotWithShape="0">
          <a:gsLst>
            <a:gs pos="0">
              <a:schemeClr val="accent1">
                <a:hueOff val="0"/>
                <a:satOff val="0"/>
                <a:lumOff val="0"/>
                <a:tint val="50000"/>
                <a:satMod val="300000"/>
                <a:alpha val="53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gradFill>
      </dgm:spPr>
      <dgm:t>
        <a:bodyPr/>
        <a:lstStyle/>
        <a:p>
          <a:pPr rtl="0">
            <a:spcAft>
              <a:spcPct val="15000"/>
            </a:spcAft>
          </a:pPr>
          <a:r>
            <a:rPr lang="en-US" sz="1400" b="0" dirty="0" smtClean="0">
              <a:latin typeface="Arial Narrow"/>
              <a:cs typeface="Arial Narrow"/>
            </a:rPr>
            <a:t>Emerging architectures</a:t>
          </a:r>
          <a:endParaRPr lang="en-US" sz="1400" dirty="0">
            <a:latin typeface="Arial Narrow"/>
            <a:cs typeface="Arial Narrow"/>
          </a:endParaRPr>
        </a:p>
      </dgm:t>
    </dgm:pt>
    <dgm:pt modelId="{BAD1E7B3-47B9-A449-8C98-85E0531420DA}" type="parTrans" cxnId="{5F8616B2-1CCC-0644-BB16-E52E38410129}">
      <dgm:prSet/>
      <dgm:spPr/>
      <dgm:t>
        <a:bodyPr/>
        <a:lstStyle/>
        <a:p>
          <a:endParaRPr lang="en-US" sz="1200"/>
        </a:p>
      </dgm:t>
    </dgm:pt>
    <dgm:pt modelId="{1F5CD239-3CC6-F84E-9B41-D68DC383E251}" type="sibTrans" cxnId="{5F8616B2-1CCC-0644-BB16-E52E38410129}">
      <dgm:prSet/>
      <dgm:spPr/>
      <dgm:t>
        <a:bodyPr/>
        <a:lstStyle/>
        <a:p>
          <a:endParaRPr lang="en-US" sz="1200"/>
        </a:p>
      </dgm:t>
    </dgm:pt>
    <dgm:pt modelId="{EB9C698F-2107-B14C-AB2A-6621D133A639}" type="pres">
      <dgm:prSet presAssocID="{E57A4EB0-B342-7A48-9BDF-098C2BC16F3F}" presName="linearFlow" presStyleCnt="0">
        <dgm:presLayoutVars>
          <dgm:dir/>
          <dgm:animLvl val="lvl"/>
          <dgm:resizeHandles/>
        </dgm:presLayoutVars>
      </dgm:prSet>
      <dgm:spPr/>
      <dgm:t>
        <a:bodyPr/>
        <a:lstStyle/>
        <a:p>
          <a:endParaRPr lang="en-US"/>
        </a:p>
      </dgm:t>
    </dgm:pt>
    <dgm:pt modelId="{4901896C-40A4-2341-B49A-86092A13038A}" type="pres">
      <dgm:prSet presAssocID="{09E1F7E3-58B3-CC40-91E8-BBCA2581B2E2}" presName="compositeNode" presStyleCnt="0">
        <dgm:presLayoutVars>
          <dgm:bulletEnabled val="1"/>
        </dgm:presLayoutVars>
      </dgm:prSet>
      <dgm:spPr/>
    </dgm:pt>
    <dgm:pt modelId="{5DBF3121-A0FA-F94C-88C2-C647FC8B99E2}" type="pres">
      <dgm:prSet presAssocID="{09E1F7E3-58B3-CC40-91E8-BBCA2581B2E2}" presName="imag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t>
        <a:bodyPr/>
        <a:lstStyle/>
        <a:p>
          <a:endParaRPr lang="en-US"/>
        </a:p>
      </dgm:t>
    </dgm:pt>
    <dgm:pt modelId="{BC33A8AF-582D-DE4C-81BF-CA7E75D07FF5}" type="pres">
      <dgm:prSet presAssocID="{09E1F7E3-58B3-CC40-91E8-BBCA2581B2E2}" presName="childNode" presStyleLbl="node1" presStyleIdx="0" presStyleCnt="3">
        <dgm:presLayoutVars>
          <dgm:bulletEnabled val="1"/>
        </dgm:presLayoutVars>
      </dgm:prSet>
      <dgm:spPr/>
      <dgm:t>
        <a:bodyPr/>
        <a:lstStyle/>
        <a:p>
          <a:endParaRPr lang="en-US"/>
        </a:p>
      </dgm:t>
    </dgm:pt>
    <dgm:pt modelId="{A4B3AEF6-F82F-364E-B5A5-182E7550B498}" type="pres">
      <dgm:prSet presAssocID="{09E1F7E3-58B3-CC40-91E8-BBCA2581B2E2}" presName="parentNode" presStyleLbl="revTx" presStyleIdx="0" presStyleCnt="3">
        <dgm:presLayoutVars>
          <dgm:chMax val="0"/>
          <dgm:bulletEnabled val="1"/>
        </dgm:presLayoutVars>
      </dgm:prSet>
      <dgm:spPr/>
      <dgm:t>
        <a:bodyPr/>
        <a:lstStyle/>
        <a:p>
          <a:endParaRPr lang="en-US"/>
        </a:p>
      </dgm:t>
    </dgm:pt>
    <dgm:pt modelId="{F1AEA59F-8D08-B44D-B0B3-B17D57609219}" type="pres">
      <dgm:prSet presAssocID="{9DB45388-0B0E-5C4E-BD28-7C6A6ABD0747}" presName="sibTrans" presStyleCnt="0"/>
      <dgm:spPr/>
    </dgm:pt>
    <dgm:pt modelId="{6262AB29-17ED-6D49-A37E-7D37501165CB}" type="pres">
      <dgm:prSet presAssocID="{8BFA1BF8-ED97-834F-AA0E-6DD441DEEC66}" presName="compositeNode" presStyleCnt="0">
        <dgm:presLayoutVars>
          <dgm:bulletEnabled val="1"/>
        </dgm:presLayoutVars>
      </dgm:prSet>
      <dgm:spPr/>
    </dgm:pt>
    <dgm:pt modelId="{AEE905B8-9609-9642-A2C2-F1AFFFFCFAE7}" type="pres">
      <dgm:prSet presAssocID="{8BFA1BF8-ED97-834F-AA0E-6DD441DEEC66}" presName="image" presStyleLbl="fgImgPlace1" presStyleIdx="1" presStyleCnt="3"/>
      <dgm:spPr>
        <a:blipFill rotWithShape="1">
          <a:blip xmlns:r="http://schemas.openxmlformats.org/officeDocument/2006/relationships" r:embed="rId2"/>
          <a:srcRect/>
          <a:stretch>
            <a:fillRect/>
          </a:stretch>
        </a:blipFill>
      </dgm:spPr>
    </dgm:pt>
    <dgm:pt modelId="{59CAC0A6-6AD3-714E-AA26-34427FCF18C6}" type="pres">
      <dgm:prSet presAssocID="{8BFA1BF8-ED97-834F-AA0E-6DD441DEEC66}" presName="childNode" presStyleLbl="node1" presStyleIdx="1" presStyleCnt="3">
        <dgm:presLayoutVars>
          <dgm:bulletEnabled val="1"/>
        </dgm:presLayoutVars>
      </dgm:prSet>
      <dgm:spPr/>
      <dgm:t>
        <a:bodyPr/>
        <a:lstStyle/>
        <a:p>
          <a:endParaRPr lang="en-US"/>
        </a:p>
      </dgm:t>
    </dgm:pt>
    <dgm:pt modelId="{4EE8C7B5-349B-D047-B2CB-E3C3DA167C22}" type="pres">
      <dgm:prSet presAssocID="{8BFA1BF8-ED97-834F-AA0E-6DD441DEEC66}" presName="parentNode" presStyleLbl="revTx" presStyleIdx="1" presStyleCnt="3">
        <dgm:presLayoutVars>
          <dgm:chMax val="0"/>
          <dgm:bulletEnabled val="1"/>
        </dgm:presLayoutVars>
      </dgm:prSet>
      <dgm:spPr/>
      <dgm:t>
        <a:bodyPr/>
        <a:lstStyle/>
        <a:p>
          <a:endParaRPr lang="en-US"/>
        </a:p>
      </dgm:t>
    </dgm:pt>
    <dgm:pt modelId="{3279F430-6429-C84B-84A1-61943A29532A}" type="pres">
      <dgm:prSet presAssocID="{A3E4F517-954E-B544-85C4-35A4E98A54B4}" presName="sibTrans" presStyleCnt="0"/>
      <dgm:spPr/>
    </dgm:pt>
    <dgm:pt modelId="{581D9B1B-6EFA-AF4A-B3ED-DF2296F5BB90}" type="pres">
      <dgm:prSet presAssocID="{078E818E-DE65-6540-B213-A28570453FB4}" presName="compositeNode" presStyleCnt="0">
        <dgm:presLayoutVars>
          <dgm:bulletEnabled val="1"/>
        </dgm:presLayoutVars>
      </dgm:prSet>
      <dgm:spPr/>
    </dgm:pt>
    <dgm:pt modelId="{F8DAF100-F967-CA4D-A664-428F3A0FBFE9}" type="pres">
      <dgm:prSet presAssocID="{078E818E-DE65-6540-B213-A28570453FB4}" presName="imag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t>
        <a:bodyPr/>
        <a:lstStyle/>
        <a:p>
          <a:endParaRPr lang="en-US"/>
        </a:p>
      </dgm:t>
    </dgm:pt>
    <dgm:pt modelId="{CABB5192-A7A1-2D47-8735-87AD31CBA22F}" type="pres">
      <dgm:prSet presAssocID="{078E818E-DE65-6540-B213-A28570453FB4}" presName="childNode" presStyleLbl="node1" presStyleIdx="2" presStyleCnt="3">
        <dgm:presLayoutVars>
          <dgm:bulletEnabled val="1"/>
        </dgm:presLayoutVars>
      </dgm:prSet>
      <dgm:spPr/>
      <dgm:t>
        <a:bodyPr/>
        <a:lstStyle/>
        <a:p>
          <a:endParaRPr lang="en-US"/>
        </a:p>
      </dgm:t>
    </dgm:pt>
    <dgm:pt modelId="{E95C2316-DA3F-8442-AE7D-E55D3FF48C18}" type="pres">
      <dgm:prSet presAssocID="{078E818E-DE65-6540-B213-A28570453FB4}" presName="parentNode" presStyleLbl="revTx" presStyleIdx="2" presStyleCnt="3">
        <dgm:presLayoutVars>
          <dgm:chMax val="0"/>
          <dgm:bulletEnabled val="1"/>
        </dgm:presLayoutVars>
      </dgm:prSet>
      <dgm:spPr/>
      <dgm:t>
        <a:bodyPr/>
        <a:lstStyle/>
        <a:p>
          <a:endParaRPr lang="en-US"/>
        </a:p>
      </dgm:t>
    </dgm:pt>
  </dgm:ptLst>
  <dgm:cxnLst>
    <dgm:cxn modelId="{DBA86F93-4549-D141-A8E2-2B51FD07C349}" type="presOf" srcId="{A3D4294E-5D85-2A4B-B9FA-263B9A9F32F8}" destId="{CABB5192-A7A1-2D47-8735-87AD31CBA22F}" srcOrd="0" destOrd="0" presId="urn:microsoft.com/office/officeart/2005/8/layout/hList2"/>
    <dgm:cxn modelId="{DBAF5213-9B5D-2D43-908C-27B0D2FE7437}" type="presOf" srcId="{09E1F7E3-58B3-CC40-91E8-BBCA2581B2E2}" destId="{A4B3AEF6-F82F-364E-B5A5-182E7550B498}" srcOrd="0" destOrd="0" presId="urn:microsoft.com/office/officeart/2005/8/layout/hList2"/>
    <dgm:cxn modelId="{341F6A52-931B-1741-9A81-6E4E715492A0}" srcId="{E57A4EB0-B342-7A48-9BDF-098C2BC16F3F}" destId="{8BFA1BF8-ED97-834F-AA0E-6DD441DEEC66}" srcOrd="1" destOrd="0" parTransId="{FE63839C-1931-EF45-82D0-E8BD25355483}" sibTransId="{A3E4F517-954E-B544-85C4-35A4E98A54B4}"/>
    <dgm:cxn modelId="{7DE69020-8E77-9C44-8BB7-0D045AC68963}" srcId="{09E1F7E3-58B3-CC40-91E8-BBCA2581B2E2}" destId="{38573FBB-F7E7-2C49-B526-F935A511435B}" srcOrd="2" destOrd="0" parTransId="{38F11B40-6354-3448-909E-AE6541C09659}" sibTransId="{AEFA3920-1242-834C-A7D1-3222C5C68A87}"/>
    <dgm:cxn modelId="{1DA10525-9430-894C-A8F2-343098718F6E}" type="presOf" srcId="{2F8F3162-EC0C-DC40-B7ED-83123B95F7E7}" destId="{CABB5192-A7A1-2D47-8735-87AD31CBA22F}" srcOrd="0" destOrd="1" presId="urn:microsoft.com/office/officeart/2005/8/layout/hList2"/>
    <dgm:cxn modelId="{3EA03717-7BA1-994F-AB45-6ACDCA61F558}" type="presOf" srcId="{5BD818F6-825C-1347-BA54-CC56189A55CB}" destId="{BC33A8AF-582D-DE4C-81BF-CA7E75D07FF5}" srcOrd="0" destOrd="1" presId="urn:microsoft.com/office/officeart/2005/8/layout/hList2"/>
    <dgm:cxn modelId="{733A22A9-B4CC-964C-B1E5-0162807956F0}" type="presOf" srcId="{9D194A8C-8F4E-2842-BE21-BB82AB2A6D8E}" destId="{BC33A8AF-582D-DE4C-81BF-CA7E75D07FF5}" srcOrd="0" destOrd="0" presId="urn:microsoft.com/office/officeart/2005/8/layout/hList2"/>
    <dgm:cxn modelId="{9D7E77E7-3C04-B647-A990-8F4A83D77D4E}" type="presOf" srcId="{402633AC-9270-7945-A835-1DABA7746F9F}" destId="{59CAC0A6-6AD3-714E-AA26-34427FCF18C6}" srcOrd="0" destOrd="2" presId="urn:microsoft.com/office/officeart/2005/8/layout/hList2"/>
    <dgm:cxn modelId="{38A7B03E-08CB-084E-94CE-D0D00FAAFC9B}" type="presOf" srcId="{8BFA1BF8-ED97-834F-AA0E-6DD441DEEC66}" destId="{4EE8C7B5-349B-D047-B2CB-E3C3DA167C22}" srcOrd="0" destOrd="0" presId="urn:microsoft.com/office/officeart/2005/8/layout/hList2"/>
    <dgm:cxn modelId="{7A36AF09-BB59-6E49-99F5-47B4B864A8DD}" type="presOf" srcId="{CFD1B94A-F6AC-9241-B357-E2354AF6CA46}" destId="{59CAC0A6-6AD3-714E-AA26-34427FCF18C6}" srcOrd="0" destOrd="0" presId="urn:microsoft.com/office/officeart/2005/8/layout/hList2"/>
    <dgm:cxn modelId="{93FD8BCC-5D84-3642-9FB8-32CD4DA77150}" type="presOf" srcId="{E57A4EB0-B342-7A48-9BDF-098C2BC16F3F}" destId="{EB9C698F-2107-B14C-AB2A-6621D133A639}" srcOrd="0" destOrd="0" presId="urn:microsoft.com/office/officeart/2005/8/layout/hList2"/>
    <dgm:cxn modelId="{035E9C6D-6459-7849-B289-E7E04E111A21}" srcId="{8BFA1BF8-ED97-834F-AA0E-6DD441DEEC66}" destId="{402633AC-9270-7945-A835-1DABA7746F9F}" srcOrd="2" destOrd="0" parTransId="{0C70861F-2ED0-CD45-8649-A28D148A0ADF}" sibTransId="{2F07ECDF-8008-9B4A-96BA-5C476CD97B6A}"/>
    <dgm:cxn modelId="{65EBA17C-87B6-714D-953B-FB1315903B9D}" type="presOf" srcId="{2128E42A-4AF8-4B47-90D4-3898A2738D3D}" destId="{CABB5192-A7A1-2D47-8735-87AD31CBA22F}" srcOrd="0" destOrd="2" presId="urn:microsoft.com/office/officeart/2005/8/layout/hList2"/>
    <dgm:cxn modelId="{66188744-30BD-DC47-9FBC-1A4C9D9A99D3}" srcId="{078E818E-DE65-6540-B213-A28570453FB4}" destId="{A3D4294E-5D85-2A4B-B9FA-263B9A9F32F8}" srcOrd="0" destOrd="0" parTransId="{B1141640-DA7C-AD46-948E-E58F1E666FAA}" sibTransId="{5C732084-42DD-B24A-9C4F-A1BD477147DF}"/>
    <dgm:cxn modelId="{F7B07241-1190-7C42-AC49-EB98E029994E}" type="presOf" srcId="{38493CBC-034D-CE4C-9B8A-C48AE58B8ED3}" destId="{59CAC0A6-6AD3-714E-AA26-34427FCF18C6}" srcOrd="0" destOrd="1" presId="urn:microsoft.com/office/officeart/2005/8/layout/hList2"/>
    <dgm:cxn modelId="{576FDF52-FF30-1C4D-90AD-EE0740D94F22}" srcId="{8BFA1BF8-ED97-834F-AA0E-6DD441DEEC66}" destId="{CFD1B94A-F6AC-9241-B357-E2354AF6CA46}" srcOrd="0" destOrd="0" parTransId="{D1B5311D-8E3C-6642-8821-61ECB18B1A73}" sibTransId="{CD1F2811-7A59-2541-B07A-9BFB808DEB10}"/>
    <dgm:cxn modelId="{6089EC21-4CDB-CD4D-9392-86B1562DBCE1}" srcId="{09E1F7E3-58B3-CC40-91E8-BBCA2581B2E2}" destId="{9D194A8C-8F4E-2842-BE21-BB82AB2A6D8E}" srcOrd="0" destOrd="0" parTransId="{85769D17-23F0-414E-B4D4-0631861927C4}" sibTransId="{BEC0F615-A5A5-4246-9CE1-82B33E70F4A4}"/>
    <dgm:cxn modelId="{78ACCCC2-3796-DA47-8E28-9FA2CD3D1110}" type="presOf" srcId="{078E818E-DE65-6540-B213-A28570453FB4}" destId="{E95C2316-DA3F-8442-AE7D-E55D3FF48C18}" srcOrd="0" destOrd="0" presId="urn:microsoft.com/office/officeart/2005/8/layout/hList2"/>
    <dgm:cxn modelId="{C3C084BB-30F2-0941-8346-C4D7FA0C4B1E}" srcId="{E57A4EB0-B342-7A48-9BDF-098C2BC16F3F}" destId="{078E818E-DE65-6540-B213-A28570453FB4}" srcOrd="2" destOrd="0" parTransId="{8518DC6D-A85F-7A4D-88E2-B267AA27DD95}" sibTransId="{8CF5CD19-2DBA-F94C-B402-2FA04D3027F6}"/>
    <dgm:cxn modelId="{4F0123DB-83FD-E04A-B11B-891B1EF8A3E6}" srcId="{8BFA1BF8-ED97-834F-AA0E-6DD441DEEC66}" destId="{38493CBC-034D-CE4C-9B8A-C48AE58B8ED3}" srcOrd="1" destOrd="0" parTransId="{48C7540F-DF38-1045-BD04-AB4A40F21729}" sibTransId="{D51DBF22-8F33-C74C-AD31-6CF5123E21D9}"/>
    <dgm:cxn modelId="{3A3A262D-50EE-BD42-83C4-FF098EA31E25}" srcId="{078E818E-DE65-6540-B213-A28570453FB4}" destId="{2F8F3162-EC0C-DC40-B7ED-83123B95F7E7}" srcOrd="1" destOrd="0" parTransId="{0EB17F07-B828-BD4B-801C-6189DBAAD7F5}" sibTransId="{0C487334-E1E3-6242-8C12-323DFA062D92}"/>
    <dgm:cxn modelId="{5F8616B2-1CCC-0644-BB16-E52E38410129}" srcId="{078E818E-DE65-6540-B213-A28570453FB4}" destId="{2128E42A-4AF8-4B47-90D4-3898A2738D3D}" srcOrd="2" destOrd="0" parTransId="{BAD1E7B3-47B9-A449-8C98-85E0531420DA}" sibTransId="{1F5CD239-3CC6-F84E-9B41-D68DC383E251}"/>
    <dgm:cxn modelId="{FCBAE2DA-02F5-E045-944C-510C03B34EEB}" srcId="{E57A4EB0-B342-7A48-9BDF-098C2BC16F3F}" destId="{09E1F7E3-58B3-CC40-91E8-BBCA2581B2E2}" srcOrd="0" destOrd="0" parTransId="{41BF2E77-A39A-9E43-9025-B5E373D519D7}" sibTransId="{9DB45388-0B0E-5C4E-BD28-7C6A6ABD0747}"/>
    <dgm:cxn modelId="{0EC1683F-EA81-164D-A6DF-321641B77866}" type="presOf" srcId="{38573FBB-F7E7-2C49-B526-F935A511435B}" destId="{BC33A8AF-582D-DE4C-81BF-CA7E75D07FF5}" srcOrd="0" destOrd="2" presId="urn:microsoft.com/office/officeart/2005/8/layout/hList2"/>
    <dgm:cxn modelId="{145321ED-637F-0D4A-AF9E-663B6E4780CC}" srcId="{09E1F7E3-58B3-CC40-91E8-BBCA2581B2E2}" destId="{5BD818F6-825C-1347-BA54-CC56189A55CB}" srcOrd="1" destOrd="0" parTransId="{D62AAD5C-69C9-1248-A85D-DBFCA7596740}" sibTransId="{02C33243-B5B4-C645-BD33-F80C75A7A006}"/>
    <dgm:cxn modelId="{404736A8-39E6-5145-87EE-598CC57855C2}" type="presParOf" srcId="{EB9C698F-2107-B14C-AB2A-6621D133A639}" destId="{4901896C-40A4-2341-B49A-86092A13038A}" srcOrd="0" destOrd="0" presId="urn:microsoft.com/office/officeart/2005/8/layout/hList2"/>
    <dgm:cxn modelId="{4CEB5A08-482B-D847-AE36-14FB6D4607E0}" type="presParOf" srcId="{4901896C-40A4-2341-B49A-86092A13038A}" destId="{5DBF3121-A0FA-F94C-88C2-C647FC8B99E2}" srcOrd="0" destOrd="0" presId="urn:microsoft.com/office/officeart/2005/8/layout/hList2"/>
    <dgm:cxn modelId="{6AC2B19C-7C25-DA4F-B5EE-68DB388E126A}" type="presParOf" srcId="{4901896C-40A4-2341-B49A-86092A13038A}" destId="{BC33A8AF-582D-DE4C-81BF-CA7E75D07FF5}" srcOrd="1" destOrd="0" presId="urn:microsoft.com/office/officeart/2005/8/layout/hList2"/>
    <dgm:cxn modelId="{FBB96911-2123-B644-86BB-AE28455F97D6}" type="presParOf" srcId="{4901896C-40A4-2341-B49A-86092A13038A}" destId="{A4B3AEF6-F82F-364E-B5A5-182E7550B498}" srcOrd="2" destOrd="0" presId="urn:microsoft.com/office/officeart/2005/8/layout/hList2"/>
    <dgm:cxn modelId="{584B12C2-87F5-9545-80A9-9E63964524FA}" type="presParOf" srcId="{EB9C698F-2107-B14C-AB2A-6621D133A639}" destId="{F1AEA59F-8D08-B44D-B0B3-B17D57609219}" srcOrd="1" destOrd="0" presId="urn:microsoft.com/office/officeart/2005/8/layout/hList2"/>
    <dgm:cxn modelId="{4376880C-01FD-124A-8D0B-D28717C86479}" type="presParOf" srcId="{EB9C698F-2107-B14C-AB2A-6621D133A639}" destId="{6262AB29-17ED-6D49-A37E-7D37501165CB}" srcOrd="2" destOrd="0" presId="urn:microsoft.com/office/officeart/2005/8/layout/hList2"/>
    <dgm:cxn modelId="{D49A56BC-C491-5A49-A055-C974329B2637}" type="presParOf" srcId="{6262AB29-17ED-6D49-A37E-7D37501165CB}" destId="{AEE905B8-9609-9642-A2C2-F1AFFFFCFAE7}" srcOrd="0" destOrd="0" presId="urn:microsoft.com/office/officeart/2005/8/layout/hList2"/>
    <dgm:cxn modelId="{1A67AFC5-4D69-9C41-9D4B-26EC9F46730A}" type="presParOf" srcId="{6262AB29-17ED-6D49-A37E-7D37501165CB}" destId="{59CAC0A6-6AD3-714E-AA26-34427FCF18C6}" srcOrd="1" destOrd="0" presId="urn:microsoft.com/office/officeart/2005/8/layout/hList2"/>
    <dgm:cxn modelId="{8470D046-45E3-974D-87A9-832F2DBF2B60}" type="presParOf" srcId="{6262AB29-17ED-6D49-A37E-7D37501165CB}" destId="{4EE8C7B5-349B-D047-B2CB-E3C3DA167C22}" srcOrd="2" destOrd="0" presId="urn:microsoft.com/office/officeart/2005/8/layout/hList2"/>
    <dgm:cxn modelId="{6E579A1E-7BCF-5740-91EF-0F4F4832B54E}" type="presParOf" srcId="{EB9C698F-2107-B14C-AB2A-6621D133A639}" destId="{3279F430-6429-C84B-84A1-61943A29532A}" srcOrd="3" destOrd="0" presId="urn:microsoft.com/office/officeart/2005/8/layout/hList2"/>
    <dgm:cxn modelId="{78A87CD3-8EC0-FC47-A38A-631CFE7AA690}" type="presParOf" srcId="{EB9C698F-2107-B14C-AB2A-6621D133A639}" destId="{581D9B1B-6EFA-AF4A-B3ED-DF2296F5BB90}" srcOrd="4" destOrd="0" presId="urn:microsoft.com/office/officeart/2005/8/layout/hList2"/>
    <dgm:cxn modelId="{30A0B702-B9FF-B745-9FDF-1A535BF6673A}" type="presParOf" srcId="{581D9B1B-6EFA-AF4A-B3ED-DF2296F5BB90}" destId="{F8DAF100-F967-CA4D-A664-428F3A0FBFE9}" srcOrd="0" destOrd="0" presId="urn:microsoft.com/office/officeart/2005/8/layout/hList2"/>
    <dgm:cxn modelId="{223C5F0C-3405-FB42-878E-38BEF61A4F58}" type="presParOf" srcId="{581D9B1B-6EFA-AF4A-B3ED-DF2296F5BB90}" destId="{CABB5192-A7A1-2D47-8735-87AD31CBA22F}" srcOrd="1" destOrd="0" presId="urn:microsoft.com/office/officeart/2005/8/layout/hList2"/>
    <dgm:cxn modelId="{4E3E313F-E4DC-F948-9B79-AFE9A1494F45}" type="presParOf" srcId="{581D9B1B-6EFA-AF4A-B3ED-DF2296F5BB90}" destId="{E95C2316-DA3F-8442-AE7D-E55D3FF48C18}" srcOrd="2" destOrd="0" presId="urn:microsoft.com/office/officeart/2005/8/layout/h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3E7449-594F-49FC-ACD5-67EC7418DE75}"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F7FF4FE4-C767-4C17-B362-88FFB8F5FA2C}">
      <dgm:prSet phldrT="[Text]"/>
      <dgm:spPr/>
      <dgm:t>
        <a:bodyPr/>
        <a:lstStyle/>
        <a:p>
          <a:r>
            <a:rPr lang="en-US" dirty="0" smtClean="0">
              <a:solidFill>
                <a:schemeClr val="bg1"/>
              </a:solidFill>
              <a:effectLst>
                <a:outerShdw blurRad="38100" dist="38100" dir="2700000" algn="tl">
                  <a:srgbClr val="000000">
                    <a:alpha val="43137"/>
                  </a:srgbClr>
                </a:outerShdw>
              </a:effectLst>
            </a:rPr>
            <a:t>Social Media</a:t>
          </a:r>
          <a:endParaRPr lang="en-US" dirty="0">
            <a:solidFill>
              <a:schemeClr val="bg1"/>
            </a:solidFill>
            <a:effectLst>
              <a:outerShdw blurRad="38100" dist="38100" dir="2700000" algn="tl">
                <a:srgbClr val="000000">
                  <a:alpha val="43137"/>
                </a:srgbClr>
              </a:outerShdw>
            </a:effectLst>
          </a:endParaRPr>
        </a:p>
      </dgm:t>
    </dgm:pt>
    <dgm:pt modelId="{662C31B6-266E-4913-A239-3EBA2AFEA2B2}" type="parTrans" cxnId="{9B61B773-5A7A-4CD9-A96D-E18EAC25C2AC}">
      <dgm:prSet/>
      <dgm:spPr/>
      <dgm:t>
        <a:bodyPr/>
        <a:lstStyle/>
        <a:p>
          <a:endParaRPr lang="en-US"/>
        </a:p>
      </dgm:t>
    </dgm:pt>
    <dgm:pt modelId="{D125C136-6389-4C91-A45F-9D8F586E2D90}" type="sibTrans" cxnId="{9B61B773-5A7A-4CD9-A96D-E18EAC25C2AC}">
      <dgm:prSet/>
      <dgm:spPr/>
      <dgm:t>
        <a:bodyPr/>
        <a:lstStyle/>
        <a:p>
          <a:endParaRPr lang="en-US"/>
        </a:p>
      </dgm:t>
    </dgm:pt>
    <dgm:pt modelId="{9626CCE4-D0DD-4E55-BF1F-79417889B776}">
      <dgm:prSet phldrT="[Text]"/>
      <dgm:spPr/>
      <dgm:t>
        <a:bodyPr/>
        <a:lstStyle/>
        <a:p>
          <a:r>
            <a:rPr lang="en-US" dirty="0" err="1" smtClean="0"/>
            <a:t>LiDAR</a:t>
          </a:r>
          <a:endParaRPr lang="en-US" dirty="0"/>
        </a:p>
      </dgm:t>
    </dgm:pt>
    <dgm:pt modelId="{C574A4D1-D696-4BA0-A064-72D49FD2980D}" type="parTrans" cxnId="{BE590522-3F9D-4BEA-9502-B1AF8D3BB457}">
      <dgm:prSet/>
      <dgm:spPr/>
      <dgm:t>
        <a:bodyPr/>
        <a:lstStyle/>
        <a:p>
          <a:endParaRPr lang="en-US"/>
        </a:p>
      </dgm:t>
    </dgm:pt>
    <dgm:pt modelId="{77801050-6B00-4C15-B2CE-3DC10671984B}" type="sibTrans" cxnId="{BE590522-3F9D-4BEA-9502-B1AF8D3BB457}">
      <dgm:prSet/>
      <dgm:spPr/>
      <dgm:t>
        <a:bodyPr/>
        <a:lstStyle/>
        <a:p>
          <a:endParaRPr lang="en-US"/>
        </a:p>
      </dgm:t>
    </dgm:pt>
    <dgm:pt modelId="{9CC8E65D-3E37-44D4-9614-3B8FE6075357}">
      <dgm:prSet phldrT="[Text]"/>
      <dgm:spPr/>
      <dgm:t>
        <a:bodyPr/>
        <a:lstStyle/>
        <a:p>
          <a:r>
            <a:rPr lang="en-US" dirty="0" smtClean="0">
              <a:solidFill>
                <a:schemeClr val="bg1"/>
              </a:solidFill>
              <a:effectLst>
                <a:outerShdw blurRad="38100" dist="38100" dir="2700000" algn="tl">
                  <a:srgbClr val="000000">
                    <a:alpha val="43137"/>
                  </a:srgbClr>
                </a:outerShdw>
              </a:effectLst>
            </a:rPr>
            <a:t>Text</a:t>
          </a:r>
          <a:endParaRPr lang="en-US" dirty="0">
            <a:solidFill>
              <a:schemeClr val="bg1"/>
            </a:solidFill>
            <a:effectLst>
              <a:outerShdw blurRad="38100" dist="38100" dir="2700000" algn="tl">
                <a:srgbClr val="000000">
                  <a:alpha val="43137"/>
                </a:srgbClr>
              </a:outerShdw>
            </a:effectLst>
          </a:endParaRPr>
        </a:p>
      </dgm:t>
    </dgm:pt>
    <dgm:pt modelId="{F4495A1F-32C6-4C8A-B644-499A4777EC70}" type="parTrans" cxnId="{1250F92D-2ECE-4D4E-ABF9-D26B6406542F}">
      <dgm:prSet/>
      <dgm:spPr/>
      <dgm:t>
        <a:bodyPr/>
        <a:lstStyle/>
        <a:p>
          <a:endParaRPr lang="en-US"/>
        </a:p>
      </dgm:t>
    </dgm:pt>
    <dgm:pt modelId="{10B935E5-23A4-431E-B045-36D4D63ACD6A}" type="sibTrans" cxnId="{1250F92D-2ECE-4D4E-ABF9-D26B6406542F}">
      <dgm:prSet/>
      <dgm:spPr/>
      <dgm:t>
        <a:bodyPr/>
        <a:lstStyle/>
        <a:p>
          <a:endParaRPr lang="en-US"/>
        </a:p>
      </dgm:t>
    </dgm:pt>
    <dgm:pt modelId="{2DE8B2AC-28E4-43D5-85D4-AB447619B21E}">
      <dgm:prSet phldrT="[Text]"/>
      <dgm:spPr/>
      <dgm:t>
        <a:bodyPr/>
        <a:lstStyle/>
        <a:p>
          <a:r>
            <a:rPr lang="en-US" dirty="0" smtClean="0"/>
            <a:t>Images</a:t>
          </a:r>
          <a:endParaRPr lang="en-US" dirty="0"/>
        </a:p>
      </dgm:t>
    </dgm:pt>
    <dgm:pt modelId="{D543EE28-888C-4E1B-8B8C-ECCE807A8CBC}" type="parTrans" cxnId="{118B0D3E-0FFB-45D1-9600-7882EDDD9B69}">
      <dgm:prSet/>
      <dgm:spPr/>
      <dgm:t>
        <a:bodyPr/>
        <a:lstStyle/>
        <a:p>
          <a:endParaRPr lang="en-US"/>
        </a:p>
      </dgm:t>
    </dgm:pt>
    <dgm:pt modelId="{1DD65DB2-061D-4DDD-B2F9-5F9B018744FF}" type="sibTrans" cxnId="{118B0D3E-0FFB-45D1-9600-7882EDDD9B69}">
      <dgm:prSet/>
      <dgm:spPr/>
      <dgm:t>
        <a:bodyPr/>
        <a:lstStyle/>
        <a:p>
          <a:endParaRPr lang="en-US"/>
        </a:p>
      </dgm:t>
    </dgm:pt>
    <dgm:pt modelId="{A0349F2B-6A47-4D72-B5D3-CA4FBBACA5CE}">
      <dgm:prSet phldrT="[Text]"/>
      <dgm:spPr/>
      <dgm:t>
        <a:bodyPr/>
        <a:lstStyle/>
        <a:p>
          <a:r>
            <a:rPr lang="en-US" dirty="0" smtClean="0"/>
            <a:t>Sensors</a:t>
          </a:r>
          <a:endParaRPr lang="en-US" dirty="0"/>
        </a:p>
      </dgm:t>
    </dgm:pt>
    <dgm:pt modelId="{0FB8C2AE-E772-41CC-8F27-DEA3F48BF045}" type="parTrans" cxnId="{36EBDE8E-E9B7-42A8-9C92-E1C7DD3F897D}">
      <dgm:prSet/>
      <dgm:spPr/>
      <dgm:t>
        <a:bodyPr/>
        <a:lstStyle/>
        <a:p>
          <a:endParaRPr lang="en-US"/>
        </a:p>
      </dgm:t>
    </dgm:pt>
    <dgm:pt modelId="{A2E49A1E-5DDD-4BD8-8D31-9394F65B3A9A}" type="sibTrans" cxnId="{36EBDE8E-E9B7-42A8-9C92-E1C7DD3F897D}">
      <dgm:prSet/>
      <dgm:spPr/>
      <dgm:t>
        <a:bodyPr/>
        <a:lstStyle/>
        <a:p>
          <a:endParaRPr lang="en-US"/>
        </a:p>
      </dgm:t>
    </dgm:pt>
    <dgm:pt modelId="{007AA167-CF1C-4A8F-8517-6EB7467D68F7}">
      <dgm:prSet phldrT="[Text]"/>
      <dgm:spPr/>
      <dgm:t>
        <a:bodyPr/>
        <a:lstStyle/>
        <a:p>
          <a:r>
            <a:rPr lang="en-US" dirty="0" smtClean="0"/>
            <a:t>Video</a:t>
          </a:r>
          <a:endParaRPr lang="en-US" dirty="0"/>
        </a:p>
      </dgm:t>
    </dgm:pt>
    <dgm:pt modelId="{31A730EC-B3FD-42BD-80E8-50C7A510D042}" type="parTrans" cxnId="{7E706B1B-1931-4479-8483-51E586EDCC2A}">
      <dgm:prSet/>
      <dgm:spPr/>
      <dgm:t>
        <a:bodyPr/>
        <a:lstStyle/>
        <a:p>
          <a:endParaRPr lang="en-US"/>
        </a:p>
      </dgm:t>
    </dgm:pt>
    <dgm:pt modelId="{F58BB4E2-EAA1-41C1-B010-550D17E461BD}" type="sibTrans" cxnId="{7E706B1B-1931-4479-8483-51E586EDCC2A}">
      <dgm:prSet/>
      <dgm:spPr/>
      <dgm:t>
        <a:bodyPr/>
        <a:lstStyle/>
        <a:p>
          <a:endParaRPr lang="en-US"/>
        </a:p>
      </dgm:t>
    </dgm:pt>
    <dgm:pt modelId="{422F8CB1-0506-4609-BF9E-8E7050D22099}" type="pres">
      <dgm:prSet presAssocID="{093E7449-594F-49FC-ACD5-67EC7418DE75}" presName="diagram" presStyleCnt="0">
        <dgm:presLayoutVars>
          <dgm:dir/>
        </dgm:presLayoutVars>
      </dgm:prSet>
      <dgm:spPr/>
      <dgm:t>
        <a:bodyPr/>
        <a:lstStyle/>
        <a:p>
          <a:endParaRPr lang="en-US"/>
        </a:p>
      </dgm:t>
    </dgm:pt>
    <dgm:pt modelId="{F537FC60-4455-4282-AF34-4966A4A1347F}" type="pres">
      <dgm:prSet presAssocID="{F7FF4FE4-C767-4C17-B362-88FFB8F5FA2C}" presName="composite" presStyleCnt="0"/>
      <dgm:spPr/>
    </dgm:pt>
    <dgm:pt modelId="{BB1FE367-DA9F-4692-BBD2-B62FA9BD95E7}" type="pres">
      <dgm:prSet presAssocID="{F7FF4FE4-C767-4C17-B362-88FFB8F5FA2C}" presName="Image" presStyleLbl="bgShp"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a:effectLst>
          <a:outerShdw blurRad="50800" dist="38100" dir="8100000" algn="tr" rotWithShape="0">
            <a:prstClr val="black">
              <a:alpha val="40000"/>
            </a:prstClr>
          </a:outerShdw>
        </a:effectLst>
      </dgm:spPr>
    </dgm:pt>
    <dgm:pt modelId="{2B6E621B-AEE2-4001-84C0-424ACBC54EC1}" type="pres">
      <dgm:prSet presAssocID="{F7FF4FE4-C767-4C17-B362-88FFB8F5FA2C}" presName="Parent" presStyleLbl="node0" presStyleIdx="0" presStyleCnt="6">
        <dgm:presLayoutVars>
          <dgm:bulletEnabled val="1"/>
        </dgm:presLayoutVars>
      </dgm:prSet>
      <dgm:spPr/>
      <dgm:t>
        <a:bodyPr/>
        <a:lstStyle/>
        <a:p>
          <a:endParaRPr lang="en-US"/>
        </a:p>
      </dgm:t>
    </dgm:pt>
    <dgm:pt modelId="{D16B8863-C18F-4B8E-9D69-46FAFF1EB87C}" type="pres">
      <dgm:prSet presAssocID="{D125C136-6389-4C91-A45F-9D8F586E2D90}" presName="sibTrans" presStyleCnt="0"/>
      <dgm:spPr/>
    </dgm:pt>
    <dgm:pt modelId="{63FB82C8-A72A-424B-8730-B82F1FB15BDD}" type="pres">
      <dgm:prSet presAssocID="{9626CCE4-D0DD-4E55-BF1F-79417889B776}" presName="composite" presStyleCnt="0"/>
      <dgm:spPr/>
    </dgm:pt>
    <dgm:pt modelId="{2B268768-619D-43E8-97E9-EFB533B913F7}" type="pres">
      <dgm:prSet presAssocID="{9626CCE4-D0DD-4E55-BF1F-79417889B776}" presName="Image" presStyleLbl="bgShp"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16000" r="-16000"/>
          </a:stretch>
        </a:blipFill>
        <a:effectLst>
          <a:outerShdw blurRad="50800" dist="38100" dir="8100000" algn="tr" rotWithShape="0">
            <a:prstClr val="black">
              <a:alpha val="40000"/>
            </a:prstClr>
          </a:outerShdw>
        </a:effectLst>
      </dgm:spPr>
    </dgm:pt>
    <dgm:pt modelId="{522B58CA-17D3-4D15-A451-06260C3F8DD6}" type="pres">
      <dgm:prSet presAssocID="{9626CCE4-D0DD-4E55-BF1F-79417889B776}" presName="Parent" presStyleLbl="node0" presStyleIdx="1" presStyleCnt="6">
        <dgm:presLayoutVars>
          <dgm:bulletEnabled val="1"/>
        </dgm:presLayoutVars>
      </dgm:prSet>
      <dgm:spPr/>
      <dgm:t>
        <a:bodyPr/>
        <a:lstStyle/>
        <a:p>
          <a:endParaRPr lang="en-US"/>
        </a:p>
      </dgm:t>
    </dgm:pt>
    <dgm:pt modelId="{05EB68DA-E3C6-4A8D-9580-B0364FAD7EBC}" type="pres">
      <dgm:prSet presAssocID="{77801050-6B00-4C15-B2CE-3DC10671984B}" presName="sibTrans" presStyleCnt="0"/>
      <dgm:spPr/>
    </dgm:pt>
    <dgm:pt modelId="{20F4800B-53F5-4EF8-8C3F-BD7A13050AD1}" type="pres">
      <dgm:prSet presAssocID="{9CC8E65D-3E37-44D4-9614-3B8FE6075357}" presName="composite" presStyleCnt="0"/>
      <dgm:spPr/>
    </dgm:pt>
    <dgm:pt modelId="{EADC918E-DDB3-43DD-8F8A-0F62743C767B}" type="pres">
      <dgm:prSet presAssocID="{9CC8E65D-3E37-44D4-9614-3B8FE6075357}" presName="Image" presStyleLbl="bgShp"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19000" r="-19000"/>
          </a:stretch>
        </a:blipFill>
        <a:effectLst>
          <a:outerShdw blurRad="50800" dist="38100" dir="8100000" algn="tr" rotWithShape="0">
            <a:prstClr val="black">
              <a:alpha val="40000"/>
            </a:prstClr>
          </a:outerShdw>
        </a:effectLst>
      </dgm:spPr>
    </dgm:pt>
    <dgm:pt modelId="{3B706862-5F4C-4558-9CC4-D4F25BDF7D69}" type="pres">
      <dgm:prSet presAssocID="{9CC8E65D-3E37-44D4-9614-3B8FE6075357}" presName="Parent" presStyleLbl="node0" presStyleIdx="2" presStyleCnt="6">
        <dgm:presLayoutVars>
          <dgm:bulletEnabled val="1"/>
        </dgm:presLayoutVars>
      </dgm:prSet>
      <dgm:spPr/>
      <dgm:t>
        <a:bodyPr/>
        <a:lstStyle/>
        <a:p>
          <a:endParaRPr lang="en-US"/>
        </a:p>
      </dgm:t>
    </dgm:pt>
    <dgm:pt modelId="{5AD4AA42-DCB5-46E3-A219-1F071B950710}" type="pres">
      <dgm:prSet presAssocID="{10B935E5-23A4-431E-B045-36D4D63ACD6A}" presName="sibTrans" presStyleCnt="0"/>
      <dgm:spPr/>
    </dgm:pt>
    <dgm:pt modelId="{285B18AE-D87F-4EE9-9E06-93611D625B5C}" type="pres">
      <dgm:prSet presAssocID="{2DE8B2AC-28E4-43D5-85D4-AB447619B21E}" presName="composite" presStyleCnt="0"/>
      <dgm:spPr/>
    </dgm:pt>
    <dgm:pt modelId="{247D5BCC-74C3-4963-B25B-8243629ED0CF}" type="pres">
      <dgm:prSet presAssocID="{2DE8B2AC-28E4-43D5-85D4-AB447619B21E}" presName="Image" presStyleLbl="bgShp"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8000" r="-8000"/>
          </a:stretch>
        </a:blipFill>
        <a:effectLst>
          <a:outerShdw blurRad="50800" dist="38100" dir="8100000" algn="tr" rotWithShape="0">
            <a:prstClr val="black">
              <a:alpha val="40000"/>
            </a:prstClr>
          </a:outerShdw>
        </a:effectLst>
      </dgm:spPr>
    </dgm:pt>
    <dgm:pt modelId="{654168D3-7476-4641-B6EF-0C37DF4C97B7}" type="pres">
      <dgm:prSet presAssocID="{2DE8B2AC-28E4-43D5-85D4-AB447619B21E}" presName="Parent" presStyleLbl="node0" presStyleIdx="3" presStyleCnt="6">
        <dgm:presLayoutVars>
          <dgm:bulletEnabled val="1"/>
        </dgm:presLayoutVars>
      </dgm:prSet>
      <dgm:spPr/>
      <dgm:t>
        <a:bodyPr/>
        <a:lstStyle/>
        <a:p>
          <a:endParaRPr lang="en-US"/>
        </a:p>
      </dgm:t>
    </dgm:pt>
    <dgm:pt modelId="{54CDE967-37C9-482E-8189-53E7B675BCB0}" type="pres">
      <dgm:prSet presAssocID="{1DD65DB2-061D-4DDD-B2F9-5F9B018744FF}" presName="sibTrans" presStyleCnt="0"/>
      <dgm:spPr/>
    </dgm:pt>
    <dgm:pt modelId="{1D6B365E-B0A0-4E66-8C25-2B7E2D067C30}" type="pres">
      <dgm:prSet presAssocID="{A0349F2B-6A47-4D72-B5D3-CA4FBBACA5CE}" presName="composite" presStyleCnt="0"/>
      <dgm:spPr/>
    </dgm:pt>
    <dgm:pt modelId="{3CBB4C18-A96E-45DA-8DFE-B75FCD7F3B06}" type="pres">
      <dgm:prSet presAssocID="{A0349F2B-6A47-4D72-B5D3-CA4FBBACA5CE}" presName="Image" presStyleLbl="bgShp"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t="-2000" b="-2000"/>
          </a:stretch>
        </a:blipFill>
        <a:effectLst>
          <a:outerShdw blurRad="50800" dist="38100" dir="8100000" algn="tr" rotWithShape="0">
            <a:prstClr val="black">
              <a:alpha val="40000"/>
            </a:prstClr>
          </a:outerShdw>
        </a:effectLst>
      </dgm:spPr>
    </dgm:pt>
    <dgm:pt modelId="{ACCD2FB0-0218-426C-B690-B1E691E5B874}" type="pres">
      <dgm:prSet presAssocID="{A0349F2B-6A47-4D72-B5D3-CA4FBBACA5CE}" presName="Parent" presStyleLbl="node0" presStyleIdx="4" presStyleCnt="6">
        <dgm:presLayoutVars>
          <dgm:bulletEnabled val="1"/>
        </dgm:presLayoutVars>
      </dgm:prSet>
      <dgm:spPr/>
      <dgm:t>
        <a:bodyPr/>
        <a:lstStyle/>
        <a:p>
          <a:endParaRPr lang="en-US"/>
        </a:p>
      </dgm:t>
    </dgm:pt>
    <dgm:pt modelId="{550D01A6-A8EC-4E25-B64F-D40830908C7A}" type="pres">
      <dgm:prSet presAssocID="{A2E49A1E-5DDD-4BD8-8D31-9394F65B3A9A}" presName="sibTrans" presStyleCnt="0"/>
      <dgm:spPr/>
    </dgm:pt>
    <dgm:pt modelId="{1752BA99-0474-489F-AD67-A760D92B4D12}" type="pres">
      <dgm:prSet presAssocID="{007AA167-CF1C-4A8F-8517-6EB7467D68F7}" presName="composite" presStyleCnt="0"/>
      <dgm:spPr/>
    </dgm:pt>
    <dgm:pt modelId="{728DB28F-7893-499C-857B-D6B84063BE30}" type="pres">
      <dgm:prSet presAssocID="{007AA167-CF1C-4A8F-8517-6EB7467D68F7}" presName="Image" presStyleLbl="bgShp"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t="-38000" b="-38000"/>
          </a:stretch>
        </a:blipFill>
        <a:effectLst>
          <a:outerShdw blurRad="50800" dist="38100" dir="8100000" algn="tr" rotWithShape="0">
            <a:prstClr val="black">
              <a:alpha val="40000"/>
            </a:prstClr>
          </a:outerShdw>
        </a:effectLst>
      </dgm:spPr>
    </dgm:pt>
    <dgm:pt modelId="{BAB994B3-DADD-4D57-921F-0F1FEE1BC910}" type="pres">
      <dgm:prSet presAssocID="{007AA167-CF1C-4A8F-8517-6EB7467D68F7}" presName="Parent" presStyleLbl="node0" presStyleIdx="5" presStyleCnt="6">
        <dgm:presLayoutVars>
          <dgm:bulletEnabled val="1"/>
        </dgm:presLayoutVars>
      </dgm:prSet>
      <dgm:spPr/>
      <dgm:t>
        <a:bodyPr/>
        <a:lstStyle/>
        <a:p>
          <a:endParaRPr lang="en-US"/>
        </a:p>
      </dgm:t>
    </dgm:pt>
  </dgm:ptLst>
  <dgm:cxnLst>
    <dgm:cxn modelId="{C69867C1-E746-3545-88D8-9546AA6B7EB6}" type="presOf" srcId="{9626CCE4-D0DD-4E55-BF1F-79417889B776}" destId="{522B58CA-17D3-4D15-A451-06260C3F8DD6}" srcOrd="0" destOrd="0" presId="urn:microsoft.com/office/officeart/2008/layout/BendingPictureCaption"/>
    <dgm:cxn modelId="{D66D0A08-DA10-1149-B13C-0011A4BB1AAB}" type="presOf" srcId="{093E7449-594F-49FC-ACD5-67EC7418DE75}" destId="{422F8CB1-0506-4609-BF9E-8E7050D22099}" srcOrd="0" destOrd="0" presId="urn:microsoft.com/office/officeart/2008/layout/BendingPictureCaption"/>
    <dgm:cxn modelId="{657BD73C-0B41-384B-ABF6-D4D217FDEF7D}" type="presOf" srcId="{F7FF4FE4-C767-4C17-B362-88FFB8F5FA2C}" destId="{2B6E621B-AEE2-4001-84C0-424ACBC54EC1}" srcOrd="0" destOrd="0" presId="urn:microsoft.com/office/officeart/2008/layout/BendingPictureCaption"/>
    <dgm:cxn modelId="{9B61B773-5A7A-4CD9-A96D-E18EAC25C2AC}" srcId="{093E7449-594F-49FC-ACD5-67EC7418DE75}" destId="{F7FF4FE4-C767-4C17-B362-88FFB8F5FA2C}" srcOrd="0" destOrd="0" parTransId="{662C31B6-266E-4913-A239-3EBA2AFEA2B2}" sibTransId="{D125C136-6389-4C91-A45F-9D8F586E2D90}"/>
    <dgm:cxn modelId="{A46097AD-7F9B-974A-89E2-9AD3018477E1}" type="presOf" srcId="{007AA167-CF1C-4A8F-8517-6EB7467D68F7}" destId="{BAB994B3-DADD-4D57-921F-0F1FEE1BC910}" srcOrd="0" destOrd="0" presId="urn:microsoft.com/office/officeart/2008/layout/BendingPictureCaption"/>
    <dgm:cxn modelId="{BE590522-3F9D-4BEA-9502-B1AF8D3BB457}" srcId="{093E7449-594F-49FC-ACD5-67EC7418DE75}" destId="{9626CCE4-D0DD-4E55-BF1F-79417889B776}" srcOrd="1" destOrd="0" parTransId="{C574A4D1-D696-4BA0-A064-72D49FD2980D}" sibTransId="{77801050-6B00-4C15-B2CE-3DC10671984B}"/>
    <dgm:cxn modelId="{4CFCECB4-811A-1946-BED8-EB166A3CACCA}" type="presOf" srcId="{2DE8B2AC-28E4-43D5-85D4-AB447619B21E}" destId="{654168D3-7476-4641-B6EF-0C37DF4C97B7}" srcOrd="0" destOrd="0" presId="urn:microsoft.com/office/officeart/2008/layout/BendingPictureCaption"/>
    <dgm:cxn modelId="{1250F92D-2ECE-4D4E-ABF9-D26B6406542F}" srcId="{093E7449-594F-49FC-ACD5-67EC7418DE75}" destId="{9CC8E65D-3E37-44D4-9614-3B8FE6075357}" srcOrd="2" destOrd="0" parTransId="{F4495A1F-32C6-4C8A-B644-499A4777EC70}" sibTransId="{10B935E5-23A4-431E-B045-36D4D63ACD6A}"/>
    <dgm:cxn modelId="{3E3A6DCF-7E65-D641-A0FD-F18636BAD13D}" type="presOf" srcId="{9CC8E65D-3E37-44D4-9614-3B8FE6075357}" destId="{3B706862-5F4C-4558-9CC4-D4F25BDF7D69}" srcOrd="0" destOrd="0" presId="urn:microsoft.com/office/officeart/2008/layout/BendingPictureCaption"/>
    <dgm:cxn modelId="{118B0D3E-0FFB-45D1-9600-7882EDDD9B69}" srcId="{093E7449-594F-49FC-ACD5-67EC7418DE75}" destId="{2DE8B2AC-28E4-43D5-85D4-AB447619B21E}" srcOrd="3" destOrd="0" parTransId="{D543EE28-888C-4E1B-8B8C-ECCE807A8CBC}" sibTransId="{1DD65DB2-061D-4DDD-B2F9-5F9B018744FF}"/>
    <dgm:cxn modelId="{7E706B1B-1931-4479-8483-51E586EDCC2A}" srcId="{093E7449-594F-49FC-ACD5-67EC7418DE75}" destId="{007AA167-CF1C-4A8F-8517-6EB7467D68F7}" srcOrd="5" destOrd="0" parTransId="{31A730EC-B3FD-42BD-80E8-50C7A510D042}" sibTransId="{F58BB4E2-EAA1-41C1-B010-550D17E461BD}"/>
    <dgm:cxn modelId="{86F93DB9-9CA2-A447-ABE6-1CC6B9F09115}" type="presOf" srcId="{A0349F2B-6A47-4D72-B5D3-CA4FBBACA5CE}" destId="{ACCD2FB0-0218-426C-B690-B1E691E5B874}" srcOrd="0" destOrd="0" presId="urn:microsoft.com/office/officeart/2008/layout/BendingPictureCaption"/>
    <dgm:cxn modelId="{36EBDE8E-E9B7-42A8-9C92-E1C7DD3F897D}" srcId="{093E7449-594F-49FC-ACD5-67EC7418DE75}" destId="{A0349F2B-6A47-4D72-B5D3-CA4FBBACA5CE}" srcOrd="4" destOrd="0" parTransId="{0FB8C2AE-E772-41CC-8F27-DEA3F48BF045}" sibTransId="{A2E49A1E-5DDD-4BD8-8D31-9394F65B3A9A}"/>
    <dgm:cxn modelId="{C33E594B-3766-0F4E-BA8B-1152C95F8730}" type="presParOf" srcId="{422F8CB1-0506-4609-BF9E-8E7050D22099}" destId="{F537FC60-4455-4282-AF34-4966A4A1347F}" srcOrd="0" destOrd="0" presId="urn:microsoft.com/office/officeart/2008/layout/BendingPictureCaption"/>
    <dgm:cxn modelId="{126BF006-9707-714B-BB55-BE4C124DEE6C}" type="presParOf" srcId="{F537FC60-4455-4282-AF34-4966A4A1347F}" destId="{BB1FE367-DA9F-4692-BBD2-B62FA9BD95E7}" srcOrd="0" destOrd="0" presId="urn:microsoft.com/office/officeart/2008/layout/BendingPictureCaption"/>
    <dgm:cxn modelId="{ED30E874-C385-1941-8B72-4BF9032FC7C3}" type="presParOf" srcId="{F537FC60-4455-4282-AF34-4966A4A1347F}" destId="{2B6E621B-AEE2-4001-84C0-424ACBC54EC1}" srcOrd="1" destOrd="0" presId="urn:microsoft.com/office/officeart/2008/layout/BendingPictureCaption"/>
    <dgm:cxn modelId="{503B55E5-B7E5-3442-A242-547764F1B904}" type="presParOf" srcId="{422F8CB1-0506-4609-BF9E-8E7050D22099}" destId="{D16B8863-C18F-4B8E-9D69-46FAFF1EB87C}" srcOrd="1" destOrd="0" presId="urn:microsoft.com/office/officeart/2008/layout/BendingPictureCaption"/>
    <dgm:cxn modelId="{86D36A2E-1CCF-BB46-91EF-60B88F1265C2}" type="presParOf" srcId="{422F8CB1-0506-4609-BF9E-8E7050D22099}" destId="{63FB82C8-A72A-424B-8730-B82F1FB15BDD}" srcOrd="2" destOrd="0" presId="urn:microsoft.com/office/officeart/2008/layout/BendingPictureCaption"/>
    <dgm:cxn modelId="{A936C8DF-2DF4-CA47-8027-D3C8AB4929E5}" type="presParOf" srcId="{63FB82C8-A72A-424B-8730-B82F1FB15BDD}" destId="{2B268768-619D-43E8-97E9-EFB533B913F7}" srcOrd="0" destOrd="0" presId="urn:microsoft.com/office/officeart/2008/layout/BendingPictureCaption"/>
    <dgm:cxn modelId="{B22D3DAC-6D62-6A41-ADB9-1C900FB3311D}" type="presParOf" srcId="{63FB82C8-A72A-424B-8730-B82F1FB15BDD}" destId="{522B58CA-17D3-4D15-A451-06260C3F8DD6}" srcOrd="1" destOrd="0" presId="urn:microsoft.com/office/officeart/2008/layout/BendingPictureCaption"/>
    <dgm:cxn modelId="{936EC346-87BA-0D46-9D9A-28FE6349AC56}" type="presParOf" srcId="{422F8CB1-0506-4609-BF9E-8E7050D22099}" destId="{05EB68DA-E3C6-4A8D-9580-B0364FAD7EBC}" srcOrd="3" destOrd="0" presId="urn:microsoft.com/office/officeart/2008/layout/BendingPictureCaption"/>
    <dgm:cxn modelId="{4EC4967A-5C30-B341-B5D1-058394EB0189}" type="presParOf" srcId="{422F8CB1-0506-4609-BF9E-8E7050D22099}" destId="{20F4800B-53F5-4EF8-8C3F-BD7A13050AD1}" srcOrd="4" destOrd="0" presId="urn:microsoft.com/office/officeart/2008/layout/BendingPictureCaption"/>
    <dgm:cxn modelId="{6E7012C9-5AA5-1845-877C-4F03B646345C}" type="presParOf" srcId="{20F4800B-53F5-4EF8-8C3F-BD7A13050AD1}" destId="{EADC918E-DDB3-43DD-8F8A-0F62743C767B}" srcOrd="0" destOrd="0" presId="urn:microsoft.com/office/officeart/2008/layout/BendingPictureCaption"/>
    <dgm:cxn modelId="{D9C28705-11BB-2D4D-8C83-4F66D80670FE}" type="presParOf" srcId="{20F4800B-53F5-4EF8-8C3F-BD7A13050AD1}" destId="{3B706862-5F4C-4558-9CC4-D4F25BDF7D69}" srcOrd="1" destOrd="0" presId="urn:microsoft.com/office/officeart/2008/layout/BendingPictureCaption"/>
    <dgm:cxn modelId="{630A61E5-8F62-204C-8567-3E148D0CB363}" type="presParOf" srcId="{422F8CB1-0506-4609-BF9E-8E7050D22099}" destId="{5AD4AA42-DCB5-46E3-A219-1F071B950710}" srcOrd="5" destOrd="0" presId="urn:microsoft.com/office/officeart/2008/layout/BendingPictureCaption"/>
    <dgm:cxn modelId="{C4916ADE-0033-C143-ACE1-3293FDE726C7}" type="presParOf" srcId="{422F8CB1-0506-4609-BF9E-8E7050D22099}" destId="{285B18AE-D87F-4EE9-9E06-93611D625B5C}" srcOrd="6" destOrd="0" presId="urn:microsoft.com/office/officeart/2008/layout/BendingPictureCaption"/>
    <dgm:cxn modelId="{5B26BE30-F5BC-E24C-9582-77E7C88AFF9D}" type="presParOf" srcId="{285B18AE-D87F-4EE9-9E06-93611D625B5C}" destId="{247D5BCC-74C3-4963-B25B-8243629ED0CF}" srcOrd="0" destOrd="0" presId="urn:microsoft.com/office/officeart/2008/layout/BendingPictureCaption"/>
    <dgm:cxn modelId="{84A6037C-0486-4648-995B-F98DA37E33B3}" type="presParOf" srcId="{285B18AE-D87F-4EE9-9E06-93611D625B5C}" destId="{654168D3-7476-4641-B6EF-0C37DF4C97B7}" srcOrd="1" destOrd="0" presId="urn:microsoft.com/office/officeart/2008/layout/BendingPictureCaption"/>
    <dgm:cxn modelId="{2257D89B-5C95-1243-BEBD-72B07FB4C0E4}" type="presParOf" srcId="{422F8CB1-0506-4609-BF9E-8E7050D22099}" destId="{54CDE967-37C9-482E-8189-53E7B675BCB0}" srcOrd="7" destOrd="0" presId="urn:microsoft.com/office/officeart/2008/layout/BendingPictureCaption"/>
    <dgm:cxn modelId="{F7EFE7BA-A0C7-DC4C-BAC2-9C21FF594D03}" type="presParOf" srcId="{422F8CB1-0506-4609-BF9E-8E7050D22099}" destId="{1D6B365E-B0A0-4E66-8C25-2B7E2D067C30}" srcOrd="8" destOrd="0" presId="urn:microsoft.com/office/officeart/2008/layout/BendingPictureCaption"/>
    <dgm:cxn modelId="{30B1B906-EBBF-0E46-810A-F227BE119B91}" type="presParOf" srcId="{1D6B365E-B0A0-4E66-8C25-2B7E2D067C30}" destId="{3CBB4C18-A96E-45DA-8DFE-B75FCD7F3B06}" srcOrd="0" destOrd="0" presId="urn:microsoft.com/office/officeart/2008/layout/BendingPictureCaption"/>
    <dgm:cxn modelId="{769A666A-FFF7-DF41-B36D-8CDBEB64E077}" type="presParOf" srcId="{1D6B365E-B0A0-4E66-8C25-2B7E2D067C30}" destId="{ACCD2FB0-0218-426C-B690-B1E691E5B874}" srcOrd="1" destOrd="0" presId="urn:microsoft.com/office/officeart/2008/layout/BendingPictureCaption"/>
    <dgm:cxn modelId="{5D50886A-1EE5-4744-A921-8632E36A04BE}" type="presParOf" srcId="{422F8CB1-0506-4609-BF9E-8E7050D22099}" destId="{550D01A6-A8EC-4E25-B64F-D40830908C7A}" srcOrd="9" destOrd="0" presId="urn:microsoft.com/office/officeart/2008/layout/BendingPictureCaption"/>
    <dgm:cxn modelId="{0F2C8F63-D39F-4B40-A781-82009AA0606F}" type="presParOf" srcId="{422F8CB1-0506-4609-BF9E-8E7050D22099}" destId="{1752BA99-0474-489F-AD67-A760D92B4D12}" srcOrd="10" destOrd="0" presId="urn:microsoft.com/office/officeart/2008/layout/BendingPictureCaption"/>
    <dgm:cxn modelId="{23E9FFD3-12FC-F84C-AE0C-6DCE43F074A8}" type="presParOf" srcId="{1752BA99-0474-489F-AD67-A760D92B4D12}" destId="{728DB28F-7893-499C-857B-D6B84063BE30}" srcOrd="0" destOrd="0" presId="urn:microsoft.com/office/officeart/2008/layout/BendingPictureCaption"/>
    <dgm:cxn modelId="{91D85CCB-9D95-8342-A6AC-8707A6437047}" type="presParOf" srcId="{1752BA99-0474-489F-AD67-A760D92B4D12}" destId="{BAB994B3-DADD-4D57-921F-0F1FEE1BC910}"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4DE4AE-2C10-9E48-87B7-383B0F3413D9}" type="doc">
      <dgm:prSet loTypeId="urn:microsoft.com/office/officeart/2005/8/layout/hList1" loCatId="list" qsTypeId="urn:microsoft.com/office/officeart/2005/8/quickstyle/simple4" qsCatId="simple" csTypeId="urn:microsoft.com/office/officeart/2005/8/colors/accent1_2" csCatId="accent1" phldr="1"/>
      <dgm:spPr/>
      <dgm:t>
        <a:bodyPr/>
        <a:lstStyle/>
        <a:p>
          <a:endParaRPr lang="en-US"/>
        </a:p>
      </dgm:t>
    </dgm:pt>
    <dgm:pt modelId="{8C9647E1-509B-8649-8058-1190748A73F1}">
      <dgm:prSet phldrT="[Text]"/>
      <dgm:spPr/>
      <dgm:t>
        <a:bodyPr/>
        <a:lstStyle/>
        <a:p>
          <a:r>
            <a:rPr lang="en-US" dirty="0" smtClean="0">
              <a:latin typeface="Arial Narrow"/>
              <a:cs typeface="Arial Narrow"/>
            </a:rPr>
            <a:t>Government</a:t>
          </a:r>
          <a:endParaRPr lang="en-US" dirty="0">
            <a:latin typeface="Arial Narrow"/>
            <a:cs typeface="Arial Narrow"/>
          </a:endParaRPr>
        </a:p>
      </dgm:t>
    </dgm:pt>
    <dgm:pt modelId="{91AB3FD6-CC22-2849-B69B-3A32FF38B05D}" type="parTrans" cxnId="{D2395476-1B23-A347-803E-8267D8539C22}">
      <dgm:prSet/>
      <dgm:spPr/>
      <dgm:t>
        <a:bodyPr/>
        <a:lstStyle/>
        <a:p>
          <a:endParaRPr lang="en-US">
            <a:latin typeface="Arial Narrow"/>
            <a:cs typeface="Arial Narrow"/>
          </a:endParaRPr>
        </a:p>
      </dgm:t>
    </dgm:pt>
    <dgm:pt modelId="{5FEED946-38F4-4C4C-A4A7-C7D4B566B9C3}" type="sibTrans" cxnId="{D2395476-1B23-A347-803E-8267D8539C22}">
      <dgm:prSet/>
      <dgm:spPr/>
      <dgm:t>
        <a:bodyPr/>
        <a:lstStyle/>
        <a:p>
          <a:endParaRPr lang="en-US">
            <a:latin typeface="Arial Narrow"/>
            <a:cs typeface="Arial Narrow"/>
          </a:endParaRPr>
        </a:p>
      </dgm:t>
    </dgm:pt>
    <dgm:pt modelId="{0CD5859E-BA20-2549-A87D-7A1A42179581}">
      <dgm:prSet phldrT="[Text]"/>
      <dgm:spPr/>
      <dgm:t>
        <a:bodyPr/>
        <a:lstStyle/>
        <a:p>
          <a:r>
            <a:rPr lang="en-US" dirty="0" smtClean="0">
              <a:latin typeface="Arial Narrow"/>
              <a:cs typeface="Arial Narrow"/>
            </a:rPr>
            <a:t>NASA</a:t>
          </a:r>
          <a:endParaRPr lang="en-US" dirty="0">
            <a:latin typeface="Arial Narrow"/>
            <a:cs typeface="Arial Narrow"/>
          </a:endParaRPr>
        </a:p>
      </dgm:t>
    </dgm:pt>
    <dgm:pt modelId="{E4EDFEB4-5A67-A746-8323-864236CF8D6F}" type="parTrans" cxnId="{546039A3-E756-4846-AAD7-6835CD108ECE}">
      <dgm:prSet/>
      <dgm:spPr/>
      <dgm:t>
        <a:bodyPr/>
        <a:lstStyle/>
        <a:p>
          <a:endParaRPr lang="en-US">
            <a:latin typeface="Arial Narrow"/>
            <a:cs typeface="Arial Narrow"/>
          </a:endParaRPr>
        </a:p>
      </dgm:t>
    </dgm:pt>
    <dgm:pt modelId="{C9138257-C662-7448-8E36-C04FD4C65CE6}" type="sibTrans" cxnId="{546039A3-E756-4846-AAD7-6835CD108ECE}">
      <dgm:prSet/>
      <dgm:spPr/>
      <dgm:t>
        <a:bodyPr/>
        <a:lstStyle/>
        <a:p>
          <a:endParaRPr lang="en-US">
            <a:latin typeface="Arial Narrow"/>
            <a:cs typeface="Arial Narrow"/>
          </a:endParaRPr>
        </a:p>
      </dgm:t>
    </dgm:pt>
    <dgm:pt modelId="{8C65AF3C-0DD4-D74E-A7E9-6FFCEA4A596B}">
      <dgm:prSet phldrT="[Text]"/>
      <dgm:spPr/>
      <dgm:t>
        <a:bodyPr/>
        <a:lstStyle/>
        <a:p>
          <a:r>
            <a:rPr lang="en-US" dirty="0" smtClean="0">
              <a:latin typeface="Arial Narrow"/>
              <a:cs typeface="Arial Narrow"/>
            </a:rPr>
            <a:t>NOAA</a:t>
          </a:r>
          <a:endParaRPr lang="en-US" dirty="0">
            <a:latin typeface="Arial Narrow"/>
            <a:cs typeface="Arial Narrow"/>
          </a:endParaRPr>
        </a:p>
      </dgm:t>
    </dgm:pt>
    <dgm:pt modelId="{942CB4C2-6BB5-594A-8810-106927346E5D}" type="parTrans" cxnId="{63400763-07FB-D648-9BD7-5F70EAEF4F17}">
      <dgm:prSet/>
      <dgm:spPr/>
      <dgm:t>
        <a:bodyPr/>
        <a:lstStyle/>
        <a:p>
          <a:endParaRPr lang="en-US">
            <a:latin typeface="Arial Narrow"/>
            <a:cs typeface="Arial Narrow"/>
          </a:endParaRPr>
        </a:p>
      </dgm:t>
    </dgm:pt>
    <dgm:pt modelId="{40603462-B3A5-6943-88FA-2CA9F278D1D6}" type="sibTrans" cxnId="{63400763-07FB-D648-9BD7-5F70EAEF4F17}">
      <dgm:prSet/>
      <dgm:spPr/>
      <dgm:t>
        <a:bodyPr/>
        <a:lstStyle/>
        <a:p>
          <a:endParaRPr lang="en-US">
            <a:latin typeface="Arial Narrow"/>
            <a:cs typeface="Arial Narrow"/>
          </a:endParaRPr>
        </a:p>
      </dgm:t>
    </dgm:pt>
    <dgm:pt modelId="{E5924784-3FAC-FC4C-925B-B9F6D9896411}">
      <dgm:prSet phldrT="[Text]"/>
      <dgm:spPr/>
      <dgm:t>
        <a:bodyPr/>
        <a:lstStyle/>
        <a:p>
          <a:r>
            <a:rPr lang="en-US" dirty="0" smtClean="0">
              <a:latin typeface="Arial Narrow"/>
              <a:cs typeface="Arial Narrow"/>
            </a:rPr>
            <a:t>Private</a:t>
          </a:r>
          <a:endParaRPr lang="en-US" dirty="0">
            <a:latin typeface="Arial Narrow"/>
            <a:cs typeface="Arial Narrow"/>
          </a:endParaRPr>
        </a:p>
      </dgm:t>
    </dgm:pt>
    <dgm:pt modelId="{4F4E389E-50AC-8B4D-8A91-14E0DDA4176B}" type="parTrans" cxnId="{C6D3B690-2C14-4F4E-9F9B-E133434C4CB1}">
      <dgm:prSet/>
      <dgm:spPr/>
      <dgm:t>
        <a:bodyPr/>
        <a:lstStyle/>
        <a:p>
          <a:endParaRPr lang="en-US">
            <a:latin typeface="Arial Narrow"/>
            <a:cs typeface="Arial Narrow"/>
          </a:endParaRPr>
        </a:p>
      </dgm:t>
    </dgm:pt>
    <dgm:pt modelId="{55B9D79F-0D65-4146-8878-AB83877A97FD}" type="sibTrans" cxnId="{C6D3B690-2C14-4F4E-9F9B-E133434C4CB1}">
      <dgm:prSet/>
      <dgm:spPr/>
      <dgm:t>
        <a:bodyPr/>
        <a:lstStyle/>
        <a:p>
          <a:endParaRPr lang="en-US">
            <a:latin typeface="Arial Narrow"/>
            <a:cs typeface="Arial Narrow"/>
          </a:endParaRPr>
        </a:p>
      </dgm:t>
    </dgm:pt>
    <dgm:pt modelId="{4FC42ABC-9B9B-AC4C-9448-B73CB850B95B}">
      <dgm:prSet phldrT="[Text]"/>
      <dgm:spPr/>
      <dgm:t>
        <a:bodyPr/>
        <a:lstStyle/>
        <a:p>
          <a:r>
            <a:rPr lang="en-US" dirty="0" smtClean="0">
              <a:latin typeface="Arial Narrow"/>
              <a:cs typeface="Arial Narrow"/>
            </a:rPr>
            <a:t>Industry</a:t>
          </a:r>
          <a:endParaRPr lang="en-US" dirty="0">
            <a:latin typeface="Arial Narrow"/>
            <a:cs typeface="Arial Narrow"/>
          </a:endParaRPr>
        </a:p>
      </dgm:t>
    </dgm:pt>
    <dgm:pt modelId="{0EBC0F9A-1B30-D94B-AD2F-D9C024D7FA27}" type="parTrans" cxnId="{D413EEB7-2969-0049-8F29-79821CA69513}">
      <dgm:prSet/>
      <dgm:spPr/>
      <dgm:t>
        <a:bodyPr/>
        <a:lstStyle/>
        <a:p>
          <a:endParaRPr lang="en-US">
            <a:latin typeface="Arial Narrow"/>
            <a:cs typeface="Arial Narrow"/>
          </a:endParaRPr>
        </a:p>
      </dgm:t>
    </dgm:pt>
    <dgm:pt modelId="{A181E443-DD44-1F4D-9B22-FFDC4236C4F4}" type="sibTrans" cxnId="{D413EEB7-2969-0049-8F29-79821CA69513}">
      <dgm:prSet/>
      <dgm:spPr/>
      <dgm:t>
        <a:bodyPr/>
        <a:lstStyle/>
        <a:p>
          <a:endParaRPr lang="en-US">
            <a:latin typeface="Arial Narrow"/>
            <a:cs typeface="Arial Narrow"/>
          </a:endParaRPr>
        </a:p>
      </dgm:t>
    </dgm:pt>
    <dgm:pt modelId="{8E9DFE2B-DB63-8B45-9BBF-2A778BDE336D}">
      <dgm:prSet phldrT="[Text]"/>
      <dgm:spPr/>
      <dgm:t>
        <a:bodyPr/>
        <a:lstStyle/>
        <a:p>
          <a:r>
            <a:rPr lang="en-US" dirty="0" smtClean="0">
              <a:latin typeface="Arial Narrow"/>
              <a:cs typeface="Arial Narrow"/>
            </a:rPr>
            <a:t>NGO</a:t>
          </a:r>
          <a:endParaRPr lang="en-US" dirty="0">
            <a:latin typeface="Arial Narrow"/>
            <a:cs typeface="Arial Narrow"/>
          </a:endParaRPr>
        </a:p>
      </dgm:t>
    </dgm:pt>
    <dgm:pt modelId="{C7B6FDB8-7926-7645-B072-F5033578399B}" type="parTrans" cxnId="{EB98D28B-F390-1047-8237-CD6CF23B0DCE}">
      <dgm:prSet/>
      <dgm:spPr/>
      <dgm:t>
        <a:bodyPr/>
        <a:lstStyle/>
        <a:p>
          <a:endParaRPr lang="en-US">
            <a:latin typeface="Arial Narrow"/>
            <a:cs typeface="Arial Narrow"/>
          </a:endParaRPr>
        </a:p>
      </dgm:t>
    </dgm:pt>
    <dgm:pt modelId="{B0981987-C531-C448-BB6E-1D1AA493A144}" type="sibTrans" cxnId="{EB98D28B-F390-1047-8237-CD6CF23B0DCE}">
      <dgm:prSet/>
      <dgm:spPr/>
      <dgm:t>
        <a:bodyPr/>
        <a:lstStyle/>
        <a:p>
          <a:endParaRPr lang="en-US">
            <a:latin typeface="Arial Narrow"/>
            <a:cs typeface="Arial Narrow"/>
          </a:endParaRPr>
        </a:p>
      </dgm:t>
    </dgm:pt>
    <dgm:pt modelId="{09332F69-292F-5045-BF08-7EFB2C38899B}">
      <dgm:prSet phldrT="[Text]"/>
      <dgm:spPr/>
      <dgm:t>
        <a:bodyPr/>
        <a:lstStyle/>
        <a:p>
          <a:r>
            <a:rPr lang="en-US" dirty="0" smtClean="0">
              <a:latin typeface="Arial Narrow"/>
              <a:cs typeface="Arial Narrow"/>
            </a:rPr>
            <a:t>Citizens</a:t>
          </a:r>
          <a:endParaRPr lang="en-US" dirty="0">
            <a:latin typeface="Arial Narrow"/>
            <a:cs typeface="Arial Narrow"/>
          </a:endParaRPr>
        </a:p>
      </dgm:t>
    </dgm:pt>
    <dgm:pt modelId="{2A9EC145-5F35-C24B-997A-3693DEEEAC94}" type="parTrans" cxnId="{F88848E7-190F-244F-8869-6CD017DA1442}">
      <dgm:prSet/>
      <dgm:spPr/>
      <dgm:t>
        <a:bodyPr/>
        <a:lstStyle/>
        <a:p>
          <a:endParaRPr lang="en-US">
            <a:latin typeface="Arial Narrow"/>
            <a:cs typeface="Arial Narrow"/>
          </a:endParaRPr>
        </a:p>
      </dgm:t>
    </dgm:pt>
    <dgm:pt modelId="{40221B9B-BF85-BA40-ACC1-FBDCD76771AE}" type="sibTrans" cxnId="{F88848E7-190F-244F-8869-6CD017DA1442}">
      <dgm:prSet/>
      <dgm:spPr/>
      <dgm:t>
        <a:bodyPr/>
        <a:lstStyle/>
        <a:p>
          <a:endParaRPr lang="en-US">
            <a:latin typeface="Arial Narrow"/>
            <a:cs typeface="Arial Narrow"/>
          </a:endParaRPr>
        </a:p>
      </dgm:t>
    </dgm:pt>
    <dgm:pt modelId="{17259072-4987-9144-9F22-39571926C4D8}">
      <dgm:prSet phldrT="[Text]"/>
      <dgm:spPr/>
      <dgm:t>
        <a:bodyPr/>
        <a:lstStyle/>
        <a:p>
          <a:r>
            <a:rPr lang="en-US" dirty="0" smtClean="0">
              <a:latin typeface="Arial Narrow"/>
              <a:cs typeface="Arial Narrow"/>
            </a:rPr>
            <a:t>Citizen scientists</a:t>
          </a:r>
          <a:endParaRPr lang="en-US" dirty="0">
            <a:latin typeface="Arial Narrow"/>
            <a:cs typeface="Arial Narrow"/>
          </a:endParaRPr>
        </a:p>
      </dgm:t>
    </dgm:pt>
    <dgm:pt modelId="{35CF183D-BC61-FF49-B44F-578BCA7C0262}" type="parTrans" cxnId="{77BC7DB5-78B2-5D47-9CE9-5753BE50A996}">
      <dgm:prSet/>
      <dgm:spPr/>
      <dgm:t>
        <a:bodyPr/>
        <a:lstStyle/>
        <a:p>
          <a:endParaRPr lang="en-US">
            <a:latin typeface="Arial Narrow"/>
            <a:cs typeface="Arial Narrow"/>
          </a:endParaRPr>
        </a:p>
      </dgm:t>
    </dgm:pt>
    <dgm:pt modelId="{3E5E1134-2422-264F-9389-89B46FE8FB95}" type="sibTrans" cxnId="{77BC7DB5-78B2-5D47-9CE9-5753BE50A996}">
      <dgm:prSet/>
      <dgm:spPr/>
      <dgm:t>
        <a:bodyPr/>
        <a:lstStyle/>
        <a:p>
          <a:endParaRPr lang="en-US">
            <a:latin typeface="Arial Narrow"/>
            <a:cs typeface="Arial Narrow"/>
          </a:endParaRPr>
        </a:p>
      </dgm:t>
    </dgm:pt>
    <dgm:pt modelId="{25F8093F-774E-8243-9A53-048398CB8F0E}">
      <dgm:prSet phldrT="[Text]"/>
      <dgm:spPr/>
      <dgm:t>
        <a:bodyPr/>
        <a:lstStyle/>
        <a:p>
          <a:r>
            <a:rPr lang="en-US" dirty="0" smtClean="0">
              <a:latin typeface="Arial Narrow"/>
              <a:cs typeface="Arial Narrow"/>
            </a:rPr>
            <a:t>Crowdsourcing</a:t>
          </a:r>
          <a:endParaRPr lang="en-US" dirty="0">
            <a:latin typeface="Arial Narrow"/>
            <a:cs typeface="Arial Narrow"/>
          </a:endParaRPr>
        </a:p>
      </dgm:t>
    </dgm:pt>
    <dgm:pt modelId="{610B4BFB-1B96-F54B-BD9C-84843F5316B2}" type="parTrans" cxnId="{5D6B802F-72BF-A142-8747-7AC70B29144E}">
      <dgm:prSet/>
      <dgm:spPr/>
      <dgm:t>
        <a:bodyPr/>
        <a:lstStyle/>
        <a:p>
          <a:endParaRPr lang="en-US">
            <a:latin typeface="Arial Narrow"/>
            <a:cs typeface="Arial Narrow"/>
          </a:endParaRPr>
        </a:p>
      </dgm:t>
    </dgm:pt>
    <dgm:pt modelId="{F9C06088-2873-0E49-B04D-52E50633A8D1}" type="sibTrans" cxnId="{5D6B802F-72BF-A142-8747-7AC70B29144E}">
      <dgm:prSet/>
      <dgm:spPr/>
      <dgm:t>
        <a:bodyPr/>
        <a:lstStyle/>
        <a:p>
          <a:endParaRPr lang="en-US">
            <a:latin typeface="Arial Narrow"/>
            <a:cs typeface="Arial Narrow"/>
          </a:endParaRPr>
        </a:p>
      </dgm:t>
    </dgm:pt>
    <dgm:pt modelId="{B6CDFBB8-694B-B144-BB06-5C5B48C6A1EA}">
      <dgm:prSet phldrT="[Text]"/>
      <dgm:spPr/>
      <dgm:t>
        <a:bodyPr/>
        <a:lstStyle/>
        <a:p>
          <a:r>
            <a:rPr lang="en-US" dirty="0" smtClean="0">
              <a:latin typeface="Arial Narrow"/>
              <a:cs typeface="Arial Narrow"/>
            </a:rPr>
            <a:t>USGS</a:t>
          </a:r>
          <a:endParaRPr lang="en-US" dirty="0">
            <a:latin typeface="Arial Narrow"/>
            <a:cs typeface="Arial Narrow"/>
          </a:endParaRPr>
        </a:p>
      </dgm:t>
    </dgm:pt>
    <dgm:pt modelId="{AC01BE2A-DD91-2640-9E13-5ED795B5C7CE}" type="parTrans" cxnId="{F92ECDDC-910B-0B43-B145-197BA840DD25}">
      <dgm:prSet/>
      <dgm:spPr/>
      <dgm:t>
        <a:bodyPr/>
        <a:lstStyle/>
        <a:p>
          <a:endParaRPr lang="en-US">
            <a:latin typeface="Arial Narrow"/>
            <a:cs typeface="Arial Narrow"/>
          </a:endParaRPr>
        </a:p>
      </dgm:t>
    </dgm:pt>
    <dgm:pt modelId="{B35F11B3-00E5-8148-82DE-0F4EC3F5084E}" type="sibTrans" cxnId="{F92ECDDC-910B-0B43-B145-197BA840DD25}">
      <dgm:prSet/>
      <dgm:spPr/>
      <dgm:t>
        <a:bodyPr/>
        <a:lstStyle/>
        <a:p>
          <a:endParaRPr lang="en-US">
            <a:latin typeface="Arial Narrow"/>
            <a:cs typeface="Arial Narrow"/>
          </a:endParaRPr>
        </a:p>
      </dgm:t>
    </dgm:pt>
    <dgm:pt modelId="{060C46F8-A340-CB43-A655-52CC3B3BFA71}">
      <dgm:prSet phldrT="[Text]"/>
      <dgm:spPr/>
      <dgm:t>
        <a:bodyPr/>
        <a:lstStyle/>
        <a:p>
          <a:r>
            <a:rPr lang="en-US" dirty="0" smtClean="0">
              <a:latin typeface="Arial Narrow"/>
              <a:cs typeface="Arial Narrow"/>
            </a:rPr>
            <a:t>…</a:t>
          </a:r>
          <a:endParaRPr lang="en-US" dirty="0">
            <a:latin typeface="Arial Narrow"/>
            <a:cs typeface="Arial Narrow"/>
          </a:endParaRPr>
        </a:p>
      </dgm:t>
    </dgm:pt>
    <dgm:pt modelId="{E6E0A977-7203-5C42-B812-DFCA6590D0E0}" type="parTrans" cxnId="{74D9E79C-6935-334D-A99D-5FE797D0E264}">
      <dgm:prSet/>
      <dgm:spPr/>
      <dgm:t>
        <a:bodyPr/>
        <a:lstStyle/>
        <a:p>
          <a:endParaRPr lang="en-US">
            <a:latin typeface="Arial Narrow"/>
            <a:cs typeface="Arial Narrow"/>
          </a:endParaRPr>
        </a:p>
      </dgm:t>
    </dgm:pt>
    <dgm:pt modelId="{D32B09BE-E704-B74F-A8E0-2CA61D758C99}" type="sibTrans" cxnId="{74D9E79C-6935-334D-A99D-5FE797D0E264}">
      <dgm:prSet/>
      <dgm:spPr/>
      <dgm:t>
        <a:bodyPr/>
        <a:lstStyle/>
        <a:p>
          <a:endParaRPr lang="en-US">
            <a:latin typeface="Arial Narrow"/>
            <a:cs typeface="Arial Narrow"/>
          </a:endParaRPr>
        </a:p>
      </dgm:t>
    </dgm:pt>
    <dgm:pt modelId="{9EFCF5ED-DCE5-1D44-8645-9646CA88ABE6}">
      <dgm:prSet phldrT="[Text]"/>
      <dgm:spPr/>
      <dgm:t>
        <a:bodyPr/>
        <a:lstStyle/>
        <a:p>
          <a:r>
            <a:rPr lang="en-US" dirty="0" smtClean="0">
              <a:latin typeface="Arial Narrow"/>
              <a:cs typeface="Arial Narrow"/>
            </a:rPr>
            <a:t>Foundations</a:t>
          </a:r>
          <a:endParaRPr lang="en-US" dirty="0">
            <a:latin typeface="Arial Narrow"/>
            <a:cs typeface="Arial Narrow"/>
          </a:endParaRPr>
        </a:p>
      </dgm:t>
    </dgm:pt>
    <dgm:pt modelId="{7549DECE-973F-4F48-A0B2-656F9403EB9E}" type="parTrans" cxnId="{AC68B4F1-4688-8F4F-A3F6-8E70E40CFBA8}">
      <dgm:prSet/>
      <dgm:spPr/>
      <dgm:t>
        <a:bodyPr/>
        <a:lstStyle/>
        <a:p>
          <a:endParaRPr lang="en-US">
            <a:latin typeface="Arial Narrow"/>
            <a:cs typeface="Arial Narrow"/>
          </a:endParaRPr>
        </a:p>
      </dgm:t>
    </dgm:pt>
    <dgm:pt modelId="{8C30C486-627F-854A-92E6-BD6CF767EFC4}" type="sibTrans" cxnId="{AC68B4F1-4688-8F4F-A3F6-8E70E40CFBA8}">
      <dgm:prSet/>
      <dgm:spPr/>
      <dgm:t>
        <a:bodyPr/>
        <a:lstStyle/>
        <a:p>
          <a:endParaRPr lang="en-US">
            <a:latin typeface="Arial Narrow"/>
            <a:cs typeface="Arial Narrow"/>
          </a:endParaRPr>
        </a:p>
      </dgm:t>
    </dgm:pt>
    <dgm:pt modelId="{BCCA0F58-FD58-F74B-9DCF-CA9CBE00F9A0}">
      <dgm:prSet phldrT="[Text]"/>
      <dgm:spPr/>
      <dgm:t>
        <a:bodyPr/>
        <a:lstStyle/>
        <a:p>
          <a:r>
            <a:rPr lang="en-US" dirty="0" smtClean="0">
              <a:latin typeface="Arial Narrow"/>
              <a:cs typeface="Arial Narrow"/>
            </a:rPr>
            <a:t>…</a:t>
          </a:r>
          <a:endParaRPr lang="en-US" dirty="0">
            <a:latin typeface="Arial Narrow"/>
            <a:cs typeface="Arial Narrow"/>
          </a:endParaRPr>
        </a:p>
      </dgm:t>
    </dgm:pt>
    <dgm:pt modelId="{DC1B8F90-A4A0-344E-963D-1962AA1792B0}" type="parTrans" cxnId="{CFA39823-E133-5049-A5CA-E300FDB2A668}">
      <dgm:prSet/>
      <dgm:spPr/>
      <dgm:t>
        <a:bodyPr/>
        <a:lstStyle/>
        <a:p>
          <a:endParaRPr lang="en-US">
            <a:latin typeface="Arial Narrow"/>
            <a:cs typeface="Arial Narrow"/>
          </a:endParaRPr>
        </a:p>
      </dgm:t>
    </dgm:pt>
    <dgm:pt modelId="{2650B58F-8785-2E4B-8997-8F9626A7BD21}" type="sibTrans" cxnId="{CFA39823-E133-5049-A5CA-E300FDB2A668}">
      <dgm:prSet/>
      <dgm:spPr/>
      <dgm:t>
        <a:bodyPr/>
        <a:lstStyle/>
        <a:p>
          <a:endParaRPr lang="en-US">
            <a:latin typeface="Arial Narrow"/>
            <a:cs typeface="Arial Narrow"/>
          </a:endParaRPr>
        </a:p>
      </dgm:t>
    </dgm:pt>
    <dgm:pt modelId="{C4E0297D-4D14-FB45-AFFE-E8A428F15C2A}">
      <dgm:prSet phldrT="[Text]"/>
      <dgm:spPr/>
      <dgm:t>
        <a:bodyPr/>
        <a:lstStyle/>
        <a:p>
          <a:r>
            <a:rPr lang="en-US" dirty="0" smtClean="0">
              <a:latin typeface="Arial Narrow"/>
              <a:cs typeface="Arial Narrow"/>
            </a:rPr>
            <a:t>...</a:t>
          </a:r>
          <a:endParaRPr lang="en-US" dirty="0">
            <a:latin typeface="Arial Narrow"/>
            <a:cs typeface="Arial Narrow"/>
          </a:endParaRPr>
        </a:p>
      </dgm:t>
    </dgm:pt>
    <dgm:pt modelId="{364455F8-CEEE-C04A-B7DB-23F4DAF54C95}" type="parTrans" cxnId="{F0AF0992-85C8-DE49-9E6B-E92FDA6A6150}">
      <dgm:prSet/>
      <dgm:spPr/>
      <dgm:t>
        <a:bodyPr/>
        <a:lstStyle/>
        <a:p>
          <a:endParaRPr lang="en-US">
            <a:latin typeface="Arial Narrow"/>
            <a:cs typeface="Arial Narrow"/>
          </a:endParaRPr>
        </a:p>
      </dgm:t>
    </dgm:pt>
    <dgm:pt modelId="{5E72F2DF-0D7F-BB4A-B367-0A133D592007}" type="sibTrans" cxnId="{F0AF0992-85C8-DE49-9E6B-E92FDA6A6150}">
      <dgm:prSet/>
      <dgm:spPr/>
      <dgm:t>
        <a:bodyPr/>
        <a:lstStyle/>
        <a:p>
          <a:endParaRPr lang="en-US">
            <a:latin typeface="Arial Narrow"/>
            <a:cs typeface="Arial Narrow"/>
          </a:endParaRPr>
        </a:p>
      </dgm:t>
    </dgm:pt>
    <dgm:pt modelId="{906658CF-FDDC-C847-8076-90FC6413FB56}">
      <dgm:prSet/>
      <dgm:spPr/>
      <dgm:t>
        <a:bodyPr/>
        <a:lstStyle/>
        <a:p>
          <a:r>
            <a:rPr lang="en-US" dirty="0" smtClean="0"/>
            <a:t>Academia</a:t>
          </a:r>
          <a:endParaRPr lang="en-US" dirty="0"/>
        </a:p>
      </dgm:t>
    </dgm:pt>
    <dgm:pt modelId="{C9C57B9D-0597-5C4C-993B-07E88219638E}" type="parTrans" cxnId="{C06E0730-0B80-724D-A37E-C1CEBEB0D871}">
      <dgm:prSet/>
      <dgm:spPr/>
      <dgm:t>
        <a:bodyPr/>
        <a:lstStyle/>
        <a:p>
          <a:endParaRPr lang="en-US"/>
        </a:p>
      </dgm:t>
    </dgm:pt>
    <dgm:pt modelId="{0835D004-AABD-5B4A-977C-2885CACAB711}" type="sibTrans" cxnId="{C06E0730-0B80-724D-A37E-C1CEBEB0D871}">
      <dgm:prSet/>
      <dgm:spPr/>
      <dgm:t>
        <a:bodyPr/>
        <a:lstStyle/>
        <a:p>
          <a:endParaRPr lang="en-US"/>
        </a:p>
      </dgm:t>
    </dgm:pt>
    <dgm:pt modelId="{9D1671AD-4136-8445-818B-B94F4C4A07CC}">
      <dgm:prSet/>
      <dgm:spPr/>
      <dgm:t>
        <a:bodyPr/>
        <a:lstStyle/>
        <a:p>
          <a:r>
            <a:rPr lang="en-US" dirty="0" smtClean="0">
              <a:latin typeface="Arial Narrow"/>
              <a:cs typeface="Arial Narrow"/>
            </a:rPr>
            <a:t>University</a:t>
          </a:r>
          <a:endParaRPr lang="en-US" dirty="0">
            <a:latin typeface="Arial Narrow"/>
            <a:cs typeface="Arial Narrow"/>
          </a:endParaRPr>
        </a:p>
      </dgm:t>
    </dgm:pt>
    <dgm:pt modelId="{DBDE9D3B-2D36-4540-9CBE-6A4BE6921A42}" type="parTrans" cxnId="{E65244BA-4ED1-284E-AF7C-F97FDA9AF9D5}">
      <dgm:prSet/>
      <dgm:spPr/>
      <dgm:t>
        <a:bodyPr/>
        <a:lstStyle/>
        <a:p>
          <a:endParaRPr lang="en-US"/>
        </a:p>
      </dgm:t>
    </dgm:pt>
    <dgm:pt modelId="{1056AC4E-0F78-A443-8322-275AFCC754F0}" type="sibTrans" cxnId="{E65244BA-4ED1-284E-AF7C-F97FDA9AF9D5}">
      <dgm:prSet/>
      <dgm:spPr/>
      <dgm:t>
        <a:bodyPr/>
        <a:lstStyle/>
        <a:p>
          <a:endParaRPr lang="en-US"/>
        </a:p>
      </dgm:t>
    </dgm:pt>
    <dgm:pt modelId="{957DFB21-24C7-D14B-A272-A1A9A109103D}">
      <dgm:prSet/>
      <dgm:spPr/>
      <dgm:t>
        <a:bodyPr/>
        <a:lstStyle/>
        <a:p>
          <a:r>
            <a:rPr lang="en-US" dirty="0" smtClean="0">
              <a:latin typeface="Arial Narrow"/>
              <a:cs typeface="Arial Narrow"/>
            </a:rPr>
            <a:t>Colleges</a:t>
          </a:r>
          <a:endParaRPr lang="en-US" dirty="0">
            <a:latin typeface="Arial Narrow"/>
            <a:cs typeface="Arial Narrow"/>
          </a:endParaRPr>
        </a:p>
      </dgm:t>
    </dgm:pt>
    <dgm:pt modelId="{0CBB376D-D1D5-0246-8389-6179382C1DC5}" type="parTrans" cxnId="{49535B53-0A20-824D-9894-7C7BF4992FFF}">
      <dgm:prSet/>
      <dgm:spPr/>
      <dgm:t>
        <a:bodyPr/>
        <a:lstStyle/>
        <a:p>
          <a:endParaRPr lang="en-US"/>
        </a:p>
      </dgm:t>
    </dgm:pt>
    <dgm:pt modelId="{A5BB87D0-6497-4A40-BDD3-36E754CCAB4D}" type="sibTrans" cxnId="{49535B53-0A20-824D-9894-7C7BF4992FFF}">
      <dgm:prSet/>
      <dgm:spPr/>
      <dgm:t>
        <a:bodyPr/>
        <a:lstStyle/>
        <a:p>
          <a:endParaRPr lang="en-US"/>
        </a:p>
      </dgm:t>
    </dgm:pt>
    <dgm:pt modelId="{D13427DC-559F-F94D-91A4-B333AF4C23F1}">
      <dgm:prSet/>
      <dgm:spPr/>
      <dgm:t>
        <a:bodyPr/>
        <a:lstStyle/>
        <a:p>
          <a:r>
            <a:rPr lang="en-US" dirty="0" smtClean="0">
              <a:latin typeface="Arial Narrow"/>
              <a:cs typeface="Arial Narrow"/>
            </a:rPr>
            <a:t>K-12</a:t>
          </a:r>
          <a:endParaRPr lang="en-US" dirty="0">
            <a:latin typeface="Arial Narrow"/>
            <a:cs typeface="Arial Narrow"/>
          </a:endParaRPr>
        </a:p>
      </dgm:t>
    </dgm:pt>
    <dgm:pt modelId="{8F0EE64D-092B-9F4E-8976-68FF654E0368}" type="parTrans" cxnId="{C825F4CC-8E18-DB4B-96DE-7C8A2DA972FE}">
      <dgm:prSet/>
      <dgm:spPr/>
      <dgm:t>
        <a:bodyPr/>
        <a:lstStyle/>
        <a:p>
          <a:endParaRPr lang="en-US"/>
        </a:p>
      </dgm:t>
    </dgm:pt>
    <dgm:pt modelId="{E9B21001-4D3B-CF4B-8207-BF5E223A17AA}" type="sibTrans" cxnId="{C825F4CC-8E18-DB4B-96DE-7C8A2DA972FE}">
      <dgm:prSet/>
      <dgm:spPr/>
      <dgm:t>
        <a:bodyPr/>
        <a:lstStyle/>
        <a:p>
          <a:endParaRPr lang="en-US"/>
        </a:p>
      </dgm:t>
    </dgm:pt>
    <dgm:pt modelId="{E895A68A-2B53-9949-A54F-F086FD74F7C4}" type="pres">
      <dgm:prSet presAssocID="{DE4DE4AE-2C10-9E48-87B7-383B0F3413D9}" presName="Name0" presStyleCnt="0">
        <dgm:presLayoutVars>
          <dgm:dir/>
          <dgm:animLvl val="lvl"/>
          <dgm:resizeHandles val="exact"/>
        </dgm:presLayoutVars>
      </dgm:prSet>
      <dgm:spPr/>
      <dgm:t>
        <a:bodyPr/>
        <a:lstStyle/>
        <a:p>
          <a:endParaRPr lang="en-US"/>
        </a:p>
      </dgm:t>
    </dgm:pt>
    <dgm:pt modelId="{90C13087-D80C-1445-A2AC-9E2A41BAE196}" type="pres">
      <dgm:prSet presAssocID="{8C9647E1-509B-8649-8058-1190748A73F1}" presName="composite" presStyleCnt="0"/>
      <dgm:spPr/>
    </dgm:pt>
    <dgm:pt modelId="{FC5651AB-D032-0041-BC33-93653FE4E22E}" type="pres">
      <dgm:prSet presAssocID="{8C9647E1-509B-8649-8058-1190748A73F1}" presName="parTx" presStyleLbl="alignNode1" presStyleIdx="0" presStyleCnt="4">
        <dgm:presLayoutVars>
          <dgm:chMax val="0"/>
          <dgm:chPref val="0"/>
          <dgm:bulletEnabled val="1"/>
        </dgm:presLayoutVars>
      </dgm:prSet>
      <dgm:spPr/>
      <dgm:t>
        <a:bodyPr/>
        <a:lstStyle/>
        <a:p>
          <a:endParaRPr lang="en-US"/>
        </a:p>
      </dgm:t>
    </dgm:pt>
    <dgm:pt modelId="{6DE9E215-2790-6040-BF34-E365F9DE3242}" type="pres">
      <dgm:prSet presAssocID="{8C9647E1-509B-8649-8058-1190748A73F1}" presName="desTx" presStyleLbl="alignAccFollowNode1" presStyleIdx="0" presStyleCnt="4">
        <dgm:presLayoutVars>
          <dgm:bulletEnabled val="1"/>
        </dgm:presLayoutVars>
      </dgm:prSet>
      <dgm:spPr/>
      <dgm:t>
        <a:bodyPr/>
        <a:lstStyle/>
        <a:p>
          <a:endParaRPr lang="en-US"/>
        </a:p>
      </dgm:t>
    </dgm:pt>
    <dgm:pt modelId="{835C76D1-B657-764F-AED4-3A84B3E47F27}" type="pres">
      <dgm:prSet presAssocID="{5FEED946-38F4-4C4C-A4A7-C7D4B566B9C3}" presName="space" presStyleCnt="0"/>
      <dgm:spPr/>
    </dgm:pt>
    <dgm:pt modelId="{76AD0607-C595-FC42-BDA8-8C13C04E8245}" type="pres">
      <dgm:prSet presAssocID="{E5924784-3FAC-FC4C-925B-B9F6D9896411}" presName="composite" presStyleCnt="0"/>
      <dgm:spPr/>
    </dgm:pt>
    <dgm:pt modelId="{F7CE87A7-1C6A-8F42-B657-6075AC8ABC9E}" type="pres">
      <dgm:prSet presAssocID="{E5924784-3FAC-FC4C-925B-B9F6D9896411}" presName="parTx" presStyleLbl="alignNode1" presStyleIdx="1" presStyleCnt="4">
        <dgm:presLayoutVars>
          <dgm:chMax val="0"/>
          <dgm:chPref val="0"/>
          <dgm:bulletEnabled val="1"/>
        </dgm:presLayoutVars>
      </dgm:prSet>
      <dgm:spPr/>
      <dgm:t>
        <a:bodyPr/>
        <a:lstStyle/>
        <a:p>
          <a:endParaRPr lang="en-US"/>
        </a:p>
      </dgm:t>
    </dgm:pt>
    <dgm:pt modelId="{218C7AB7-43F0-1B4D-AB61-EE7EBD699738}" type="pres">
      <dgm:prSet presAssocID="{E5924784-3FAC-FC4C-925B-B9F6D9896411}" presName="desTx" presStyleLbl="alignAccFollowNode1" presStyleIdx="1" presStyleCnt="4">
        <dgm:presLayoutVars>
          <dgm:bulletEnabled val="1"/>
        </dgm:presLayoutVars>
      </dgm:prSet>
      <dgm:spPr/>
      <dgm:t>
        <a:bodyPr/>
        <a:lstStyle/>
        <a:p>
          <a:endParaRPr lang="en-US"/>
        </a:p>
      </dgm:t>
    </dgm:pt>
    <dgm:pt modelId="{F266DAE5-838A-0D49-ABD8-E0D9FB7FFE56}" type="pres">
      <dgm:prSet presAssocID="{55B9D79F-0D65-4146-8878-AB83877A97FD}" presName="space" presStyleCnt="0"/>
      <dgm:spPr/>
    </dgm:pt>
    <dgm:pt modelId="{33521104-8714-164E-BDB7-B35487EF20D7}" type="pres">
      <dgm:prSet presAssocID="{906658CF-FDDC-C847-8076-90FC6413FB56}" presName="composite" presStyleCnt="0"/>
      <dgm:spPr/>
    </dgm:pt>
    <dgm:pt modelId="{52E32564-F616-6A4A-9860-3F57DE996016}" type="pres">
      <dgm:prSet presAssocID="{906658CF-FDDC-C847-8076-90FC6413FB56}" presName="parTx" presStyleLbl="alignNode1" presStyleIdx="2" presStyleCnt="4">
        <dgm:presLayoutVars>
          <dgm:chMax val="0"/>
          <dgm:chPref val="0"/>
          <dgm:bulletEnabled val="1"/>
        </dgm:presLayoutVars>
      </dgm:prSet>
      <dgm:spPr/>
      <dgm:t>
        <a:bodyPr/>
        <a:lstStyle/>
        <a:p>
          <a:endParaRPr lang="en-US"/>
        </a:p>
      </dgm:t>
    </dgm:pt>
    <dgm:pt modelId="{1C41CEC8-0812-974A-BF2B-D60DA9FA91D9}" type="pres">
      <dgm:prSet presAssocID="{906658CF-FDDC-C847-8076-90FC6413FB56}" presName="desTx" presStyleLbl="alignAccFollowNode1" presStyleIdx="2" presStyleCnt="4">
        <dgm:presLayoutVars>
          <dgm:bulletEnabled val="1"/>
        </dgm:presLayoutVars>
      </dgm:prSet>
      <dgm:spPr/>
      <dgm:t>
        <a:bodyPr/>
        <a:lstStyle/>
        <a:p>
          <a:endParaRPr lang="en-US"/>
        </a:p>
      </dgm:t>
    </dgm:pt>
    <dgm:pt modelId="{9EB59757-40CA-FB4F-BD0C-C122B398672E}" type="pres">
      <dgm:prSet presAssocID="{0835D004-AABD-5B4A-977C-2885CACAB711}" presName="space" presStyleCnt="0"/>
      <dgm:spPr/>
    </dgm:pt>
    <dgm:pt modelId="{0D3BF295-C707-D943-8C6B-4DE12D3FC716}" type="pres">
      <dgm:prSet presAssocID="{09332F69-292F-5045-BF08-7EFB2C38899B}" presName="composite" presStyleCnt="0"/>
      <dgm:spPr/>
    </dgm:pt>
    <dgm:pt modelId="{08CB3D9A-349E-4641-B62E-34DAE37B9570}" type="pres">
      <dgm:prSet presAssocID="{09332F69-292F-5045-BF08-7EFB2C38899B}" presName="parTx" presStyleLbl="alignNode1" presStyleIdx="3" presStyleCnt="4">
        <dgm:presLayoutVars>
          <dgm:chMax val="0"/>
          <dgm:chPref val="0"/>
          <dgm:bulletEnabled val="1"/>
        </dgm:presLayoutVars>
      </dgm:prSet>
      <dgm:spPr/>
      <dgm:t>
        <a:bodyPr/>
        <a:lstStyle/>
        <a:p>
          <a:endParaRPr lang="en-US"/>
        </a:p>
      </dgm:t>
    </dgm:pt>
    <dgm:pt modelId="{4E7860E9-5059-354E-BE02-57D64F5B2AAB}" type="pres">
      <dgm:prSet presAssocID="{09332F69-292F-5045-BF08-7EFB2C38899B}" presName="desTx" presStyleLbl="alignAccFollowNode1" presStyleIdx="3" presStyleCnt="4">
        <dgm:presLayoutVars>
          <dgm:bulletEnabled val="1"/>
        </dgm:presLayoutVars>
      </dgm:prSet>
      <dgm:spPr/>
      <dgm:t>
        <a:bodyPr/>
        <a:lstStyle/>
        <a:p>
          <a:endParaRPr lang="en-US"/>
        </a:p>
      </dgm:t>
    </dgm:pt>
  </dgm:ptLst>
  <dgm:cxnLst>
    <dgm:cxn modelId="{194E4218-EA17-C249-87E5-F8A74BD9E450}" type="presOf" srcId="{957DFB21-24C7-D14B-A272-A1A9A109103D}" destId="{1C41CEC8-0812-974A-BF2B-D60DA9FA91D9}" srcOrd="0" destOrd="1" presId="urn:microsoft.com/office/officeart/2005/8/layout/hList1"/>
    <dgm:cxn modelId="{74D9E79C-6935-334D-A99D-5FE797D0E264}" srcId="{8C9647E1-509B-8649-8058-1190748A73F1}" destId="{060C46F8-A340-CB43-A655-52CC3B3BFA71}" srcOrd="3" destOrd="0" parTransId="{E6E0A977-7203-5C42-B812-DFCA6590D0E0}" sibTransId="{D32B09BE-E704-B74F-A8E0-2CA61D758C99}"/>
    <dgm:cxn modelId="{9F6E04DF-63B2-A941-9E35-83E271422B6A}" type="presOf" srcId="{8C9647E1-509B-8649-8058-1190748A73F1}" destId="{FC5651AB-D032-0041-BC33-93653FE4E22E}" srcOrd="0" destOrd="0" presId="urn:microsoft.com/office/officeart/2005/8/layout/hList1"/>
    <dgm:cxn modelId="{E65244BA-4ED1-284E-AF7C-F97FDA9AF9D5}" srcId="{906658CF-FDDC-C847-8076-90FC6413FB56}" destId="{9D1671AD-4136-8445-818B-B94F4C4A07CC}" srcOrd="0" destOrd="0" parTransId="{DBDE9D3B-2D36-4540-9CBE-6A4BE6921A42}" sibTransId="{1056AC4E-0F78-A443-8322-275AFCC754F0}"/>
    <dgm:cxn modelId="{F88848E7-190F-244F-8869-6CD017DA1442}" srcId="{DE4DE4AE-2C10-9E48-87B7-383B0F3413D9}" destId="{09332F69-292F-5045-BF08-7EFB2C38899B}" srcOrd="3" destOrd="0" parTransId="{2A9EC145-5F35-C24B-997A-3693DEEEAC94}" sibTransId="{40221B9B-BF85-BA40-ACC1-FBDCD76771AE}"/>
    <dgm:cxn modelId="{63400763-07FB-D648-9BD7-5F70EAEF4F17}" srcId="{8C9647E1-509B-8649-8058-1190748A73F1}" destId="{8C65AF3C-0DD4-D74E-A7E9-6FFCEA4A596B}" srcOrd="1" destOrd="0" parTransId="{942CB4C2-6BB5-594A-8810-106927346E5D}" sibTransId="{40603462-B3A5-6943-88FA-2CA9F278D1D6}"/>
    <dgm:cxn modelId="{05548502-3929-6646-B35A-2E287ECB01CF}" type="presOf" srcId="{E5924784-3FAC-FC4C-925B-B9F6D9896411}" destId="{F7CE87A7-1C6A-8F42-B657-6075AC8ABC9E}" srcOrd="0" destOrd="0" presId="urn:microsoft.com/office/officeart/2005/8/layout/hList1"/>
    <dgm:cxn modelId="{113906ED-49AD-7A4C-B03E-6BE479DA5D06}" type="presOf" srcId="{8C65AF3C-0DD4-D74E-A7E9-6FFCEA4A596B}" destId="{6DE9E215-2790-6040-BF34-E365F9DE3242}" srcOrd="0" destOrd="1" presId="urn:microsoft.com/office/officeart/2005/8/layout/hList1"/>
    <dgm:cxn modelId="{75327ABF-D9B1-0445-9A77-CC3F5CAC88A6}" type="presOf" srcId="{DE4DE4AE-2C10-9E48-87B7-383B0F3413D9}" destId="{E895A68A-2B53-9949-A54F-F086FD74F7C4}" srcOrd="0" destOrd="0" presId="urn:microsoft.com/office/officeart/2005/8/layout/hList1"/>
    <dgm:cxn modelId="{AC68B4F1-4688-8F4F-A3F6-8E70E40CFBA8}" srcId="{E5924784-3FAC-FC4C-925B-B9F6D9896411}" destId="{9EFCF5ED-DCE5-1D44-8645-9646CA88ABE6}" srcOrd="2" destOrd="0" parTransId="{7549DECE-973F-4F48-A0B2-656F9403EB9E}" sibTransId="{8C30C486-627F-854A-92E6-BD6CF767EFC4}"/>
    <dgm:cxn modelId="{1E4F3373-22C0-7C47-B4C1-DB279025AA6C}" type="presOf" srcId="{B6CDFBB8-694B-B144-BB06-5C5B48C6A1EA}" destId="{6DE9E215-2790-6040-BF34-E365F9DE3242}" srcOrd="0" destOrd="2" presId="urn:microsoft.com/office/officeart/2005/8/layout/hList1"/>
    <dgm:cxn modelId="{5105A782-CE9C-F74A-9D66-573E41D9B9E3}" type="presOf" srcId="{906658CF-FDDC-C847-8076-90FC6413FB56}" destId="{52E32564-F616-6A4A-9860-3F57DE996016}" srcOrd="0" destOrd="0" presId="urn:microsoft.com/office/officeart/2005/8/layout/hList1"/>
    <dgm:cxn modelId="{5E4DC6F2-14AF-DD45-AFB1-8AA807930B96}" type="presOf" srcId="{C4E0297D-4D14-FB45-AFFE-E8A428F15C2A}" destId="{4E7860E9-5059-354E-BE02-57D64F5B2AAB}" srcOrd="0" destOrd="2" presId="urn:microsoft.com/office/officeart/2005/8/layout/hList1"/>
    <dgm:cxn modelId="{C06E0730-0B80-724D-A37E-C1CEBEB0D871}" srcId="{DE4DE4AE-2C10-9E48-87B7-383B0F3413D9}" destId="{906658CF-FDDC-C847-8076-90FC6413FB56}" srcOrd="2" destOrd="0" parTransId="{C9C57B9D-0597-5C4C-993B-07E88219638E}" sibTransId="{0835D004-AABD-5B4A-977C-2885CACAB711}"/>
    <dgm:cxn modelId="{77BC7DB5-78B2-5D47-9CE9-5753BE50A996}" srcId="{09332F69-292F-5045-BF08-7EFB2C38899B}" destId="{17259072-4987-9144-9F22-39571926C4D8}" srcOrd="0" destOrd="0" parTransId="{35CF183D-BC61-FF49-B44F-578BCA7C0262}" sibTransId="{3E5E1134-2422-264F-9389-89B46FE8FB95}"/>
    <dgm:cxn modelId="{49535B53-0A20-824D-9894-7C7BF4992FFF}" srcId="{906658CF-FDDC-C847-8076-90FC6413FB56}" destId="{957DFB21-24C7-D14B-A272-A1A9A109103D}" srcOrd="1" destOrd="0" parTransId="{0CBB376D-D1D5-0246-8389-6179382C1DC5}" sibTransId="{A5BB87D0-6497-4A40-BDD3-36E754CCAB4D}"/>
    <dgm:cxn modelId="{9621F627-0B2D-534B-BC34-1AA68076A47F}" type="presOf" srcId="{060C46F8-A340-CB43-A655-52CC3B3BFA71}" destId="{6DE9E215-2790-6040-BF34-E365F9DE3242}" srcOrd="0" destOrd="3" presId="urn:microsoft.com/office/officeart/2005/8/layout/hList1"/>
    <dgm:cxn modelId="{D2395476-1B23-A347-803E-8267D8539C22}" srcId="{DE4DE4AE-2C10-9E48-87B7-383B0F3413D9}" destId="{8C9647E1-509B-8649-8058-1190748A73F1}" srcOrd="0" destOrd="0" parTransId="{91AB3FD6-CC22-2849-B69B-3A32FF38B05D}" sibTransId="{5FEED946-38F4-4C4C-A4A7-C7D4B566B9C3}"/>
    <dgm:cxn modelId="{546039A3-E756-4846-AAD7-6835CD108ECE}" srcId="{8C9647E1-509B-8649-8058-1190748A73F1}" destId="{0CD5859E-BA20-2549-A87D-7A1A42179581}" srcOrd="0" destOrd="0" parTransId="{E4EDFEB4-5A67-A746-8323-864236CF8D6F}" sibTransId="{C9138257-C662-7448-8E36-C04FD4C65CE6}"/>
    <dgm:cxn modelId="{2DF4CB69-56A4-A741-877A-9B497C0C3B9F}" type="presOf" srcId="{9EFCF5ED-DCE5-1D44-8645-9646CA88ABE6}" destId="{218C7AB7-43F0-1B4D-AB61-EE7EBD699738}" srcOrd="0" destOrd="2" presId="urn:microsoft.com/office/officeart/2005/8/layout/hList1"/>
    <dgm:cxn modelId="{3CD5A6D3-DCEE-5242-B06F-F4453BED03A1}" type="presOf" srcId="{9D1671AD-4136-8445-818B-B94F4C4A07CC}" destId="{1C41CEC8-0812-974A-BF2B-D60DA9FA91D9}" srcOrd="0" destOrd="0" presId="urn:microsoft.com/office/officeart/2005/8/layout/hList1"/>
    <dgm:cxn modelId="{CFA39823-E133-5049-A5CA-E300FDB2A668}" srcId="{E5924784-3FAC-FC4C-925B-B9F6D9896411}" destId="{BCCA0F58-FD58-F74B-9DCF-CA9CBE00F9A0}" srcOrd="3" destOrd="0" parTransId="{DC1B8F90-A4A0-344E-963D-1962AA1792B0}" sibTransId="{2650B58F-8785-2E4B-8997-8F9626A7BD21}"/>
    <dgm:cxn modelId="{EB98D28B-F390-1047-8237-CD6CF23B0DCE}" srcId="{E5924784-3FAC-FC4C-925B-B9F6D9896411}" destId="{8E9DFE2B-DB63-8B45-9BBF-2A778BDE336D}" srcOrd="1" destOrd="0" parTransId="{C7B6FDB8-7926-7645-B072-F5033578399B}" sibTransId="{B0981987-C531-C448-BB6E-1D1AA493A144}"/>
    <dgm:cxn modelId="{EF3E7F7E-A345-584F-A635-52CC0EE7756C}" type="presOf" srcId="{D13427DC-559F-F94D-91A4-B333AF4C23F1}" destId="{1C41CEC8-0812-974A-BF2B-D60DA9FA91D9}" srcOrd="0" destOrd="2" presId="urn:microsoft.com/office/officeart/2005/8/layout/hList1"/>
    <dgm:cxn modelId="{711FC64B-98E2-CE4E-95C4-C1985DA6583D}" type="presOf" srcId="{4FC42ABC-9B9B-AC4C-9448-B73CB850B95B}" destId="{218C7AB7-43F0-1B4D-AB61-EE7EBD699738}" srcOrd="0" destOrd="0" presId="urn:microsoft.com/office/officeart/2005/8/layout/hList1"/>
    <dgm:cxn modelId="{C825F4CC-8E18-DB4B-96DE-7C8A2DA972FE}" srcId="{906658CF-FDDC-C847-8076-90FC6413FB56}" destId="{D13427DC-559F-F94D-91A4-B333AF4C23F1}" srcOrd="2" destOrd="0" parTransId="{8F0EE64D-092B-9F4E-8976-68FF654E0368}" sibTransId="{E9B21001-4D3B-CF4B-8207-BF5E223A17AA}"/>
    <dgm:cxn modelId="{F736DCA3-01E1-7643-AE33-BB9725E53962}" type="presOf" srcId="{17259072-4987-9144-9F22-39571926C4D8}" destId="{4E7860E9-5059-354E-BE02-57D64F5B2AAB}" srcOrd="0" destOrd="0" presId="urn:microsoft.com/office/officeart/2005/8/layout/hList1"/>
    <dgm:cxn modelId="{F92ECDDC-910B-0B43-B145-197BA840DD25}" srcId="{8C9647E1-509B-8649-8058-1190748A73F1}" destId="{B6CDFBB8-694B-B144-BB06-5C5B48C6A1EA}" srcOrd="2" destOrd="0" parTransId="{AC01BE2A-DD91-2640-9E13-5ED795B5C7CE}" sibTransId="{B35F11B3-00E5-8148-82DE-0F4EC3F5084E}"/>
    <dgm:cxn modelId="{5D6B802F-72BF-A142-8747-7AC70B29144E}" srcId="{09332F69-292F-5045-BF08-7EFB2C38899B}" destId="{25F8093F-774E-8243-9A53-048398CB8F0E}" srcOrd="1" destOrd="0" parTransId="{610B4BFB-1B96-F54B-BD9C-84843F5316B2}" sibTransId="{F9C06088-2873-0E49-B04D-52E50633A8D1}"/>
    <dgm:cxn modelId="{D413EEB7-2969-0049-8F29-79821CA69513}" srcId="{E5924784-3FAC-FC4C-925B-B9F6D9896411}" destId="{4FC42ABC-9B9B-AC4C-9448-B73CB850B95B}" srcOrd="0" destOrd="0" parTransId="{0EBC0F9A-1B30-D94B-AD2F-D9C024D7FA27}" sibTransId="{A181E443-DD44-1F4D-9B22-FFDC4236C4F4}"/>
    <dgm:cxn modelId="{D9B84D90-BE7B-0343-BC42-47903880B944}" type="presOf" srcId="{0CD5859E-BA20-2549-A87D-7A1A42179581}" destId="{6DE9E215-2790-6040-BF34-E365F9DE3242}" srcOrd="0" destOrd="0" presId="urn:microsoft.com/office/officeart/2005/8/layout/hList1"/>
    <dgm:cxn modelId="{D0EE1BF3-FDCD-6C4F-B110-977B454CB793}" type="presOf" srcId="{25F8093F-774E-8243-9A53-048398CB8F0E}" destId="{4E7860E9-5059-354E-BE02-57D64F5B2AAB}" srcOrd="0" destOrd="1" presId="urn:microsoft.com/office/officeart/2005/8/layout/hList1"/>
    <dgm:cxn modelId="{A395D208-43F4-534A-B6B4-DF65253E0869}" type="presOf" srcId="{BCCA0F58-FD58-F74B-9DCF-CA9CBE00F9A0}" destId="{218C7AB7-43F0-1B4D-AB61-EE7EBD699738}" srcOrd="0" destOrd="3" presId="urn:microsoft.com/office/officeart/2005/8/layout/hList1"/>
    <dgm:cxn modelId="{2EC8BC02-C193-4145-83E7-1CE2D0F213A2}" type="presOf" srcId="{09332F69-292F-5045-BF08-7EFB2C38899B}" destId="{08CB3D9A-349E-4641-B62E-34DAE37B9570}" srcOrd="0" destOrd="0" presId="urn:microsoft.com/office/officeart/2005/8/layout/hList1"/>
    <dgm:cxn modelId="{C6D3B690-2C14-4F4E-9F9B-E133434C4CB1}" srcId="{DE4DE4AE-2C10-9E48-87B7-383B0F3413D9}" destId="{E5924784-3FAC-FC4C-925B-B9F6D9896411}" srcOrd="1" destOrd="0" parTransId="{4F4E389E-50AC-8B4D-8A91-14E0DDA4176B}" sibTransId="{55B9D79F-0D65-4146-8878-AB83877A97FD}"/>
    <dgm:cxn modelId="{F2E38315-911D-9544-9E47-773BB27D8EDC}" type="presOf" srcId="{8E9DFE2B-DB63-8B45-9BBF-2A778BDE336D}" destId="{218C7AB7-43F0-1B4D-AB61-EE7EBD699738}" srcOrd="0" destOrd="1" presId="urn:microsoft.com/office/officeart/2005/8/layout/hList1"/>
    <dgm:cxn modelId="{F0AF0992-85C8-DE49-9E6B-E92FDA6A6150}" srcId="{09332F69-292F-5045-BF08-7EFB2C38899B}" destId="{C4E0297D-4D14-FB45-AFFE-E8A428F15C2A}" srcOrd="2" destOrd="0" parTransId="{364455F8-CEEE-C04A-B7DB-23F4DAF54C95}" sibTransId="{5E72F2DF-0D7F-BB4A-B367-0A133D592007}"/>
    <dgm:cxn modelId="{C08D3921-E1CD-9B45-ABEB-1E9281A2879B}" type="presParOf" srcId="{E895A68A-2B53-9949-A54F-F086FD74F7C4}" destId="{90C13087-D80C-1445-A2AC-9E2A41BAE196}" srcOrd="0" destOrd="0" presId="urn:microsoft.com/office/officeart/2005/8/layout/hList1"/>
    <dgm:cxn modelId="{56032891-0303-D149-8F84-D9FC57EB4435}" type="presParOf" srcId="{90C13087-D80C-1445-A2AC-9E2A41BAE196}" destId="{FC5651AB-D032-0041-BC33-93653FE4E22E}" srcOrd="0" destOrd="0" presId="urn:microsoft.com/office/officeart/2005/8/layout/hList1"/>
    <dgm:cxn modelId="{28188CF2-6B6A-9F42-B877-B7E5CC82EA07}" type="presParOf" srcId="{90C13087-D80C-1445-A2AC-9E2A41BAE196}" destId="{6DE9E215-2790-6040-BF34-E365F9DE3242}" srcOrd="1" destOrd="0" presId="urn:microsoft.com/office/officeart/2005/8/layout/hList1"/>
    <dgm:cxn modelId="{2D8F0780-0277-434A-828F-D92DB890AA1D}" type="presParOf" srcId="{E895A68A-2B53-9949-A54F-F086FD74F7C4}" destId="{835C76D1-B657-764F-AED4-3A84B3E47F27}" srcOrd="1" destOrd="0" presId="urn:microsoft.com/office/officeart/2005/8/layout/hList1"/>
    <dgm:cxn modelId="{0A1D2D60-5755-8340-9FB1-5D56A2336852}" type="presParOf" srcId="{E895A68A-2B53-9949-A54F-F086FD74F7C4}" destId="{76AD0607-C595-FC42-BDA8-8C13C04E8245}" srcOrd="2" destOrd="0" presId="urn:microsoft.com/office/officeart/2005/8/layout/hList1"/>
    <dgm:cxn modelId="{F3E63A07-D3DB-524B-8D58-FCB763541A8B}" type="presParOf" srcId="{76AD0607-C595-FC42-BDA8-8C13C04E8245}" destId="{F7CE87A7-1C6A-8F42-B657-6075AC8ABC9E}" srcOrd="0" destOrd="0" presId="urn:microsoft.com/office/officeart/2005/8/layout/hList1"/>
    <dgm:cxn modelId="{F13CCDB1-B541-D544-A85D-9E1D0C8D49D3}" type="presParOf" srcId="{76AD0607-C595-FC42-BDA8-8C13C04E8245}" destId="{218C7AB7-43F0-1B4D-AB61-EE7EBD699738}" srcOrd="1" destOrd="0" presId="urn:microsoft.com/office/officeart/2005/8/layout/hList1"/>
    <dgm:cxn modelId="{B2B686E8-1783-E442-A800-539130EE8179}" type="presParOf" srcId="{E895A68A-2B53-9949-A54F-F086FD74F7C4}" destId="{F266DAE5-838A-0D49-ABD8-E0D9FB7FFE56}" srcOrd="3" destOrd="0" presId="urn:microsoft.com/office/officeart/2005/8/layout/hList1"/>
    <dgm:cxn modelId="{4B8614C0-845D-8343-B60F-0D7D77EE8E97}" type="presParOf" srcId="{E895A68A-2B53-9949-A54F-F086FD74F7C4}" destId="{33521104-8714-164E-BDB7-B35487EF20D7}" srcOrd="4" destOrd="0" presId="urn:microsoft.com/office/officeart/2005/8/layout/hList1"/>
    <dgm:cxn modelId="{CF33508B-9E18-5642-BC91-33A97936ECF9}" type="presParOf" srcId="{33521104-8714-164E-BDB7-B35487EF20D7}" destId="{52E32564-F616-6A4A-9860-3F57DE996016}" srcOrd="0" destOrd="0" presId="urn:microsoft.com/office/officeart/2005/8/layout/hList1"/>
    <dgm:cxn modelId="{DADF419E-DACD-6D46-8401-819D85F6F222}" type="presParOf" srcId="{33521104-8714-164E-BDB7-B35487EF20D7}" destId="{1C41CEC8-0812-974A-BF2B-D60DA9FA91D9}" srcOrd="1" destOrd="0" presId="urn:microsoft.com/office/officeart/2005/8/layout/hList1"/>
    <dgm:cxn modelId="{9238EF05-5315-B445-BE56-EC54FBB1CA31}" type="presParOf" srcId="{E895A68A-2B53-9949-A54F-F086FD74F7C4}" destId="{9EB59757-40CA-FB4F-BD0C-C122B398672E}" srcOrd="5" destOrd="0" presId="urn:microsoft.com/office/officeart/2005/8/layout/hList1"/>
    <dgm:cxn modelId="{3DCBB4F5-E579-BA40-88B5-56541C9DB193}" type="presParOf" srcId="{E895A68A-2B53-9949-A54F-F086FD74F7C4}" destId="{0D3BF295-C707-D943-8C6B-4DE12D3FC716}" srcOrd="6" destOrd="0" presId="urn:microsoft.com/office/officeart/2005/8/layout/hList1"/>
    <dgm:cxn modelId="{DDD5A2DA-B882-1741-8DC5-46EB616A5874}" type="presParOf" srcId="{0D3BF295-C707-D943-8C6B-4DE12D3FC716}" destId="{08CB3D9A-349E-4641-B62E-34DAE37B9570}" srcOrd="0" destOrd="0" presId="urn:microsoft.com/office/officeart/2005/8/layout/hList1"/>
    <dgm:cxn modelId="{D83EE38B-36D7-814F-8105-4C58C7878076}" type="presParOf" srcId="{0D3BF295-C707-D943-8C6B-4DE12D3FC716}" destId="{4E7860E9-5059-354E-BE02-57D64F5B2AAB}" srcOrd="1" destOrd="0" presId="urn:microsoft.com/office/officeart/2005/8/layout/h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8D5F7E-AD4B-4D1B-8F2D-ADC780715624}" type="doc">
      <dgm:prSet loTypeId="urn:microsoft.com/office/officeart/2005/8/layout/vList4#1" loCatId="list" qsTypeId="urn:microsoft.com/office/officeart/2005/8/quickstyle/simple2" qsCatId="simple" csTypeId="urn:microsoft.com/office/officeart/2005/8/colors/accent1_5" csCatId="accent1" phldr="1"/>
      <dgm:spPr/>
      <dgm:t>
        <a:bodyPr/>
        <a:lstStyle/>
        <a:p>
          <a:endParaRPr lang="en-US"/>
        </a:p>
      </dgm:t>
    </dgm:pt>
    <dgm:pt modelId="{D0FB235E-ACF3-43CD-A782-8B6D7D0CF10D}">
      <dgm:prSet phldrT="[Text]" custT="1"/>
      <dgm:spPr/>
      <dgm:t>
        <a:bodyPr/>
        <a:lstStyle/>
        <a:p>
          <a:r>
            <a:rPr lang="en-US" sz="2000" dirty="0" smtClean="0">
              <a:latin typeface="Arial Narrow" pitchFamily="34" charset="0"/>
            </a:rPr>
            <a:t>LandScan Global</a:t>
          </a:r>
          <a:endParaRPr lang="en-US" sz="2000" dirty="0">
            <a:latin typeface="Arial Narrow" pitchFamily="34" charset="0"/>
          </a:endParaRPr>
        </a:p>
      </dgm:t>
    </dgm:pt>
    <dgm:pt modelId="{C5B3E6A7-7420-459A-823D-41EA79837161}" type="parTrans" cxnId="{766526AF-819D-48D9-9DD6-B2FD574E04CB}">
      <dgm:prSet/>
      <dgm:spPr/>
      <dgm:t>
        <a:bodyPr/>
        <a:lstStyle/>
        <a:p>
          <a:endParaRPr lang="en-US" sz="2000">
            <a:latin typeface="Arial Narrow" pitchFamily="34" charset="0"/>
          </a:endParaRPr>
        </a:p>
      </dgm:t>
    </dgm:pt>
    <dgm:pt modelId="{7D07AA99-8C8F-484D-99A2-D4EBE17C7B8C}" type="sibTrans" cxnId="{766526AF-819D-48D9-9DD6-B2FD574E04CB}">
      <dgm:prSet/>
      <dgm:spPr/>
      <dgm:t>
        <a:bodyPr/>
        <a:lstStyle/>
        <a:p>
          <a:endParaRPr lang="en-US" sz="2000">
            <a:latin typeface="Arial Narrow" pitchFamily="34" charset="0"/>
          </a:endParaRPr>
        </a:p>
      </dgm:t>
    </dgm:pt>
    <dgm:pt modelId="{4130FF1F-EF79-4CB0-8C91-B588FA11BFE5}">
      <dgm:prSet phldrT="[Text]" custT="1"/>
      <dgm:spPr/>
      <dgm:t>
        <a:bodyPr/>
        <a:lstStyle/>
        <a:p>
          <a:r>
            <a:rPr lang="en-US" sz="1600" dirty="0" smtClean="0">
              <a:latin typeface="Arial Narrow" pitchFamily="34" charset="0"/>
            </a:rPr>
            <a:t>Ambient population (average of 24 hours)</a:t>
          </a:r>
          <a:endParaRPr lang="en-US" sz="1600" dirty="0">
            <a:latin typeface="Arial Narrow" pitchFamily="34" charset="0"/>
          </a:endParaRPr>
        </a:p>
      </dgm:t>
    </dgm:pt>
    <dgm:pt modelId="{9F2C96C4-48A2-4C48-A900-3EE0CD595D52}" type="parTrans" cxnId="{DC17DB3F-40C8-4786-83F4-B49488DBCCDB}">
      <dgm:prSet/>
      <dgm:spPr/>
      <dgm:t>
        <a:bodyPr/>
        <a:lstStyle/>
        <a:p>
          <a:endParaRPr lang="en-US" sz="2000">
            <a:latin typeface="Arial Narrow" pitchFamily="34" charset="0"/>
          </a:endParaRPr>
        </a:p>
      </dgm:t>
    </dgm:pt>
    <dgm:pt modelId="{30383635-0356-4B97-94D2-DD907ECFCE1E}" type="sibTrans" cxnId="{DC17DB3F-40C8-4786-83F4-B49488DBCCDB}">
      <dgm:prSet/>
      <dgm:spPr/>
      <dgm:t>
        <a:bodyPr/>
        <a:lstStyle/>
        <a:p>
          <a:endParaRPr lang="en-US" sz="2000">
            <a:latin typeface="Arial Narrow" pitchFamily="34" charset="0"/>
          </a:endParaRPr>
        </a:p>
      </dgm:t>
    </dgm:pt>
    <dgm:pt modelId="{3B69E425-2685-4DB3-96B6-5A658A5AC4EA}">
      <dgm:prSet phldrT="[Text]" custT="1"/>
      <dgm:spPr/>
      <dgm:t>
        <a:bodyPr/>
        <a:lstStyle/>
        <a:p>
          <a:r>
            <a:rPr lang="en-US" sz="1600" dirty="0" smtClean="0">
              <a:latin typeface="Arial Narrow" pitchFamily="34" charset="0"/>
            </a:rPr>
            <a:t>Remote sensing based global data modeling and mapping</a:t>
          </a:r>
          <a:endParaRPr lang="en-US" sz="1600" dirty="0">
            <a:latin typeface="Arial Narrow" pitchFamily="34" charset="0"/>
          </a:endParaRPr>
        </a:p>
      </dgm:t>
    </dgm:pt>
    <dgm:pt modelId="{84A16351-6262-49EA-B8EB-0A99A8D39484}" type="parTrans" cxnId="{73D4DD01-5374-4432-B73B-72617A02BC67}">
      <dgm:prSet/>
      <dgm:spPr/>
      <dgm:t>
        <a:bodyPr/>
        <a:lstStyle/>
        <a:p>
          <a:endParaRPr lang="en-US" sz="2000">
            <a:latin typeface="Arial Narrow" pitchFamily="34" charset="0"/>
          </a:endParaRPr>
        </a:p>
      </dgm:t>
    </dgm:pt>
    <dgm:pt modelId="{5001136F-1D57-4446-9850-859CB24E7A2B}" type="sibTrans" cxnId="{73D4DD01-5374-4432-B73B-72617A02BC67}">
      <dgm:prSet/>
      <dgm:spPr/>
      <dgm:t>
        <a:bodyPr/>
        <a:lstStyle/>
        <a:p>
          <a:endParaRPr lang="en-US" sz="2000">
            <a:latin typeface="Arial Narrow" pitchFamily="34" charset="0"/>
          </a:endParaRPr>
        </a:p>
      </dgm:t>
    </dgm:pt>
    <dgm:pt modelId="{D9E1E4EF-DC56-4B18-8671-72D260F15F5B}">
      <dgm:prSet phldrT="[Text]" custT="1"/>
      <dgm:spPr/>
      <dgm:t>
        <a:bodyPr/>
        <a:lstStyle/>
        <a:p>
          <a:r>
            <a:rPr lang="en-US" sz="2000" dirty="0" smtClean="0">
              <a:latin typeface="Arial Narrow" pitchFamily="34" charset="0"/>
            </a:rPr>
            <a:t>LandScan USA</a:t>
          </a:r>
          <a:endParaRPr lang="en-US" sz="2000" dirty="0">
            <a:latin typeface="Arial Narrow" pitchFamily="34" charset="0"/>
          </a:endParaRPr>
        </a:p>
      </dgm:t>
    </dgm:pt>
    <dgm:pt modelId="{4054536F-0C62-4E5A-BCBC-ABD231551371}" type="parTrans" cxnId="{BD75DE08-3DAF-44F1-ACDC-5E1499CE076C}">
      <dgm:prSet/>
      <dgm:spPr/>
      <dgm:t>
        <a:bodyPr/>
        <a:lstStyle/>
        <a:p>
          <a:endParaRPr lang="en-US" sz="2000">
            <a:latin typeface="Arial Narrow" pitchFamily="34" charset="0"/>
          </a:endParaRPr>
        </a:p>
      </dgm:t>
    </dgm:pt>
    <dgm:pt modelId="{5F79FBFC-ED9C-4976-87EB-8895C7BB64FB}" type="sibTrans" cxnId="{BD75DE08-3DAF-44F1-ACDC-5E1499CE076C}">
      <dgm:prSet/>
      <dgm:spPr/>
      <dgm:t>
        <a:bodyPr/>
        <a:lstStyle/>
        <a:p>
          <a:endParaRPr lang="en-US" sz="2000">
            <a:latin typeface="Arial Narrow" pitchFamily="34" charset="0"/>
          </a:endParaRPr>
        </a:p>
      </dgm:t>
    </dgm:pt>
    <dgm:pt modelId="{B5B196AD-D9A0-47E2-A8DA-E405324F1226}">
      <dgm:prSet phldrT="[Text]" custT="1"/>
      <dgm:spPr/>
      <dgm:t>
        <a:bodyPr/>
        <a:lstStyle/>
        <a:p>
          <a:r>
            <a:rPr lang="en-US" sz="1600" dirty="0" smtClean="0">
              <a:latin typeface="Arial Narrow" pitchFamily="34" charset="0"/>
            </a:rPr>
            <a:t>Nighttime and daytime population</a:t>
          </a:r>
          <a:endParaRPr lang="en-US" sz="1600" dirty="0">
            <a:latin typeface="Arial Narrow" pitchFamily="34" charset="0"/>
          </a:endParaRPr>
        </a:p>
      </dgm:t>
    </dgm:pt>
    <dgm:pt modelId="{9041083F-3AC9-4032-B363-C52A9FDA7117}" type="parTrans" cxnId="{FAB093C2-930E-4A6B-BED1-77EA5C1DA27D}">
      <dgm:prSet/>
      <dgm:spPr/>
      <dgm:t>
        <a:bodyPr/>
        <a:lstStyle/>
        <a:p>
          <a:endParaRPr lang="en-US" sz="2000">
            <a:latin typeface="Arial Narrow" pitchFamily="34" charset="0"/>
          </a:endParaRPr>
        </a:p>
      </dgm:t>
    </dgm:pt>
    <dgm:pt modelId="{60448840-2E75-4339-AB6A-5A7BAF95A4CD}" type="sibTrans" cxnId="{FAB093C2-930E-4A6B-BED1-77EA5C1DA27D}">
      <dgm:prSet/>
      <dgm:spPr/>
      <dgm:t>
        <a:bodyPr/>
        <a:lstStyle/>
        <a:p>
          <a:endParaRPr lang="en-US" sz="2000">
            <a:latin typeface="Arial Narrow" pitchFamily="34" charset="0"/>
          </a:endParaRPr>
        </a:p>
      </dgm:t>
    </dgm:pt>
    <dgm:pt modelId="{FDCEECFD-8D98-4B65-A4A4-260CC82D86C4}">
      <dgm:prSet phldrT="[Text]" custT="1"/>
      <dgm:spPr/>
      <dgm:t>
        <a:bodyPr/>
        <a:lstStyle/>
        <a:p>
          <a:r>
            <a:rPr lang="en-US" sz="1600" dirty="0" smtClean="0">
              <a:latin typeface="Arial Narrow" pitchFamily="34" charset="0"/>
            </a:rPr>
            <a:t>Spatial resolution of 30 arc seconds (~1km)</a:t>
          </a:r>
          <a:endParaRPr lang="en-US" sz="1600" dirty="0">
            <a:latin typeface="Arial Narrow" pitchFamily="34" charset="0"/>
          </a:endParaRPr>
        </a:p>
      </dgm:t>
    </dgm:pt>
    <dgm:pt modelId="{7155BEDB-E835-4A23-99FF-07C2049AC761}" type="parTrans" cxnId="{3E1E74F3-0F84-4DFB-899B-5038C213F836}">
      <dgm:prSet/>
      <dgm:spPr/>
      <dgm:t>
        <a:bodyPr/>
        <a:lstStyle/>
        <a:p>
          <a:endParaRPr lang="en-US" sz="2000">
            <a:latin typeface="Arial Narrow" pitchFamily="34" charset="0"/>
          </a:endParaRPr>
        </a:p>
      </dgm:t>
    </dgm:pt>
    <dgm:pt modelId="{DDD1D63A-901C-4F6D-B551-A82BC930A998}" type="sibTrans" cxnId="{3E1E74F3-0F84-4DFB-899B-5038C213F836}">
      <dgm:prSet/>
      <dgm:spPr/>
      <dgm:t>
        <a:bodyPr/>
        <a:lstStyle/>
        <a:p>
          <a:endParaRPr lang="en-US" sz="2000">
            <a:latin typeface="Arial Narrow" pitchFamily="34" charset="0"/>
          </a:endParaRPr>
        </a:p>
      </dgm:t>
    </dgm:pt>
    <dgm:pt modelId="{3872D46A-0B3F-450C-98ED-B28B29216206}">
      <dgm:prSet phldrT="[Text]" custT="1"/>
      <dgm:spPr/>
      <dgm:t>
        <a:bodyPr/>
        <a:lstStyle/>
        <a:p>
          <a:r>
            <a:rPr lang="en-US" sz="1600" dirty="0" smtClean="0">
              <a:latin typeface="Arial Narrow" pitchFamily="34" charset="0"/>
            </a:rPr>
            <a:t>Spatial resolution of 3 arc seconds (~90m) coverage for the United States</a:t>
          </a:r>
          <a:endParaRPr lang="en-US" sz="1600" dirty="0">
            <a:latin typeface="Arial Narrow" pitchFamily="34" charset="0"/>
          </a:endParaRPr>
        </a:p>
      </dgm:t>
    </dgm:pt>
    <dgm:pt modelId="{6C342A27-A0C0-4EC3-9E93-BDFB9D954DC5}" type="parTrans" cxnId="{22BD1EC0-1D03-4948-8FFC-45B27DDB093A}">
      <dgm:prSet/>
      <dgm:spPr/>
      <dgm:t>
        <a:bodyPr/>
        <a:lstStyle/>
        <a:p>
          <a:endParaRPr lang="en-US" sz="2000">
            <a:latin typeface="Arial Narrow" pitchFamily="34" charset="0"/>
          </a:endParaRPr>
        </a:p>
      </dgm:t>
    </dgm:pt>
    <dgm:pt modelId="{61696259-5ED6-44C1-9EB2-772E1165EF37}" type="sibTrans" cxnId="{22BD1EC0-1D03-4948-8FFC-45B27DDB093A}">
      <dgm:prSet/>
      <dgm:spPr/>
      <dgm:t>
        <a:bodyPr/>
        <a:lstStyle/>
        <a:p>
          <a:endParaRPr lang="en-US" sz="2000">
            <a:latin typeface="Arial Narrow" pitchFamily="34" charset="0"/>
          </a:endParaRPr>
        </a:p>
      </dgm:t>
    </dgm:pt>
    <dgm:pt modelId="{970C52A9-C2F2-4DE3-BE1C-91240A8DF4DF}">
      <dgm:prSet phldrT="[Text]" custT="1"/>
      <dgm:spPr/>
      <dgm:t>
        <a:bodyPr/>
        <a:lstStyle/>
        <a:p>
          <a:r>
            <a:rPr lang="en-US" sz="1600" dirty="0" smtClean="0">
              <a:latin typeface="Arial Narrow" pitchFamily="34" charset="0"/>
            </a:rPr>
            <a:t>Integration of infrastructure and activity databases </a:t>
          </a:r>
          <a:endParaRPr lang="en-US" sz="1600" dirty="0">
            <a:latin typeface="Arial Narrow" pitchFamily="34" charset="0"/>
          </a:endParaRPr>
        </a:p>
      </dgm:t>
    </dgm:pt>
    <dgm:pt modelId="{789BBD82-6555-4B39-93E2-A94593F853B6}" type="parTrans" cxnId="{2AE3F353-F91B-42F3-9F22-A3B337A3B64B}">
      <dgm:prSet/>
      <dgm:spPr/>
      <dgm:t>
        <a:bodyPr/>
        <a:lstStyle/>
        <a:p>
          <a:endParaRPr lang="en-US" sz="2000">
            <a:latin typeface="Arial Narrow" pitchFamily="34" charset="0"/>
          </a:endParaRPr>
        </a:p>
      </dgm:t>
    </dgm:pt>
    <dgm:pt modelId="{F50C7429-3352-4139-9B93-1FE58BCD1A66}" type="sibTrans" cxnId="{2AE3F353-F91B-42F3-9F22-A3B337A3B64B}">
      <dgm:prSet/>
      <dgm:spPr/>
      <dgm:t>
        <a:bodyPr/>
        <a:lstStyle/>
        <a:p>
          <a:endParaRPr lang="en-US" sz="2000">
            <a:latin typeface="Arial Narrow" pitchFamily="34" charset="0"/>
          </a:endParaRPr>
        </a:p>
      </dgm:t>
    </dgm:pt>
    <dgm:pt modelId="{1FA4310F-0CBD-9E44-B500-5FC8B78BF714}">
      <dgm:prSet phldrT="[Text]" custT="1"/>
      <dgm:spPr/>
      <dgm:t>
        <a:bodyPr/>
        <a:lstStyle/>
        <a:p>
          <a:r>
            <a:rPr lang="en-US" sz="2000" dirty="0" smtClean="0">
              <a:latin typeface="Arial Narrow" pitchFamily="34" charset="0"/>
            </a:rPr>
            <a:t>LandScan HD (ongoing development)</a:t>
          </a:r>
          <a:endParaRPr lang="en-US" sz="2000" dirty="0">
            <a:latin typeface="Arial Narrow" pitchFamily="34" charset="0"/>
          </a:endParaRPr>
        </a:p>
      </dgm:t>
    </dgm:pt>
    <dgm:pt modelId="{41675598-DA86-F542-A993-7F7121851773}" type="parTrans" cxnId="{4F5895A3-0E94-074E-A5A3-F491CC95D8B7}">
      <dgm:prSet/>
      <dgm:spPr/>
      <dgm:t>
        <a:bodyPr/>
        <a:lstStyle/>
        <a:p>
          <a:endParaRPr lang="en-US"/>
        </a:p>
      </dgm:t>
    </dgm:pt>
    <dgm:pt modelId="{A6E7EDE9-14A3-E344-88B2-45E8A4442FFB}" type="sibTrans" cxnId="{4F5895A3-0E94-074E-A5A3-F491CC95D8B7}">
      <dgm:prSet/>
      <dgm:spPr/>
      <dgm:t>
        <a:bodyPr/>
        <a:lstStyle/>
        <a:p>
          <a:endParaRPr lang="en-US"/>
        </a:p>
      </dgm:t>
    </dgm:pt>
    <dgm:pt modelId="{A8C9841E-9EF2-BE44-9A60-6344950A8186}">
      <dgm:prSet phldrT="[Text]" custT="1"/>
      <dgm:spPr/>
      <dgm:t>
        <a:bodyPr/>
        <a:lstStyle/>
        <a:p>
          <a:r>
            <a:rPr lang="en-US" sz="1600" dirty="0" smtClean="0">
              <a:latin typeface="Arial Narrow" pitchFamily="34" charset="0"/>
            </a:rPr>
            <a:t>Spatial resolution of 3 arc seconds (~90m) global coverage</a:t>
          </a:r>
          <a:endParaRPr lang="en-US" sz="1600" dirty="0">
            <a:latin typeface="Arial Narrow" pitchFamily="34" charset="0"/>
          </a:endParaRPr>
        </a:p>
      </dgm:t>
    </dgm:pt>
    <dgm:pt modelId="{F637E37D-572F-154B-859D-AE3A7934F22B}" type="parTrans" cxnId="{269E77A0-12DB-D74B-8409-C1E35FF3CFE0}">
      <dgm:prSet/>
      <dgm:spPr/>
      <dgm:t>
        <a:bodyPr/>
        <a:lstStyle/>
        <a:p>
          <a:endParaRPr lang="en-US"/>
        </a:p>
      </dgm:t>
    </dgm:pt>
    <dgm:pt modelId="{F2EA7F0C-75A5-BD4D-AC87-2A39946E81E3}" type="sibTrans" cxnId="{269E77A0-12DB-D74B-8409-C1E35FF3CFE0}">
      <dgm:prSet/>
      <dgm:spPr/>
      <dgm:t>
        <a:bodyPr/>
        <a:lstStyle/>
        <a:p>
          <a:endParaRPr lang="en-US"/>
        </a:p>
      </dgm:t>
    </dgm:pt>
    <dgm:pt modelId="{7EC66B40-20A5-074A-83D1-25497CD4C925}">
      <dgm:prSet phldrT="[Text]" custT="1"/>
      <dgm:spPr/>
      <dgm:t>
        <a:bodyPr/>
        <a:lstStyle/>
        <a:p>
          <a:r>
            <a:rPr lang="en-US" sz="1600" dirty="0" smtClean="0">
              <a:latin typeface="Arial Narrow" pitchFamily="34" charset="0"/>
            </a:rPr>
            <a:t>Ambient population (average of 24 hours); Nighttime and daytime population where adequate land use data is available</a:t>
          </a:r>
          <a:endParaRPr lang="en-US" sz="1600" dirty="0">
            <a:latin typeface="Arial Narrow" pitchFamily="34" charset="0"/>
          </a:endParaRPr>
        </a:p>
      </dgm:t>
    </dgm:pt>
    <dgm:pt modelId="{AC7D822F-D0B0-2D4D-A497-3A34B1725D5B}" type="parTrans" cxnId="{27A517CE-5022-284D-9A9D-902F6FA3FC39}">
      <dgm:prSet/>
      <dgm:spPr/>
      <dgm:t>
        <a:bodyPr/>
        <a:lstStyle/>
        <a:p>
          <a:endParaRPr lang="en-US"/>
        </a:p>
      </dgm:t>
    </dgm:pt>
    <dgm:pt modelId="{8D7DEAE7-A2F5-394C-9505-77FE8DE59674}" type="sibTrans" cxnId="{27A517CE-5022-284D-9A9D-902F6FA3FC39}">
      <dgm:prSet/>
      <dgm:spPr/>
      <dgm:t>
        <a:bodyPr/>
        <a:lstStyle/>
        <a:p>
          <a:endParaRPr lang="en-US"/>
        </a:p>
      </dgm:t>
    </dgm:pt>
    <dgm:pt modelId="{472DE1CC-8ACB-BF4F-B407-A22640D559C1}">
      <dgm:prSet custT="1"/>
      <dgm:spPr/>
      <dgm:t>
        <a:bodyPr/>
        <a:lstStyle/>
        <a:p>
          <a:r>
            <a:rPr lang="en-US" sz="1600" dirty="0" smtClean="0">
              <a:latin typeface="Arial Narrow" pitchFamily="34" charset="0"/>
            </a:rPr>
            <a:t>Settlement mapping from very high resolution imagery (1m or less)</a:t>
          </a:r>
          <a:endParaRPr lang="en-US" sz="1600" dirty="0">
            <a:latin typeface="Arial Narrow" pitchFamily="34" charset="0"/>
          </a:endParaRPr>
        </a:p>
      </dgm:t>
    </dgm:pt>
    <dgm:pt modelId="{34BBBBB7-FE3E-4B48-BDFE-7B2ACD28896E}" type="parTrans" cxnId="{2D07FEC2-7690-DF4B-92BE-D2FD73DDF6A3}">
      <dgm:prSet/>
      <dgm:spPr/>
      <dgm:t>
        <a:bodyPr/>
        <a:lstStyle/>
        <a:p>
          <a:endParaRPr lang="en-US"/>
        </a:p>
      </dgm:t>
    </dgm:pt>
    <dgm:pt modelId="{D14F6CDE-ECAB-E446-9CBE-DF0AE99E1D97}" type="sibTrans" cxnId="{2D07FEC2-7690-DF4B-92BE-D2FD73DDF6A3}">
      <dgm:prSet/>
      <dgm:spPr/>
      <dgm:t>
        <a:bodyPr/>
        <a:lstStyle/>
        <a:p>
          <a:endParaRPr lang="en-US"/>
        </a:p>
      </dgm:t>
    </dgm:pt>
    <dgm:pt modelId="{2F352380-42F8-C842-9850-95B9D198FF2A}">
      <dgm:prSet custT="1"/>
      <dgm:spPr/>
      <dgm:t>
        <a:bodyPr/>
        <a:lstStyle/>
        <a:p>
          <a:endParaRPr lang="en-US" sz="1600" dirty="0">
            <a:latin typeface="Arial Narrow" pitchFamily="34" charset="0"/>
          </a:endParaRPr>
        </a:p>
      </dgm:t>
    </dgm:pt>
    <dgm:pt modelId="{F669911F-2B1A-C041-93B0-60E60C615689}" type="parTrans" cxnId="{CD45F359-628D-BE42-A796-9FDDDEDA92AA}">
      <dgm:prSet/>
      <dgm:spPr/>
      <dgm:t>
        <a:bodyPr/>
        <a:lstStyle/>
        <a:p>
          <a:endParaRPr lang="en-US"/>
        </a:p>
      </dgm:t>
    </dgm:pt>
    <dgm:pt modelId="{3CE60ADA-BFBA-024A-9B50-406819193450}" type="sibTrans" cxnId="{CD45F359-628D-BE42-A796-9FDDDEDA92AA}">
      <dgm:prSet/>
      <dgm:spPr/>
      <dgm:t>
        <a:bodyPr/>
        <a:lstStyle/>
        <a:p>
          <a:endParaRPr lang="en-US"/>
        </a:p>
      </dgm:t>
    </dgm:pt>
    <dgm:pt modelId="{41079781-B962-0B4A-9519-2736776489FA}">
      <dgm:prSet custT="1"/>
      <dgm:spPr/>
      <dgm:t>
        <a:bodyPr/>
        <a:lstStyle/>
        <a:p>
          <a:r>
            <a:rPr lang="en-US" sz="1600" dirty="0" smtClean="0">
              <a:latin typeface="Arial Narrow" pitchFamily="34" charset="0"/>
            </a:rPr>
            <a:t>Integration of population density and activity databases </a:t>
          </a:r>
          <a:endParaRPr lang="en-US" sz="1600" dirty="0">
            <a:latin typeface="Arial Narrow" pitchFamily="34" charset="0"/>
          </a:endParaRPr>
        </a:p>
      </dgm:t>
    </dgm:pt>
    <dgm:pt modelId="{34B52A0E-737E-D14A-B4FC-26BC7CEFD773}" type="parTrans" cxnId="{0C36F2F7-6452-D042-98C2-96B278531EAA}">
      <dgm:prSet/>
      <dgm:spPr/>
      <dgm:t>
        <a:bodyPr/>
        <a:lstStyle/>
        <a:p>
          <a:endParaRPr lang="en-US"/>
        </a:p>
      </dgm:t>
    </dgm:pt>
    <dgm:pt modelId="{C1C2A0C5-F5C3-614C-8CA5-CF4B0F56A38B}" type="sibTrans" cxnId="{0C36F2F7-6452-D042-98C2-96B278531EAA}">
      <dgm:prSet/>
      <dgm:spPr/>
      <dgm:t>
        <a:bodyPr/>
        <a:lstStyle/>
        <a:p>
          <a:endParaRPr lang="en-US"/>
        </a:p>
      </dgm:t>
    </dgm:pt>
    <dgm:pt modelId="{DF9149C1-0DE1-4F1A-8B43-43EA64362672}" type="pres">
      <dgm:prSet presAssocID="{468D5F7E-AD4B-4D1B-8F2D-ADC780715624}" presName="linear" presStyleCnt="0">
        <dgm:presLayoutVars>
          <dgm:dir/>
          <dgm:resizeHandles val="exact"/>
        </dgm:presLayoutVars>
      </dgm:prSet>
      <dgm:spPr/>
      <dgm:t>
        <a:bodyPr/>
        <a:lstStyle/>
        <a:p>
          <a:endParaRPr lang="en-US"/>
        </a:p>
      </dgm:t>
    </dgm:pt>
    <dgm:pt modelId="{5F9284B6-FB5F-4031-BBBB-774F8EB65C59}" type="pres">
      <dgm:prSet presAssocID="{D0FB235E-ACF3-43CD-A782-8B6D7D0CF10D}" presName="comp" presStyleCnt="0"/>
      <dgm:spPr/>
    </dgm:pt>
    <dgm:pt modelId="{30D34237-A8C2-4595-975A-7DA9BD82D108}" type="pres">
      <dgm:prSet presAssocID="{D0FB235E-ACF3-43CD-A782-8B6D7D0CF10D}" presName="box" presStyleLbl="node1" presStyleIdx="0" presStyleCnt="3"/>
      <dgm:spPr/>
      <dgm:t>
        <a:bodyPr/>
        <a:lstStyle/>
        <a:p>
          <a:endParaRPr lang="en-US"/>
        </a:p>
      </dgm:t>
    </dgm:pt>
    <dgm:pt modelId="{EC499D59-CAB8-44B2-AFCC-4152785529CA}" type="pres">
      <dgm:prSet presAssocID="{D0FB235E-ACF3-43CD-A782-8B6D7D0CF10D}" presName="img" presStyleLbl="fgImgPlace1" presStyleIdx="0" presStyleCnt="3"/>
      <dgm:spPr>
        <a:blipFill rotWithShape="0">
          <a:blip xmlns:r="http://schemas.openxmlformats.org/officeDocument/2006/relationships" r:embed="rId1" cstate="print">
            <a:extLst>
              <a:ext uri="{28A0092B-C50C-407E-A947-70E740481C1C}">
                <a14:useLocalDpi xmlns:a14="http://schemas.microsoft.com/office/drawing/2010/main"/>
              </a:ext>
            </a:extLst>
          </a:blip>
          <a:stretch>
            <a:fillRect/>
          </a:stretch>
        </a:blipFill>
      </dgm:spPr>
      <dgm:t>
        <a:bodyPr/>
        <a:lstStyle/>
        <a:p>
          <a:endParaRPr lang="en-US"/>
        </a:p>
      </dgm:t>
    </dgm:pt>
    <dgm:pt modelId="{83E5F5A0-40E7-4A9A-8B27-EA8FC0BBFD86}" type="pres">
      <dgm:prSet presAssocID="{D0FB235E-ACF3-43CD-A782-8B6D7D0CF10D}" presName="text" presStyleLbl="node1" presStyleIdx="0" presStyleCnt="3">
        <dgm:presLayoutVars>
          <dgm:bulletEnabled val="1"/>
        </dgm:presLayoutVars>
      </dgm:prSet>
      <dgm:spPr/>
      <dgm:t>
        <a:bodyPr/>
        <a:lstStyle/>
        <a:p>
          <a:endParaRPr lang="en-US"/>
        </a:p>
      </dgm:t>
    </dgm:pt>
    <dgm:pt modelId="{31D48037-C29F-4AF7-91E4-CA5C65959A96}" type="pres">
      <dgm:prSet presAssocID="{7D07AA99-8C8F-484D-99A2-D4EBE17C7B8C}" presName="spacer" presStyleCnt="0"/>
      <dgm:spPr/>
    </dgm:pt>
    <dgm:pt modelId="{E5CE597E-228D-4BF0-8422-994BBBEB15C5}" type="pres">
      <dgm:prSet presAssocID="{D9E1E4EF-DC56-4B18-8671-72D260F15F5B}" presName="comp" presStyleCnt="0"/>
      <dgm:spPr/>
    </dgm:pt>
    <dgm:pt modelId="{67B661C9-A511-4983-A055-BBA4B56EC797}" type="pres">
      <dgm:prSet presAssocID="{D9E1E4EF-DC56-4B18-8671-72D260F15F5B}" presName="box" presStyleLbl="node1" presStyleIdx="1" presStyleCnt="3"/>
      <dgm:spPr/>
      <dgm:t>
        <a:bodyPr/>
        <a:lstStyle/>
        <a:p>
          <a:endParaRPr lang="en-US"/>
        </a:p>
      </dgm:t>
    </dgm:pt>
    <dgm:pt modelId="{95954098-9F49-48C7-98C0-63F65155B46E}" type="pres">
      <dgm:prSet presAssocID="{D9E1E4EF-DC56-4B18-8671-72D260F15F5B}" presName="img" presStyleLbl="fgImgPlace1" presStyleIdx="1" presStyleCnt="3"/>
      <dgm:spPr>
        <a:blipFill rotWithShape="0">
          <a:blip xmlns:r="http://schemas.openxmlformats.org/officeDocument/2006/relationships" r:embed="rId2" cstate="print">
            <a:extLst>
              <a:ext uri="{28A0092B-C50C-407E-A947-70E740481C1C}">
                <a14:useLocalDpi xmlns:a14="http://schemas.microsoft.com/office/drawing/2010/main"/>
              </a:ext>
            </a:extLst>
          </a:blip>
          <a:stretch>
            <a:fillRect/>
          </a:stretch>
        </a:blipFill>
      </dgm:spPr>
      <dgm:t>
        <a:bodyPr/>
        <a:lstStyle/>
        <a:p>
          <a:endParaRPr lang="en-US"/>
        </a:p>
      </dgm:t>
    </dgm:pt>
    <dgm:pt modelId="{072B54E6-9CB6-4A61-B9FB-439EE9622525}" type="pres">
      <dgm:prSet presAssocID="{D9E1E4EF-DC56-4B18-8671-72D260F15F5B}" presName="text" presStyleLbl="node1" presStyleIdx="1" presStyleCnt="3">
        <dgm:presLayoutVars>
          <dgm:bulletEnabled val="1"/>
        </dgm:presLayoutVars>
      </dgm:prSet>
      <dgm:spPr/>
      <dgm:t>
        <a:bodyPr/>
        <a:lstStyle/>
        <a:p>
          <a:endParaRPr lang="en-US"/>
        </a:p>
      </dgm:t>
    </dgm:pt>
    <dgm:pt modelId="{D58F8B8F-F74B-2840-B71C-8211E923AA20}" type="pres">
      <dgm:prSet presAssocID="{5F79FBFC-ED9C-4976-87EB-8895C7BB64FB}" presName="spacer" presStyleCnt="0"/>
      <dgm:spPr/>
    </dgm:pt>
    <dgm:pt modelId="{27D85ACF-48A9-4745-BA8B-7D0283301720}" type="pres">
      <dgm:prSet presAssocID="{1FA4310F-0CBD-9E44-B500-5FC8B78BF714}" presName="comp" presStyleCnt="0"/>
      <dgm:spPr/>
    </dgm:pt>
    <dgm:pt modelId="{2A0D858E-C39D-194B-A089-5F3A7B43E777}" type="pres">
      <dgm:prSet presAssocID="{1FA4310F-0CBD-9E44-B500-5FC8B78BF714}" presName="box" presStyleLbl="node1" presStyleIdx="2" presStyleCnt="3"/>
      <dgm:spPr/>
      <dgm:t>
        <a:bodyPr/>
        <a:lstStyle/>
        <a:p>
          <a:endParaRPr lang="en-US"/>
        </a:p>
      </dgm:t>
    </dgm:pt>
    <dgm:pt modelId="{6D5D555F-539F-F446-B877-4E72C711EC9A}" type="pres">
      <dgm:prSet presAssocID="{1FA4310F-0CBD-9E44-B500-5FC8B78BF714}" presName="img"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t>
        <a:bodyPr/>
        <a:lstStyle/>
        <a:p>
          <a:endParaRPr lang="en-US"/>
        </a:p>
      </dgm:t>
    </dgm:pt>
    <dgm:pt modelId="{EE6C31B8-796E-BF4D-8E6B-EAE95CB7AAF7}" type="pres">
      <dgm:prSet presAssocID="{1FA4310F-0CBD-9E44-B500-5FC8B78BF714}" presName="text" presStyleLbl="node1" presStyleIdx="2" presStyleCnt="3">
        <dgm:presLayoutVars>
          <dgm:bulletEnabled val="1"/>
        </dgm:presLayoutVars>
      </dgm:prSet>
      <dgm:spPr/>
      <dgm:t>
        <a:bodyPr/>
        <a:lstStyle/>
        <a:p>
          <a:endParaRPr lang="en-US"/>
        </a:p>
      </dgm:t>
    </dgm:pt>
  </dgm:ptLst>
  <dgm:cxnLst>
    <dgm:cxn modelId="{269E77A0-12DB-D74B-8409-C1E35FF3CFE0}" srcId="{1FA4310F-0CBD-9E44-B500-5FC8B78BF714}" destId="{A8C9841E-9EF2-BE44-9A60-6344950A8186}" srcOrd="0" destOrd="0" parTransId="{F637E37D-572F-154B-859D-AE3A7934F22B}" sibTransId="{F2EA7F0C-75A5-BD4D-AC87-2A39946E81E3}"/>
    <dgm:cxn modelId="{D8CD12DB-C249-9A45-9ED5-DABC04103421}" type="presOf" srcId="{4130FF1F-EF79-4CB0-8C91-B588FA11BFE5}" destId="{83E5F5A0-40E7-4A9A-8B27-EA8FC0BBFD86}" srcOrd="1" destOrd="2" presId="urn:microsoft.com/office/officeart/2005/8/layout/vList4#1"/>
    <dgm:cxn modelId="{7C0B6DEC-5EFF-2F49-B08D-8C2242C1BCCC}" type="presOf" srcId="{970C52A9-C2F2-4DE3-BE1C-91240A8DF4DF}" destId="{072B54E6-9CB6-4A61-B9FB-439EE9622525}" srcOrd="1" destOrd="3" presId="urn:microsoft.com/office/officeart/2005/8/layout/vList4#1"/>
    <dgm:cxn modelId="{0C36F2F7-6452-D042-98C2-96B278531EAA}" srcId="{1FA4310F-0CBD-9E44-B500-5FC8B78BF714}" destId="{41079781-B962-0B4A-9519-2736776489FA}" srcOrd="3" destOrd="0" parTransId="{34B52A0E-737E-D14A-B4FC-26BC7CEFD773}" sibTransId="{C1C2A0C5-F5C3-614C-8CA5-CF4B0F56A38B}"/>
    <dgm:cxn modelId="{5272B723-2D98-3E49-8BF3-B436256AF750}" type="presOf" srcId="{D9E1E4EF-DC56-4B18-8671-72D260F15F5B}" destId="{072B54E6-9CB6-4A61-B9FB-439EE9622525}" srcOrd="1" destOrd="0" presId="urn:microsoft.com/office/officeart/2005/8/layout/vList4#1"/>
    <dgm:cxn modelId="{BA718A82-D6E6-3344-A329-63FBC81CD32F}" type="presOf" srcId="{7EC66B40-20A5-074A-83D1-25497CD4C925}" destId="{2A0D858E-C39D-194B-A089-5F3A7B43E777}" srcOrd="0" destOrd="2" presId="urn:microsoft.com/office/officeart/2005/8/layout/vList4#1"/>
    <dgm:cxn modelId="{410C8BA7-1939-3F4A-9A77-6D573A68F66D}" type="presOf" srcId="{3B69E425-2685-4DB3-96B6-5A658A5AC4EA}" destId="{30D34237-A8C2-4595-975A-7DA9BD82D108}" srcOrd="0" destOrd="3" presId="urn:microsoft.com/office/officeart/2005/8/layout/vList4#1"/>
    <dgm:cxn modelId="{04B5814E-CC76-D243-BD08-2EE474F5AD3B}" type="presOf" srcId="{3872D46A-0B3F-450C-98ED-B28B29216206}" destId="{072B54E6-9CB6-4A61-B9FB-439EE9622525}" srcOrd="1" destOrd="1" presId="urn:microsoft.com/office/officeart/2005/8/layout/vList4#1"/>
    <dgm:cxn modelId="{766526AF-819D-48D9-9DD6-B2FD574E04CB}" srcId="{468D5F7E-AD4B-4D1B-8F2D-ADC780715624}" destId="{D0FB235E-ACF3-43CD-A782-8B6D7D0CF10D}" srcOrd="0" destOrd="0" parTransId="{C5B3E6A7-7420-459A-823D-41EA79837161}" sibTransId="{7D07AA99-8C8F-484D-99A2-D4EBE17C7B8C}"/>
    <dgm:cxn modelId="{BBEA1E60-E09A-CE48-9521-4636CE95C069}" type="presOf" srcId="{D0FB235E-ACF3-43CD-A782-8B6D7D0CF10D}" destId="{30D34237-A8C2-4595-975A-7DA9BD82D108}" srcOrd="0" destOrd="0" presId="urn:microsoft.com/office/officeart/2005/8/layout/vList4#1"/>
    <dgm:cxn modelId="{6CE76311-75C1-134D-A4C6-0B614F5CC52B}" type="presOf" srcId="{7EC66B40-20A5-074A-83D1-25497CD4C925}" destId="{EE6C31B8-796E-BF4D-8E6B-EAE95CB7AAF7}" srcOrd="1" destOrd="2" presId="urn:microsoft.com/office/officeart/2005/8/layout/vList4#1"/>
    <dgm:cxn modelId="{A3C653AC-0F8E-1942-B621-7C5DDE3B9649}" type="presOf" srcId="{2F352380-42F8-C842-9850-95B9D198FF2A}" destId="{EE6C31B8-796E-BF4D-8E6B-EAE95CB7AAF7}" srcOrd="1" destOrd="5" presId="urn:microsoft.com/office/officeart/2005/8/layout/vList4#1"/>
    <dgm:cxn modelId="{DC17DB3F-40C8-4786-83F4-B49488DBCCDB}" srcId="{D0FB235E-ACF3-43CD-A782-8B6D7D0CF10D}" destId="{4130FF1F-EF79-4CB0-8C91-B588FA11BFE5}" srcOrd="1" destOrd="0" parTransId="{9F2C96C4-48A2-4C48-A900-3EE0CD595D52}" sibTransId="{30383635-0356-4B97-94D2-DD907ECFCE1E}"/>
    <dgm:cxn modelId="{2AE3F353-F91B-42F3-9F22-A3B337A3B64B}" srcId="{D9E1E4EF-DC56-4B18-8671-72D260F15F5B}" destId="{970C52A9-C2F2-4DE3-BE1C-91240A8DF4DF}" srcOrd="2" destOrd="0" parTransId="{789BBD82-6555-4B39-93E2-A94593F853B6}" sibTransId="{F50C7429-3352-4139-9B93-1FE58BCD1A66}"/>
    <dgm:cxn modelId="{0CD91646-9721-614E-9418-17DB3A58B3A9}" type="presOf" srcId="{FDCEECFD-8D98-4B65-A4A4-260CC82D86C4}" destId="{83E5F5A0-40E7-4A9A-8B27-EA8FC0BBFD86}" srcOrd="1" destOrd="1" presId="urn:microsoft.com/office/officeart/2005/8/layout/vList4#1"/>
    <dgm:cxn modelId="{1FFE62D2-16FC-AE4C-BD39-8AC1EA64F2FD}" type="presOf" srcId="{4130FF1F-EF79-4CB0-8C91-B588FA11BFE5}" destId="{30D34237-A8C2-4595-975A-7DA9BD82D108}" srcOrd="0" destOrd="2" presId="urn:microsoft.com/office/officeart/2005/8/layout/vList4#1"/>
    <dgm:cxn modelId="{44473F76-1433-A845-89A8-F0949A464B24}" type="presOf" srcId="{970C52A9-C2F2-4DE3-BE1C-91240A8DF4DF}" destId="{67B661C9-A511-4983-A055-BBA4B56EC797}" srcOrd="0" destOrd="3" presId="urn:microsoft.com/office/officeart/2005/8/layout/vList4#1"/>
    <dgm:cxn modelId="{FAB093C2-930E-4A6B-BED1-77EA5C1DA27D}" srcId="{D9E1E4EF-DC56-4B18-8671-72D260F15F5B}" destId="{B5B196AD-D9A0-47E2-A8DA-E405324F1226}" srcOrd="1" destOrd="0" parTransId="{9041083F-3AC9-4032-B363-C52A9FDA7117}" sibTransId="{60448840-2E75-4339-AB6A-5A7BAF95A4CD}"/>
    <dgm:cxn modelId="{62AF2837-FA32-8E40-B77E-BEBD3FDF335D}" type="presOf" srcId="{3872D46A-0B3F-450C-98ED-B28B29216206}" destId="{67B661C9-A511-4983-A055-BBA4B56EC797}" srcOrd="0" destOrd="1" presId="urn:microsoft.com/office/officeart/2005/8/layout/vList4#1"/>
    <dgm:cxn modelId="{F4429E2E-9063-CE41-8AC5-962EE85A67C5}" type="presOf" srcId="{41079781-B962-0B4A-9519-2736776489FA}" destId="{2A0D858E-C39D-194B-A089-5F3A7B43E777}" srcOrd="0" destOrd="4" presId="urn:microsoft.com/office/officeart/2005/8/layout/vList4#1"/>
    <dgm:cxn modelId="{8D1B72DD-25B5-FE4B-B60A-C62CEB3A807A}" type="presOf" srcId="{3B69E425-2685-4DB3-96B6-5A658A5AC4EA}" destId="{83E5F5A0-40E7-4A9A-8B27-EA8FC0BBFD86}" srcOrd="1" destOrd="3" presId="urn:microsoft.com/office/officeart/2005/8/layout/vList4#1"/>
    <dgm:cxn modelId="{EEAEECC7-D7B5-D447-B56A-E478A4CAA98F}" type="presOf" srcId="{B5B196AD-D9A0-47E2-A8DA-E405324F1226}" destId="{072B54E6-9CB6-4A61-B9FB-439EE9622525}" srcOrd="1" destOrd="2" presId="urn:microsoft.com/office/officeart/2005/8/layout/vList4#1"/>
    <dgm:cxn modelId="{3E1E74F3-0F84-4DFB-899B-5038C213F836}" srcId="{D0FB235E-ACF3-43CD-A782-8B6D7D0CF10D}" destId="{FDCEECFD-8D98-4B65-A4A4-260CC82D86C4}" srcOrd="0" destOrd="0" parTransId="{7155BEDB-E835-4A23-99FF-07C2049AC761}" sibTransId="{DDD1D63A-901C-4F6D-B551-A82BC930A998}"/>
    <dgm:cxn modelId="{C3D3D139-6D93-DE45-B04D-6C59689B020D}" type="presOf" srcId="{D9E1E4EF-DC56-4B18-8671-72D260F15F5B}" destId="{67B661C9-A511-4983-A055-BBA4B56EC797}" srcOrd="0" destOrd="0" presId="urn:microsoft.com/office/officeart/2005/8/layout/vList4#1"/>
    <dgm:cxn modelId="{34CBE7BB-8415-C346-83EE-C702558CA815}" type="presOf" srcId="{FDCEECFD-8D98-4B65-A4A4-260CC82D86C4}" destId="{30D34237-A8C2-4595-975A-7DA9BD82D108}" srcOrd="0" destOrd="1" presId="urn:microsoft.com/office/officeart/2005/8/layout/vList4#1"/>
    <dgm:cxn modelId="{F43627A9-E6A8-F247-B653-367624E7018B}" type="presOf" srcId="{A8C9841E-9EF2-BE44-9A60-6344950A8186}" destId="{2A0D858E-C39D-194B-A089-5F3A7B43E777}" srcOrd="0" destOrd="1" presId="urn:microsoft.com/office/officeart/2005/8/layout/vList4#1"/>
    <dgm:cxn modelId="{9312C9D8-E2FE-3B46-9779-9068A78AD610}" type="presOf" srcId="{472DE1CC-8ACB-BF4F-B407-A22640D559C1}" destId="{2A0D858E-C39D-194B-A089-5F3A7B43E777}" srcOrd="0" destOrd="3" presId="urn:microsoft.com/office/officeart/2005/8/layout/vList4#1"/>
    <dgm:cxn modelId="{2D07FEC2-7690-DF4B-92BE-D2FD73DDF6A3}" srcId="{1FA4310F-0CBD-9E44-B500-5FC8B78BF714}" destId="{472DE1CC-8ACB-BF4F-B407-A22640D559C1}" srcOrd="2" destOrd="0" parTransId="{34BBBBB7-FE3E-4B48-BDFE-7B2ACD28896E}" sibTransId="{D14F6CDE-ECAB-E446-9CBE-DF0AE99E1D97}"/>
    <dgm:cxn modelId="{22BD1EC0-1D03-4948-8FFC-45B27DDB093A}" srcId="{D9E1E4EF-DC56-4B18-8671-72D260F15F5B}" destId="{3872D46A-0B3F-450C-98ED-B28B29216206}" srcOrd="0" destOrd="0" parTransId="{6C342A27-A0C0-4EC3-9E93-BDFB9D954DC5}" sibTransId="{61696259-5ED6-44C1-9EB2-772E1165EF37}"/>
    <dgm:cxn modelId="{07CA0D6B-6062-E24B-AD47-736F4629BB3E}" type="presOf" srcId="{1FA4310F-0CBD-9E44-B500-5FC8B78BF714}" destId="{2A0D858E-C39D-194B-A089-5F3A7B43E777}" srcOrd="0" destOrd="0" presId="urn:microsoft.com/office/officeart/2005/8/layout/vList4#1"/>
    <dgm:cxn modelId="{AF67E604-5876-ED4B-99E9-322733E88060}" type="presOf" srcId="{472DE1CC-8ACB-BF4F-B407-A22640D559C1}" destId="{EE6C31B8-796E-BF4D-8E6B-EAE95CB7AAF7}" srcOrd="1" destOrd="3" presId="urn:microsoft.com/office/officeart/2005/8/layout/vList4#1"/>
    <dgm:cxn modelId="{27A517CE-5022-284D-9A9D-902F6FA3FC39}" srcId="{1FA4310F-0CBD-9E44-B500-5FC8B78BF714}" destId="{7EC66B40-20A5-074A-83D1-25497CD4C925}" srcOrd="1" destOrd="0" parTransId="{AC7D822F-D0B0-2D4D-A497-3A34B1725D5B}" sibTransId="{8D7DEAE7-A2F5-394C-9505-77FE8DE59674}"/>
    <dgm:cxn modelId="{4B561EFF-4FD0-0748-A188-B3B80377EEF7}" type="presOf" srcId="{41079781-B962-0B4A-9519-2736776489FA}" destId="{EE6C31B8-796E-BF4D-8E6B-EAE95CB7AAF7}" srcOrd="1" destOrd="4" presId="urn:microsoft.com/office/officeart/2005/8/layout/vList4#1"/>
    <dgm:cxn modelId="{6CE73105-64CE-1745-B08E-7F1C67C4D532}" type="presOf" srcId="{468D5F7E-AD4B-4D1B-8F2D-ADC780715624}" destId="{DF9149C1-0DE1-4F1A-8B43-43EA64362672}" srcOrd="0" destOrd="0" presId="urn:microsoft.com/office/officeart/2005/8/layout/vList4#1"/>
    <dgm:cxn modelId="{73D4DD01-5374-4432-B73B-72617A02BC67}" srcId="{D0FB235E-ACF3-43CD-A782-8B6D7D0CF10D}" destId="{3B69E425-2685-4DB3-96B6-5A658A5AC4EA}" srcOrd="2" destOrd="0" parTransId="{84A16351-6262-49EA-B8EB-0A99A8D39484}" sibTransId="{5001136F-1D57-4446-9850-859CB24E7A2B}"/>
    <dgm:cxn modelId="{4A806460-9D6A-AF49-8EEB-98B2BBC273D1}" type="presOf" srcId="{D0FB235E-ACF3-43CD-A782-8B6D7D0CF10D}" destId="{83E5F5A0-40E7-4A9A-8B27-EA8FC0BBFD86}" srcOrd="1" destOrd="0" presId="urn:microsoft.com/office/officeart/2005/8/layout/vList4#1"/>
    <dgm:cxn modelId="{4F5895A3-0E94-074E-A5A3-F491CC95D8B7}" srcId="{468D5F7E-AD4B-4D1B-8F2D-ADC780715624}" destId="{1FA4310F-0CBD-9E44-B500-5FC8B78BF714}" srcOrd="2" destOrd="0" parTransId="{41675598-DA86-F542-A993-7F7121851773}" sibTransId="{A6E7EDE9-14A3-E344-88B2-45E8A4442FFB}"/>
    <dgm:cxn modelId="{CD45F359-628D-BE42-A796-9FDDDEDA92AA}" srcId="{1FA4310F-0CBD-9E44-B500-5FC8B78BF714}" destId="{2F352380-42F8-C842-9850-95B9D198FF2A}" srcOrd="4" destOrd="0" parTransId="{F669911F-2B1A-C041-93B0-60E60C615689}" sibTransId="{3CE60ADA-BFBA-024A-9B50-406819193450}"/>
    <dgm:cxn modelId="{EDEB03F8-1B93-8443-AF87-379EF94C33E3}" type="presOf" srcId="{2F352380-42F8-C842-9850-95B9D198FF2A}" destId="{2A0D858E-C39D-194B-A089-5F3A7B43E777}" srcOrd="0" destOrd="5" presId="urn:microsoft.com/office/officeart/2005/8/layout/vList4#1"/>
    <dgm:cxn modelId="{1E71C297-A8C2-4045-8931-DBBA79A2A656}" type="presOf" srcId="{A8C9841E-9EF2-BE44-9A60-6344950A8186}" destId="{EE6C31B8-796E-BF4D-8E6B-EAE95CB7AAF7}" srcOrd="1" destOrd="1" presId="urn:microsoft.com/office/officeart/2005/8/layout/vList4#1"/>
    <dgm:cxn modelId="{BD75DE08-3DAF-44F1-ACDC-5E1499CE076C}" srcId="{468D5F7E-AD4B-4D1B-8F2D-ADC780715624}" destId="{D9E1E4EF-DC56-4B18-8671-72D260F15F5B}" srcOrd="1" destOrd="0" parTransId="{4054536F-0C62-4E5A-BCBC-ABD231551371}" sibTransId="{5F79FBFC-ED9C-4976-87EB-8895C7BB64FB}"/>
    <dgm:cxn modelId="{28EAC783-61A9-4746-AD88-10574E06B081}" type="presOf" srcId="{B5B196AD-D9A0-47E2-A8DA-E405324F1226}" destId="{67B661C9-A511-4983-A055-BBA4B56EC797}" srcOrd="0" destOrd="2" presId="urn:microsoft.com/office/officeart/2005/8/layout/vList4#1"/>
    <dgm:cxn modelId="{E795A006-88A3-BC42-A7B3-C35591B08D19}" type="presOf" srcId="{1FA4310F-0CBD-9E44-B500-5FC8B78BF714}" destId="{EE6C31B8-796E-BF4D-8E6B-EAE95CB7AAF7}" srcOrd="1" destOrd="0" presId="urn:microsoft.com/office/officeart/2005/8/layout/vList4#1"/>
    <dgm:cxn modelId="{21AFEBE0-C1B0-F34D-B47E-3D86A9B955F5}" type="presParOf" srcId="{DF9149C1-0DE1-4F1A-8B43-43EA64362672}" destId="{5F9284B6-FB5F-4031-BBBB-774F8EB65C59}" srcOrd="0" destOrd="0" presId="urn:microsoft.com/office/officeart/2005/8/layout/vList4#1"/>
    <dgm:cxn modelId="{14CA3DF0-D826-3F4A-BF34-19E2FA1BFB0C}" type="presParOf" srcId="{5F9284B6-FB5F-4031-BBBB-774F8EB65C59}" destId="{30D34237-A8C2-4595-975A-7DA9BD82D108}" srcOrd="0" destOrd="0" presId="urn:microsoft.com/office/officeart/2005/8/layout/vList4#1"/>
    <dgm:cxn modelId="{77A1A0EF-BF0B-1D42-A570-C0A48A3D1198}" type="presParOf" srcId="{5F9284B6-FB5F-4031-BBBB-774F8EB65C59}" destId="{EC499D59-CAB8-44B2-AFCC-4152785529CA}" srcOrd="1" destOrd="0" presId="urn:microsoft.com/office/officeart/2005/8/layout/vList4#1"/>
    <dgm:cxn modelId="{EDE4C122-A957-644C-9BAE-5AB7038DB07A}" type="presParOf" srcId="{5F9284B6-FB5F-4031-BBBB-774F8EB65C59}" destId="{83E5F5A0-40E7-4A9A-8B27-EA8FC0BBFD86}" srcOrd="2" destOrd="0" presId="urn:microsoft.com/office/officeart/2005/8/layout/vList4#1"/>
    <dgm:cxn modelId="{AE68FFDF-D587-F448-ADCB-554FE383E9F3}" type="presParOf" srcId="{DF9149C1-0DE1-4F1A-8B43-43EA64362672}" destId="{31D48037-C29F-4AF7-91E4-CA5C65959A96}" srcOrd="1" destOrd="0" presId="urn:microsoft.com/office/officeart/2005/8/layout/vList4#1"/>
    <dgm:cxn modelId="{CC49101B-DFF8-D941-B8B3-D815337E898E}" type="presParOf" srcId="{DF9149C1-0DE1-4F1A-8B43-43EA64362672}" destId="{E5CE597E-228D-4BF0-8422-994BBBEB15C5}" srcOrd="2" destOrd="0" presId="urn:microsoft.com/office/officeart/2005/8/layout/vList4#1"/>
    <dgm:cxn modelId="{53E0175C-9FDE-7246-AE23-EFE9961178C8}" type="presParOf" srcId="{E5CE597E-228D-4BF0-8422-994BBBEB15C5}" destId="{67B661C9-A511-4983-A055-BBA4B56EC797}" srcOrd="0" destOrd="0" presId="urn:microsoft.com/office/officeart/2005/8/layout/vList4#1"/>
    <dgm:cxn modelId="{BC5ED77D-FBA6-0A4D-9918-31B0B1468A64}" type="presParOf" srcId="{E5CE597E-228D-4BF0-8422-994BBBEB15C5}" destId="{95954098-9F49-48C7-98C0-63F65155B46E}" srcOrd="1" destOrd="0" presId="urn:microsoft.com/office/officeart/2005/8/layout/vList4#1"/>
    <dgm:cxn modelId="{C983AB58-0C07-834B-A221-7A372E5C2AC9}" type="presParOf" srcId="{E5CE597E-228D-4BF0-8422-994BBBEB15C5}" destId="{072B54E6-9CB6-4A61-B9FB-439EE9622525}" srcOrd="2" destOrd="0" presId="urn:microsoft.com/office/officeart/2005/8/layout/vList4#1"/>
    <dgm:cxn modelId="{1267FC81-4DDD-6C49-9EFA-A0396B21BC43}" type="presParOf" srcId="{DF9149C1-0DE1-4F1A-8B43-43EA64362672}" destId="{D58F8B8F-F74B-2840-B71C-8211E923AA20}" srcOrd="3" destOrd="0" presId="urn:microsoft.com/office/officeart/2005/8/layout/vList4#1"/>
    <dgm:cxn modelId="{38F3533D-7DB8-7442-8E01-615509F91DE0}" type="presParOf" srcId="{DF9149C1-0DE1-4F1A-8B43-43EA64362672}" destId="{27D85ACF-48A9-4745-BA8B-7D0283301720}" srcOrd="4" destOrd="0" presId="urn:microsoft.com/office/officeart/2005/8/layout/vList4#1"/>
    <dgm:cxn modelId="{1BA611A5-D4A8-584E-9BED-D7C07E2B9301}" type="presParOf" srcId="{27D85ACF-48A9-4745-BA8B-7D0283301720}" destId="{2A0D858E-C39D-194B-A089-5F3A7B43E777}" srcOrd="0" destOrd="0" presId="urn:microsoft.com/office/officeart/2005/8/layout/vList4#1"/>
    <dgm:cxn modelId="{E7D24334-3F36-3A4D-9916-0E1F41FC8C68}" type="presParOf" srcId="{27D85ACF-48A9-4745-BA8B-7D0283301720}" destId="{6D5D555F-539F-F446-B877-4E72C711EC9A}" srcOrd="1" destOrd="0" presId="urn:microsoft.com/office/officeart/2005/8/layout/vList4#1"/>
    <dgm:cxn modelId="{3A92C511-5B55-6A40-AFCD-11AF0CD3ECD2}" type="presParOf" srcId="{27D85ACF-48A9-4745-BA8B-7D0283301720}" destId="{EE6C31B8-796E-BF4D-8E6B-EAE95CB7AAF7}" srcOrd="2" destOrd="0" presId="urn:microsoft.com/office/officeart/2005/8/layout/vList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B6CB746-A2E0-0C4E-B4E2-C5D2519BB38A}" type="doc">
      <dgm:prSet loTypeId="urn:microsoft.com/office/officeart/2008/layout/CaptionedPictures" loCatId="" qsTypeId="urn:microsoft.com/office/officeart/2005/8/quickstyle/simple2" qsCatId="simple" csTypeId="urn:microsoft.com/office/officeart/2005/8/colors/accent1_2" csCatId="accent1" phldr="1"/>
      <dgm:spPr/>
      <dgm:t>
        <a:bodyPr/>
        <a:lstStyle/>
        <a:p>
          <a:endParaRPr lang="en-US"/>
        </a:p>
      </dgm:t>
    </dgm:pt>
    <dgm:pt modelId="{64455A4C-44EA-1C43-9970-0E86B080BBF9}">
      <dgm:prSet custT="1"/>
      <dgm:spPr/>
      <dgm:t>
        <a:bodyP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rtl="0"/>
          <a:r>
            <a:rPr lang="en-US" sz="2000" b="1" cap="none" spc="0" dirty="0" smtClean="0">
              <a:ln>
                <a:prstDash val="solid"/>
              </a:ln>
              <a:solidFill>
                <a:schemeClr val="tx1"/>
              </a:solidFill>
              <a:effectLst>
                <a:glow rad="63500">
                  <a:schemeClr val="accent4">
                    <a:satMod val="175000"/>
                    <a:alpha val="40000"/>
                  </a:schemeClr>
                </a:glow>
                <a:outerShdw blurRad="50800" dist="38100" dir="5400000" algn="t" rotWithShape="0">
                  <a:prstClr val="black">
                    <a:alpha val="40000"/>
                  </a:prstClr>
                </a:outerShdw>
              </a:effectLst>
              <a:latin typeface="Arial Narrow"/>
              <a:cs typeface="Arial Narrow"/>
            </a:rPr>
            <a:t>Educational Institutes</a:t>
          </a:r>
          <a:endParaRPr lang="en-US" sz="2000" b="1" cap="none" spc="0" dirty="0">
            <a:ln>
              <a:prstDash val="solid"/>
            </a:ln>
            <a:solidFill>
              <a:schemeClr val="tx1"/>
            </a:solidFill>
            <a:effectLst>
              <a:glow rad="63500">
                <a:schemeClr val="accent4">
                  <a:satMod val="175000"/>
                  <a:alpha val="40000"/>
                </a:schemeClr>
              </a:glow>
              <a:outerShdw blurRad="50800" dist="38100" dir="5400000" algn="t" rotWithShape="0">
                <a:prstClr val="black">
                  <a:alpha val="40000"/>
                </a:prstClr>
              </a:outerShdw>
            </a:effectLst>
            <a:latin typeface="Arial Narrow"/>
            <a:cs typeface="Arial Narrow"/>
          </a:endParaRPr>
        </a:p>
      </dgm:t>
    </dgm:pt>
    <dgm:pt modelId="{755A69C8-E6C8-CB44-B819-D336069747E4}" type="parTrans" cxnId="{B8C6D3C3-65B0-5545-AF51-B800EE4B96E4}">
      <dgm:prSet/>
      <dgm:spPr/>
      <dgm:t>
        <a:bodyPr/>
        <a:lstStyle/>
        <a:p>
          <a:endParaRPr lang="en-US" sz="2000">
            <a:latin typeface="Arial Narrow"/>
            <a:cs typeface="Arial Narrow"/>
          </a:endParaRPr>
        </a:p>
      </dgm:t>
    </dgm:pt>
    <dgm:pt modelId="{8B70ED1C-9475-D847-9C11-DC4B6D76610F}" type="sibTrans" cxnId="{B8C6D3C3-65B0-5545-AF51-B800EE4B96E4}">
      <dgm:prSet/>
      <dgm:spPr/>
      <dgm:t>
        <a:bodyPr/>
        <a:lstStyle/>
        <a:p>
          <a:endParaRPr lang="en-US" sz="2000">
            <a:latin typeface="Arial Narrow"/>
            <a:cs typeface="Arial Narrow"/>
          </a:endParaRPr>
        </a:p>
      </dgm:t>
    </dgm:pt>
    <dgm:pt modelId="{860CBD52-3042-D843-9742-A094F6E38195}">
      <dgm:prSet custT="1"/>
      <dgm:spPr/>
      <dgm:t>
        <a:bodyPr/>
        <a:lstStyle/>
        <a:p>
          <a:pPr rtl="0"/>
          <a:r>
            <a:rPr lang="en-US" sz="2000" b="1" cap="none" spc="0" dirty="0" smtClean="0">
              <a:ln>
                <a:prstDash val="solid"/>
              </a:ln>
              <a:solidFill>
                <a:schemeClr val="tx1"/>
              </a:solidFill>
              <a:effectLst>
                <a:glow rad="63500">
                  <a:schemeClr val="accent4">
                    <a:satMod val="175000"/>
                    <a:alpha val="40000"/>
                  </a:schemeClr>
                </a:glow>
                <a:outerShdw blurRad="50800" dist="38100" dir="5400000" algn="t" rotWithShape="0">
                  <a:prstClr val="black">
                    <a:alpha val="40000"/>
                  </a:prstClr>
                </a:outerShdw>
              </a:effectLst>
              <a:latin typeface="Arial Narrow"/>
              <a:cs typeface="Arial Narrow"/>
            </a:rPr>
            <a:t>Prisons</a:t>
          </a:r>
          <a:endParaRPr lang="en-US" sz="2000" b="1" cap="none" spc="0" dirty="0">
            <a:ln>
              <a:prstDash val="solid"/>
            </a:ln>
            <a:solidFill>
              <a:schemeClr val="tx1"/>
            </a:solidFill>
            <a:effectLst>
              <a:glow rad="63500">
                <a:schemeClr val="accent4">
                  <a:satMod val="175000"/>
                  <a:alpha val="40000"/>
                </a:schemeClr>
              </a:glow>
              <a:outerShdw blurRad="50800" dist="38100" dir="5400000" algn="t" rotWithShape="0">
                <a:prstClr val="black">
                  <a:alpha val="40000"/>
                </a:prstClr>
              </a:outerShdw>
            </a:effectLst>
            <a:latin typeface="Arial Narrow"/>
            <a:cs typeface="Arial Narrow"/>
          </a:endParaRPr>
        </a:p>
      </dgm:t>
    </dgm:pt>
    <dgm:pt modelId="{B25E7D23-2B49-6D4A-B659-51A98E249315}" type="parTrans" cxnId="{8D6A8BFC-8A54-B642-8186-7218EE462B51}">
      <dgm:prSet/>
      <dgm:spPr/>
      <dgm:t>
        <a:bodyPr/>
        <a:lstStyle/>
        <a:p>
          <a:endParaRPr lang="en-US" sz="2000">
            <a:latin typeface="Arial Narrow"/>
            <a:cs typeface="Arial Narrow"/>
          </a:endParaRPr>
        </a:p>
      </dgm:t>
    </dgm:pt>
    <dgm:pt modelId="{C45ACDB7-0F84-EB4C-A379-1DE02EA98383}" type="sibTrans" cxnId="{8D6A8BFC-8A54-B642-8186-7218EE462B51}">
      <dgm:prSet/>
      <dgm:spPr/>
      <dgm:t>
        <a:bodyPr/>
        <a:lstStyle/>
        <a:p>
          <a:endParaRPr lang="en-US" sz="2000">
            <a:latin typeface="Arial Narrow"/>
            <a:cs typeface="Arial Narrow"/>
          </a:endParaRPr>
        </a:p>
      </dgm:t>
    </dgm:pt>
    <dgm:pt modelId="{C565E7FA-2E86-6C41-B6E5-B783839743D2}">
      <dgm:prSet custT="1"/>
      <dgm:spPr/>
      <dgm:t>
        <a:bodyPr/>
        <a:lstStyle/>
        <a:p>
          <a:pPr rtl="0"/>
          <a:r>
            <a:rPr lang="en-US" sz="2000" b="1" cap="none" spc="0" dirty="0" smtClean="0">
              <a:ln>
                <a:prstDash val="solid"/>
              </a:ln>
              <a:solidFill>
                <a:schemeClr val="tx1"/>
              </a:solidFill>
              <a:effectLst>
                <a:glow rad="63500">
                  <a:schemeClr val="accent4">
                    <a:satMod val="175000"/>
                    <a:alpha val="40000"/>
                  </a:schemeClr>
                </a:glow>
                <a:outerShdw blurRad="50800" dist="38100" dir="5400000" algn="t" rotWithShape="0">
                  <a:prstClr val="black">
                    <a:alpha val="40000"/>
                  </a:prstClr>
                </a:outerShdw>
              </a:effectLst>
              <a:latin typeface="Arial Narrow"/>
              <a:cs typeface="Arial Narrow"/>
            </a:rPr>
            <a:t>Day-care Centers</a:t>
          </a:r>
          <a:endParaRPr lang="en-US" sz="2000" b="1" cap="none" spc="0" dirty="0">
            <a:ln>
              <a:prstDash val="solid"/>
            </a:ln>
            <a:solidFill>
              <a:schemeClr val="tx1"/>
            </a:solidFill>
            <a:effectLst>
              <a:glow rad="63500">
                <a:schemeClr val="accent4">
                  <a:satMod val="175000"/>
                  <a:alpha val="40000"/>
                </a:schemeClr>
              </a:glow>
              <a:outerShdw blurRad="50800" dist="38100" dir="5400000" algn="t" rotWithShape="0">
                <a:prstClr val="black">
                  <a:alpha val="40000"/>
                </a:prstClr>
              </a:outerShdw>
            </a:effectLst>
            <a:latin typeface="Arial Narrow"/>
            <a:cs typeface="Arial Narrow"/>
          </a:endParaRPr>
        </a:p>
      </dgm:t>
    </dgm:pt>
    <dgm:pt modelId="{E01DDDE0-049C-6849-A465-FA02A42F8DC9}" type="parTrans" cxnId="{E755D4BB-0AD1-6448-ACB7-83591C63CB63}">
      <dgm:prSet/>
      <dgm:spPr/>
      <dgm:t>
        <a:bodyPr/>
        <a:lstStyle/>
        <a:p>
          <a:endParaRPr lang="en-US" sz="2000">
            <a:latin typeface="Arial Narrow"/>
            <a:cs typeface="Arial Narrow"/>
          </a:endParaRPr>
        </a:p>
      </dgm:t>
    </dgm:pt>
    <dgm:pt modelId="{FB411618-B8BA-FD4D-B78E-BDFA202417C7}" type="sibTrans" cxnId="{E755D4BB-0AD1-6448-ACB7-83591C63CB63}">
      <dgm:prSet/>
      <dgm:spPr/>
      <dgm:t>
        <a:bodyPr/>
        <a:lstStyle/>
        <a:p>
          <a:endParaRPr lang="en-US" sz="2000">
            <a:latin typeface="Arial Narrow"/>
            <a:cs typeface="Arial Narrow"/>
          </a:endParaRPr>
        </a:p>
      </dgm:t>
    </dgm:pt>
    <dgm:pt modelId="{3EA36447-F2F1-7249-83B0-7C1C266E6FC1}">
      <dgm:prSet custT="1"/>
      <dgm:spPr/>
      <dgm:t>
        <a:bodyPr/>
        <a:lstStyle/>
        <a:p>
          <a:pPr rtl="0"/>
          <a:r>
            <a:rPr lang="en-US" sz="2000" b="1" cap="none" spc="0" dirty="0" smtClean="0">
              <a:ln>
                <a:prstDash val="solid"/>
              </a:ln>
              <a:solidFill>
                <a:schemeClr val="tx1"/>
              </a:solidFill>
              <a:effectLst>
                <a:glow rad="63500">
                  <a:schemeClr val="accent4">
                    <a:satMod val="175000"/>
                    <a:alpha val="40000"/>
                  </a:schemeClr>
                </a:glow>
                <a:outerShdw blurRad="50800" dist="38100" dir="5400000" algn="t" rotWithShape="0">
                  <a:prstClr val="black">
                    <a:alpha val="40000"/>
                  </a:prstClr>
                </a:outerShdw>
              </a:effectLst>
              <a:latin typeface="Arial Narrow"/>
              <a:cs typeface="Arial Narrow"/>
            </a:rPr>
            <a:t>Rail lines/Rail points</a:t>
          </a:r>
          <a:endParaRPr lang="en-US" sz="2000" b="1" cap="none" spc="0" dirty="0">
            <a:ln>
              <a:prstDash val="solid"/>
            </a:ln>
            <a:solidFill>
              <a:schemeClr val="tx1"/>
            </a:solidFill>
            <a:effectLst>
              <a:glow rad="63500">
                <a:schemeClr val="accent4">
                  <a:satMod val="175000"/>
                  <a:alpha val="40000"/>
                </a:schemeClr>
              </a:glow>
              <a:outerShdw blurRad="50800" dist="38100" dir="5400000" algn="t" rotWithShape="0">
                <a:prstClr val="black">
                  <a:alpha val="40000"/>
                </a:prstClr>
              </a:outerShdw>
            </a:effectLst>
            <a:latin typeface="Arial Narrow"/>
            <a:cs typeface="Arial Narrow"/>
          </a:endParaRPr>
        </a:p>
      </dgm:t>
    </dgm:pt>
    <dgm:pt modelId="{3CA7252D-08CA-5943-B9AF-DC669169751E}" type="parTrans" cxnId="{4BDC602F-3643-964F-990D-C6A65E0BAB95}">
      <dgm:prSet/>
      <dgm:spPr/>
      <dgm:t>
        <a:bodyPr/>
        <a:lstStyle/>
        <a:p>
          <a:endParaRPr lang="en-US" sz="2000">
            <a:latin typeface="Arial Narrow"/>
            <a:cs typeface="Arial Narrow"/>
          </a:endParaRPr>
        </a:p>
      </dgm:t>
    </dgm:pt>
    <dgm:pt modelId="{A47343AE-9268-0D4F-8D25-C6EFFB35D460}" type="sibTrans" cxnId="{4BDC602F-3643-964F-990D-C6A65E0BAB95}">
      <dgm:prSet/>
      <dgm:spPr/>
      <dgm:t>
        <a:bodyPr/>
        <a:lstStyle/>
        <a:p>
          <a:endParaRPr lang="en-US" sz="2000">
            <a:latin typeface="Arial Narrow"/>
            <a:cs typeface="Arial Narrow"/>
          </a:endParaRPr>
        </a:p>
      </dgm:t>
    </dgm:pt>
    <dgm:pt modelId="{AFE859E4-CFD6-564F-8290-C9AC8CB8BD15}">
      <dgm:prSet custT="1"/>
      <dgm:spPr/>
      <dgm:t>
        <a:bodyPr/>
        <a:lstStyle/>
        <a:p>
          <a:pPr rtl="0"/>
          <a:r>
            <a:rPr lang="en-US" sz="2000" b="1" cap="none" spc="0" dirty="0" smtClean="0">
              <a:ln>
                <a:prstDash val="solid"/>
              </a:ln>
              <a:solidFill>
                <a:schemeClr val="tx1"/>
              </a:solidFill>
              <a:effectLst>
                <a:glow rad="63500">
                  <a:schemeClr val="accent4">
                    <a:satMod val="175000"/>
                    <a:alpha val="40000"/>
                  </a:schemeClr>
                </a:glow>
                <a:outerShdw blurRad="50800" dist="38100" dir="5400000" algn="t" rotWithShape="0">
                  <a:prstClr val="black">
                    <a:alpha val="40000"/>
                  </a:prstClr>
                </a:outerShdw>
              </a:effectLst>
              <a:latin typeface="Arial Narrow"/>
              <a:cs typeface="Arial Narrow"/>
            </a:rPr>
            <a:t>Hospitals</a:t>
          </a:r>
          <a:endParaRPr lang="en-US" sz="2000" b="1" cap="none" spc="0" dirty="0">
            <a:ln>
              <a:prstDash val="solid"/>
            </a:ln>
            <a:solidFill>
              <a:schemeClr val="tx1"/>
            </a:solidFill>
            <a:effectLst>
              <a:glow rad="63500">
                <a:schemeClr val="accent4">
                  <a:satMod val="175000"/>
                  <a:alpha val="40000"/>
                </a:schemeClr>
              </a:glow>
              <a:outerShdw blurRad="50800" dist="38100" dir="5400000" algn="t" rotWithShape="0">
                <a:prstClr val="black">
                  <a:alpha val="40000"/>
                </a:prstClr>
              </a:outerShdw>
            </a:effectLst>
            <a:latin typeface="Arial Narrow"/>
            <a:cs typeface="Arial Narrow"/>
          </a:endParaRPr>
        </a:p>
      </dgm:t>
    </dgm:pt>
    <dgm:pt modelId="{E5A4E1D3-33DC-2941-A527-F8CD8AAAF73F}" type="parTrans" cxnId="{810371F5-6D3D-6643-96AF-7166AD9DAB82}">
      <dgm:prSet/>
      <dgm:spPr/>
      <dgm:t>
        <a:bodyPr/>
        <a:lstStyle/>
        <a:p>
          <a:endParaRPr lang="en-US" sz="2000">
            <a:latin typeface="Arial Narrow"/>
            <a:cs typeface="Arial Narrow"/>
          </a:endParaRPr>
        </a:p>
      </dgm:t>
    </dgm:pt>
    <dgm:pt modelId="{C711B3AF-C0E4-7F4E-BB59-6397A541D8B7}" type="sibTrans" cxnId="{810371F5-6D3D-6643-96AF-7166AD9DAB82}">
      <dgm:prSet/>
      <dgm:spPr/>
      <dgm:t>
        <a:bodyPr/>
        <a:lstStyle/>
        <a:p>
          <a:endParaRPr lang="en-US" sz="2000">
            <a:latin typeface="Arial Narrow"/>
            <a:cs typeface="Arial Narrow"/>
          </a:endParaRPr>
        </a:p>
      </dgm:t>
    </dgm:pt>
    <dgm:pt modelId="{31404820-F366-CF40-A008-16B8FFDD7D02}">
      <dgm:prSet custT="1"/>
      <dgm:spPr/>
      <dgm:t>
        <a:bodyPr/>
        <a:lstStyle/>
        <a:p>
          <a:pPr rtl="0"/>
          <a:r>
            <a:rPr lang="en-US" sz="2000" b="1" cap="none" spc="0" dirty="0" smtClean="0">
              <a:ln>
                <a:prstDash val="solid"/>
              </a:ln>
              <a:solidFill>
                <a:schemeClr val="tx1"/>
              </a:solidFill>
              <a:effectLst>
                <a:glow rad="63500">
                  <a:schemeClr val="accent4">
                    <a:satMod val="175000"/>
                    <a:alpha val="40000"/>
                  </a:schemeClr>
                </a:glow>
                <a:outerShdw blurRad="50800" dist="38100" dir="5400000" algn="t" rotWithShape="0">
                  <a:prstClr val="black">
                    <a:alpha val="40000"/>
                  </a:prstClr>
                </a:outerShdw>
              </a:effectLst>
              <a:latin typeface="Arial Narrow"/>
              <a:cs typeface="Arial Narrow"/>
            </a:rPr>
            <a:t>Solid Waste Landfills</a:t>
          </a:r>
          <a:endParaRPr lang="en-US" sz="2000" b="1" cap="none" spc="0" dirty="0">
            <a:ln>
              <a:prstDash val="solid"/>
            </a:ln>
            <a:solidFill>
              <a:schemeClr val="tx1"/>
            </a:solidFill>
            <a:effectLst>
              <a:glow rad="63500">
                <a:schemeClr val="accent4">
                  <a:satMod val="175000"/>
                  <a:alpha val="40000"/>
                </a:schemeClr>
              </a:glow>
              <a:outerShdw blurRad="50800" dist="38100" dir="5400000" algn="t" rotWithShape="0">
                <a:prstClr val="black">
                  <a:alpha val="40000"/>
                </a:prstClr>
              </a:outerShdw>
            </a:effectLst>
            <a:latin typeface="Arial Narrow"/>
            <a:cs typeface="Arial Narrow"/>
          </a:endParaRPr>
        </a:p>
      </dgm:t>
    </dgm:pt>
    <dgm:pt modelId="{47915C32-B1C1-E74A-B47B-E1C10824E137}" type="parTrans" cxnId="{A81D0A46-42C5-2246-8669-A5778902324B}">
      <dgm:prSet/>
      <dgm:spPr/>
      <dgm:t>
        <a:bodyPr/>
        <a:lstStyle/>
        <a:p>
          <a:endParaRPr lang="en-US" sz="2000">
            <a:latin typeface="Arial Narrow"/>
            <a:cs typeface="Arial Narrow"/>
          </a:endParaRPr>
        </a:p>
      </dgm:t>
    </dgm:pt>
    <dgm:pt modelId="{8B166804-6C11-7048-90CF-DD21F60465C2}" type="sibTrans" cxnId="{A81D0A46-42C5-2246-8669-A5778902324B}">
      <dgm:prSet/>
      <dgm:spPr/>
      <dgm:t>
        <a:bodyPr/>
        <a:lstStyle/>
        <a:p>
          <a:endParaRPr lang="en-US" sz="2000">
            <a:latin typeface="Arial Narrow"/>
            <a:cs typeface="Arial Narrow"/>
          </a:endParaRPr>
        </a:p>
      </dgm:t>
    </dgm:pt>
    <dgm:pt modelId="{4155538A-E11B-A245-B701-AA86F2418EF0}">
      <dgm:prSet custT="1"/>
      <dgm:spPr/>
      <dgm:t>
        <a:bodyPr/>
        <a:lstStyle/>
        <a:p>
          <a:pPr rtl="0"/>
          <a:r>
            <a:rPr lang="en-US" sz="2000" b="1" cap="none" spc="0" dirty="0" smtClean="0">
              <a:ln>
                <a:prstDash val="solid"/>
              </a:ln>
              <a:solidFill>
                <a:schemeClr val="tx1"/>
              </a:solidFill>
              <a:effectLst>
                <a:glow rad="63500">
                  <a:schemeClr val="accent4">
                    <a:satMod val="175000"/>
                    <a:alpha val="40000"/>
                  </a:schemeClr>
                </a:glow>
                <a:outerShdw blurRad="50800" dist="38100" dir="5400000" algn="t" rotWithShape="0">
                  <a:prstClr val="black">
                    <a:alpha val="40000"/>
                  </a:prstClr>
                </a:outerShdw>
              </a:effectLst>
              <a:latin typeface="Arial Narrow"/>
              <a:cs typeface="Arial Narrow"/>
            </a:rPr>
            <a:t>Mobile Home Parks</a:t>
          </a:r>
          <a:endParaRPr lang="en-US" sz="2000" b="1" cap="none" spc="0" dirty="0">
            <a:ln>
              <a:prstDash val="solid"/>
            </a:ln>
            <a:solidFill>
              <a:schemeClr val="tx1"/>
            </a:solidFill>
            <a:effectLst>
              <a:glow rad="63500">
                <a:schemeClr val="accent4">
                  <a:satMod val="175000"/>
                  <a:alpha val="40000"/>
                </a:schemeClr>
              </a:glow>
              <a:outerShdw blurRad="50800" dist="38100" dir="5400000" algn="t" rotWithShape="0">
                <a:prstClr val="black">
                  <a:alpha val="40000"/>
                </a:prstClr>
              </a:outerShdw>
            </a:effectLst>
            <a:latin typeface="Arial Narrow"/>
            <a:cs typeface="Arial Narrow"/>
          </a:endParaRPr>
        </a:p>
      </dgm:t>
    </dgm:pt>
    <dgm:pt modelId="{B964641F-4FA0-CD4C-A5AB-89C39B59EF9D}" type="parTrans" cxnId="{84164219-888C-5B41-A167-3D835395888C}">
      <dgm:prSet/>
      <dgm:spPr/>
      <dgm:t>
        <a:bodyPr/>
        <a:lstStyle/>
        <a:p>
          <a:endParaRPr lang="en-US" sz="2000">
            <a:latin typeface="Arial Narrow"/>
            <a:cs typeface="Arial Narrow"/>
          </a:endParaRPr>
        </a:p>
      </dgm:t>
    </dgm:pt>
    <dgm:pt modelId="{7ADEBF38-90C4-CE4E-A759-75A0D325AE06}" type="sibTrans" cxnId="{84164219-888C-5B41-A167-3D835395888C}">
      <dgm:prSet/>
      <dgm:spPr/>
      <dgm:t>
        <a:bodyPr/>
        <a:lstStyle/>
        <a:p>
          <a:endParaRPr lang="en-US" sz="2000">
            <a:latin typeface="Arial Narrow"/>
            <a:cs typeface="Arial Narrow"/>
          </a:endParaRPr>
        </a:p>
      </dgm:t>
    </dgm:pt>
    <dgm:pt modelId="{5438885B-131F-B64D-A04B-1CDAB600E366}">
      <dgm:prSet custT="1"/>
      <dgm:spPr/>
      <dgm:t>
        <a:bodyPr/>
        <a:lstStyle/>
        <a:p>
          <a:pPr rtl="0"/>
          <a:r>
            <a:rPr lang="en-US" sz="2000" b="1" cap="none" spc="0" dirty="0" smtClean="0">
              <a:ln>
                <a:prstDash val="solid"/>
              </a:ln>
              <a:solidFill>
                <a:schemeClr val="tx1"/>
              </a:solidFill>
              <a:effectLst>
                <a:glow rad="63500">
                  <a:schemeClr val="accent4">
                    <a:satMod val="175000"/>
                    <a:alpha val="40000"/>
                  </a:schemeClr>
                </a:glow>
                <a:outerShdw blurRad="50800" dist="38100" dir="5400000" algn="t" rotWithShape="0">
                  <a:prstClr val="black">
                    <a:alpha val="40000"/>
                  </a:prstClr>
                </a:outerShdw>
              </a:effectLst>
              <a:latin typeface="Arial Narrow"/>
              <a:cs typeface="Arial Narrow"/>
            </a:rPr>
            <a:t>Energy Data Layers</a:t>
          </a:r>
          <a:endParaRPr lang="en-US" sz="2000" b="1" cap="none" spc="0" dirty="0">
            <a:ln>
              <a:prstDash val="solid"/>
            </a:ln>
            <a:solidFill>
              <a:schemeClr val="tx1"/>
            </a:solidFill>
            <a:effectLst>
              <a:glow rad="63500">
                <a:schemeClr val="accent4">
                  <a:satMod val="175000"/>
                  <a:alpha val="40000"/>
                </a:schemeClr>
              </a:glow>
              <a:outerShdw blurRad="50800" dist="38100" dir="5400000" algn="t" rotWithShape="0">
                <a:prstClr val="black">
                  <a:alpha val="40000"/>
                </a:prstClr>
              </a:outerShdw>
            </a:effectLst>
            <a:latin typeface="Arial Narrow"/>
            <a:cs typeface="Arial Narrow"/>
          </a:endParaRPr>
        </a:p>
      </dgm:t>
    </dgm:pt>
    <dgm:pt modelId="{47C09E56-3BB0-6B41-8891-9B3DC75E0B68}" type="parTrans" cxnId="{BC6F7BD0-9124-0C44-9715-FF257C3452DD}">
      <dgm:prSet/>
      <dgm:spPr/>
      <dgm:t>
        <a:bodyPr/>
        <a:lstStyle/>
        <a:p>
          <a:endParaRPr lang="en-US">
            <a:latin typeface="Arial Narrow"/>
            <a:cs typeface="Arial Narrow"/>
          </a:endParaRPr>
        </a:p>
      </dgm:t>
    </dgm:pt>
    <dgm:pt modelId="{514F2B44-EE60-674D-9B00-49CD252203D8}" type="sibTrans" cxnId="{BC6F7BD0-9124-0C44-9715-FF257C3452DD}">
      <dgm:prSet/>
      <dgm:spPr/>
      <dgm:t>
        <a:bodyPr/>
        <a:lstStyle/>
        <a:p>
          <a:endParaRPr lang="en-US">
            <a:latin typeface="Arial Narrow"/>
            <a:cs typeface="Arial Narrow"/>
          </a:endParaRPr>
        </a:p>
      </dgm:t>
    </dgm:pt>
    <dgm:pt modelId="{B8DDF57C-AD03-A641-A821-7F751E61C83D}" type="pres">
      <dgm:prSet presAssocID="{AB6CB746-A2E0-0C4E-B4E2-C5D2519BB38A}" presName="Name0" presStyleCnt="0">
        <dgm:presLayoutVars>
          <dgm:chMax/>
          <dgm:chPref/>
          <dgm:dir/>
        </dgm:presLayoutVars>
      </dgm:prSet>
      <dgm:spPr/>
      <dgm:t>
        <a:bodyPr/>
        <a:lstStyle/>
        <a:p>
          <a:endParaRPr lang="en-US"/>
        </a:p>
      </dgm:t>
    </dgm:pt>
    <dgm:pt modelId="{44921E38-A453-5740-885A-6FB5DDFC04F4}" type="pres">
      <dgm:prSet presAssocID="{64455A4C-44EA-1C43-9970-0E86B080BBF9}" presName="composite" presStyleCnt="0">
        <dgm:presLayoutVars>
          <dgm:chMax val="1"/>
          <dgm:chPref val="1"/>
        </dgm:presLayoutVars>
      </dgm:prSet>
      <dgm:spPr/>
    </dgm:pt>
    <dgm:pt modelId="{8B423F16-D51C-4948-B9A3-FD3140AE82A0}" type="pres">
      <dgm:prSet presAssocID="{64455A4C-44EA-1C43-9970-0E86B080BBF9}" presName="Accent" presStyleLbl="trAlignAcc1" presStyleIdx="0" presStyleCnt="8">
        <dgm:presLayoutVars>
          <dgm:chMax val="0"/>
          <dgm:chPref val="0"/>
        </dgm:presLayoutVars>
      </dgm:prSet>
      <dgm:spPr/>
    </dgm:pt>
    <dgm:pt modelId="{CF738108-852E-9847-B8C8-FCB8E34A73A8}" type="pres">
      <dgm:prSet presAssocID="{64455A4C-44EA-1C43-9970-0E86B080BBF9}" presName="Image" presStyleLbl="alignImgPlace1" presStyleIdx="0" presStyleCnt="8">
        <dgm:presLayoutVars>
          <dgm:chMax val="0"/>
          <dgm:chPref val="0"/>
        </dgm:presLayoutVars>
      </dgm:prSet>
      <dgm:spPr>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t>
        <a:bodyPr/>
        <a:lstStyle/>
        <a:p>
          <a:endParaRPr lang="en-US"/>
        </a:p>
      </dgm:t>
    </dgm:pt>
    <dgm:pt modelId="{8C44DB02-51DE-9348-9B64-B4515C134779}" type="pres">
      <dgm:prSet presAssocID="{64455A4C-44EA-1C43-9970-0E86B080BBF9}" presName="ChildComposite" presStyleCnt="0"/>
      <dgm:spPr/>
    </dgm:pt>
    <dgm:pt modelId="{502BED2D-6533-C744-88B9-5DA448789BFA}" type="pres">
      <dgm:prSet presAssocID="{64455A4C-44EA-1C43-9970-0E86B080BBF9}" presName="Child" presStyleLbl="node1" presStyleIdx="0" presStyleCnt="0">
        <dgm:presLayoutVars>
          <dgm:chMax val="0"/>
          <dgm:chPref val="0"/>
          <dgm:bulletEnabled val="1"/>
        </dgm:presLayoutVars>
      </dgm:prSet>
      <dgm:spPr/>
    </dgm:pt>
    <dgm:pt modelId="{4FBAB85B-1366-EB40-9F17-C9F12AFA39CB}" type="pres">
      <dgm:prSet presAssocID="{64455A4C-44EA-1C43-9970-0E86B080BBF9}" presName="Parent" presStyleLbl="revTx" presStyleIdx="0" presStyleCnt="8">
        <dgm:presLayoutVars>
          <dgm:chMax val="1"/>
          <dgm:chPref val="0"/>
          <dgm:bulletEnabled val="1"/>
        </dgm:presLayoutVars>
      </dgm:prSet>
      <dgm:spPr/>
      <dgm:t>
        <a:bodyPr/>
        <a:lstStyle/>
        <a:p>
          <a:endParaRPr lang="en-US"/>
        </a:p>
      </dgm:t>
    </dgm:pt>
    <dgm:pt modelId="{4F02DE2B-1AFC-2646-A723-0356644082A2}" type="pres">
      <dgm:prSet presAssocID="{8B70ED1C-9475-D847-9C11-DC4B6D76610F}" presName="sibTrans" presStyleCnt="0"/>
      <dgm:spPr/>
    </dgm:pt>
    <dgm:pt modelId="{5F5FE811-192C-FE4A-94F1-A8DECB5DF3A6}" type="pres">
      <dgm:prSet presAssocID="{860CBD52-3042-D843-9742-A094F6E38195}" presName="composite" presStyleCnt="0">
        <dgm:presLayoutVars>
          <dgm:chMax val="1"/>
          <dgm:chPref val="1"/>
        </dgm:presLayoutVars>
      </dgm:prSet>
      <dgm:spPr/>
    </dgm:pt>
    <dgm:pt modelId="{A6A8D4FB-5C6C-BC49-B414-85E0475A5001}" type="pres">
      <dgm:prSet presAssocID="{860CBD52-3042-D843-9742-A094F6E38195}" presName="Accent" presStyleLbl="trAlignAcc1" presStyleIdx="1" presStyleCnt="8">
        <dgm:presLayoutVars>
          <dgm:chMax val="0"/>
          <dgm:chPref val="0"/>
        </dgm:presLayoutVars>
      </dgm:prSet>
      <dgm:spPr/>
    </dgm:pt>
    <dgm:pt modelId="{2F227783-7F77-E546-A97A-5F3423B1DD95}" type="pres">
      <dgm:prSet presAssocID="{860CBD52-3042-D843-9742-A094F6E38195}" presName="Image" presStyleLbl="alignImgPlace1" presStyleIdx="1" presStyleCnt="8">
        <dgm:presLayoutVars>
          <dgm:chMax val="0"/>
          <dgm:chPref val="0"/>
        </dgm:presLayoutVars>
      </dgm:prSet>
      <dgm:spPr>
        <a:blipFill>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t>
        <a:bodyPr/>
        <a:lstStyle/>
        <a:p>
          <a:endParaRPr lang="en-US"/>
        </a:p>
      </dgm:t>
    </dgm:pt>
    <dgm:pt modelId="{F926E29B-66DD-F843-B4CD-CFC2C7AE9164}" type="pres">
      <dgm:prSet presAssocID="{860CBD52-3042-D843-9742-A094F6E38195}" presName="ChildComposite" presStyleCnt="0"/>
      <dgm:spPr/>
    </dgm:pt>
    <dgm:pt modelId="{48E23BE9-9334-7C43-BA79-F06338856E22}" type="pres">
      <dgm:prSet presAssocID="{860CBD52-3042-D843-9742-A094F6E38195}" presName="Child" presStyleLbl="node1" presStyleIdx="0" presStyleCnt="0">
        <dgm:presLayoutVars>
          <dgm:chMax val="0"/>
          <dgm:chPref val="0"/>
          <dgm:bulletEnabled val="1"/>
        </dgm:presLayoutVars>
      </dgm:prSet>
      <dgm:spPr/>
    </dgm:pt>
    <dgm:pt modelId="{55C1B213-A313-234D-BE4F-69BC8444A6D0}" type="pres">
      <dgm:prSet presAssocID="{860CBD52-3042-D843-9742-A094F6E38195}" presName="Parent" presStyleLbl="revTx" presStyleIdx="1" presStyleCnt="8">
        <dgm:presLayoutVars>
          <dgm:chMax val="1"/>
          <dgm:chPref val="0"/>
          <dgm:bulletEnabled val="1"/>
        </dgm:presLayoutVars>
      </dgm:prSet>
      <dgm:spPr/>
      <dgm:t>
        <a:bodyPr/>
        <a:lstStyle/>
        <a:p>
          <a:endParaRPr lang="en-US"/>
        </a:p>
      </dgm:t>
    </dgm:pt>
    <dgm:pt modelId="{C1CEF93A-00FB-EA47-B40A-03B3555C902B}" type="pres">
      <dgm:prSet presAssocID="{C45ACDB7-0F84-EB4C-A379-1DE02EA98383}" presName="sibTrans" presStyleCnt="0"/>
      <dgm:spPr/>
    </dgm:pt>
    <dgm:pt modelId="{9653BAA4-3E72-3141-ADF8-DBB1A0DDCE64}" type="pres">
      <dgm:prSet presAssocID="{C565E7FA-2E86-6C41-B6E5-B783839743D2}" presName="composite" presStyleCnt="0">
        <dgm:presLayoutVars>
          <dgm:chMax val="1"/>
          <dgm:chPref val="1"/>
        </dgm:presLayoutVars>
      </dgm:prSet>
      <dgm:spPr/>
    </dgm:pt>
    <dgm:pt modelId="{9CC022D5-9FE5-4446-A356-6D6FF7EF62BA}" type="pres">
      <dgm:prSet presAssocID="{C565E7FA-2E86-6C41-B6E5-B783839743D2}" presName="Accent" presStyleLbl="trAlignAcc1" presStyleIdx="2" presStyleCnt="8">
        <dgm:presLayoutVars>
          <dgm:chMax val="0"/>
          <dgm:chPref val="0"/>
        </dgm:presLayoutVars>
      </dgm:prSet>
      <dgm:spPr/>
    </dgm:pt>
    <dgm:pt modelId="{EC504B3E-0998-B14F-8311-7A4F388BEA2C}" type="pres">
      <dgm:prSet presAssocID="{C565E7FA-2E86-6C41-B6E5-B783839743D2}" presName="Image" presStyleLbl="alignImgPlace1" presStyleIdx="2" presStyleCnt="8">
        <dgm:presLayoutVars>
          <dgm:chMax val="0"/>
          <dgm:chPref val="0"/>
        </dgm:presLayoutVars>
      </dgm:prSet>
      <dgm:spPr>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t>
        <a:bodyPr/>
        <a:lstStyle/>
        <a:p>
          <a:endParaRPr lang="en-US"/>
        </a:p>
      </dgm:t>
    </dgm:pt>
    <dgm:pt modelId="{27CF1EA4-F2AB-D64B-972D-3F09827224FA}" type="pres">
      <dgm:prSet presAssocID="{C565E7FA-2E86-6C41-B6E5-B783839743D2}" presName="ChildComposite" presStyleCnt="0"/>
      <dgm:spPr/>
    </dgm:pt>
    <dgm:pt modelId="{5358B086-5201-CB4C-9DA1-FBA8C116811F}" type="pres">
      <dgm:prSet presAssocID="{C565E7FA-2E86-6C41-B6E5-B783839743D2}" presName="Child" presStyleLbl="node1" presStyleIdx="0" presStyleCnt="0">
        <dgm:presLayoutVars>
          <dgm:chMax val="0"/>
          <dgm:chPref val="0"/>
          <dgm:bulletEnabled val="1"/>
        </dgm:presLayoutVars>
      </dgm:prSet>
      <dgm:spPr/>
    </dgm:pt>
    <dgm:pt modelId="{1E45D722-C171-5747-974E-A88AA4B7FD7A}" type="pres">
      <dgm:prSet presAssocID="{C565E7FA-2E86-6C41-B6E5-B783839743D2}" presName="Parent" presStyleLbl="revTx" presStyleIdx="2" presStyleCnt="8">
        <dgm:presLayoutVars>
          <dgm:chMax val="1"/>
          <dgm:chPref val="0"/>
          <dgm:bulletEnabled val="1"/>
        </dgm:presLayoutVars>
      </dgm:prSet>
      <dgm:spPr/>
      <dgm:t>
        <a:bodyPr/>
        <a:lstStyle/>
        <a:p>
          <a:endParaRPr lang="en-US"/>
        </a:p>
      </dgm:t>
    </dgm:pt>
    <dgm:pt modelId="{48E74C8E-FFD9-8848-A722-646377986AF0}" type="pres">
      <dgm:prSet presAssocID="{FB411618-B8BA-FD4D-B78E-BDFA202417C7}" presName="sibTrans" presStyleCnt="0"/>
      <dgm:spPr/>
    </dgm:pt>
    <dgm:pt modelId="{F2539101-040A-FB4F-A8A8-E8093E69C502}" type="pres">
      <dgm:prSet presAssocID="{3EA36447-F2F1-7249-83B0-7C1C266E6FC1}" presName="composite" presStyleCnt="0">
        <dgm:presLayoutVars>
          <dgm:chMax val="1"/>
          <dgm:chPref val="1"/>
        </dgm:presLayoutVars>
      </dgm:prSet>
      <dgm:spPr/>
    </dgm:pt>
    <dgm:pt modelId="{F0EE0A48-246D-0D41-BEE4-27425C6D66A0}" type="pres">
      <dgm:prSet presAssocID="{3EA36447-F2F1-7249-83B0-7C1C266E6FC1}" presName="Accent" presStyleLbl="trAlignAcc1" presStyleIdx="3" presStyleCnt="8">
        <dgm:presLayoutVars>
          <dgm:chMax val="0"/>
          <dgm:chPref val="0"/>
        </dgm:presLayoutVars>
      </dgm:prSet>
      <dgm:spPr/>
    </dgm:pt>
    <dgm:pt modelId="{01DBE2D0-E1AD-4341-BB1D-BB6F35FC9B5C}" type="pres">
      <dgm:prSet presAssocID="{3EA36447-F2F1-7249-83B0-7C1C266E6FC1}" presName="Image" presStyleLbl="alignImgPlace1" presStyleIdx="3" presStyleCnt="8">
        <dgm:presLayoutVars>
          <dgm:chMax val="0"/>
          <dgm:chPref val="0"/>
        </dgm:presLayoutVars>
      </dgm:prSet>
      <dgm:spPr>
        <a:blipFill>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t>
        <a:bodyPr/>
        <a:lstStyle/>
        <a:p>
          <a:endParaRPr lang="en-US"/>
        </a:p>
      </dgm:t>
    </dgm:pt>
    <dgm:pt modelId="{4818D014-6CF2-804E-B036-332396D6F61C}" type="pres">
      <dgm:prSet presAssocID="{3EA36447-F2F1-7249-83B0-7C1C266E6FC1}" presName="ChildComposite" presStyleCnt="0"/>
      <dgm:spPr/>
    </dgm:pt>
    <dgm:pt modelId="{AF87AAC2-BD69-DE4E-8A04-20CEA15F493E}" type="pres">
      <dgm:prSet presAssocID="{3EA36447-F2F1-7249-83B0-7C1C266E6FC1}" presName="Child" presStyleLbl="node1" presStyleIdx="0" presStyleCnt="0">
        <dgm:presLayoutVars>
          <dgm:chMax val="0"/>
          <dgm:chPref val="0"/>
          <dgm:bulletEnabled val="1"/>
        </dgm:presLayoutVars>
      </dgm:prSet>
      <dgm:spPr/>
    </dgm:pt>
    <dgm:pt modelId="{71CFA50D-D18E-7441-9858-D3DD52F75E0A}" type="pres">
      <dgm:prSet presAssocID="{3EA36447-F2F1-7249-83B0-7C1C266E6FC1}" presName="Parent" presStyleLbl="revTx" presStyleIdx="3" presStyleCnt="8">
        <dgm:presLayoutVars>
          <dgm:chMax val="1"/>
          <dgm:chPref val="0"/>
          <dgm:bulletEnabled val="1"/>
        </dgm:presLayoutVars>
      </dgm:prSet>
      <dgm:spPr/>
      <dgm:t>
        <a:bodyPr/>
        <a:lstStyle/>
        <a:p>
          <a:endParaRPr lang="en-US"/>
        </a:p>
      </dgm:t>
    </dgm:pt>
    <dgm:pt modelId="{CDFDA60F-71AE-E247-BBE7-FDEA13A0F4B0}" type="pres">
      <dgm:prSet presAssocID="{A47343AE-9268-0D4F-8D25-C6EFFB35D460}" presName="sibTrans" presStyleCnt="0"/>
      <dgm:spPr/>
    </dgm:pt>
    <dgm:pt modelId="{3583AF0C-D09B-D04E-8CD3-900E4B99837B}" type="pres">
      <dgm:prSet presAssocID="{AFE859E4-CFD6-564F-8290-C9AC8CB8BD15}" presName="composite" presStyleCnt="0">
        <dgm:presLayoutVars>
          <dgm:chMax val="1"/>
          <dgm:chPref val="1"/>
        </dgm:presLayoutVars>
      </dgm:prSet>
      <dgm:spPr/>
    </dgm:pt>
    <dgm:pt modelId="{8D47B5AD-AA93-7742-A2B8-D3565DADF909}" type="pres">
      <dgm:prSet presAssocID="{AFE859E4-CFD6-564F-8290-C9AC8CB8BD15}" presName="Accent" presStyleLbl="trAlignAcc1" presStyleIdx="4" presStyleCnt="8">
        <dgm:presLayoutVars>
          <dgm:chMax val="0"/>
          <dgm:chPref val="0"/>
        </dgm:presLayoutVars>
      </dgm:prSet>
      <dgm:spPr/>
    </dgm:pt>
    <dgm:pt modelId="{7BB885D2-0C20-234F-9DA3-450FC2F469F6}" type="pres">
      <dgm:prSet presAssocID="{AFE859E4-CFD6-564F-8290-C9AC8CB8BD15}" presName="Image" presStyleLbl="alignImgPlace1" presStyleIdx="4" presStyleCnt="8">
        <dgm:presLayoutVars>
          <dgm:chMax val="0"/>
          <dgm:chPref val="0"/>
        </dgm:presLayoutVars>
      </dgm:prSet>
      <dgm:spPr>
        <a:blipFill>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t>
        <a:bodyPr/>
        <a:lstStyle/>
        <a:p>
          <a:endParaRPr lang="en-US"/>
        </a:p>
      </dgm:t>
    </dgm:pt>
    <dgm:pt modelId="{C814A0B7-7AF6-E645-BBC9-73153CFAB0C2}" type="pres">
      <dgm:prSet presAssocID="{AFE859E4-CFD6-564F-8290-C9AC8CB8BD15}" presName="ChildComposite" presStyleCnt="0"/>
      <dgm:spPr/>
    </dgm:pt>
    <dgm:pt modelId="{ABB6D328-907C-FD4D-ABDD-50010122E6FB}" type="pres">
      <dgm:prSet presAssocID="{AFE859E4-CFD6-564F-8290-C9AC8CB8BD15}" presName="Child" presStyleLbl="node1" presStyleIdx="0" presStyleCnt="0">
        <dgm:presLayoutVars>
          <dgm:chMax val="0"/>
          <dgm:chPref val="0"/>
          <dgm:bulletEnabled val="1"/>
        </dgm:presLayoutVars>
      </dgm:prSet>
      <dgm:spPr/>
    </dgm:pt>
    <dgm:pt modelId="{2CD78A85-47CF-E44A-881C-A830753300F5}" type="pres">
      <dgm:prSet presAssocID="{AFE859E4-CFD6-564F-8290-C9AC8CB8BD15}" presName="Parent" presStyleLbl="revTx" presStyleIdx="4" presStyleCnt="8">
        <dgm:presLayoutVars>
          <dgm:chMax val="1"/>
          <dgm:chPref val="0"/>
          <dgm:bulletEnabled val="1"/>
        </dgm:presLayoutVars>
      </dgm:prSet>
      <dgm:spPr/>
      <dgm:t>
        <a:bodyPr/>
        <a:lstStyle/>
        <a:p>
          <a:endParaRPr lang="en-US"/>
        </a:p>
      </dgm:t>
    </dgm:pt>
    <dgm:pt modelId="{D29E8BE2-3A9D-CB4A-A528-586B34CB86D5}" type="pres">
      <dgm:prSet presAssocID="{C711B3AF-C0E4-7F4E-BB59-6397A541D8B7}" presName="sibTrans" presStyleCnt="0"/>
      <dgm:spPr/>
    </dgm:pt>
    <dgm:pt modelId="{C77202EC-AFE6-CB45-8EDF-BDD673155A7D}" type="pres">
      <dgm:prSet presAssocID="{31404820-F366-CF40-A008-16B8FFDD7D02}" presName="composite" presStyleCnt="0">
        <dgm:presLayoutVars>
          <dgm:chMax val="1"/>
          <dgm:chPref val="1"/>
        </dgm:presLayoutVars>
      </dgm:prSet>
      <dgm:spPr/>
    </dgm:pt>
    <dgm:pt modelId="{BA67A6CB-55C7-3449-9A1D-2FA73E64DBA0}" type="pres">
      <dgm:prSet presAssocID="{31404820-F366-CF40-A008-16B8FFDD7D02}" presName="Accent" presStyleLbl="trAlignAcc1" presStyleIdx="5" presStyleCnt="8">
        <dgm:presLayoutVars>
          <dgm:chMax val="0"/>
          <dgm:chPref val="0"/>
        </dgm:presLayoutVars>
      </dgm:prSet>
      <dgm:spPr/>
    </dgm:pt>
    <dgm:pt modelId="{098F97B0-7835-6948-A392-0BF1C1417659}" type="pres">
      <dgm:prSet presAssocID="{31404820-F366-CF40-A008-16B8FFDD7D02}" presName="Image" presStyleLbl="alignImgPlace1" presStyleIdx="5" presStyleCnt="8">
        <dgm:presLayoutVars>
          <dgm:chMax val="0"/>
          <dgm:chPref val="0"/>
        </dgm:presLayoutVars>
      </dgm:prSet>
      <dgm:spPr>
        <a:blipFill>
          <a:blip xmlns:r="http://schemas.openxmlformats.org/officeDocument/2006/relationships" r:embed="rId6" cstate="print">
            <a:extLst>
              <a:ext uri="{28A0092B-C50C-407E-A947-70E740481C1C}">
                <a14:useLocalDpi xmlns:a14="http://schemas.microsoft.com/office/drawing/2010/main"/>
              </a:ext>
            </a:extLst>
          </a:blip>
          <a:srcRect/>
          <a:stretch>
            <a:fillRect/>
          </a:stretch>
        </a:blipFill>
      </dgm:spPr>
      <dgm:t>
        <a:bodyPr/>
        <a:lstStyle/>
        <a:p>
          <a:endParaRPr lang="en-US"/>
        </a:p>
      </dgm:t>
    </dgm:pt>
    <dgm:pt modelId="{E6F79F89-B6A6-434F-B0A5-0E45B8FF3FAF}" type="pres">
      <dgm:prSet presAssocID="{31404820-F366-CF40-A008-16B8FFDD7D02}" presName="ChildComposite" presStyleCnt="0"/>
      <dgm:spPr/>
    </dgm:pt>
    <dgm:pt modelId="{A77FF756-110D-A14A-8C0E-943F918BD3CE}" type="pres">
      <dgm:prSet presAssocID="{31404820-F366-CF40-A008-16B8FFDD7D02}" presName="Child" presStyleLbl="node1" presStyleIdx="0" presStyleCnt="0">
        <dgm:presLayoutVars>
          <dgm:chMax val="0"/>
          <dgm:chPref val="0"/>
          <dgm:bulletEnabled val="1"/>
        </dgm:presLayoutVars>
      </dgm:prSet>
      <dgm:spPr/>
    </dgm:pt>
    <dgm:pt modelId="{AD04841D-C6CE-6C40-A964-177F3F4C733E}" type="pres">
      <dgm:prSet presAssocID="{31404820-F366-CF40-A008-16B8FFDD7D02}" presName="Parent" presStyleLbl="revTx" presStyleIdx="5" presStyleCnt="8">
        <dgm:presLayoutVars>
          <dgm:chMax val="1"/>
          <dgm:chPref val="0"/>
          <dgm:bulletEnabled val="1"/>
        </dgm:presLayoutVars>
      </dgm:prSet>
      <dgm:spPr/>
      <dgm:t>
        <a:bodyPr/>
        <a:lstStyle/>
        <a:p>
          <a:endParaRPr lang="en-US"/>
        </a:p>
      </dgm:t>
    </dgm:pt>
    <dgm:pt modelId="{D20D21F7-8761-8341-8892-19A2D634B84C}" type="pres">
      <dgm:prSet presAssocID="{8B166804-6C11-7048-90CF-DD21F60465C2}" presName="sibTrans" presStyleCnt="0"/>
      <dgm:spPr/>
    </dgm:pt>
    <dgm:pt modelId="{93C16315-77C9-444F-8609-61FA02F04004}" type="pres">
      <dgm:prSet presAssocID="{4155538A-E11B-A245-B701-AA86F2418EF0}" presName="composite" presStyleCnt="0">
        <dgm:presLayoutVars>
          <dgm:chMax val="1"/>
          <dgm:chPref val="1"/>
        </dgm:presLayoutVars>
      </dgm:prSet>
      <dgm:spPr/>
    </dgm:pt>
    <dgm:pt modelId="{445E114A-BD2F-B440-BEE4-DD59BF20FA28}" type="pres">
      <dgm:prSet presAssocID="{4155538A-E11B-A245-B701-AA86F2418EF0}" presName="Accent" presStyleLbl="trAlignAcc1" presStyleIdx="6" presStyleCnt="8">
        <dgm:presLayoutVars>
          <dgm:chMax val="0"/>
          <dgm:chPref val="0"/>
        </dgm:presLayoutVars>
      </dgm:prSet>
      <dgm:spPr/>
    </dgm:pt>
    <dgm:pt modelId="{0915921B-F512-B545-87FB-5A77B6864AFC}" type="pres">
      <dgm:prSet presAssocID="{4155538A-E11B-A245-B701-AA86F2418EF0}" presName="Image" presStyleLbl="alignImgPlace1" presStyleIdx="6" presStyleCnt="8">
        <dgm:presLayoutVars>
          <dgm:chMax val="0"/>
          <dgm:chPref val="0"/>
        </dgm:presLayoutVars>
      </dgm:prSet>
      <dgm:spPr>
        <a:blipFill>
          <a:blip xmlns:r="http://schemas.openxmlformats.org/officeDocument/2006/relationships" r:embed="rId7" cstate="print">
            <a:extLst>
              <a:ext uri="{28A0092B-C50C-407E-A947-70E740481C1C}">
                <a14:useLocalDpi xmlns:a14="http://schemas.microsoft.com/office/drawing/2010/main"/>
              </a:ext>
            </a:extLst>
          </a:blip>
          <a:srcRect/>
          <a:stretch>
            <a:fillRect/>
          </a:stretch>
        </a:blipFill>
      </dgm:spPr>
      <dgm:t>
        <a:bodyPr/>
        <a:lstStyle/>
        <a:p>
          <a:endParaRPr lang="en-US"/>
        </a:p>
      </dgm:t>
    </dgm:pt>
    <dgm:pt modelId="{507D62BB-EEB2-B444-B8DD-AA3C88F1A19B}" type="pres">
      <dgm:prSet presAssocID="{4155538A-E11B-A245-B701-AA86F2418EF0}" presName="ChildComposite" presStyleCnt="0"/>
      <dgm:spPr/>
    </dgm:pt>
    <dgm:pt modelId="{C8EFE35E-08AF-DA46-ADEC-AF244A48AE25}" type="pres">
      <dgm:prSet presAssocID="{4155538A-E11B-A245-B701-AA86F2418EF0}" presName="Child" presStyleLbl="node1" presStyleIdx="0" presStyleCnt="0">
        <dgm:presLayoutVars>
          <dgm:chMax val="0"/>
          <dgm:chPref val="0"/>
          <dgm:bulletEnabled val="1"/>
        </dgm:presLayoutVars>
      </dgm:prSet>
      <dgm:spPr/>
    </dgm:pt>
    <dgm:pt modelId="{D9742D28-2FC8-D041-A94B-8374EE60784C}" type="pres">
      <dgm:prSet presAssocID="{4155538A-E11B-A245-B701-AA86F2418EF0}" presName="Parent" presStyleLbl="revTx" presStyleIdx="6" presStyleCnt="8">
        <dgm:presLayoutVars>
          <dgm:chMax val="1"/>
          <dgm:chPref val="0"/>
          <dgm:bulletEnabled val="1"/>
        </dgm:presLayoutVars>
      </dgm:prSet>
      <dgm:spPr/>
      <dgm:t>
        <a:bodyPr/>
        <a:lstStyle/>
        <a:p>
          <a:endParaRPr lang="en-US"/>
        </a:p>
      </dgm:t>
    </dgm:pt>
    <dgm:pt modelId="{4A18DFFD-8CE5-5F4A-B082-36FCA49C481A}" type="pres">
      <dgm:prSet presAssocID="{7ADEBF38-90C4-CE4E-A759-75A0D325AE06}" presName="sibTrans" presStyleCnt="0"/>
      <dgm:spPr/>
    </dgm:pt>
    <dgm:pt modelId="{F1A6638D-9F21-BF4A-BE45-8DB075150494}" type="pres">
      <dgm:prSet presAssocID="{5438885B-131F-B64D-A04B-1CDAB600E366}" presName="composite" presStyleCnt="0">
        <dgm:presLayoutVars>
          <dgm:chMax val="1"/>
          <dgm:chPref val="1"/>
        </dgm:presLayoutVars>
      </dgm:prSet>
      <dgm:spPr/>
    </dgm:pt>
    <dgm:pt modelId="{A5C0CC0E-9B77-F14D-9225-23FDA16BB9E6}" type="pres">
      <dgm:prSet presAssocID="{5438885B-131F-B64D-A04B-1CDAB600E366}" presName="Accent" presStyleLbl="trAlignAcc1" presStyleIdx="7" presStyleCnt="8">
        <dgm:presLayoutVars>
          <dgm:chMax val="0"/>
          <dgm:chPref val="0"/>
        </dgm:presLayoutVars>
      </dgm:prSet>
      <dgm:spPr/>
    </dgm:pt>
    <dgm:pt modelId="{7C8B5C85-C319-F94F-9C53-38C408991043}" type="pres">
      <dgm:prSet presAssocID="{5438885B-131F-B64D-A04B-1CDAB600E366}" presName="Image" presStyleLbl="alignImgPlace1" presStyleIdx="7" presStyleCnt="8">
        <dgm:presLayoutVars>
          <dgm:chMax val="0"/>
          <dgm:chPref val="0"/>
        </dgm:presLayoutVars>
      </dgm:prSet>
      <dgm:spPr>
        <a:blipFill>
          <a:blip xmlns:r="http://schemas.openxmlformats.org/officeDocument/2006/relationships" r:embed="rId8" cstate="print">
            <a:extLst>
              <a:ext uri="{28A0092B-C50C-407E-A947-70E740481C1C}">
                <a14:useLocalDpi xmlns:a14="http://schemas.microsoft.com/office/drawing/2010/main"/>
              </a:ext>
            </a:extLst>
          </a:blip>
          <a:srcRect/>
          <a:stretch>
            <a:fillRect/>
          </a:stretch>
        </a:blipFill>
      </dgm:spPr>
      <dgm:t>
        <a:bodyPr/>
        <a:lstStyle/>
        <a:p>
          <a:endParaRPr lang="en-US"/>
        </a:p>
      </dgm:t>
    </dgm:pt>
    <dgm:pt modelId="{D0193B5A-9036-4742-90DA-EDDEBF828731}" type="pres">
      <dgm:prSet presAssocID="{5438885B-131F-B64D-A04B-1CDAB600E366}" presName="ChildComposite" presStyleCnt="0"/>
      <dgm:spPr/>
    </dgm:pt>
    <dgm:pt modelId="{AE60FC31-D500-7042-9ED4-9CF59AA514D5}" type="pres">
      <dgm:prSet presAssocID="{5438885B-131F-B64D-A04B-1CDAB600E366}" presName="Child" presStyleLbl="node1" presStyleIdx="0" presStyleCnt="0">
        <dgm:presLayoutVars>
          <dgm:chMax val="0"/>
          <dgm:chPref val="0"/>
          <dgm:bulletEnabled val="1"/>
        </dgm:presLayoutVars>
      </dgm:prSet>
      <dgm:spPr/>
    </dgm:pt>
    <dgm:pt modelId="{0612D92A-0F84-0144-A83C-F440667C16AD}" type="pres">
      <dgm:prSet presAssocID="{5438885B-131F-B64D-A04B-1CDAB600E366}" presName="Parent" presStyleLbl="revTx" presStyleIdx="7" presStyleCnt="8">
        <dgm:presLayoutVars>
          <dgm:chMax val="1"/>
          <dgm:chPref val="0"/>
          <dgm:bulletEnabled val="1"/>
        </dgm:presLayoutVars>
      </dgm:prSet>
      <dgm:spPr/>
      <dgm:t>
        <a:bodyPr/>
        <a:lstStyle/>
        <a:p>
          <a:endParaRPr lang="en-US"/>
        </a:p>
      </dgm:t>
    </dgm:pt>
  </dgm:ptLst>
  <dgm:cxnLst>
    <dgm:cxn modelId="{84164219-888C-5B41-A167-3D835395888C}" srcId="{AB6CB746-A2E0-0C4E-B4E2-C5D2519BB38A}" destId="{4155538A-E11B-A245-B701-AA86F2418EF0}" srcOrd="6" destOrd="0" parTransId="{B964641F-4FA0-CD4C-A5AB-89C39B59EF9D}" sibTransId="{7ADEBF38-90C4-CE4E-A759-75A0D325AE06}"/>
    <dgm:cxn modelId="{C3539E41-379B-E640-9820-E02FC0F9858C}" type="presOf" srcId="{64455A4C-44EA-1C43-9970-0E86B080BBF9}" destId="{4FBAB85B-1366-EB40-9F17-C9F12AFA39CB}" srcOrd="0" destOrd="0" presId="urn:microsoft.com/office/officeart/2008/layout/CaptionedPictures"/>
    <dgm:cxn modelId="{810371F5-6D3D-6643-96AF-7166AD9DAB82}" srcId="{AB6CB746-A2E0-0C4E-B4E2-C5D2519BB38A}" destId="{AFE859E4-CFD6-564F-8290-C9AC8CB8BD15}" srcOrd="4" destOrd="0" parTransId="{E5A4E1D3-33DC-2941-A527-F8CD8AAAF73F}" sibTransId="{C711B3AF-C0E4-7F4E-BB59-6397A541D8B7}"/>
    <dgm:cxn modelId="{E755D4BB-0AD1-6448-ACB7-83591C63CB63}" srcId="{AB6CB746-A2E0-0C4E-B4E2-C5D2519BB38A}" destId="{C565E7FA-2E86-6C41-B6E5-B783839743D2}" srcOrd="2" destOrd="0" parTransId="{E01DDDE0-049C-6849-A465-FA02A42F8DC9}" sibTransId="{FB411618-B8BA-FD4D-B78E-BDFA202417C7}"/>
    <dgm:cxn modelId="{1190563E-BCA0-F14D-9BF7-3B7CC0151D26}" type="presOf" srcId="{4155538A-E11B-A245-B701-AA86F2418EF0}" destId="{D9742D28-2FC8-D041-A94B-8374EE60784C}" srcOrd="0" destOrd="0" presId="urn:microsoft.com/office/officeart/2008/layout/CaptionedPictures"/>
    <dgm:cxn modelId="{8BC46FFF-AC1D-2D49-A620-1DE435495D6E}" type="presOf" srcId="{860CBD52-3042-D843-9742-A094F6E38195}" destId="{55C1B213-A313-234D-BE4F-69BC8444A6D0}" srcOrd="0" destOrd="0" presId="urn:microsoft.com/office/officeart/2008/layout/CaptionedPictures"/>
    <dgm:cxn modelId="{8D6A8BFC-8A54-B642-8186-7218EE462B51}" srcId="{AB6CB746-A2E0-0C4E-B4E2-C5D2519BB38A}" destId="{860CBD52-3042-D843-9742-A094F6E38195}" srcOrd="1" destOrd="0" parTransId="{B25E7D23-2B49-6D4A-B659-51A98E249315}" sibTransId="{C45ACDB7-0F84-EB4C-A379-1DE02EA98383}"/>
    <dgm:cxn modelId="{1D77C958-1702-5948-A6AD-7457C28572DA}" type="presOf" srcId="{AB6CB746-A2E0-0C4E-B4E2-C5D2519BB38A}" destId="{B8DDF57C-AD03-A641-A821-7F751E61C83D}" srcOrd="0" destOrd="0" presId="urn:microsoft.com/office/officeart/2008/layout/CaptionedPictures"/>
    <dgm:cxn modelId="{BC6F7BD0-9124-0C44-9715-FF257C3452DD}" srcId="{AB6CB746-A2E0-0C4E-B4E2-C5D2519BB38A}" destId="{5438885B-131F-B64D-A04B-1CDAB600E366}" srcOrd="7" destOrd="0" parTransId="{47C09E56-3BB0-6B41-8891-9B3DC75E0B68}" sibTransId="{514F2B44-EE60-674D-9B00-49CD252203D8}"/>
    <dgm:cxn modelId="{B8C6D3C3-65B0-5545-AF51-B800EE4B96E4}" srcId="{AB6CB746-A2E0-0C4E-B4E2-C5D2519BB38A}" destId="{64455A4C-44EA-1C43-9970-0E86B080BBF9}" srcOrd="0" destOrd="0" parTransId="{755A69C8-E6C8-CB44-B819-D336069747E4}" sibTransId="{8B70ED1C-9475-D847-9C11-DC4B6D76610F}"/>
    <dgm:cxn modelId="{A5865580-E84A-5B47-8E5E-0634D4207EE4}" type="presOf" srcId="{C565E7FA-2E86-6C41-B6E5-B783839743D2}" destId="{1E45D722-C171-5747-974E-A88AA4B7FD7A}" srcOrd="0" destOrd="0" presId="urn:microsoft.com/office/officeart/2008/layout/CaptionedPictures"/>
    <dgm:cxn modelId="{5CD37084-2CA9-314C-874F-3FAFFBBDF13A}" type="presOf" srcId="{31404820-F366-CF40-A008-16B8FFDD7D02}" destId="{AD04841D-C6CE-6C40-A964-177F3F4C733E}" srcOrd="0" destOrd="0" presId="urn:microsoft.com/office/officeart/2008/layout/CaptionedPictures"/>
    <dgm:cxn modelId="{A81D0A46-42C5-2246-8669-A5778902324B}" srcId="{AB6CB746-A2E0-0C4E-B4E2-C5D2519BB38A}" destId="{31404820-F366-CF40-A008-16B8FFDD7D02}" srcOrd="5" destOrd="0" parTransId="{47915C32-B1C1-E74A-B47B-E1C10824E137}" sibTransId="{8B166804-6C11-7048-90CF-DD21F60465C2}"/>
    <dgm:cxn modelId="{177074FF-1193-D748-BBBF-33D38FB67194}" type="presOf" srcId="{AFE859E4-CFD6-564F-8290-C9AC8CB8BD15}" destId="{2CD78A85-47CF-E44A-881C-A830753300F5}" srcOrd="0" destOrd="0" presId="urn:microsoft.com/office/officeart/2008/layout/CaptionedPictures"/>
    <dgm:cxn modelId="{174CC362-AC14-7F4F-BC52-A232779A8E2E}" type="presOf" srcId="{3EA36447-F2F1-7249-83B0-7C1C266E6FC1}" destId="{71CFA50D-D18E-7441-9858-D3DD52F75E0A}" srcOrd="0" destOrd="0" presId="urn:microsoft.com/office/officeart/2008/layout/CaptionedPictures"/>
    <dgm:cxn modelId="{4BDC602F-3643-964F-990D-C6A65E0BAB95}" srcId="{AB6CB746-A2E0-0C4E-B4E2-C5D2519BB38A}" destId="{3EA36447-F2F1-7249-83B0-7C1C266E6FC1}" srcOrd="3" destOrd="0" parTransId="{3CA7252D-08CA-5943-B9AF-DC669169751E}" sibTransId="{A47343AE-9268-0D4F-8D25-C6EFFB35D460}"/>
    <dgm:cxn modelId="{424FB73A-6665-114C-B574-D8246EFE373F}" type="presOf" srcId="{5438885B-131F-B64D-A04B-1CDAB600E366}" destId="{0612D92A-0F84-0144-A83C-F440667C16AD}" srcOrd="0" destOrd="0" presId="urn:microsoft.com/office/officeart/2008/layout/CaptionedPictures"/>
    <dgm:cxn modelId="{4F6C457C-BA69-8440-B161-95CAB4C441E5}" type="presParOf" srcId="{B8DDF57C-AD03-A641-A821-7F751E61C83D}" destId="{44921E38-A453-5740-885A-6FB5DDFC04F4}" srcOrd="0" destOrd="0" presId="urn:microsoft.com/office/officeart/2008/layout/CaptionedPictures"/>
    <dgm:cxn modelId="{7A0408D2-859A-1540-9578-B8F40E73E085}" type="presParOf" srcId="{44921E38-A453-5740-885A-6FB5DDFC04F4}" destId="{8B423F16-D51C-4948-B9A3-FD3140AE82A0}" srcOrd="0" destOrd="0" presId="urn:microsoft.com/office/officeart/2008/layout/CaptionedPictures"/>
    <dgm:cxn modelId="{66BAD946-6D70-FB43-A7F4-C9BCBA89A99E}" type="presParOf" srcId="{44921E38-A453-5740-885A-6FB5DDFC04F4}" destId="{CF738108-852E-9847-B8C8-FCB8E34A73A8}" srcOrd="1" destOrd="0" presId="urn:microsoft.com/office/officeart/2008/layout/CaptionedPictures"/>
    <dgm:cxn modelId="{B4BDE323-5199-B847-83CE-AB44566688DB}" type="presParOf" srcId="{44921E38-A453-5740-885A-6FB5DDFC04F4}" destId="{8C44DB02-51DE-9348-9B64-B4515C134779}" srcOrd="2" destOrd="0" presId="urn:microsoft.com/office/officeart/2008/layout/CaptionedPictures"/>
    <dgm:cxn modelId="{4780B54D-2AB3-E14D-83E9-5A3DBAF7A161}" type="presParOf" srcId="{8C44DB02-51DE-9348-9B64-B4515C134779}" destId="{502BED2D-6533-C744-88B9-5DA448789BFA}" srcOrd="0" destOrd="0" presId="urn:microsoft.com/office/officeart/2008/layout/CaptionedPictures"/>
    <dgm:cxn modelId="{A6AB5F56-7F2C-3649-9246-C5A5B0545ABA}" type="presParOf" srcId="{8C44DB02-51DE-9348-9B64-B4515C134779}" destId="{4FBAB85B-1366-EB40-9F17-C9F12AFA39CB}" srcOrd="1" destOrd="0" presId="urn:microsoft.com/office/officeart/2008/layout/CaptionedPictures"/>
    <dgm:cxn modelId="{386015B4-6C9F-9242-B98F-C7E2A68ED705}" type="presParOf" srcId="{B8DDF57C-AD03-A641-A821-7F751E61C83D}" destId="{4F02DE2B-1AFC-2646-A723-0356644082A2}" srcOrd="1" destOrd="0" presId="urn:microsoft.com/office/officeart/2008/layout/CaptionedPictures"/>
    <dgm:cxn modelId="{9CE34C43-2F4D-B24A-8AC8-BAB59BBDCBFB}" type="presParOf" srcId="{B8DDF57C-AD03-A641-A821-7F751E61C83D}" destId="{5F5FE811-192C-FE4A-94F1-A8DECB5DF3A6}" srcOrd="2" destOrd="0" presId="urn:microsoft.com/office/officeart/2008/layout/CaptionedPictures"/>
    <dgm:cxn modelId="{933728D6-602E-F54B-A079-8A0E5F0E9DDC}" type="presParOf" srcId="{5F5FE811-192C-FE4A-94F1-A8DECB5DF3A6}" destId="{A6A8D4FB-5C6C-BC49-B414-85E0475A5001}" srcOrd="0" destOrd="0" presId="urn:microsoft.com/office/officeart/2008/layout/CaptionedPictures"/>
    <dgm:cxn modelId="{C78FB628-42A1-8F49-8450-B8CBFA71A281}" type="presParOf" srcId="{5F5FE811-192C-FE4A-94F1-A8DECB5DF3A6}" destId="{2F227783-7F77-E546-A97A-5F3423B1DD95}" srcOrd="1" destOrd="0" presId="urn:microsoft.com/office/officeart/2008/layout/CaptionedPictures"/>
    <dgm:cxn modelId="{A4574DD9-7763-644E-8C83-EB077E2E77AF}" type="presParOf" srcId="{5F5FE811-192C-FE4A-94F1-A8DECB5DF3A6}" destId="{F926E29B-66DD-F843-B4CD-CFC2C7AE9164}" srcOrd="2" destOrd="0" presId="urn:microsoft.com/office/officeart/2008/layout/CaptionedPictures"/>
    <dgm:cxn modelId="{D051803C-5913-754B-A346-B762D6B38AEA}" type="presParOf" srcId="{F926E29B-66DD-F843-B4CD-CFC2C7AE9164}" destId="{48E23BE9-9334-7C43-BA79-F06338856E22}" srcOrd="0" destOrd="0" presId="urn:microsoft.com/office/officeart/2008/layout/CaptionedPictures"/>
    <dgm:cxn modelId="{FAFF4E8B-E46C-184E-A953-66CA87D4DA80}" type="presParOf" srcId="{F926E29B-66DD-F843-B4CD-CFC2C7AE9164}" destId="{55C1B213-A313-234D-BE4F-69BC8444A6D0}" srcOrd="1" destOrd="0" presId="urn:microsoft.com/office/officeart/2008/layout/CaptionedPictures"/>
    <dgm:cxn modelId="{406B8223-0B40-764A-9201-7A0979B4722D}" type="presParOf" srcId="{B8DDF57C-AD03-A641-A821-7F751E61C83D}" destId="{C1CEF93A-00FB-EA47-B40A-03B3555C902B}" srcOrd="3" destOrd="0" presId="urn:microsoft.com/office/officeart/2008/layout/CaptionedPictures"/>
    <dgm:cxn modelId="{EA84D4A9-D5AC-E64C-BB3C-10495BC87491}" type="presParOf" srcId="{B8DDF57C-AD03-A641-A821-7F751E61C83D}" destId="{9653BAA4-3E72-3141-ADF8-DBB1A0DDCE64}" srcOrd="4" destOrd="0" presId="urn:microsoft.com/office/officeart/2008/layout/CaptionedPictures"/>
    <dgm:cxn modelId="{3FBC373C-BA93-5C4D-81D7-28898C61E302}" type="presParOf" srcId="{9653BAA4-3E72-3141-ADF8-DBB1A0DDCE64}" destId="{9CC022D5-9FE5-4446-A356-6D6FF7EF62BA}" srcOrd="0" destOrd="0" presId="urn:microsoft.com/office/officeart/2008/layout/CaptionedPictures"/>
    <dgm:cxn modelId="{E53C2566-C20C-7B49-AA25-915EB350E3C3}" type="presParOf" srcId="{9653BAA4-3E72-3141-ADF8-DBB1A0DDCE64}" destId="{EC504B3E-0998-B14F-8311-7A4F388BEA2C}" srcOrd="1" destOrd="0" presId="urn:microsoft.com/office/officeart/2008/layout/CaptionedPictures"/>
    <dgm:cxn modelId="{8999DD7E-386D-CE48-A126-35BEE6B268B4}" type="presParOf" srcId="{9653BAA4-3E72-3141-ADF8-DBB1A0DDCE64}" destId="{27CF1EA4-F2AB-D64B-972D-3F09827224FA}" srcOrd="2" destOrd="0" presId="urn:microsoft.com/office/officeart/2008/layout/CaptionedPictures"/>
    <dgm:cxn modelId="{5C89B2CC-4D1D-A543-9A66-C19E8DB6AFBE}" type="presParOf" srcId="{27CF1EA4-F2AB-D64B-972D-3F09827224FA}" destId="{5358B086-5201-CB4C-9DA1-FBA8C116811F}" srcOrd="0" destOrd="0" presId="urn:microsoft.com/office/officeart/2008/layout/CaptionedPictures"/>
    <dgm:cxn modelId="{3D2727B3-A816-7944-A673-A30EC10F4BE9}" type="presParOf" srcId="{27CF1EA4-F2AB-D64B-972D-3F09827224FA}" destId="{1E45D722-C171-5747-974E-A88AA4B7FD7A}" srcOrd="1" destOrd="0" presId="urn:microsoft.com/office/officeart/2008/layout/CaptionedPictures"/>
    <dgm:cxn modelId="{A680F970-3A33-6049-AD80-0E5D04ED72EB}" type="presParOf" srcId="{B8DDF57C-AD03-A641-A821-7F751E61C83D}" destId="{48E74C8E-FFD9-8848-A722-646377986AF0}" srcOrd="5" destOrd="0" presId="urn:microsoft.com/office/officeart/2008/layout/CaptionedPictures"/>
    <dgm:cxn modelId="{72BA3121-50C3-2A4A-9EA8-CA3B8F7BD18A}" type="presParOf" srcId="{B8DDF57C-AD03-A641-A821-7F751E61C83D}" destId="{F2539101-040A-FB4F-A8A8-E8093E69C502}" srcOrd="6" destOrd="0" presId="urn:microsoft.com/office/officeart/2008/layout/CaptionedPictures"/>
    <dgm:cxn modelId="{BF88E40A-0492-0541-B332-9F1759AFCC94}" type="presParOf" srcId="{F2539101-040A-FB4F-A8A8-E8093E69C502}" destId="{F0EE0A48-246D-0D41-BEE4-27425C6D66A0}" srcOrd="0" destOrd="0" presId="urn:microsoft.com/office/officeart/2008/layout/CaptionedPictures"/>
    <dgm:cxn modelId="{DBB761B3-6CC6-9946-970F-D0F3D6C64A5A}" type="presParOf" srcId="{F2539101-040A-FB4F-A8A8-E8093E69C502}" destId="{01DBE2D0-E1AD-4341-BB1D-BB6F35FC9B5C}" srcOrd="1" destOrd="0" presId="urn:microsoft.com/office/officeart/2008/layout/CaptionedPictures"/>
    <dgm:cxn modelId="{83212016-3008-B741-A2B4-248023AA840E}" type="presParOf" srcId="{F2539101-040A-FB4F-A8A8-E8093E69C502}" destId="{4818D014-6CF2-804E-B036-332396D6F61C}" srcOrd="2" destOrd="0" presId="urn:microsoft.com/office/officeart/2008/layout/CaptionedPictures"/>
    <dgm:cxn modelId="{B358F80F-44B3-7F45-8DC7-2F4F4099B6EB}" type="presParOf" srcId="{4818D014-6CF2-804E-B036-332396D6F61C}" destId="{AF87AAC2-BD69-DE4E-8A04-20CEA15F493E}" srcOrd="0" destOrd="0" presId="urn:microsoft.com/office/officeart/2008/layout/CaptionedPictures"/>
    <dgm:cxn modelId="{D55E1008-D3C9-E04C-AAD6-56661EB587CA}" type="presParOf" srcId="{4818D014-6CF2-804E-B036-332396D6F61C}" destId="{71CFA50D-D18E-7441-9858-D3DD52F75E0A}" srcOrd="1" destOrd="0" presId="urn:microsoft.com/office/officeart/2008/layout/CaptionedPictures"/>
    <dgm:cxn modelId="{F46009FD-AD26-7E4D-9C3C-026A7DA77843}" type="presParOf" srcId="{B8DDF57C-AD03-A641-A821-7F751E61C83D}" destId="{CDFDA60F-71AE-E247-BBE7-FDEA13A0F4B0}" srcOrd="7" destOrd="0" presId="urn:microsoft.com/office/officeart/2008/layout/CaptionedPictures"/>
    <dgm:cxn modelId="{5B9D9A7E-31AF-FF4C-98A6-32F497BFEE49}" type="presParOf" srcId="{B8DDF57C-AD03-A641-A821-7F751E61C83D}" destId="{3583AF0C-D09B-D04E-8CD3-900E4B99837B}" srcOrd="8" destOrd="0" presId="urn:microsoft.com/office/officeart/2008/layout/CaptionedPictures"/>
    <dgm:cxn modelId="{6EFBA653-E195-2A4D-8FC6-8B288ECD4276}" type="presParOf" srcId="{3583AF0C-D09B-D04E-8CD3-900E4B99837B}" destId="{8D47B5AD-AA93-7742-A2B8-D3565DADF909}" srcOrd="0" destOrd="0" presId="urn:microsoft.com/office/officeart/2008/layout/CaptionedPictures"/>
    <dgm:cxn modelId="{9BE95FE4-8056-B14A-87FD-61D436F443BD}" type="presParOf" srcId="{3583AF0C-D09B-D04E-8CD3-900E4B99837B}" destId="{7BB885D2-0C20-234F-9DA3-450FC2F469F6}" srcOrd="1" destOrd="0" presId="urn:microsoft.com/office/officeart/2008/layout/CaptionedPictures"/>
    <dgm:cxn modelId="{948EA7B9-FC62-B341-9C2E-8CE4CF18A90B}" type="presParOf" srcId="{3583AF0C-D09B-D04E-8CD3-900E4B99837B}" destId="{C814A0B7-7AF6-E645-BBC9-73153CFAB0C2}" srcOrd="2" destOrd="0" presId="urn:microsoft.com/office/officeart/2008/layout/CaptionedPictures"/>
    <dgm:cxn modelId="{BB57E171-6C6A-3D41-9F8F-D9062804101C}" type="presParOf" srcId="{C814A0B7-7AF6-E645-BBC9-73153CFAB0C2}" destId="{ABB6D328-907C-FD4D-ABDD-50010122E6FB}" srcOrd="0" destOrd="0" presId="urn:microsoft.com/office/officeart/2008/layout/CaptionedPictures"/>
    <dgm:cxn modelId="{5EBBA98F-448D-E04E-ABA4-4130E5590246}" type="presParOf" srcId="{C814A0B7-7AF6-E645-BBC9-73153CFAB0C2}" destId="{2CD78A85-47CF-E44A-881C-A830753300F5}" srcOrd="1" destOrd="0" presId="urn:microsoft.com/office/officeart/2008/layout/CaptionedPictures"/>
    <dgm:cxn modelId="{2A2BE746-AF17-9A47-B66D-49AA7FE5FCE0}" type="presParOf" srcId="{B8DDF57C-AD03-A641-A821-7F751E61C83D}" destId="{D29E8BE2-3A9D-CB4A-A528-586B34CB86D5}" srcOrd="9" destOrd="0" presId="urn:microsoft.com/office/officeart/2008/layout/CaptionedPictures"/>
    <dgm:cxn modelId="{D3B656B0-ECE0-E64C-84D3-CF7C7B495FD8}" type="presParOf" srcId="{B8DDF57C-AD03-A641-A821-7F751E61C83D}" destId="{C77202EC-AFE6-CB45-8EDF-BDD673155A7D}" srcOrd="10" destOrd="0" presId="urn:microsoft.com/office/officeart/2008/layout/CaptionedPictures"/>
    <dgm:cxn modelId="{932FF617-3BA2-604B-B145-00E6EC7FADCE}" type="presParOf" srcId="{C77202EC-AFE6-CB45-8EDF-BDD673155A7D}" destId="{BA67A6CB-55C7-3449-9A1D-2FA73E64DBA0}" srcOrd="0" destOrd="0" presId="urn:microsoft.com/office/officeart/2008/layout/CaptionedPictures"/>
    <dgm:cxn modelId="{A8186F2F-91BB-A44B-8655-467C38CC4742}" type="presParOf" srcId="{C77202EC-AFE6-CB45-8EDF-BDD673155A7D}" destId="{098F97B0-7835-6948-A392-0BF1C1417659}" srcOrd="1" destOrd="0" presId="urn:microsoft.com/office/officeart/2008/layout/CaptionedPictures"/>
    <dgm:cxn modelId="{CF0594F4-7C7B-D547-8E8E-D9CB48E4F193}" type="presParOf" srcId="{C77202EC-AFE6-CB45-8EDF-BDD673155A7D}" destId="{E6F79F89-B6A6-434F-B0A5-0E45B8FF3FAF}" srcOrd="2" destOrd="0" presId="urn:microsoft.com/office/officeart/2008/layout/CaptionedPictures"/>
    <dgm:cxn modelId="{5E8D348C-9255-FF4D-A791-E6F7C94C89B2}" type="presParOf" srcId="{E6F79F89-B6A6-434F-B0A5-0E45B8FF3FAF}" destId="{A77FF756-110D-A14A-8C0E-943F918BD3CE}" srcOrd="0" destOrd="0" presId="urn:microsoft.com/office/officeart/2008/layout/CaptionedPictures"/>
    <dgm:cxn modelId="{D3063572-1CD9-6644-B25D-16815C7E86C6}" type="presParOf" srcId="{E6F79F89-B6A6-434F-B0A5-0E45B8FF3FAF}" destId="{AD04841D-C6CE-6C40-A964-177F3F4C733E}" srcOrd="1" destOrd="0" presId="urn:microsoft.com/office/officeart/2008/layout/CaptionedPictures"/>
    <dgm:cxn modelId="{4359E7C2-2D90-6C41-932A-F8B0ADB73FBE}" type="presParOf" srcId="{B8DDF57C-AD03-A641-A821-7F751E61C83D}" destId="{D20D21F7-8761-8341-8892-19A2D634B84C}" srcOrd="11" destOrd="0" presId="urn:microsoft.com/office/officeart/2008/layout/CaptionedPictures"/>
    <dgm:cxn modelId="{98AEAA72-D8A1-284A-9B03-1EE116A607C8}" type="presParOf" srcId="{B8DDF57C-AD03-A641-A821-7F751E61C83D}" destId="{93C16315-77C9-444F-8609-61FA02F04004}" srcOrd="12" destOrd="0" presId="urn:microsoft.com/office/officeart/2008/layout/CaptionedPictures"/>
    <dgm:cxn modelId="{EE19B608-4FFC-1D4A-9B40-6B38042448C2}" type="presParOf" srcId="{93C16315-77C9-444F-8609-61FA02F04004}" destId="{445E114A-BD2F-B440-BEE4-DD59BF20FA28}" srcOrd="0" destOrd="0" presId="urn:microsoft.com/office/officeart/2008/layout/CaptionedPictures"/>
    <dgm:cxn modelId="{30B8AD98-B598-4542-B46D-4E7791EA1ABB}" type="presParOf" srcId="{93C16315-77C9-444F-8609-61FA02F04004}" destId="{0915921B-F512-B545-87FB-5A77B6864AFC}" srcOrd="1" destOrd="0" presId="urn:microsoft.com/office/officeart/2008/layout/CaptionedPictures"/>
    <dgm:cxn modelId="{3FA41C3F-3154-164B-A612-5DDF2588E13A}" type="presParOf" srcId="{93C16315-77C9-444F-8609-61FA02F04004}" destId="{507D62BB-EEB2-B444-B8DD-AA3C88F1A19B}" srcOrd="2" destOrd="0" presId="urn:microsoft.com/office/officeart/2008/layout/CaptionedPictures"/>
    <dgm:cxn modelId="{15D0B6DB-C7F6-9B49-AF6A-A9E7F4FF5F6F}" type="presParOf" srcId="{507D62BB-EEB2-B444-B8DD-AA3C88F1A19B}" destId="{C8EFE35E-08AF-DA46-ADEC-AF244A48AE25}" srcOrd="0" destOrd="0" presId="urn:microsoft.com/office/officeart/2008/layout/CaptionedPictures"/>
    <dgm:cxn modelId="{1D915B8A-FC19-DD4F-91C1-BAA725E738B5}" type="presParOf" srcId="{507D62BB-EEB2-B444-B8DD-AA3C88F1A19B}" destId="{D9742D28-2FC8-D041-A94B-8374EE60784C}" srcOrd="1" destOrd="0" presId="urn:microsoft.com/office/officeart/2008/layout/CaptionedPictures"/>
    <dgm:cxn modelId="{12BBCD4D-5894-BE49-8140-0C1A5D4A8B44}" type="presParOf" srcId="{B8DDF57C-AD03-A641-A821-7F751E61C83D}" destId="{4A18DFFD-8CE5-5F4A-B082-36FCA49C481A}" srcOrd="13" destOrd="0" presId="urn:microsoft.com/office/officeart/2008/layout/CaptionedPictures"/>
    <dgm:cxn modelId="{BC520CAB-035A-564A-9330-3C7ECF57DD6C}" type="presParOf" srcId="{B8DDF57C-AD03-A641-A821-7F751E61C83D}" destId="{F1A6638D-9F21-BF4A-BE45-8DB075150494}" srcOrd="14" destOrd="0" presId="urn:microsoft.com/office/officeart/2008/layout/CaptionedPictures"/>
    <dgm:cxn modelId="{584FC083-4F6B-7E41-AD4D-D52BB0FF1947}" type="presParOf" srcId="{F1A6638D-9F21-BF4A-BE45-8DB075150494}" destId="{A5C0CC0E-9B77-F14D-9225-23FDA16BB9E6}" srcOrd="0" destOrd="0" presId="urn:microsoft.com/office/officeart/2008/layout/CaptionedPictures"/>
    <dgm:cxn modelId="{BAE43BA6-570C-9B45-83C7-86A302AC5948}" type="presParOf" srcId="{F1A6638D-9F21-BF4A-BE45-8DB075150494}" destId="{7C8B5C85-C319-F94F-9C53-38C408991043}" srcOrd="1" destOrd="0" presId="urn:microsoft.com/office/officeart/2008/layout/CaptionedPictures"/>
    <dgm:cxn modelId="{96C17AE0-423D-2840-A439-37FEBDB03330}" type="presParOf" srcId="{F1A6638D-9F21-BF4A-BE45-8DB075150494}" destId="{D0193B5A-9036-4742-90DA-EDDEBF828731}" srcOrd="2" destOrd="0" presId="urn:microsoft.com/office/officeart/2008/layout/CaptionedPictures"/>
    <dgm:cxn modelId="{7A133272-BCCA-2D4D-ABBE-EC3634DE447E}" type="presParOf" srcId="{D0193B5A-9036-4742-90DA-EDDEBF828731}" destId="{AE60FC31-D500-7042-9ED4-9CF59AA514D5}" srcOrd="0" destOrd="0" presId="urn:microsoft.com/office/officeart/2008/layout/CaptionedPictures"/>
    <dgm:cxn modelId="{37C82649-B16D-BB42-B55F-7FEC6B2DE692}" type="presParOf" srcId="{D0193B5A-9036-4742-90DA-EDDEBF828731}" destId="{0612D92A-0F84-0144-A83C-F440667C16AD}" srcOrd="1" destOrd="0" presId="urn:microsoft.com/office/officeart/2008/layout/CaptionedPictures"/>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20D83E-E80C-794B-9931-F36AA51454E3}" type="doc">
      <dgm:prSet loTypeId="urn:microsoft.com/office/officeart/2008/layout/AlternatingHexagons" loCatId="" qsTypeId="urn:microsoft.com/office/officeart/2005/8/quickstyle/simple3" qsCatId="simple" csTypeId="urn:microsoft.com/office/officeart/2005/8/colors/accent1_2" csCatId="accent1" phldr="1"/>
      <dgm:spPr/>
      <dgm:t>
        <a:bodyPr/>
        <a:lstStyle/>
        <a:p>
          <a:endParaRPr lang="en-US"/>
        </a:p>
      </dgm:t>
    </dgm:pt>
    <dgm:pt modelId="{B311CA0D-0E83-CB43-8FB0-C570BA0D3918}">
      <dgm:prSet phldrT="[Text]" custT="1"/>
      <dgm:spPr/>
      <dgm:t>
        <a:bodyPr/>
        <a:lstStyle/>
        <a:p>
          <a:r>
            <a:rPr lang="en-US" sz="1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Volume</a:t>
          </a:r>
          <a:endParaRPr lang="en-US" sz="1600" dirty="0"/>
        </a:p>
      </dgm:t>
    </dgm:pt>
    <dgm:pt modelId="{6C581EF5-4034-E048-A21E-3AAA76F582A7}" type="parTrans" cxnId="{8632F6E1-210F-8445-902C-9B85F7AA2226}">
      <dgm:prSet/>
      <dgm:spPr/>
      <dgm:t>
        <a:bodyPr/>
        <a:lstStyle/>
        <a:p>
          <a:endParaRPr lang="en-US" sz="1600"/>
        </a:p>
      </dgm:t>
    </dgm:pt>
    <dgm:pt modelId="{9D0307F2-145C-8D42-978B-6E44F574FD98}" type="sibTrans" cxnId="{8632F6E1-210F-8445-902C-9B85F7AA2226}">
      <dgm:prSet custT="1"/>
      <dgm:spPr/>
      <dgm:t>
        <a:bodyPr/>
        <a:lstStyle/>
        <a:p>
          <a:endParaRPr lang="en-US" sz="1600"/>
        </a:p>
      </dgm:t>
    </dgm:pt>
    <dgm:pt modelId="{3B65B824-68A2-E24B-9D23-0FE2FA5B5EC7}">
      <dgm:prSet phldrT="[Text]" custT="1"/>
      <dgm:spPr/>
      <dgm:t>
        <a:bodyPr/>
        <a:lstStyle/>
        <a:p>
          <a:r>
            <a:rPr lang="en-US" sz="1800" b="1" dirty="0" smtClean="0">
              <a:effectLst>
                <a:outerShdw blurRad="63500" sx="102000" sy="102000" algn="ctr" rotWithShape="0">
                  <a:prstClr val="black">
                    <a:alpha val="40000"/>
                  </a:prstClr>
                </a:outerShdw>
              </a:effectLst>
            </a:rPr>
            <a:t>Sustainability</a:t>
          </a:r>
          <a:endParaRPr lang="en-US" sz="1600" b="1" dirty="0">
            <a:effectLst>
              <a:outerShdw blurRad="63500" sx="102000" sy="102000" algn="ctr" rotWithShape="0">
                <a:prstClr val="black">
                  <a:alpha val="40000"/>
                </a:prstClr>
              </a:outerShdw>
            </a:effectLst>
          </a:endParaRPr>
        </a:p>
      </dgm:t>
    </dgm:pt>
    <dgm:pt modelId="{10CF44D3-96EA-F64A-A389-E3969A274F2C}" type="parTrans" cxnId="{E860B070-D942-A147-A80C-772FBC4B65DE}">
      <dgm:prSet/>
      <dgm:spPr/>
      <dgm:t>
        <a:bodyPr/>
        <a:lstStyle/>
        <a:p>
          <a:endParaRPr lang="en-US" sz="1600"/>
        </a:p>
      </dgm:t>
    </dgm:pt>
    <dgm:pt modelId="{D7F1D20D-2E76-3E42-B4A9-DEFA164C2DA6}" type="sibTrans" cxnId="{E860B070-D942-A147-A80C-772FBC4B65DE}">
      <dgm:prSet/>
      <dgm:spPr/>
      <dgm:t>
        <a:bodyPr/>
        <a:lstStyle/>
        <a:p>
          <a:endParaRPr lang="en-US" sz="1600"/>
        </a:p>
      </dgm:t>
    </dgm:pt>
    <dgm:pt modelId="{E9992431-8CCF-F845-9323-0C9564317592}">
      <dgm:prSet phldrT="[Text]" custT="1"/>
      <dgm:spPr/>
      <dgm:t>
        <a:bodyPr/>
        <a:lstStyle/>
        <a:p>
          <a:r>
            <a:rPr lang="en-US" sz="1600" dirty="0" smtClean="0"/>
            <a:t> </a:t>
          </a:r>
          <a:r>
            <a:rPr lang="en-US" sz="1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Quality</a:t>
          </a:r>
          <a:endParaRPr lang="en-US" sz="1600" dirty="0"/>
        </a:p>
      </dgm:t>
    </dgm:pt>
    <dgm:pt modelId="{7D1871C2-C597-EA4B-B3F2-DE13D3541BB1}" type="parTrans" cxnId="{F3DB11CB-E490-4847-852F-0000827B69D2}">
      <dgm:prSet/>
      <dgm:spPr/>
      <dgm:t>
        <a:bodyPr/>
        <a:lstStyle/>
        <a:p>
          <a:endParaRPr lang="en-US" sz="1600"/>
        </a:p>
      </dgm:t>
    </dgm:pt>
    <dgm:pt modelId="{871F7ADA-7BD5-8B43-A4EC-02ACB5ADD3E7}" type="sibTrans" cxnId="{F3DB11CB-E490-4847-852F-0000827B69D2}">
      <dgm:prSet custT="1"/>
      <dgm:spPr/>
      <dgm:t>
        <a:bodyPr/>
        <a:lstStyle/>
        <a:p>
          <a:endParaRPr lang="en-US" sz="1600"/>
        </a:p>
      </dgm:t>
    </dgm:pt>
    <dgm:pt modelId="{493CA758-D816-4E4E-BF1B-A4A803E7870B}">
      <dgm:prSet phldrT="[Text]" custT="1"/>
      <dgm:spPr/>
      <dgm:t>
        <a:bodyPr/>
        <a:lstStyle/>
        <a:p>
          <a:pPr algn="r"/>
          <a:r>
            <a:rPr lang="en-US" sz="1800" b="1" dirty="0" smtClean="0">
              <a:effectLst>
                <a:outerShdw blurRad="63500" sx="102000" sy="102000" algn="ctr" rotWithShape="0">
                  <a:prstClr val="black">
                    <a:alpha val="40000"/>
                  </a:prstClr>
                </a:outerShdw>
              </a:effectLst>
            </a:rPr>
            <a:t>Credibility</a:t>
          </a:r>
          <a:endParaRPr lang="en-US" sz="1600" b="1" dirty="0">
            <a:effectLst>
              <a:outerShdw blurRad="63500" sx="102000" sy="102000" algn="ctr" rotWithShape="0">
                <a:prstClr val="black">
                  <a:alpha val="40000"/>
                </a:prstClr>
              </a:outerShdw>
            </a:effectLst>
          </a:endParaRPr>
        </a:p>
      </dgm:t>
    </dgm:pt>
    <dgm:pt modelId="{CD73F87E-D39E-5E4F-A4A2-6D01DADE7DAD}" type="parTrans" cxnId="{0307B3E0-855C-844A-9E00-6A55073C3272}">
      <dgm:prSet/>
      <dgm:spPr/>
      <dgm:t>
        <a:bodyPr/>
        <a:lstStyle/>
        <a:p>
          <a:endParaRPr lang="en-US" sz="1600"/>
        </a:p>
      </dgm:t>
    </dgm:pt>
    <dgm:pt modelId="{94524DCE-F04A-DE49-BB5A-E480287ED6D0}" type="sibTrans" cxnId="{0307B3E0-855C-844A-9E00-6A55073C3272}">
      <dgm:prSet/>
      <dgm:spPr/>
      <dgm:t>
        <a:bodyPr/>
        <a:lstStyle/>
        <a:p>
          <a:endParaRPr lang="en-US" sz="1600"/>
        </a:p>
      </dgm:t>
    </dgm:pt>
    <dgm:pt modelId="{0E0113C3-C504-6440-BD7E-54C53481A503}">
      <dgm:prSet phldrT="[Text]" custT="1"/>
      <dgm:spPr/>
      <dgm:t>
        <a:bodyPr/>
        <a:lstStyle/>
        <a:p>
          <a:r>
            <a:rPr lang="en-US" sz="1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Source</a:t>
          </a:r>
          <a:endParaRPr lang="en-US" sz="1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dgm:t>
    </dgm:pt>
    <dgm:pt modelId="{294BEB20-DAE1-C443-8858-E98A27D256B9}" type="parTrans" cxnId="{0CB728B9-FE47-0245-829C-E2502B17BE41}">
      <dgm:prSet/>
      <dgm:spPr/>
      <dgm:t>
        <a:bodyPr/>
        <a:lstStyle/>
        <a:p>
          <a:endParaRPr lang="en-US" sz="1600"/>
        </a:p>
      </dgm:t>
    </dgm:pt>
    <dgm:pt modelId="{89A18272-0E00-184C-9D47-D975C50FAC43}" type="sibTrans" cxnId="{0CB728B9-FE47-0245-829C-E2502B17BE41}">
      <dgm:prSet custT="1"/>
      <dgm:spPr/>
      <dgm:t>
        <a:bodyPr/>
        <a:lstStyle/>
        <a:p>
          <a:endParaRPr lang="en-US" sz="1600"/>
        </a:p>
      </dgm:t>
    </dgm:pt>
    <dgm:pt modelId="{C040A564-AD0E-0C41-8FD6-CEC771D95D72}">
      <dgm:prSet custT="1"/>
      <dgm:spPr/>
      <dgm:t>
        <a:bodyPr/>
        <a:lstStyle/>
        <a:p>
          <a:r>
            <a:rPr lang="en-US" sz="1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Sharing</a:t>
          </a:r>
          <a:endParaRPr lang="en-US" sz="1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dgm:t>
    </dgm:pt>
    <dgm:pt modelId="{8EB6BD0E-D642-1F49-A677-674128BB7A9E}" type="parTrans" cxnId="{7D61D18C-B595-E448-965F-905E82E128FA}">
      <dgm:prSet/>
      <dgm:spPr/>
      <dgm:t>
        <a:bodyPr/>
        <a:lstStyle/>
        <a:p>
          <a:endParaRPr lang="en-US" sz="1600"/>
        </a:p>
      </dgm:t>
    </dgm:pt>
    <dgm:pt modelId="{1796E59B-95EE-E049-A555-1EB9F647D9F6}" type="sibTrans" cxnId="{7D61D18C-B595-E448-965F-905E82E128FA}">
      <dgm:prSet custT="1"/>
      <dgm:spPr/>
      <dgm:t>
        <a:bodyPr/>
        <a:lstStyle/>
        <a:p>
          <a:endParaRPr lang="en-US" sz="1600"/>
        </a:p>
      </dgm:t>
    </dgm:pt>
    <dgm:pt modelId="{3DAF6030-E4A0-3043-A5CB-8D1529D27D38}">
      <dgm:prSet custT="1"/>
      <dgm:spPr/>
      <dgm:t>
        <a:bodyPr/>
        <a:lstStyle/>
        <a:p>
          <a:r>
            <a:rPr lang="en-US" sz="1800" b="1" dirty="0" smtClean="0">
              <a:effectLst>
                <a:outerShdw blurRad="63500" sx="102000" sy="102000" algn="ctr" rotWithShape="0">
                  <a:prstClr val="black">
                    <a:alpha val="40000"/>
                  </a:prstClr>
                </a:outerShdw>
              </a:effectLst>
            </a:rPr>
            <a:t>Privacy</a:t>
          </a:r>
          <a:endParaRPr lang="en-US" sz="1800" b="1" dirty="0">
            <a:effectLst>
              <a:outerShdw blurRad="63500" sx="102000" sy="102000" algn="ctr" rotWithShape="0">
                <a:prstClr val="black">
                  <a:alpha val="40000"/>
                </a:prstClr>
              </a:outerShdw>
            </a:effectLst>
          </a:endParaRPr>
        </a:p>
      </dgm:t>
    </dgm:pt>
    <dgm:pt modelId="{D106E0BC-D06B-B24E-87A6-9BC4882E3574}" type="parTrans" cxnId="{79C817D7-7EDD-DB40-B731-52630EB8820E}">
      <dgm:prSet/>
      <dgm:spPr/>
      <dgm:t>
        <a:bodyPr/>
        <a:lstStyle/>
        <a:p>
          <a:endParaRPr lang="en-US" sz="1600"/>
        </a:p>
      </dgm:t>
    </dgm:pt>
    <dgm:pt modelId="{F0BCD1E3-AE40-8448-BE2A-D5B38EAC996C}" type="sibTrans" cxnId="{79C817D7-7EDD-DB40-B731-52630EB8820E}">
      <dgm:prSet/>
      <dgm:spPr/>
      <dgm:t>
        <a:bodyPr/>
        <a:lstStyle/>
        <a:p>
          <a:endParaRPr lang="en-US" sz="1600"/>
        </a:p>
      </dgm:t>
    </dgm:pt>
    <dgm:pt modelId="{D90AD21D-E8C7-A542-9092-678C3D7023C8}">
      <dgm:prSet phldrT="[Text]" custT="1"/>
      <dgm:spPr/>
      <dgm:t>
        <a:bodyPr/>
        <a:lstStyle/>
        <a:p>
          <a:r>
            <a:rPr lang="en-US" sz="1800" b="1" dirty="0" smtClean="0">
              <a:effectLst>
                <a:outerShdw blurRad="63500" sx="102000" sy="102000" algn="ctr" rotWithShape="0">
                  <a:prstClr val="black">
                    <a:alpha val="40000"/>
                  </a:prstClr>
                </a:outerShdw>
              </a:effectLst>
            </a:rPr>
            <a:t>Ownership</a:t>
          </a:r>
          <a:endParaRPr lang="en-US" sz="1800" b="1" dirty="0">
            <a:effectLst>
              <a:outerShdw blurRad="63500" sx="102000" sy="102000" algn="ctr" rotWithShape="0">
                <a:prstClr val="black">
                  <a:alpha val="40000"/>
                </a:prstClr>
              </a:outerShdw>
            </a:effectLst>
          </a:endParaRPr>
        </a:p>
      </dgm:t>
    </dgm:pt>
    <dgm:pt modelId="{9E7CD1A9-A233-EB42-A4E6-C9CFCFA5B96B}" type="parTrans" cxnId="{6E4EDB8D-B9BF-F14B-8F19-50F982158FAB}">
      <dgm:prSet/>
      <dgm:spPr/>
      <dgm:t>
        <a:bodyPr/>
        <a:lstStyle/>
        <a:p>
          <a:endParaRPr lang="en-US" sz="1600"/>
        </a:p>
      </dgm:t>
    </dgm:pt>
    <dgm:pt modelId="{47F537ED-1550-DD4C-84F7-34C037C450F4}" type="sibTrans" cxnId="{6E4EDB8D-B9BF-F14B-8F19-50F982158FAB}">
      <dgm:prSet/>
      <dgm:spPr/>
      <dgm:t>
        <a:bodyPr/>
        <a:lstStyle/>
        <a:p>
          <a:endParaRPr lang="en-US" sz="1600"/>
        </a:p>
      </dgm:t>
    </dgm:pt>
    <dgm:pt modelId="{B312D8E1-A5A8-E14E-B343-00768E642649}" type="pres">
      <dgm:prSet presAssocID="{A520D83E-E80C-794B-9931-F36AA51454E3}" presName="Name0" presStyleCnt="0">
        <dgm:presLayoutVars>
          <dgm:chMax/>
          <dgm:chPref/>
          <dgm:dir/>
          <dgm:animLvl val="lvl"/>
        </dgm:presLayoutVars>
      </dgm:prSet>
      <dgm:spPr/>
      <dgm:t>
        <a:bodyPr/>
        <a:lstStyle/>
        <a:p>
          <a:endParaRPr lang="en-US"/>
        </a:p>
      </dgm:t>
    </dgm:pt>
    <dgm:pt modelId="{65E34EFD-646D-AE4A-B730-DA21AC86CCC9}" type="pres">
      <dgm:prSet presAssocID="{B311CA0D-0E83-CB43-8FB0-C570BA0D3918}" presName="composite" presStyleCnt="0"/>
      <dgm:spPr/>
    </dgm:pt>
    <dgm:pt modelId="{0330C20A-5FF2-6447-87E0-3BA9F0619E58}" type="pres">
      <dgm:prSet presAssocID="{B311CA0D-0E83-CB43-8FB0-C570BA0D3918}" presName="Parent1" presStyleLbl="node1" presStyleIdx="0" presStyleCnt="8">
        <dgm:presLayoutVars>
          <dgm:chMax val="1"/>
          <dgm:chPref val="1"/>
          <dgm:bulletEnabled val="1"/>
        </dgm:presLayoutVars>
      </dgm:prSet>
      <dgm:spPr/>
      <dgm:t>
        <a:bodyPr/>
        <a:lstStyle/>
        <a:p>
          <a:endParaRPr lang="en-US"/>
        </a:p>
      </dgm:t>
    </dgm:pt>
    <dgm:pt modelId="{AE378778-11A8-304F-AEB9-F9C9165992EE}" type="pres">
      <dgm:prSet presAssocID="{B311CA0D-0E83-CB43-8FB0-C570BA0D3918}" presName="Childtext1" presStyleLbl="revTx" presStyleIdx="0" presStyleCnt="4">
        <dgm:presLayoutVars>
          <dgm:chMax val="0"/>
          <dgm:chPref val="0"/>
          <dgm:bulletEnabled val="1"/>
        </dgm:presLayoutVars>
      </dgm:prSet>
      <dgm:spPr/>
      <dgm:t>
        <a:bodyPr/>
        <a:lstStyle/>
        <a:p>
          <a:endParaRPr lang="en-US"/>
        </a:p>
      </dgm:t>
    </dgm:pt>
    <dgm:pt modelId="{EEA1E135-3D8A-3645-A6E8-EB5D38E81458}" type="pres">
      <dgm:prSet presAssocID="{B311CA0D-0E83-CB43-8FB0-C570BA0D3918}" presName="BalanceSpacing" presStyleCnt="0"/>
      <dgm:spPr/>
    </dgm:pt>
    <dgm:pt modelId="{5E37B178-B196-1E4C-9DC5-9ABE21E65E92}" type="pres">
      <dgm:prSet presAssocID="{B311CA0D-0E83-CB43-8FB0-C570BA0D3918}" presName="BalanceSpacing1" presStyleCnt="0"/>
      <dgm:spPr/>
    </dgm:pt>
    <dgm:pt modelId="{84272727-4573-0D4B-B35B-1F278C8CAA42}" type="pres">
      <dgm:prSet presAssocID="{9D0307F2-145C-8D42-978B-6E44F574FD98}" presName="Accent1Text" presStyleLbl="node1" presStyleIdx="1" presStyleCnt="8"/>
      <dgm:spPr/>
      <dgm:t>
        <a:bodyPr/>
        <a:lstStyle/>
        <a:p>
          <a:endParaRPr lang="en-US"/>
        </a:p>
      </dgm:t>
    </dgm:pt>
    <dgm:pt modelId="{B8B3D221-868D-9B45-8424-E8424D7DB542}" type="pres">
      <dgm:prSet presAssocID="{9D0307F2-145C-8D42-978B-6E44F574FD98}" presName="spaceBetweenRectangles" presStyleCnt="0"/>
      <dgm:spPr/>
    </dgm:pt>
    <dgm:pt modelId="{3296446D-605A-534B-A52F-AEFE903890F2}" type="pres">
      <dgm:prSet presAssocID="{E9992431-8CCF-F845-9323-0C9564317592}" presName="composite" presStyleCnt="0"/>
      <dgm:spPr/>
    </dgm:pt>
    <dgm:pt modelId="{95F4F717-5C1F-1F47-81A7-80A2FEB61BF8}" type="pres">
      <dgm:prSet presAssocID="{E9992431-8CCF-F845-9323-0C9564317592}" presName="Parent1" presStyleLbl="node1" presStyleIdx="2" presStyleCnt="8">
        <dgm:presLayoutVars>
          <dgm:chMax val="1"/>
          <dgm:chPref val="1"/>
          <dgm:bulletEnabled val="1"/>
        </dgm:presLayoutVars>
      </dgm:prSet>
      <dgm:spPr/>
      <dgm:t>
        <a:bodyPr/>
        <a:lstStyle/>
        <a:p>
          <a:endParaRPr lang="en-US"/>
        </a:p>
      </dgm:t>
    </dgm:pt>
    <dgm:pt modelId="{B8F6160C-5932-9D4F-B76E-2C3D1475D957}" type="pres">
      <dgm:prSet presAssocID="{E9992431-8CCF-F845-9323-0C9564317592}" presName="Childtext1" presStyleLbl="revTx" presStyleIdx="1" presStyleCnt="4">
        <dgm:presLayoutVars>
          <dgm:chMax val="0"/>
          <dgm:chPref val="0"/>
          <dgm:bulletEnabled val="1"/>
        </dgm:presLayoutVars>
      </dgm:prSet>
      <dgm:spPr/>
      <dgm:t>
        <a:bodyPr/>
        <a:lstStyle/>
        <a:p>
          <a:endParaRPr lang="en-US"/>
        </a:p>
      </dgm:t>
    </dgm:pt>
    <dgm:pt modelId="{A4F2EBA8-8311-9147-BB5F-46F14D1035D6}" type="pres">
      <dgm:prSet presAssocID="{E9992431-8CCF-F845-9323-0C9564317592}" presName="BalanceSpacing" presStyleCnt="0"/>
      <dgm:spPr/>
    </dgm:pt>
    <dgm:pt modelId="{F4B83417-28F9-2541-B10D-4390166C8D4C}" type="pres">
      <dgm:prSet presAssocID="{E9992431-8CCF-F845-9323-0C9564317592}" presName="BalanceSpacing1" presStyleCnt="0"/>
      <dgm:spPr/>
    </dgm:pt>
    <dgm:pt modelId="{7557760D-CD2D-1248-99F8-EC71295D145E}" type="pres">
      <dgm:prSet presAssocID="{871F7ADA-7BD5-8B43-A4EC-02ACB5ADD3E7}" presName="Accent1Text" presStyleLbl="node1" presStyleIdx="3" presStyleCnt="8"/>
      <dgm:spPr/>
      <dgm:t>
        <a:bodyPr/>
        <a:lstStyle/>
        <a:p>
          <a:endParaRPr lang="en-US"/>
        </a:p>
      </dgm:t>
    </dgm:pt>
    <dgm:pt modelId="{BAE4C41E-4F99-BC43-9168-03115AE82008}" type="pres">
      <dgm:prSet presAssocID="{871F7ADA-7BD5-8B43-A4EC-02ACB5ADD3E7}" presName="spaceBetweenRectangles" presStyleCnt="0"/>
      <dgm:spPr/>
    </dgm:pt>
    <dgm:pt modelId="{45932410-3C21-854E-9CD4-5B99F67BDA9D}" type="pres">
      <dgm:prSet presAssocID="{0E0113C3-C504-6440-BD7E-54C53481A503}" presName="composite" presStyleCnt="0"/>
      <dgm:spPr/>
    </dgm:pt>
    <dgm:pt modelId="{7007641D-B8A0-E842-B554-8E79DDB93647}" type="pres">
      <dgm:prSet presAssocID="{0E0113C3-C504-6440-BD7E-54C53481A503}" presName="Parent1" presStyleLbl="node1" presStyleIdx="4" presStyleCnt="8">
        <dgm:presLayoutVars>
          <dgm:chMax val="1"/>
          <dgm:chPref val="1"/>
          <dgm:bulletEnabled val="1"/>
        </dgm:presLayoutVars>
      </dgm:prSet>
      <dgm:spPr/>
      <dgm:t>
        <a:bodyPr/>
        <a:lstStyle/>
        <a:p>
          <a:endParaRPr lang="en-US"/>
        </a:p>
      </dgm:t>
    </dgm:pt>
    <dgm:pt modelId="{E913E366-0A4B-2645-B985-E7775007654D}" type="pres">
      <dgm:prSet presAssocID="{0E0113C3-C504-6440-BD7E-54C53481A503}" presName="Childtext1" presStyleLbl="revTx" presStyleIdx="2" presStyleCnt="4">
        <dgm:presLayoutVars>
          <dgm:chMax val="0"/>
          <dgm:chPref val="0"/>
          <dgm:bulletEnabled val="1"/>
        </dgm:presLayoutVars>
      </dgm:prSet>
      <dgm:spPr/>
      <dgm:t>
        <a:bodyPr/>
        <a:lstStyle/>
        <a:p>
          <a:endParaRPr lang="en-US"/>
        </a:p>
      </dgm:t>
    </dgm:pt>
    <dgm:pt modelId="{34F9D8E7-C357-E24B-A5E8-8A2B94DD166A}" type="pres">
      <dgm:prSet presAssocID="{0E0113C3-C504-6440-BD7E-54C53481A503}" presName="BalanceSpacing" presStyleCnt="0"/>
      <dgm:spPr/>
    </dgm:pt>
    <dgm:pt modelId="{97A831C2-21B0-3043-A4F4-278A59B4492C}" type="pres">
      <dgm:prSet presAssocID="{0E0113C3-C504-6440-BD7E-54C53481A503}" presName="BalanceSpacing1" presStyleCnt="0"/>
      <dgm:spPr/>
    </dgm:pt>
    <dgm:pt modelId="{F174EC7A-B9A4-044A-B05C-3B590B09480B}" type="pres">
      <dgm:prSet presAssocID="{89A18272-0E00-184C-9D47-D975C50FAC43}" presName="Accent1Text" presStyleLbl="node1" presStyleIdx="5" presStyleCnt="8"/>
      <dgm:spPr/>
      <dgm:t>
        <a:bodyPr/>
        <a:lstStyle/>
        <a:p>
          <a:endParaRPr lang="en-US"/>
        </a:p>
      </dgm:t>
    </dgm:pt>
    <dgm:pt modelId="{DEA549D3-0409-6B48-A0CE-84A4FFBC0278}" type="pres">
      <dgm:prSet presAssocID="{89A18272-0E00-184C-9D47-D975C50FAC43}" presName="spaceBetweenRectangles" presStyleCnt="0"/>
      <dgm:spPr/>
    </dgm:pt>
    <dgm:pt modelId="{D5F62207-B7A0-F34D-8C3F-98A99A609A98}" type="pres">
      <dgm:prSet presAssocID="{C040A564-AD0E-0C41-8FD6-CEC771D95D72}" presName="composite" presStyleCnt="0"/>
      <dgm:spPr/>
    </dgm:pt>
    <dgm:pt modelId="{B56BC8A4-B9B3-964D-8285-7C4D67D77ECF}" type="pres">
      <dgm:prSet presAssocID="{C040A564-AD0E-0C41-8FD6-CEC771D95D72}" presName="Parent1" presStyleLbl="node1" presStyleIdx="6" presStyleCnt="8">
        <dgm:presLayoutVars>
          <dgm:chMax val="1"/>
          <dgm:chPref val="1"/>
          <dgm:bulletEnabled val="1"/>
        </dgm:presLayoutVars>
      </dgm:prSet>
      <dgm:spPr/>
      <dgm:t>
        <a:bodyPr/>
        <a:lstStyle/>
        <a:p>
          <a:endParaRPr lang="en-US"/>
        </a:p>
      </dgm:t>
    </dgm:pt>
    <dgm:pt modelId="{CFC441BB-2F85-D444-959B-20812E611E40}" type="pres">
      <dgm:prSet presAssocID="{C040A564-AD0E-0C41-8FD6-CEC771D95D72}" presName="Childtext1" presStyleLbl="revTx" presStyleIdx="3" presStyleCnt="4">
        <dgm:presLayoutVars>
          <dgm:chMax val="0"/>
          <dgm:chPref val="0"/>
          <dgm:bulletEnabled val="1"/>
        </dgm:presLayoutVars>
      </dgm:prSet>
      <dgm:spPr/>
      <dgm:t>
        <a:bodyPr/>
        <a:lstStyle/>
        <a:p>
          <a:endParaRPr lang="en-US"/>
        </a:p>
      </dgm:t>
    </dgm:pt>
    <dgm:pt modelId="{088D92A7-0AD3-2443-973E-E4EC4B00DBF4}" type="pres">
      <dgm:prSet presAssocID="{C040A564-AD0E-0C41-8FD6-CEC771D95D72}" presName="BalanceSpacing" presStyleCnt="0"/>
      <dgm:spPr/>
    </dgm:pt>
    <dgm:pt modelId="{3BEC02B1-A428-434A-B5C1-25B9E06CAFD3}" type="pres">
      <dgm:prSet presAssocID="{C040A564-AD0E-0C41-8FD6-CEC771D95D72}" presName="BalanceSpacing1" presStyleCnt="0"/>
      <dgm:spPr/>
    </dgm:pt>
    <dgm:pt modelId="{BE336599-D204-3347-8188-83D23F48F4DA}" type="pres">
      <dgm:prSet presAssocID="{1796E59B-95EE-E049-A555-1EB9F647D9F6}" presName="Accent1Text" presStyleLbl="node1" presStyleIdx="7" presStyleCnt="8"/>
      <dgm:spPr/>
      <dgm:t>
        <a:bodyPr/>
        <a:lstStyle/>
        <a:p>
          <a:endParaRPr lang="en-US"/>
        </a:p>
      </dgm:t>
    </dgm:pt>
  </dgm:ptLst>
  <dgm:cxnLst>
    <dgm:cxn modelId="{44A7B69B-10C4-3F47-A4E3-08E379DBC21B}" type="presOf" srcId="{871F7ADA-7BD5-8B43-A4EC-02ACB5ADD3E7}" destId="{7557760D-CD2D-1248-99F8-EC71295D145E}" srcOrd="0" destOrd="0" presId="urn:microsoft.com/office/officeart/2008/layout/AlternatingHexagons"/>
    <dgm:cxn modelId="{CF453970-7AD5-8B49-BD41-461614955D1F}" type="presOf" srcId="{A520D83E-E80C-794B-9931-F36AA51454E3}" destId="{B312D8E1-A5A8-E14E-B343-00768E642649}" srcOrd="0" destOrd="0" presId="urn:microsoft.com/office/officeart/2008/layout/AlternatingHexagons"/>
    <dgm:cxn modelId="{2C789E68-51C7-0142-B7B0-E52F10672BB8}" type="presOf" srcId="{1796E59B-95EE-E049-A555-1EB9F647D9F6}" destId="{BE336599-D204-3347-8188-83D23F48F4DA}" srcOrd="0" destOrd="0" presId="urn:microsoft.com/office/officeart/2008/layout/AlternatingHexagons"/>
    <dgm:cxn modelId="{D44E274F-0061-3448-9BF3-EBF7F2F360E2}" type="presOf" srcId="{9D0307F2-145C-8D42-978B-6E44F574FD98}" destId="{84272727-4573-0D4B-B35B-1F278C8CAA42}" srcOrd="0" destOrd="0" presId="urn:microsoft.com/office/officeart/2008/layout/AlternatingHexagons"/>
    <dgm:cxn modelId="{6CD833D3-B724-7E46-A635-8ADFFF485E39}" type="presOf" srcId="{B311CA0D-0E83-CB43-8FB0-C570BA0D3918}" destId="{0330C20A-5FF2-6447-87E0-3BA9F0619E58}" srcOrd="0" destOrd="0" presId="urn:microsoft.com/office/officeart/2008/layout/AlternatingHexagons"/>
    <dgm:cxn modelId="{CBBDEAC0-01D4-9E4F-868F-52E535F58A4E}" type="presOf" srcId="{89A18272-0E00-184C-9D47-D975C50FAC43}" destId="{F174EC7A-B9A4-044A-B05C-3B590B09480B}" srcOrd="0" destOrd="0" presId="urn:microsoft.com/office/officeart/2008/layout/AlternatingHexagons"/>
    <dgm:cxn modelId="{79C817D7-7EDD-DB40-B731-52630EB8820E}" srcId="{C040A564-AD0E-0C41-8FD6-CEC771D95D72}" destId="{3DAF6030-E4A0-3043-A5CB-8D1529D27D38}" srcOrd="0" destOrd="0" parTransId="{D106E0BC-D06B-B24E-87A6-9BC4882E3574}" sibTransId="{F0BCD1E3-AE40-8448-BE2A-D5B38EAC996C}"/>
    <dgm:cxn modelId="{0307B3E0-855C-844A-9E00-6A55073C3272}" srcId="{E9992431-8CCF-F845-9323-0C9564317592}" destId="{493CA758-D816-4E4E-BF1B-A4A803E7870B}" srcOrd="0" destOrd="0" parTransId="{CD73F87E-D39E-5E4F-A4A2-6D01DADE7DAD}" sibTransId="{94524DCE-F04A-DE49-BB5A-E480287ED6D0}"/>
    <dgm:cxn modelId="{725A3940-8D91-BD4A-BEE0-EBD18C158335}" type="presOf" srcId="{0E0113C3-C504-6440-BD7E-54C53481A503}" destId="{7007641D-B8A0-E842-B554-8E79DDB93647}" srcOrd="0" destOrd="0" presId="urn:microsoft.com/office/officeart/2008/layout/AlternatingHexagons"/>
    <dgm:cxn modelId="{0CB728B9-FE47-0245-829C-E2502B17BE41}" srcId="{A520D83E-E80C-794B-9931-F36AA51454E3}" destId="{0E0113C3-C504-6440-BD7E-54C53481A503}" srcOrd="2" destOrd="0" parTransId="{294BEB20-DAE1-C443-8858-E98A27D256B9}" sibTransId="{89A18272-0E00-184C-9D47-D975C50FAC43}"/>
    <dgm:cxn modelId="{B334C033-0A5B-F84F-927B-2D94AD40489D}" type="presOf" srcId="{C040A564-AD0E-0C41-8FD6-CEC771D95D72}" destId="{B56BC8A4-B9B3-964D-8285-7C4D67D77ECF}" srcOrd="0" destOrd="0" presId="urn:microsoft.com/office/officeart/2008/layout/AlternatingHexagons"/>
    <dgm:cxn modelId="{6833651B-0DDB-3448-991C-BCF30622A568}" type="presOf" srcId="{D90AD21D-E8C7-A542-9092-678C3D7023C8}" destId="{E913E366-0A4B-2645-B985-E7775007654D}" srcOrd="0" destOrd="0" presId="urn:microsoft.com/office/officeart/2008/layout/AlternatingHexagons"/>
    <dgm:cxn modelId="{E904A7D7-6166-F449-A4E9-210FA28F4804}" type="presOf" srcId="{3B65B824-68A2-E24B-9D23-0FE2FA5B5EC7}" destId="{AE378778-11A8-304F-AEB9-F9C9165992EE}" srcOrd="0" destOrd="0" presId="urn:microsoft.com/office/officeart/2008/layout/AlternatingHexagons"/>
    <dgm:cxn modelId="{28766849-207F-2F45-9E5C-C461A17A595E}" type="presOf" srcId="{493CA758-D816-4E4E-BF1B-A4A803E7870B}" destId="{B8F6160C-5932-9D4F-B76E-2C3D1475D957}" srcOrd="0" destOrd="0" presId="urn:microsoft.com/office/officeart/2008/layout/AlternatingHexagons"/>
    <dgm:cxn modelId="{8632F6E1-210F-8445-902C-9B85F7AA2226}" srcId="{A520D83E-E80C-794B-9931-F36AA51454E3}" destId="{B311CA0D-0E83-CB43-8FB0-C570BA0D3918}" srcOrd="0" destOrd="0" parTransId="{6C581EF5-4034-E048-A21E-3AAA76F582A7}" sibTransId="{9D0307F2-145C-8D42-978B-6E44F574FD98}"/>
    <dgm:cxn modelId="{E860B070-D942-A147-A80C-772FBC4B65DE}" srcId="{B311CA0D-0E83-CB43-8FB0-C570BA0D3918}" destId="{3B65B824-68A2-E24B-9D23-0FE2FA5B5EC7}" srcOrd="0" destOrd="0" parTransId="{10CF44D3-96EA-F64A-A389-E3969A274F2C}" sibTransId="{D7F1D20D-2E76-3E42-B4A9-DEFA164C2DA6}"/>
    <dgm:cxn modelId="{33614173-6B51-2A4A-B21F-6252F27E3C74}" type="presOf" srcId="{E9992431-8CCF-F845-9323-0C9564317592}" destId="{95F4F717-5C1F-1F47-81A7-80A2FEB61BF8}" srcOrd="0" destOrd="0" presId="urn:microsoft.com/office/officeart/2008/layout/AlternatingHexagons"/>
    <dgm:cxn modelId="{7D61D18C-B595-E448-965F-905E82E128FA}" srcId="{A520D83E-E80C-794B-9931-F36AA51454E3}" destId="{C040A564-AD0E-0C41-8FD6-CEC771D95D72}" srcOrd="3" destOrd="0" parTransId="{8EB6BD0E-D642-1F49-A677-674128BB7A9E}" sibTransId="{1796E59B-95EE-E049-A555-1EB9F647D9F6}"/>
    <dgm:cxn modelId="{6E4EDB8D-B9BF-F14B-8F19-50F982158FAB}" srcId="{0E0113C3-C504-6440-BD7E-54C53481A503}" destId="{D90AD21D-E8C7-A542-9092-678C3D7023C8}" srcOrd="0" destOrd="0" parTransId="{9E7CD1A9-A233-EB42-A4E6-C9CFCFA5B96B}" sibTransId="{47F537ED-1550-DD4C-84F7-34C037C450F4}"/>
    <dgm:cxn modelId="{82ACF472-9318-BE45-A462-E61B5719427D}" type="presOf" srcId="{3DAF6030-E4A0-3043-A5CB-8D1529D27D38}" destId="{CFC441BB-2F85-D444-959B-20812E611E40}" srcOrd="0" destOrd="0" presId="urn:microsoft.com/office/officeart/2008/layout/AlternatingHexagons"/>
    <dgm:cxn modelId="{F3DB11CB-E490-4847-852F-0000827B69D2}" srcId="{A520D83E-E80C-794B-9931-F36AA51454E3}" destId="{E9992431-8CCF-F845-9323-0C9564317592}" srcOrd="1" destOrd="0" parTransId="{7D1871C2-C597-EA4B-B3F2-DE13D3541BB1}" sibTransId="{871F7ADA-7BD5-8B43-A4EC-02ACB5ADD3E7}"/>
    <dgm:cxn modelId="{570923B8-678E-4C44-82FB-D630E19BFD52}" type="presParOf" srcId="{B312D8E1-A5A8-E14E-B343-00768E642649}" destId="{65E34EFD-646D-AE4A-B730-DA21AC86CCC9}" srcOrd="0" destOrd="0" presId="urn:microsoft.com/office/officeart/2008/layout/AlternatingHexagons"/>
    <dgm:cxn modelId="{DAF17AE0-5EE9-CB49-9BD8-65256BE7A484}" type="presParOf" srcId="{65E34EFD-646D-AE4A-B730-DA21AC86CCC9}" destId="{0330C20A-5FF2-6447-87E0-3BA9F0619E58}" srcOrd="0" destOrd="0" presId="urn:microsoft.com/office/officeart/2008/layout/AlternatingHexagons"/>
    <dgm:cxn modelId="{569028E1-5D1D-9B47-8412-7FA0AC5B8443}" type="presParOf" srcId="{65E34EFD-646D-AE4A-B730-DA21AC86CCC9}" destId="{AE378778-11A8-304F-AEB9-F9C9165992EE}" srcOrd="1" destOrd="0" presId="urn:microsoft.com/office/officeart/2008/layout/AlternatingHexagons"/>
    <dgm:cxn modelId="{C7F23F7C-37BB-6A40-84CA-2B3017879462}" type="presParOf" srcId="{65E34EFD-646D-AE4A-B730-DA21AC86CCC9}" destId="{EEA1E135-3D8A-3645-A6E8-EB5D38E81458}" srcOrd="2" destOrd="0" presId="urn:microsoft.com/office/officeart/2008/layout/AlternatingHexagons"/>
    <dgm:cxn modelId="{3838D6F3-2B46-8543-83A3-A430B4348683}" type="presParOf" srcId="{65E34EFD-646D-AE4A-B730-DA21AC86CCC9}" destId="{5E37B178-B196-1E4C-9DC5-9ABE21E65E92}" srcOrd="3" destOrd="0" presId="urn:microsoft.com/office/officeart/2008/layout/AlternatingHexagons"/>
    <dgm:cxn modelId="{DD30AEB0-2135-384E-923F-B3FB4F9B54FF}" type="presParOf" srcId="{65E34EFD-646D-AE4A-B730-DA21AC86CCC9}" destId="{84272727-4573-0D4B-B35B-1F278C8CAA42}" srcOrd="4" destOrd="0" presId="urn:microsoft.com/office/officeart/2008/layout/AlternatingHexagons"/>
    <dgm:cxn modelId="{1B28C7C9-A22A-9C4A-8A33-1DEDDE0B4BA3}" type="presParOf" srcId="{B312D8E1-A5A8-E14E-B343-00768E642649}" destId="{B8B3D221-868D-9B45-8424-E8424D7DB542}" srcOrd="1" destOrd="0" presId="urn:microsoft.com/office/officeart/2008/layout/AlternatingHexagons"/>
    <dgm:cxn modelId="{D2305BFB-85E7-C641-9FD5-DE2419366619}" type="presParOf" srcId="{B312D8E1-A5A8-E14E-B343-00768E642649}" destId="{3296446D-605A-534B-A52F-AEFE903890F2}" srcOrd="2" destOrd="0" presId="urn:microsoft.com/office/officeart/2008/layout/AlternatingHexagons"/>
    <dgm:cxn modelId="{DACE8D42-D3DF-AD45-8FE1-16A9929B125A}" type="presParOf" srcId="{3296446D-605A-534B-A52F-AEFE903890F2}" destId="{95F4F717-5C1F-1F47-81A7-80A2FEB61BF8}" srcOrd="0" destOrd="0" presId="urn:microsoft.com/office/officeart/2008/layout/AlternatingHexagons"/>
    <dgm:cxn modelId="{6ECC45A6-E8F9-6F4A-B426-7FB6A3065A69}" type="presParOf" srcId="{3296446D-605A-534B-A52F-AEFE903890F2}" destId="{B8F6160C-5932-9D4F-B76E-2C3D1475D957}" srcOrd="1" destOrd="0" presId="urn:microsoft.com/office/officeart/2008/layout/AlternatingHexagons"/>
    <dgm:cxn modelId="{F26331F9-60EA-1344-B54D-83CF0ACA3E6C}" type="presParOf" srcId="{3296446D-605A-534B-A52F-AEFE903890F2}" destId="{A4F2EBA8-8311-9147-BB5F-46F14D1035D6}" srcOrd="2" destOrd="0" presId="urn:microsoft.com/office/officeart/2008/layout/AlternatingHexagons"/>
    <dgm:cxn modelId="{1B21D47B-96F5-6F4F-A4F3-D44D0D607381}" type="presParOf" srcId="{3296446D-605A-534B-A52F-AEFE903890F2}" destId="{F4B83417-28F9-2541-B10D-4390166C8D4C}" srcOrd="3" destOrd="0" presId="urn:microsoft.com/office/officeart/2008/layout/AlternatingHexagons"/>
    <dgm:cxn modelId="{6F72376B-C51F-0E4C-A81A-2CE820184370}" type="presParOf" srcId="{3296446D-605A-534B-A52F-AEFE903890F2}" destId="{7557760D-CD2D-1248-99F8-EC71295D145E}" srcOrd="4" destOrd="0" presId="urn:microsoft.com/office/officeart/2008/layout/AlternatingHexagons"/>
    <dgm:cxn modelId="{DD6F6D88-D8AA-FA45-B02A-C69A2B583A35}" type="presParOf" srcId="{B312D8E1-A5A8-E14E-B343-00768E642649}" destId="{BAE4C41E-4F99-BC43-9168-03115AE82008}" srcOrd="3" destOrd="0" presId="urn:microsoft.com/office/officeart/2008/layout/AlternatingHexagons"/>
    <dgm:cxn modelId="{7AF7D4F0-6E31-9241-8B27-52A3A826515D}" type="presParOf" srcId="{B312D8E1-A5A8-E14E-B343-00768E642649}" destId="{45932410-3C21-854E-9CD4-5B99F67BDA9D}" srcOrd="4" destOrd="0" presId="urn:microsoft.com/office/officeart/2008/layout/AlternatingHexagons"/>
    <dgm:cxn modelId="{497C830F-9DB8-6B46-A934-4CBD2BC96869}" type="presParOf" srcId="{45932410-3C21-854E-9CD4-5B99F67BDA9D}" destId="{7007641D-B8A0-E842-B554-8E79DDB93647}" srcOrd="0" destOrd="0" presId="urn:microsoft.com/office/officeart/2008/layout/AlternatingHexagons"/>
    <dgm:cxn modelId="{E03525AA-6114-5246-A4CD-35D05DFFA233}" type="presParOf" srcId="{45932410-3C21-854E-9CD4-5B99F67BDA9D}" destId="{E913E366-0A4B-2645-B985-E7775007654D}" srcOrd="1" destOrd="0" presId="urn:microsoft.com/office/officeart/2008/layout/AlternatingHexagons"/>
    <dgm:cxn modelId="{F4BF4EB7-56E9-764B-A3CF-360D5F87EEF6}" type="presParOf" srcId="{45932410-3C21-854E-9CD4-5B99F67BDA9D}" destId="{34F9D8E7-C357-E24B-A5E8-8A2B94DD166A}" srcOrd="2" destOrd="0" presId="urn:microsoft.com/office/officeart/2008/layout/AlternatingHexagons"/>
    <dgm:cxn modelId="{F3B570F7-A3D7-0149-8476-85D6C0961FC2}" type="presParOf" srcId="{45932410-3C21-854E-9CD4-5B99F67BDA9D}" destId="{97A831C2-21B0-3043-A4F4-278A59B4492C}" srcOrd="3" destOrd="0" presId="urn:microsoft.com/office/officeart/2008/layout/AlternatingHexagons"/>
    <dgm:cxn modelId="{F5AEC61C-2A4B-F34A-BB53-ED8455E09C6D}" type="presParOf" srcId="{45932410-3C21-854E-9CD4-5B99F67BDA9D}" destId="{F174EC7A-B9A4-044A-B05C-3B590B09480B}" srcOrd="4" destOrd="0" presId="urn:microsoft.com/office/officeart/2008/layout/AlternatingHexagons"/>
    <dgm:cxn modelId="{2A7D7BF3-8CEF-6542-B58A-86A859ABF2FD}" type="presParOf" srcId="{B312D8E1-A5A8-E14E-B343-00768E642649}" destId="{DEA549D3-0409-6B48-A0CE-84A4FFBC0278}" srcOrd="5" destOrd="0" presId="urn:microsoft.com/office/officeart/2008/layout/AlternatingHexagons"/>
    <dgm:cxn modelId="{43F02669-6E24-7B45-A024-C6DBBD43A5F4}" type="presParOf" srcId="{B312D8E1-A5A8-E14E-B343-00768E642649}" destId="{D5F62207-B7A0-F34D-8C3F-98A99A609A98}" srcOrd="6" destOrd="0" presId="urn:microsoft.com/office/officeart/2008/layout/AlternatingHexagons"/>
    <dgm:cxn modelId="{CE9D0D1F-E7FD-FE42-B839-AA8E19C889FD}" type="presParOf" srcId="{D5F62207-B7A0-F34D-8C3F-98A99A609A98}" destId="{B56BC8A4-B9B3-964D-8285-7C4D67D77ECF}" srcOrd="0" destOrd="0" presId="urn:microsoft.com/office/officeart/2008/layout/AlternatingHexagons"/>
    <dgm:cxn modelId="{D6C3F9BE-964C-C348-A103-5942EA117C4F}" type="presParOf" srcId="{D5F62207-B7A0-F34D-8C3F-98A99A609A98}" destId="{CFC441BB-2F85-D444-959B-20812E611E40}" srcOrd="1" destOrd="0" presId="urn:microsoft.com/office/officeart/2008/layout/AlternatingHexagons"/>
    <dgm:cxn modelId="{0F8E2D21-ABCD-D44C-9FEB-F2831E4752EF}" type="presParOf" srcId="{D5F62207-B7A0-F34D-8C3F-98A99A609A98}" destId="{088D92A7-0AD3-2443-973E-E4EC4B00DBF4}" srcOrd="2" destOrd="0" presId="urn:microsoft.com/office/officeart/2008/layout/AlternatingHexagons"/>
    <dgm:cxn modelId="{BA532849-3CAF-364A-9C68-9A56893AD053}" type="presParOf" srcId="{D5F62207-B7A0-F34D-8C3F-98A99A609A98}" destId="{3BEC02B1-A428-434A-B5C1-25B9E06CAFD3}" srcOrd="3" destOrd="0" presId="urn:microsoft.com/office/officeart/2008/layout/AlternatingHexagons"/>
    <dgm:cxn modelId="{F6CF6261-7598-0D4E-B3C3-A2F182832595}" type="presParOf" srcId="{D5F62207-B7A0-F34D-8C3F-98A99A609A98}" destId="{BE336599-D204-3347-8188-83D23F48F4DA}" srcOrd="4" destOrd="0" presId="urn:microsoft.com/office/officeart/2008/layout/AlternatingHexagon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843842E-ED61-C241-B2D1-A286E99CD3E4}" type="doc">
      <dgm:prSet loTypeId="urn:microsoft.com/office/officeart/2005/8/layout/vList5" loCatId="" qsTypeId="urn:microsoft.com/office/officeart/2005/8/quickstyle/3D4" qsCatId="3D" csTypeId="urn:microsoft.com/office/officeart/2005/8/colors/accent1_2" csCatId="accent1" phldr="1"/>
      <dgm:spPr/>
      <dgm:t>
        <a:bodyPr/>
        <a:lstStyle/>
        <a:p>
          <a:endParaRPr lang="en-US"/>
        </a:p>
      </dgm:t>
    </dgm:pt>
    <dgm:pt modelId="{E4CAF115-D4C4-DB47-B0BC-E18D2F4AA90E}">
      <dgm:prSet phldrT="[Text]"/>
      <dgm:spPr/>
      <dgm:t>
        <a:bodyPr/>
        <a:lstStyle/>
        <a:p>
          <a:r>
            <a:rPr lang="en-US" dirty="0" smtClean="0"/>
            <a:t>Level 4 Extreme Citizen Science</a:t>
          </a:r>
          <a:endParaRPr lang="en-US" dirty="0"/>
        </a:p>
      </dgm:t>
    </dgm:pt>
    <dgm:pt modelId="{E49E86D8-59D9-B547-AFE5-4ACB3A694E17}" type="parTrans" cxnId="{B03E9347-9515-FA49-8FCE-6269DD0292FC}">
      <dgm:prSet/>
      <dgm:spPr/>
      <dgm:t>
        <a:bodyPr/>
        <a:lstStyle/>
        <a:p>
          <a:endParaRPr lang="en-US"/>
        </a:p>
      </dgm:t>
    </dgm:pt>
    <dgm:pt modelId="{81AC9653-A090-F249-8BC6-FE290D3484D3}" type="sibTrans" cxnId="{B03E9347-9515-FA49-8FCE-6269DD0292FC}">
      <dgm:prSet/>
      <dgm:spPr/>
      <dgm:t>
        <a:bodyPr/>
        <a:lstStyle/>
        <a:p>
          <a:endParaRPr lang="en-US"/>
        </a:p>
      </dgm:t>
    </dgm:pt>
    <dgm:pt modelId="{3A9B540A-8ABD-0442-AF91-DA55D67D5DA7}">
      <dgm:prSet phldrT="[Text]"/>
      <dgm:spPr/>
      <dgm:t>
        <a:bodyPr/>
        <a:lstStyle/>
        <a:p>
          <a:r>
            <a:rPr lang="en-US" dirty="0" smtClean="0">
              <a:latin typeface="Arial Narrow"/>
              <a:cs typeface="Arial Narrow"/>
            </a:rPr>
            <a:t>Collaborative science-problem definition, data collection, and analysis</a:t>
          </a:r>
          <a:endParaRPr lang="en-US" dirty="0">
            <a:latin typeface="Arial Narrow"/>
            <a:cs typeface="Arial Narrow"/>
          </a:endParaRPr>
        </a:p>
      </dgm:t>
    </dgm:pt>
    <dgm:pt modelId="{7EF9882B-E66E-6E43-BD09-B23846CE927D}" type="parTrans" cxnId="{C40AFA40-2FE5-D042-B61A-E1DE01EC54DB}">
      <dgm:prSet/>
      <dgm:spPr/>
      <dgm:t>
        <a:bodyPr/>
        <a:lstStyle/>
        <a:p>
          <a:endParaRPr lang="en-US"/>
        </a:p>
      </dgm:t>
    </dgm:pt>
    <dgm:pt modelId="{E482382F-0F2E-874E-BD2B-822603A9A137}" type="sibTrans" cxnId="{C40AFA40-2FE5-D042-B61A-E1DE01EC54DB}">
      <dgm:prSet/>
      <dgm:spPr/>
      <dgm:t>
        <a:bodyPr/>
        <a:lstStyle/>
        <a:p>
          <a:endParaRPr lang="en-US"/>
        </a:p>
      </dgm:t>
    </dgm:pt>
    <dgm:pt modelId="{C82B2D3E-E04B-8547-8D0A-099517B9DF20}">
      <dgm:prSet phldrT="[Text]"/>
      <dgm:spPr/>
      <dgm:t>
        <a:bodyPr/>
        <a:lstStyle/>
        <a:p>
          <a:r>
            <a:rPr lang="en-US" dirty="0" smtClean="0"/>
            <a:t>Level 2 Distributed Intelligence</a:t>
          </a:r>
          <a:endParaRPr lang="en-US" dirty="0"/>
        </a:p>
      </dgm:t>
    </dgm:pt>
    <dgm:pt modelId="{8230F6BC-6FD7-5A48-9390-EEF7CEC6D7C2}" type="parTrans" cxnId="{5424703D-309D-0841-AA6A-E9E7887FA00A}">
      <dgm:prSet/>
      <dgm:spPr/>
      <dgm:t>
        <a:bodyPr/>
        <a:lstStyle/>
        <a:p>
          <a:endParaRPr lang="en-US"/>
        </a:p>
      </dgm:t>
    </dgm:pt>
    <dgm:pt modelId="{999B603F-E27B-6B49-AAEB-FF4D7D2A4C7A}" type="sibTrans" cxnId="{5424703D-309D-0841-AA6A-E9E7887FA00A}">
      <dgm:prSet/>
      <dgm:spPr/>
      <dgm:t>
        <a:bodyPr/>
        <a:lstStyle/>
        <a:p>
          <a:endParaRPr lang="en-US"/>
        </a:p>
      </dgm:t>
    </dgm:pt>
    <dgm:pt modelId="{1A667BD4-B2C4-6547-B164-27D2DA6A4A89}">
      <dgm:prSet phldrT="[Text]"/>
      <dgm:spPr/>
      <dgm:t>
        <a:bodyPr/>
        <a:lstStyle/>
        <a:p>
          <a:r>
            <a:rPr lang="en-US" dirty="0" smtClean="0">
              <a:latin typeface="Arial Narrow"/>
              <a:cs typeface="Arial Narrow"/>
            </a:rPr>
            <a:t>Citizens as basic interpreters</a:t>
          </a:r>
          <a:endParaRPr lang="en-US" dirty="0">
            <a:latin typeface="Arial Narrow"/>
            <a:cs typeface="Arial Narrow"/>
          </a:endParaRPr>
        </a:p>
      </dgm:t>
    </dgm:pt>
    <dgm:pt modelId="{B8462BE4-F663-FE46-9B11-BA334356E144}" type="parTrans" cxnId="{AB79D59E-53D8-E446-A732-AD5F8CA1F541}">
      <dgm:prSet/>
      <dgm:spPr/>
      <dgm:t>
        <a:bodyPr/>
        <a:lstStyle/>
        <a:p>
          <a:endParaRPr lang="en-US"/>
        </a:p>
      </dgm:t>
    </dgm:pt>
    <dgm:pt modelId="{C937D65D-31E2-5C4A-AD14-92E15D338B23}" type="sibTrans" cxnId="{AB79D59E-53D8-E446-A732-AD5F8CA1F541}">
      <dgm:prSet/>
      <dgm:spPr/>
      <dgm:t>
        <a:bodyPr/>
        <a:lstStyle/>
        <a:p>
          <a:endParaRPr lang="en-US"/>
        </a:p>
      </dgm:t>
    </dgm:pt>
    <dgm:pt modelId="{B7FF5805-1065-CF44-92B8-62EE2F07EFDB}">
      <dgm:prSet phldrT="[Text]"/>
      <dgm:spPr/>
      <dgm:t>
        <a:bodyPr/>
        <a:lstStyle/>
        <a:p>
          <a:r>
            <a:rPr lang="en-US" dirty="0" smtClean="0"/>
            <a:t>Level 1 Crowdsourcing</a:t>
          </a:r>
          <a:endParaRPr lang="en-US" dirty="0"/>
        </a:p>
      </dgm:t>
    </dgm:pt>
    <dgm:pt modelId="{E6225003-B055-984C-AEDD-D330C417CB71}" type="parTrans" cxnId="{7E46AE2C-968F-5F47-9E72-9062106B0A9E}">
      <dgm:prSet/>
      <dgm:spPr/>
      <dgm:t>
        <a:bodyPr/>
        <a:lstStyle/>
        <a:p>
          <a:endParaRPr lang="en-US"/>
        </a:p>
      </dgm:t>
    </dgm:pt>
    <dgm:pt modelId="{14ED14E1-E8F8-3A42-98E0-C5D60826D1D5}" type="sibTrans" cxnId="{7E46AE2C-968F-5F47-9E72-9062106B0A9E}">
      <dgm:prSet/>
      <dgm:spPr/>
      <dgm:t>
        <a:bodyPr/>
        <a:lstStyle/>
        <a:p>
          <a:endParaRPr lang="en-US"/>
        </a:p>
      </dgm:t>
    </dgm:pt>
    <dgm:pt modelId="{71BEAD49-95FB-FE46-99E5-0F0619A0A12A}">
      <dgm:prSet phldrT="[Text]"/>
      <dgm:spPr/>
      <dgm:t>
        <a:bodyPr/>
        <a:lstStyle/>
        <a:p>
          <a:r>
            <a:rPr lang="en-US" dirty="0" smtClean="0">
              <a:latin typeface="Arial Narrow"/>
              <a:cs typeface="Arial Narrow"/>
            </a:rPr>
            <a:t>Citizens as sensors</a:t>
          </a:r>
          <a:endParaRPr lang="en-US" dirty="0">
            <a:latin typeface="Arial Narrow"/>
            <a:cs typeface="Arial Narrow"/>
          </a:endParaRPr>
        </a:p>
      </dgm:t>
    </dgm:pt>
    <dgm:pt modelId="{36C6D934-1EA8-104A-BA40-7EEAA6811635}" type="parTrans" cxnId="{02346322-AB85-4441-8A60-B6AF8BBBEA5A}">
      <dgm:prSet/>
      <dgm:spPr/>
      <dgm:t>
        <a:bodyPr/>
        <a:lstStyle/>
        <a:p>
          <a:endParaRPr lang="en-US"/>
        </a:p>
      </dgm:t>
    </dgm:pt>
    <dgm:pt modelId="{6D9BDF01-FA18-D24F-BC9A-C0E5BA8C2536}" type="sibTrans" cxnId="{02346322-AB85-4441-8A60-B6AF8BBBEA5A}">
      <dgm:prSet/>
      <dgm:spPr/>
      <dgm:t>
        <a:bodyPr/>
        <a:lstStyle/>
        <a:p>
          <a:endParaRPr lang="en-US"/>
        </a:p>
      </dgm:t>
    </dgm:pt>
    <dgm:pt modelId="{064D851E-7035-8F4E-9C92-71A4BFBFBF6F}">
      <dgm:prSet/>
      <dgm:spPr/>
      <dgm:t>
        <a:bodyPr/>
        <a:lstStyle/>
        <a:p>
          <a:r>
            <a:rPr lang="en-US" dirty="0" smtClean="0"/>
            <a:t>Level 3 Participatory Science</a:t>
          </a:r>
          <a:endParaRPr lang="en-US" dirty="0"/>
        </a:p>
      </dgm:t>
    </dgm:pt>
    <dgm:pt modelId="{4A5FFCC7-F693-324F-9D2F-10A2D5B61B81}" type="parTrans" cxnId="{920F582D-5D01-EC44-8FF3-5C7E111B4B2B}">
      <dgm:prSet/>
      <dgm:spPr/>
      <dgm:t>
        <a:bodyPr/>
        <a:lstStyle/>
        <a:p>
          <a:endParaRPr lang="en-US"/>
        </a:p>
      </dgm:t>
    </dgm:pt>
    <dgm:pt modelId="{8EAA635F-70F1-B144-8691-4B190E9A21F0}" type="sibTrans" cxnId="{920F582D-5D01-EC44-8FF3-5C7E111B4B2B}">
      <dgm:prSet/>
      <dgm:spPr/>
      <dgm:t>
        <a:bodyPr/>
        <a:lstStyle/>
        <a:p>
          <a:endParaRPr lang="en-US"/>
        </a:p>
      </dgm:t>
    </dgm:pt>
    <dgm:pt modelId="{C3CDF052-105A-A44D-B1C0-ACB5F53201FC}">
      <dgm:prSet/>
      <dgm:spPr/>
      <dgm:t>
        <a:bodyPr/>
        <a:lstStyle/>
        <a:p>
          <a:r>
            <a:rPr lang="en-US" dirty="0" smtClean="0">
              <a:latin typeface="Arial Narrow"/>
              <a:cs typeface="Arial Narrow"/>
            </a:rPr>
            <a:t>Participation in problem definition and data collection</a:t>
          </a:r>
          <a:endParaRPr lang="en-US" dirty="0">
            <a:latin typeface="Arial Narrow"/>
            <a:cs typeface="Arial Narrow"/>
          </a:endParaRPr>
        </a:p>
      </dgm:t>
    </dgm:pt>
    <dgm:pt modelId="{960F4B1A-335F-9B4E-A4E6-16D6C6A48112}" type="parTrans" cxnId="{C2BD312D-40D6-924A-B3C3-ADAD29E6EF53}">
      <dgm:prSet/>
      <dgm:spPr/>
      <dgm:t>
        <a:bodyPr/>
        <a:lstStyle/>
        <a:p>
          <a:endParaRPr lang="en-US"/>
        </a:p>
      </dgm:t>
    </dgm:pt>
    <dgm:pt modelId="{597E4BD9-96DD-5446-8244-86658358729C}" type="sibTrans" cxnId="{C2BD312D-40D6-924A-B3C3-ADAD29E6EF53}">
      <dgm:prSet/>
      <dgm:spPr/>
      <dgm:t>
        <a:bodyPr/>
        <a:lstStyle/>
        <a:p>
          <a:endParaRPr lang="en-US"/>
        </a:p>
      </dgm:t>
    </dgm:pt>
    <dgm:pt modelId="{CDDE12DF-9B00-4F48-B031-0F3FA99CCE40}" type="pres">
      <dgm:prSet presAssocID="{9843842E-ED61-C241-B2D1-A286E99CD3E4}" presName="Name0" presStyleCnt="0">
        <dgm:presLayoutVars>
          <dgm:dir/>
          <dgm:animLvl val="lvl"/>
          <dgm:resizeHandles val="exact"/>
        </dgm:presLayoutVars>
      </dgm:prSet>
      <dgm:spPr/>
      <dgm:t>
        <a:bodyPr/>
        <a:lstStyle/>
        <a:p>
          <a:endParaRPr lang="en-US"/>
        </a:p>
      </dgm:t>
    </dgm:pt>
    <dgm:pt modelId="{6424CED8-EB6C-E34D-9066-15DEBBF10009}" type="pres">
      <dgm:prSet presAssocID="{E4CAF115-D4C4-DB47-B0BC-E18D2F4AA90E}" presName="linNode" presStyleCnt="0"/>
      <dgm:spPr/>
    </dgm:pt>
    <dgm:pt modelId="{71E4C609-E507-6E48-80F4-1C067A5DEF01}" type="pres">
      <dgm:prSet presAssocID="{E4CAF115-D4C4-DB47-B0BC-E18D2F4AA90E}" presName="parentText" presStyleLbl="node1" presStyleIdx="0" presStyleCnt="4">
        <dgm:presLayoutVars>
          <dgm:chMax val="1"/>
          <dgm:bulletEnabled val="1"/>
        </dgm:presLayoutVars>
      </dgm:prSet>
      <dgm:spPr/>
      <dgm:t>
        <a:bodyPr/>
        <a:lstStyle/>
        <a:p>
          <a:endParaRPr lang="en-US"/>
        </a:p>
      </dgm:t>
    </dgm:pt>
    <dgm:pt modelId="{78EBFBC4-7A9E-974C-9615-78318AF1EC32}" type="pres">
      <dgm:prSet presAssocID="{E4CAF115-D4C4-DB47-B0BC-E18D2F4AA90E}" presName="descendantText" presStyleLbl="alignAccFollowNode1" presStyleIdx="0" presStyleCnt="4">
        <dgm:presLayoutVars>
          <dgm:bulletEnabled val="1"/>
        </dgm:presLayoutVars>
      </dgm:prSet>
      <dgm:spPr/>
      <dgm:t>
        <a:bodyPr/>
        <a:lstStyle/>
        <a:p>
          <a:endParaRPr lang="en-US"/>
        </a:p>
      </dgm:t>
    </dgm:pt>
    <dgm:pt modelId="{9743C9B8-C6A6-4A46-AF47-3941434434D6}" type="pres">
      <dgm:prSet presAssocID="{81AC9653-A090-F249-8BC6-FE290D3484D3}" presName="sp" presStyleCnt="0"/>
      <dgm:spPr/>
    </dgm:pt>
    <dgm:pt modelId="{90E11A32-1B40-CD41-B0FD-F8B28B31E71E}" type="pres">
      <dgm:prSet presAssocID="{064D851E-7035-8F4E-9C92-71A4BFBFBF6F}" presName="linNode" presStyleCnt="0"/>
      <dgm:spPr/>
    </dgm:pt>
    <dgm:pt modelId="{1C9530D8-EFE2-0049-B8B2-A32FB99AA419}" type="pres">
      <dgm:prSet presAssocID="{064D851E-7035-8F4E-9C92-71A4BFBFBF6F}" presName="parentText" presStyleLbl="node1" presStyleIdx="1" presStyleCnt="4">
        <dgm:presLayoutVars>
          <dgm:chMax val="1"/>
          <dgm:bulletEnabled val="1"/>
        </dgm:presLayoutVars>
      </dgm:prSet>
      <dgm:spPr/>
      <dgm:t>
        <a:bodyPr/>
        <a:lstStyle/>
        <a:p>
          <a:endParaRPr lang="en-US"/>
        </a:p>
      </dgm:t>
    </dgm:pt>
    <dgm:pt modelId="{E212B36B-9D06-F042-86BC-2066EC0720B3}" type="pres">
      <dgm:prSet presAssocID="{064D851E-7035-8F4E-9C92-71A4BFBFBF6F}" presName="descendantText" presStyleLbl="alignAccFollowNode1" presStyleIdx="1" presStyleCnt="4">
        <dgm:presLayoutVars>
          <dgm:bulletEnabled val="1"/>
        </dgm:presLayoutVars>
      </dgm:prSet>
      <dgm:spPr/>
      <dgm:t>
        <a:bodyPr/>
        <a:lstStyle/>
        <a:p>
          <a:endParaRPr lang="en-US"/>
        </a:p>
      </dgm:t>
    </dgm:pt>
    <dgm:pt modelId="{0F32A929-34F3-F14F-A556-3CAF2172D526}" type="pres">
      <dgm:prSet presAssocID="{8EAA635F-70F1-B144-8691-4B190E9A21F0}" presName="sp" presStyleCnt="0"/>
      <dgm:spPr/>
    </dgm:pt>
    <dgm:pt modelId="{DDABF942-7911-6F47-8748-8098FCEDEFC5}" type="pres">
      <dgm:prSet presAssocID="{C82B2D3E-E04B-8547-8D0A-099517B9DF20}" presName="linNode" presStyleCnt="0"/>
      <dgm:spPr/>
    </dgm:pt>
    <dgm:pt modelId="{D5C2702E-7EF5-694A-B9D5-8D4BAD22039F}" type="pres">
      <dgm:prSet presAssocID="{C82B2D3E-E04B-8547-8D0A-099517B9DF20}" presName="parentText" presStyleLbl="node1" presStyleIdx="2" presStyleCnt="4">
        <dgm:presLayoutVars>
          <dgm:chMax val="1"/>
          <dgm:bulletEnabled val="1"/>
        </dgm:presLayoutVars>
      </dgm:prSet>
      <dgm:spPr/>
      <dgm:t>
        <a:bodyPr/>
        <a:lstStyle/>
        <a:p>
          <a:endParaRPr lang="en-US"/>
        </a:p>
      </dgm:t>
    </dgm:pt>
    <dgm:pt modelId="{52EFA985-C3B4-9341-B6D9-AE24AA4BE7D3}" type="pres">
      <dgm:prSet presAssocID="{C82B2D3E-E04B-8547-8D0A-099517B9DF20}" presName="descendantText" presStyleLbl="alignAccFollowNode1" presStyleIdx="2" presStyleCnt="4">
        <dgm:presLayoutVars>
          <dgm:bulletEnabled val="1"/>
        </dgm:presLayoutVars>
      </dgm:prSet>
      <dgm:spPr/>
      <dgm:t>
        <a:bodyPr/>
        <a:lstStyle/>
        <a:p>
          <a:endParaRPr lang="en-US"/>
        </a:p>
      </dgm:t>
    </dgm:pt>
    <dgm:pt modelId="{105AB742-FB06-1B45-8356-72337BC72376}" type="pres">
      <dgm:prSet presAssocID="{999B603F-E27B-6B49-AAEB-FF4D7D2A4C7A}" presName="sp" presStyleCnt="0"/>
      <dgm:spPr/>
    </dgm:pt>
    <dgm:pt modelId="{815FF254-CCE3-7E43-9DF4-E248E73D0983}" type="pres">
      <dgm:prSet presAssocID="{B7FF5805-1065-CF44-92B8-62EE2F07EFDB}" presName="linNode" presStyleCnt="0"/>
      <dgm:spPr/>
    </dgm:pt>
    <dgm:pt modelId="{322F565A-294F-7B4B-8D02-10C3921F2E06}" type="pres">
      <dgm:prSet presAssocID="{B7FF5805-1065-CF44-92B8-62EE2F07EFDB}" presName="parentText" presStyleLbl="node1" presStyleIdx="3" presStyleCnt="4">
        <dgm:presLayoutVars>
          <dgm:chMax val="1"/>
          <dgm:bulletEnabled val="1"/>
        </dgm:presLayoutVars>
      </dgm:prSet>
      <dgm:spPr/>
      <dgm:t>
        <a:bodyPr/>
        <a:lstStyle/>
        <a:p>
          <a:endParaRPr lang="en-US"/>
        </a:p>
      </dgm:t>
    </dgm:pt>
    <dgm:pt modelId="{DD982827-C021-A84B-B924-E83153CED139}" type="pres">
      <dgm:prSet presAssocID="{B7FF5805-1065-CF44-92B8-62EE2F07EFDB}" presName="descendantText" presStyleLbl="alignAccFollowNode1" presStyleIdx="3" presStyleCnt="4">
        <dgm:presLayoutVars>
          <dgm:bulletEnabled val="1"/>
        </dgm:presLayoutVars>
      </dgm:prSet>
      <dgm:spPr/>
      <dgm:t>
        <a:bodyPr/>
        <a:lstStyle/>
        <a:p>
          <a:endParaRPr lang="en-US"/>
        </a:p>
      </dgm:t>
    </dgm:pt>
  </dgm:ptLst>
  <dgm:cxnLst>
    <dgm:cxn modelId="{7E46AE2C-968F-5F47-9E72-9062106B0A9E}" srcId="{9843842E-ED61-C241-B2D1-A286E99CD3E4}" destId="{B7FF5805-1065-CF44-92B8-62EE2F07EFDB}" srcOrd="3" destOrd="0" parTransId="{E6225003-B055-984C-AEDD-D330C417CB71}" sibTransId="{14ED14E1-E8F8-3A42-98E0-C5D60826D1D5}"/>
    <dgm:cxn modelId="{09DEB8F4-26A6-2446-AC0C-3496CDEBBD16}" type="presOf" srcId="{3A9B540A-8ABD-0442-AF91-DA55D67D5DA7}" destId="{78EBFBC4-7A9E-974C-9615-78318AF1EC32}" srcOrd="0" destOrd="0" presId="urn:microsoft.com/office/officeart/2005/8/layout/vList5"/>
    <dgm:cxn modelId="{920F582D-5D01-EC44-8FF3-5C7E111B4B2B}" srcId="{9843842E-ED61-C241-B2D1-A286E99CD3E4}" destId="{064D851E-7035-8F4E-9C92-71A4BFBFBF6F}" srcOrd="1" destOrd="0" parTransId="{4A5FFCC7-F693-324F-9D2F-10A2D5B61B81}" sibTransId="{8EAA635F-70F1-B144-8691-4B190E9A21F0}"/>
    <dgm:cxn modelId="{AB79D59E-53D8-E446-A732-AD5F8CA1F541}" srcId="{C82B2D3E-E04B-8547-8D0A-099517B9DF20}" destId="{1A667BD4-B2C4-6547-B164-27D2DA6A4A89}" srcOrd="0" destOrd="0" parTransId="{B8462BE4-F663-FE46-9B11-BA334356E144}" sibTransId="{C937D65D-31E2-5C4A-AD14-92E15D338B23}"/>
    <dgm:cxn modelId="{C2BD312D-40D6-924A-B3C3-ADAD29E6EF53}" srcId="{064D851E-7035-8F4E-9C92-71A4BFBFBF6F}" destId="{C3CDF052-105A-A44D-B1C0-ACB5F53201FC}" srcOrd="0" destOrd="0" parTransId="{960F4B1A-335F-9B4E-A4E6-16D6C6A48112}" sibTransId="{597E4BD9-96DD-5446-8244-86658358729C}"/>
    <dgm:cxn modelId="{C40AFA40-2FE5-D042-B61A-E1DE01EC54DB}" srcId="{E4CAF115-D4C4-DB47-B0BC-E18D2F4AA90E}" destId="{3A9B540A-8ABD-0442-AF91-DA55D67D5DA7}" srcOrd="0" destOrd="0" parTransId="{7EF9882B-E66E-6E43-BD09-B23846CE927D}" sibTransId="{E482382F-0F2E-874E-BD2B-822603A9A137}"/>
    <dgm:cxn modelId="{2DC85254-7977-CB48-B73E-D0F8ABD40B67}" type="presOf" srcId="{C82B2D3E-E04B-8547-8D0A-099517B9DF20}" destId="{D5C2702E-7EF5-694A-B9D5-8D4BAD22039F}" srcOrd="0" destOrd="0" presId="urn:microsoft.com/office/officeart/2005/8/layout/vList5"/>
    <dgm:cxn modelId="{8DB5ABFD-78D9-C145-A661-B81FA5AAA6CA}" type="presOf" srcId="{064D851E-7035-8F4E-9C92-71A4BFBFBF6F}" destId="{1C9530D8-EFE2-0049-B8B2-A32FB99AA419}" srcOrd="0" destOrd="0" presId="urn:microsoft.com/office/officeart/2005/8/layout/vList5"/>
    <dgm:cxn modelId="{FB9B6B7C-5E06-B949-977C-6A082EFE0E22}" type="presOf" srcId="{E4CAF115-D4C4-DB47-B0BC-E18D2F4AA90E}" destId="{71E4C609-E507-6E48-80F4-1C067A5DEF01}" srcOrd="0" destOrd="0" presId="urn:microsoft.com/office/officeart/2005/8/layout/vList5"/>
    <dgm:cxn modelId="{02346322-AB85-4441-8A60-B6AF8BBBEA5A}" srcId="{B7FF5805-1065-CF44-92B8-62EE2F07EFDB}" destId="{71BEAD49-95FB-FE46-99E5-0F0619A0A12A}" srcOrd="0" destOrd="0" parTransId="{36C6D934-1EA8-104A-BA40-7EEAA6811635}" sibTransId="{6D9BDF01-FA18-D24F-BC9A-C0E5BA8C2536}"/>
    <dgm:cxn modelId="{D9D059D0-CECA-6849-A06F-9943918E16EF}" type="presOf" srcId="{71BEAD49-95FB-FE46-99E5-0F0619A0A12A}" destId="{DD982827-C021-A84B-B924-E83153CED139}" srcOrd="0" destOrd="0" presId="urn:microsoft.com/office/officeart/2005/8/layout/vList5"/>
    <dgm:cxn modelId="{B03E9347-9515-FA49-8FCE-6269DD0292FC}" srcId="{9843842E-ED61-C241-B2D1-A286E99CD3E4}" destId="{E4CAF115-D4C4-DB47-B0BC-E18D2F4AA90E}" srcOrd="0" destOrd="0" parTransId="{E49E86D8-59D9-B547-AFE5-4ACB3A694E17}" sibTransId="{81AC9653-A090-F249-8BC6-FE290D3484D3}"/>
    <dgm:cxn modelId="{42A41071-CD85-5149-ACD3-50477F0F9D4C}" type="presOf" srcId="{C3CDF052-105A-A44D-B1C0-ACB5F53201FC}" destId="{E212B36B-9D06-F042-86BC-2066EC0720B3}" srcOrd="0" destOrd="0" presId="urn:microsoft.com/office/officeart/2005/8/layout/vList5"/>
    <dgm:cxn modelId="{B7C0537D-A5A1-DB4C-B997-3C9DDE2C33FB}" type="presOf" srcId="{9843842E-ED61-C241-B2D1-A286E99CD3E4}" destId="{CDDE12DF-9B00-4F48-B031-0F3FA99CCE40}" srcOrd="0" destOrd="0" presId="urn:microsoft.com/office/officeart/2005/8/layout/vList5"/>
    <dgm:cxn modelId="{5424703D-309D-0841-AA6A-E9E7887FA00A}" srcId="{9843842E-ED61-C241-B2D1-A286E99CD3E4}" destId="{C82B2D3E-E04B-8547-8D0A-099517B9DF20}" srcOrd="2" destOrd="0" parTransId="{8230F6BC-6FD7-5A48-9390-EEF7CEC6D7C2}" sibTransId="{999B603F-E27B-6B49-AAEB-FF4D7D2A4C7A}"/>
    <dgm:cxn modelId="{68788BF1-35BB-F14D-AA57-B415D27ED6CD}" type="presOf" srcId="{B7FF5805-1065-CF44-92B8-62EE2F07EFDB}" destId="{322F565A-294F-7B4B-8D02-10C3921F2E06}" srcOrd="0" destOrd="0" presId="urn:microsoft.com/office/officeart/2005/8/layout/vList5"/>
    <dgm:cxn modelId="{A1C6EAE8-88B3-9A48-B29F-D3BC2AC651EB}" type="presOf" srcId="{1A667BD4-B2C4-6547-B164-27D2DA6A4A89}" destId="{52EFA985-C3B4-9341-B6D9-AE24AA4BE7D3}" srcOrd="0" destOrd="0" presId="urn:microsoft.com/office/officeart/2005/8/layout/vList5"/>
    <dgm:cxn modelId="{FE02132A-EDE4-D24C-AB28-E4536BDDA604}" type="presParOf" srcId="{CDDE12DF-9B00-4F48-B031-0F3FA99CCE40}" destId="{6424CED8-EB6C-E34D-9066-15DEBBF10009}" srcOrd="0" destOrd="0" presId="urn:microsoft.com/office/officeart/2005/8/layout/vList5"/>
    <dgm:cxn modelId="{4AA953DE-4AC6-0D44-B803-AA7ADDEFB18B}" type="presParOf" srcId="{6424CED8-EB6C-E34D-9066-15DEBBF10009}" destId="{71E4C609-E507-6E48-80F4-1C067A5DEF01}" srcOrd="0" destOrd="0" presId="urn:microsoft.com/office/officeart/2005/8/layout/vList5"/>
    <dgm:cxn modelId="{30D9D855-7118-C044-BF93-5717AC3957BE}" type="presParOf" srcId="{6424CED8-EB6C-E34D-9066-15DEBBF10009}" destId="{78EBFBC4-7A9E-974C-9615-78318AF1EC32}" srcOrd="1" destOrd="0" presId="urn:microsoft.com/office/officeart/2005/8/layout/vList5"/>
    <dgm:cxn modelId="{27ED1FC0-C681-904F-A8A5-B06C7207DF28}" type="presParOf" srcId="{CDDE12DF-9B00-4F48-B031-0F3FA99CCE40}" destId="{9743C9B8-C6A6-4A46-AF47-3941434434D6}" srcOrd="1" destOrd="0" presId="urn:microsoft.com/office/officeart/2005/8/layout/vList5"/>
    <dgm:cxn modelId="{9ED8FB6D-35B6-D841-82BF-DE75122B0DC1}" type="presParOf" srcId="{CDDE12DF-9B00-4F48-B031-0F3FA99CCE40}" destId="{90E11A32-1B40-CD41-B0FD-F8B28B31E71E}" srcOrd="2" destOrd="0" presId="urn:microsoft.com/office/officeart/2005/8/layout/vList5"/>
    <dgm:cxn modelId="{B0F38B97-05FF-5E48-B29E-CDCB8074372B}" type="presParOf" srcId="{90E11A32-1B40-CD41-B0FD-F8B28B31E71E}" destId="{1C9530D8-EFE2-0049-B8B2-A32FB99AA419}" srcOrd="0" destOrd="0" presId="urn:microsoft.com/office/officeart/2005/8/layout/vList5"/>
    <dgm:cxn modelId="{12F391C3-B36F-5641-81FC-1A404BD3E1F4}" type="presParOf" srcId="{90E11A32-1B40-CD41-B0FD-F8B28B31E71E}" destId="{E212B36B-9D06-F042-86BC-2066EC0720B3}" srcOrd="1" destOrd="0" presId="urn:microsoft.com/office/officeart/2005/8/layout/vList5"/>
    <dgm:cxn modelId="{F83DECFC-0B27-B549-B6FF-AAB35139184F}" type="presParOf" srcId="{CDDE12DF-9B00-4F48-B031-0F3FA99CCE40}" destId="{0F32A929-34F3-F14F-A556-3CAF2172D526}" srcOrd="3" destOrd="0" presId="urn:microsoft.com/office/officeart/2005/8/layout/vList5"/>
    <dgm:cxn modelId="{EFC1F32E-3375-B243-AD50-A5F87E7A754F}" type="presParOf" srcId="{CDDE12DF-9B00-4F48-B031-0F3FA99CCE40}" destId="{DDABF942-7911-6F47-8748-8098FCEDEFC5}" srcOrd="4" destOrd="0" presId="urn:microsoft.com/office/officeart/2005/8/layout/vList5"/>
    <dgm:cxn modelId="{D60560EB-79B1-EA42-9F2A-47C621CE016F}" type="presParOf" srcId="{DDABF942-7911-6F47-8748-8098FCEDEFC5}" destId="{D5C2702E-7EF5-694A-B9D5-8D4BAD22039F}" srcOrd="0" destOrd="0" presId="urn:microsoft.com/office/officeart/2005/8/layout/vList5"/>
    <dgm:cxn modelId="{19E149C0-3208-5C49-8344-F4A7795D7FFB}" type="presParOf" srcId="{DDABF942-7911-6F47-8748-8098FCEDEFC5}" destId="{52EFA985-C3B4-9341-B6D9-AE24AA4BE7D3}" srcOrd="1" destOrd="0" presId="urn:microsoft.com/office/officeart/2005/8/layout/vList5"/>
    <dgm:cxn modelId="{223B3380-99BF-1B4E-80C3-8AD8BC7E458B}" type="presParOf" srcId="{CDDE12DF-9B00-4F48-B031-0F3FA99CCE40}" destId="{105AB742-FB06-1B45-8356-72337BC72376}" srcOrd="5" destOrd="0" presId="urn:microsoft.com/office/officeart/2005/8/layout/vList5"/>
    <dgm:cxn modelId="{55617A05-BF9E-864F-A237-47A6CC53CB0E}" type="presParOf" srcId="{CDDE12DF-9B00-4F48-B031-0F3FA99CCE40}" destId="{815FF254-CCE3-7E43-9DF4-E248E73D0983}" srcOrd="6" destOrd="0" presId="urn:microsoft.com/office/officeart/2005/8/layout/vList5"/>
    <dgm:cxn modelId="{83C8920B-9D38-534D-A1E2-F7D8972DAE76}" type="presParOf" srcId="{815FF254-CCE3-7E43-9DF4-E248E73D0983}" destId="{322F565A-294F-7B4B-8D02-10C3921F2E06}" srcOrd="0" destOrd="0" presId="urn:microsoft.com/office/officeart/2005/8/layout/vList5"/>
    <dgm:cxn modelId="{8A378BBC-EFB9-8B47-B453-81EDDB5B5A3B}" type="presParOf" srcId="{815FF254-CCE3-7E43-9DF4-E248E73D0983}" destId="{DD982827-C021-A84B-B924-E83153CED13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627FFC5-EC91-E441-90C7-C6DED4F33E8F}" type="doc">
      <dgm:prSet loTypeId="urn:microsoft.com/office/officeart/2005/8/layout/pyramid4" loCatId="" qsTypeId="urn:microsoft.com/office/officeart/2005/8/quickstyle/3D5" qsCatId="3D" csTypeId="urn:microsoft.com/office/officeart/2005/8/colors/accent1_2" csCatId="accent1" phldr="1"/>
      <dgm:spPr/>
      <dgm:t>
        <a:bodyPr/>
        <a:lstStyle/>
        <a:p>
          <a:endParaRPr lang="en-US"/>
        </a:p>
      </dgm:t>
    </dgm:pt>
    <dgm:pt modelId="{F7374578-6516-1F43-BB9A-1FB3938BCA16}">
      <dgm:prSet custT="1"/>
      <dgm:spPr/>
      <dgm:t>
        <a:bodyPr/>
        <a:lstStyle/>
        <a:p>
          <a:pPr rtl="0"/>
          <a:r>
            <a:rPr lang="en-US" sz="1050" dirty="0" smtClean="0"/>
            <a:t>Data, cyber, and computing</a:t>
          </a:r>
          <a:endParaRPr lang="en-US" sz="1050" dirty="0"/>
        </a:p>
      </dgm:t>
    </dgm:pt>
    <dgm:pt modelId="{33CE7545-A803-2340-9649-43A17E2DDDA9}" type="parTrans" cxnId="{5397002D-1C64-A24B-8B7B-932F62F345EF}">
      <dgm:prSet/>
      <dgm:spPr/>
      <dgm:t>
        <a:bodyPr/>
        <a:lstStyle/>
        <a:p>
          <a:endParaRPr lang="en-US" sz="2000"/>
        </a:p>
      </dgm:t>
    </dgm:pt>
    <dgm:pt modelId="{1395E386-4BC9-FD44-9D24-0D5AB535A7F9}" type="sibTrans" cxnId="{5397002D-1C64-A24B-8B7B-932F62F345EF}">
      <dgm:prSet/>
      <dgm:spPr/>
      <dgm:t>
        <a:bodyPr/>
        <a:lstStyle/>
        <a:p>
          <a:endParaRPr lang="en-US" sz="2000"/>
        </a:p>
      </dgm:t>
    </dgm:pt>
    <dgm:pt modelId="{95126D2B-6401-0642-8E39-B28CEAD9E311}">
      <dgm:prSet custT="1"/>
      <dgm:spPr/>
      <dgm:t>
        <a:bodyPr/>
        <a:lstStyle/>
        <a:p>
          <a:pPr rtl="0"/>
          <a:r>
            <a:rPr lang="en-US" sz="1050" dirty="0" smtClean="0"/>
            <a:t>Transportation, buildings, and electric grid</a:t>
          </a:r>
          <a:endParaRPr lang="en-US" sz="1050" dirty="0"/>
        </a:p>
      </dgm:t>
    </dgm:pt>
    <dgm:pt modelId="{8054315D-3B67-0E47-83F5-9499694F0BA1}" type="parTrans" cxnId="{2F7ABFEA-6B70-8844-85ED-073F0124479E}">
      <dgm:prSet/>
      <dgm:spPr/>
      <dgm:t>
        <a:bodyPr/>
        <a:lstStyle/>
        <a:p>
          <a:endParaRPr lang="en-US" sz="2000"/>
        </a:p>
      </dgm:t>
    </dgm:pt>
    <dgm:pt modelId="{7558195F-8785-A747-B323-13BC7C0C232D}" type="sibTrans" cxnId="{2F7ABFEA-6B70-8844-85ED-073F0124479E}">
      <dgm:prSet/>
      <dgm:spPr/>
      <dgm:t>
        <a:bodyPr/>
        <a:lstStyle/>
        <a:p>
          <a:endParaRPr lang="en-US" sz="2000"/>
        </a:p>
      </dgm:t>
    </dgm:pt>
    <dgm:pt modelId="{5305B969-0A5F-1749-8A24-FEBF83EE0F26}">
      <dgm:prSet custT="1"/>
      <dgm:spPr/>
      <dgm:t>
        <a:bodyPr/>
        <a:lstStyle/>
        <a:p>
          <a:pPr rtl="0"/>
          <a:r>
            <a:rPr lang="en-US" sz="1050" dirty="0" smtClean="0"/>
            <a:t>Sensors and wireless communication</a:t>
          </a:r>
          <a:endParaRPr lang="en-US" sz="1050" dirty="0"/>
        </a:p>
      </dgm:t>
    </dgm:pt>
    <dgm:pt modelId="{5A50238D-BB66-3C47-894D-11094BF35F3D}" type="parTrans" cxnId="{0B7C33C6-6372-164C-9257-D0332FDE80AD}">
      <dgm:prSet/>
      <dgm:spPr/>
      <dgm:t>
        <a:bodyPr/>
        <a:lstStyle/>
        <a:p>
          <a:endParaRPr lang="en-US" sz="2000"/>
        </a:p>
      </dgm:t>
    </dgm:pt>
    <dgm:pt modelId="{382B6BFC-1819-5342-BAB2-BBB01B7F2579}" type="sibTrans" cxnId="{0B7C33C6-6372-164C-9257-D0332FDE80AD}">
      <dgm:prSet/>
      <dgm:spPr/>
      <dgm:t>
        <a:bodyPr/>
        <a:lstStyle/>
        <a:p>
          <a:endParaRPr lang="en-US" sz="2000"/>
        </a:p>
      </dgm:t>
    </dgm:pt>
    <dgm:pt modelId="{2FE9C674-BBB3-A246-9C32-71969FA870F2}">
      <dgm:prSet custT="1"/>
      <dgm:spPr/>
      <dgm:t>
        <a:bodyPr/>
        <a:lstStyle/>
        <a:p>
          <a:pPr rtl="0"/>
          <a:r>
            <a:rPr lang="en-US" sz="1050" dirty="0" smtClean="0"/>
            <a:t>Sustainability, water, renewable energy</a:t>
          </a:r>
          <a:endParaRPr lang="en-US" sz="1050" dirty="0"/>
        </a:p>
      </dgm:t>
    </dgm:pt>
    <dgm:pt modelId="{2F75321E-30D2-374C-A96A-7DD67B0A2E7A}" type="parTrans" cxnId="{EE33168C-0CF3-2447-A471-D5DE44895733}">
      <dgm:prSet/>
      <dgm:spPr/>
      <dgm:t>
        <a:bodyPr/>
        <a:lstStyle/>
        <a:p>
          <a:endParaRPr lang="en-US" sz="2000"/>
        </a:p>
      </dgm:t>
    </dgm:pt>
    <dgm:pt modelId="{22392D08-B298-AD49-800B-36E3B2A415AC}" type="sibTrans" cxnId="{EE33168C-0CF3-2447-A471-D5DE44895733}">
      <dgm:prSet/>
      <dgm:spPr/>
      <dgm:t>
        <a:bodyPr/>
        <a:lstStyle/>
        <a:p>
          <a:endParaRPr lang="en-US" sz="2000"/>
        </a:p>
      </dgm:t>
    </dgm:pt>
    <dgm:pt modelId="{78C076A0-DD48-2648-A43B-0D2D587B5B25}" type="pres">
      <dgm:prSet presAssocID="{2627FFC5-EC91-E441-90C7-C6DED4F33E8F}" presName="compositeShape" presStyleCnt="0">
        <dgm:presLayoutVars>
          <dgm:chMax val="9"/>
          <dgm:dir/>
          <dgm:resizeHandles val="exact"/>
        </dgm:presLayoutVars>
      </dgm:prSet>
      <dgm:spPr/>
      <dgm:t>
        <a:bodyPr/>
        <a:lstStyle/>
        <a:p>
          <a:endParaRPr lang="en-US"/>
        </a:p>
      </dgm:t>
    </dgm:pt>
    <dgm:pt modelId="{A5A25191-1D39-2946-80B0-04DBDE63D4D5}" type="pres">
      <dgm:prSet presAssocID="{2627FFC5-EC91-E441-90C7-C6DED4F33E8F}" presName="triangle1" presStyleLbl="node1" presStyleIdx="0" presStyleCnt="4">
        <dgm:presLayoutVars>
          <dgm:bulletEnabled val="1"/>
        </dgm:presLayoutVars>
      </dgm:prSet>
      <dgm:spPr/>
      <dgm:t>
        <a:bodyPr/>
        <a:lstStyle/>
        <a:p>
          <a:endParaRPr lang="en-US"/>
        </a:p>
      </dgm:t>
    </dgm:pt>
    <dgm:pt modelId="{EDE0BF69-1189-A54E-8D6A-C04323DC2A31}" type="pres">
      <dgm:prSet presAssocID="{2627FFC5-EC91-E441-90C7-C6DED4F33E8F}" presName="triangle2" presStyleLbl="node1" presStyleIdx="1" presStyleCnt="4">
        <dgm:presLayoutVars>
          <dgm:bulletEnabled val="1"/>
        </dgm:presLayoutVars>
      </dgm:prSet>
      <dgm:spPr/>
      <dgm:t>
        <a:bodyPr/>
        <a:lstStyle/>
        <a:p>
          <a:endParaRPr lang="en-US"/>
        </a:p>
      </dgm:t>
    </dgm:pt>
    <dgm:pt modelId="{047DB978-17F6-F742-A177-04B9F478A63B}" type="pres">
      <dgm:prSet presAssocID="{2627FFC5-EC91-E441-90C7-C6DED4F33E8F}" presName="triangle3" presStyleLbl="node1" presStyleIdx="2" presStyleCnt="4">
        <dgm:presLayoutVars>
          <dgm:bulletEnabled val="1"/>
        </dgm:presLayoutVars>
      </dgm:prSet>
      <dgm:spPr/>
      <dgm:t>
        <a:bodyPr/>
        <a:lstStyle/>
        <a:p>
          <a:endParaRPr lang="en-US"/>
        </a:p>
      </dgm:t>
    </dgm:pt>
    <dgm:pt modelId="{86B6484B-BA39-7D41-A94C-E01EF4410C7F}" type="pres">
      <dgm:prSet presAssocID="{2627FFC5-EC91-E441-90C7-C6DED4F33E8F}" presName="triangle4" presStyleLbl="node1" presStyleIdx="3" presStyleCnt="4" custLinFactNeighborY="4229">
        <dgm:presLayoutVars>
          <dgm:bulletEnabled val="1"/>
        </dgm:presLayoutVars>
      </dgm:prSet>
      <dgm:spPr/>
      <dgm:t>
        <a:bodyPr/>
        <a:lstStyle/>
        <a:p>
          <a:endParaRPr lang="en-US"/>
        </a:p>
      </dgm:t>
    </dgm:pt>
  </dgm:ptLst>
  <dgm:cxnLst>
    <dgm:cxn modelId="{EE33168C-0CF3-2447-A471-D5DE44895733}" srcId="{2627FFC5-EC91-E441-90C7-C6DED4F33E8F}" destId="{2FE9C674-BBB3-A246-9C32-71969FA870F2}" srcOrd="3" destOrd="0" parTransId="{2F75321E-30D2-374C-A96A-7DD67B0A2E7A}" sibTransId="{22392D08-B298-AD49-800B-36E3B2A415AC}"/>
    <dgm:cxn modelId="{0CC109ED-AAB7-1144-9516-CAFAA2994506}" type="presOf" srcId="{95126D2B-6401-0642-8E39-B28CEAD9E311}" destId="{EDE0BF69-1189-A54E-8D6A-C04323DC2A31}" srcOrd="0" destOrd="0" presId="urn:microsoft.com/office/officeart/2005/8/layout/pyramid4"/>
    <dgm:cxn modelId="{EF318DA1-86DB-2D49-9564-4DFD62739469}" type="presOf" srcId="{F7374578-6516-1F43-BB9A-1FB3938BCA16}" destId="{047DB978-17F6-F742-A177-04B9F478A63B}" srcOrd="0" destOrd="0" presId="urn:microsoft.com/office/officeart/2005/8/layout/pyramid4"/>
    <dgm:cxn modelId="{760702D3-1A5A-B947-B0C8-359A146599A7}" type="presOf" srcId="{2FE9C674-BBB3-A246-9C32-71969FA870F2}" destId="{86B6484B-BA39-7D41-A94C-E01EF4410C7F}" srcOrd="0" destOrd="0" presId="urn:microsoft.com/office/officeart/2005/8/layout/pyramid4"/>
    <dgm:cxn modelId="{0B7C33C6-6372-164C-9257-D0332FDE80AD}" srcId="{2627FFC5-EC91-E441-90C7-C6DED4F33E8F}" destId="{5305B969-0A5F-1749-8A24-FEBF83EE0F26}" srcOrd="0" destOrd="0" parTransId="{5A50238D-BB66-3C47-894D-11094BF35F3D}" sibTransId="{382B6BFC-1819-5342-BAB2-BBB01B7F2579}"/>
    <dgm:cxn modelId="{8D6FCD20-D01E-794F-AFC4-E93E12ECDE29}" type="presOf" srcId="{5305B969-0A5F-1749-8A24-FEBF83EE0F26}" destId="{A5A25191-1D39-2946-80B0-04DBDE63D4D5}" srcOrd="0" destOrd="0" presId="urn:microsoft.com/office/officeart/2005/8/layout/pyramid4"/>
    <dgm:cxn modelId="{2F7ABFEA-6B70-8844-85ED-073F0124479E}" srcId="{2627FFC5-EC91-E441-90C7-C6DED4F33E8F}" destId="{95126D2B-6401-0642-8E39-B28CEAD9E311}" srcOrd="1" destOrd="0" parTransId="{8054315D-3B67-0E47-83F5-9499694F0BA1}" sibTransId="{7558195F-8785-A747-B323-13BC7C0C232D}"/>
    <dgm:cxn modelId="{CD8B3FBE-4551-734A-8C68-B9B0E9300019}" type="presOf" srcId="{2627FFC5-EC91-E441-90C7-C6DED4F33E8F}" destId="{78C076A0-DD48-2648-A43B-0D2D587B5B25}" srcOrd="0" destOrd="0" presId="urn:microsoft.com/office/officeart/2005/8/layout/pyramid4"/>
    <dgm:cxn modelId="{5397002D-1C64-A24B-8B7B-932F62F345EF}" srcId="{2627FFC5-EC91-E441-90C7-C6DED4F33E8F}" destId="{F7374578-6516-1F43-BB9A-1FB3938BCA16}" srcOrd="2" destOrd="0" parTransId="{33CE7545-A803-2340-9649-43A17E2DDDA9}" sibTransId="{1395E386-4BC9-FD44-9D24-0D5AB535A7F9}"/>
    <dgm:cxn modelId="{ED57BF5C-9433-1C45-B075-4E12F72554DB}" type="presParOf" srcId="{78C076A0-DD48-2648-A43B-0D2D587B5B25}" destId="{A5A25191-1D39-2946-80B0-04DBDE63D4D5}" srcOrd="0" destOrd="0" presId="urn:microsoft.com/office/officeart/2005/8/layout/pyramid4"/>
    <dgm:cxn modelId="{881DA24F-3630-E048-9AB9-815BE708A934}" type="presParOf" srcId="{78C076A0-DD48-2648-A43B-0D2D587B5B25}" destId="{EDE0BF69-1189-A54E-8D6A-C04323DC2A31}" srcOrd="1" destOrd="0" presId="urn:microsoft.com/office/officeart/2005/8/layout/pyramid4"/>
    <dgm:cxn modelId="{7E64E039-2AFB-8342-8623-9C556E3AD5C0}" type="presParOf" srcId="{78C076A0-DD48-2648-A43B-0D2D587B5B25}" destId="{047DB978-17F6-F742-A177-04B9F478A63B}" srcOrd="2" destOrd="0" presId="urn:microsoft.com/office/officeart/2005/8/layout/pyramid4"/>
    <dgm:cxn modelId="{70D051AE-6DA3-5E4F-9DE0-6E057763A732}" type="presParOf" srcId="{78C076A0-DD48-2648-A43B-0D2D587B5B25}" destId="{86B6484B-BA39-7D41-A94C-E01EF4410C7F}" srcOrd="3" destOrd="0" presId="urn:microsoft.com/office/officeart/2005/8/layout/pyramid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E96301A-EEAD-4E23-899A-2B8B8035657C}" type="doc">
      <dgm:prSet loTypeId="urn:microsoft.com/office/officeart/2005/8/layout/hList1" loCatId="list" qsTypeId="urn:microsoft.com/office/officeart/2005/8/quickstyle/simple2" qsCatId="simple" csTypeId="urn:microsoft.com/office/officeart/2005/8/colors/accent1_5" csCatId="accent1" phldr="1"/>
      <dgm:spPr/>
      <dgm:t>
        <a:bodyPr/>
        <a:lstStyle/>
        <a:p>
          <a:endParaRPr lang="en-US"/>
        </a:p>
      </dgm:t>
    </dgm:pt>
    <dgm:pt modelId="{E29DCC43-7039-45DA-981A-B14492F27B0E}">
      <dgm:prSet phldrT="[Text]"/>
      <dgm:spPr/>
      <dgm:t>
        <a:bodyPr/>
        <a:lstStyle/>
        <a:p>
          <a:r>
            <a:rPr lang="en-US" b="1" dirty="0" smtClean="0">
              <a:effectLst>
                <a:outerShdw blurRad="38100" dist="38100" dir="2700000" algn="tl">
                  <a:srgbClr val="000000">
                    <a:alpha val="43137"/>
                  </a:srgbClr>
                </a:outerShdw>
              </a:effectLst>
            </a:rPr>
            <a:t>Population</a:t>
          </a:r>
          <a:endParaRPr lang="en-US" b="1" dirty="0">
            <a:effectLst>
              <a:outerShdw blurRad="38100" dist="38100" dir="2700000" algn="tl">
                <a:srgbClr val="000000">
                  <a:alpha val="43137"/>
                </a:srgbClr>
              </a:outerShdw>
            </a:effectLst>
          </a:endParaRPr>
        </a:p>
      </dgm:t>
    </dgm:pt>
    <dgm:pt modelId="{94DC11EA-3908-4F7B-A695-E62C1D9F97E7}" type="parTrans" cxnId="{4FF59D8E-AA1D-409F-811F-49064E5D5C0F}">
      <dgm:prSet/>
      <dgm:spPr/>
      <dgm:t>
        <a:bodyPr/>
        <a:lstStyle/>
        <a:p>
          <a:endParaRPr lang="en-US"/>
        </a:p>
      </dgm:t>
    </dgm:pt>
    <dgm:pt modelId="{A956C21C-2656-4FF3-B4DB-F3620E170A08}" type="sibTrans" cxnId="{4FF59D8E-AA1D-409F-811F-49064E5D5C0F}">
      <dgm:prSet/>
      <dgm:spPr/>
      <dgm:t>
        <a:bodyPr/>
        <a:lstStyle/>
        <a:p>
          <a:endParaRPr lang="en-US"/>
        </a:p>
      </dgm:t>
    </dgm:pt>
    <dgm:pt modelId="{69BEF6A1-0119-4386-A0FE-B9CD4F8E8AA6}">
      <dgm:prSet phldrT="[Text]"/>
      <dgm:spPr/>
      <dgm:t>
        <a:bodyPr/>
        <a:lstStyle/>
        <a:p>
          <a:r>
            <a:rPr lang="en-US" dirty="0" smtClean="0"/>
            <a:t>Distribution and dynamics</a:t>
          </a:r>
          <a:endParaRPr lang="en-US" dirty="0"/>
        </a:p>
      </dgm:t>
    </dgm:pt>
    <dgm:pt modelId="{3DCBA408-DD87-49FD-95E4-3A1F709E1177}" type="parTrans" cxnId="{112499FD-6186-4556-BE4F-47432254BCCD}">
      <dgm:prSet/>
      <dgm:spPr/>
      <dgm:t>
        <a:bodyPr/>
        <a:lstStyle/>
        <a:p>
          <a:endParaRPr lang="en-US"/>
        </a:p>
      </dgm:t>
    </dgm:pt>
    <dgm:pt modelId="{8ADE1A53-FABD-419B-A7A9-E1C65BBE75E8}" type="sibTrans" cxnId="{112499FD-6186-4556-BE4F-47432254BCCD}">
      <dgm:prSet/>
      <dgm:spPr/>
      <dgm:t>
        <a:bodyPr/>
        <a:lstStyle/>
        <a:p>
          <a:endParaRPr lang="en-US"/>
        </a:p>
      </dgm:t>
    </dgm:pt>
    <dgm:pt modelId="{0B2B8888-DAE9-46E2-9451-6FBD52727F60}">
      <dgm:prSet phldrT="[Text]"/>
      <dgm:spPr/>
      <dgm:t>
        <a:bodyPr/>
        <a:lstStyle/>
        <a:p>
          <a:r>
            <a:rPr lang="en-US" b="1" dirty="0" smtClean="0">
              <a:effectLst>
                <a:outerShdw blurRad="38100" dist="38100" dir="2700000" algn="tl">
                  <a:srgbClr val="000000">
                    <a:alpha val="43137"/>
                  </a:srgbClr>
                </a:outerShdw>
              </a:effectLst>
            </a:rPr>
            <a:t>Mobility</a:t>
          </a:r>
          <a:endParaRPr lang="en-US" b="1" dirty="0">
            <a:effectLst>
              <a:outerShdw blurRad="38100" dist="38100" dir="2700000" algn="tl">
                <a:srgbClr val="000000">
                  <a:alpha val="43137"/>
                </a:srgbClr>
              </a:outerShdw>
            </a:effectLst>
          </a:endParaRPr>
        </a:p>
      </dgm:t>
    </dgm:pt>
    <dgm:pt modelId="{BB1B17F8-509F-426C-B87C-394C30D1ECD4}" type="parTrans" cxnId="{25FB33C6-E074-41B2-A9CB-08C64A847F37}">
      <dgm:prSet/>
      <dgm:spPr/>
      <dgm:t>
        <a:bodyPr/>
        <a:lstStyle/>
        <a:p>
          <a:endParaRPr lang="en-US"/>
        </a:p>
      </dgm:t>
    </dgm:pt>
    <dgm:pt modelId="{7C6F4690-5265-4665-A106-D4ACAE0C011E}" type="sibTrans" cxnId="{25FB33C6-E074-41B2-A9CB-08C64A847F37}">
      <dgm:prSet/>
      <dgm:spPr/>
      <dgm:t>
        <a:bodyPr/>
        <a:lstStyle/>
        <a:p>
          <a:endParaRPr lang="en-US"/>
        </a:p>
      </dgm:t>
    </dgm:pt>
    <dgm:pt modelId="{CF4E99FF-85FD-459E-AD6D-15125DACD8E4}">
      <dgm:prSet phldrT="[Text]"/>
      <dgm:spPr/>
      <dgm:t>
        <a:bodyPr/>
        <a:lstStyle/>
        <a:p>
          <a:r>
            <a:rPr lang="en-US" b="1" dirty="0" smtClean="0">
              <a:effectLst>
                <a:outerShdw blurRad="38100" dist="38100" dir="2700000" algn="tl">
                  <a:srgbClr val="000000">
                    <a:alpha val="43137"/>
                  </a:srgbClr>
                </a:outerShdw>
              </a:effectLst>
            </a:rPr>
            <a:t>Energy</a:t>
          </a:r>
          <a:endParaRPr lang="en-US" b="1" dirty="0">
            <a:effectLst>
              <a:outerShdw blurRad="38100" dist="38100" dir="2700000" algn="tl">
                <a:srgbClr val="000000">
                  <a:alpha val="43137"/>
                </a:srgbClr>
              </a:outerShdw>
            </a:effectLst>
          </a:endParaRPr>
        </a:p>
      </dgm:t>
    </dgm:pt>
    <dgm:pt modelId="{8F96A3C4-17E2-4910-A81F-E9A506DCD9F3}" type="parTrans" cxnId="{A74A18F8-4459-44F3-A7A1-94C5C8A25A24}">
      <dgm:prSet/>
      <dgm:spPr/>
      <dgm:t>
        <a:bodyPr/>
        <a:lstStyle/>
        <a:p>
          <a:endParaRPr lang="en-US"/>
        </a:p>
      </dgm:t>
    </dgm:pt>
    <dgm:pt modelId="{C007156F-1A04-4032-8226-A1B8BBBAC2FC}" type="sibTrans" cxnId="{A74A18F8-4459-44F3-A7A1-94C5C8A25A24}">
      <dgm:prSet/>
      <dgm:spPr/>
      <dgm:t>
        <a:bodyPr/>
        <a:lstStyle/>
        <a:p>
          <a:endParaRPr lang="en-US"/>
        </a:p>
      </dgm:t>
    </dgm:pt>
    <dgm:pt modelId="{16D09A2E-A309-4DBC-B4AB-9B5A2D019A48}">
      <dgm:prSet phldrT="[Text]"/>
      <dgm:spPr/>
      <dgm:t>
        <a:bodyPr/>
        <a:lstStyle/>
        <a:p>
          <a:r>
            <a:rPr lang="en-US" dirty="0" smtClean="0"/>
            <a:t>Efficiency</a:t>
          </a:r>
          <a:endParaRPr lang="en-US" dirty="0"/>
        </a:p>
      </dgm:t>
    </dgm:pt>
    <dgm:pt modelId="{9EED5443-B4F7-4962-B99E-751592005D72}" type="parTrans" cxnId="{CAB86715-916C-4DCC-9E0F-493563BAEAE6}">
      <dgm:prSet/>
      <dgm:spPr/>
      <dgm:t>
        <a:bodyPr/>
        <a:lstStyle/>
        <a:p>
          <a:endParaRPr lang="en-US"/>
        </a:p>
      </dgm:t>
    </dgm:pt>
    <dgm:pt modelId="{14923DDF-6F63-4C82-BD99-AFC43F920FA0}" type="sibTrans" cxnId="{CAB86715-916C-4DCC-9E0F-493563BAEAE6}">
      <dgm:prSet/>
      <dgm:spPr/>
      <dgm:t>
        <a:bodyPr/>
        <a:lstStyle/>
        <a:p>
          <a:endParaRPr lang="en-US"/>
        </a:p>
      </dgm:t>
    </dgm:pt>
    <dgm:pt modelId="{912FC2D2-F707-41A4-8F94-186F6FE7CB77}">
      <dgm:prSet phldrT="[Text]"/>
      <dgm:spPr/>
      <dgm:t>
        <a:bodyPr/>
        <a:lstStyle/>
        <a:p>
          <a:r>
            <a:rPr lang="en-US" b="1" dirty="0" smtClean="0">
              <a:effectLst>
                <a:outerShdw blurRad="38100" dist="38100" dir="2700000" algn="tl">
                  <a:srgbClr val="000000">
                    <a:alpha val="43137"/>
                  </a:srgbClr>
                </a:outerShdw>
              </a:effectLst>
            </a:rPr>
            <a:t>Resiliency</a:t>
          </a:r>
          <a:endParaRPr lang="en-US" b="1" dirty="0">
            <a:effectLst>
              <a:outerShdw blurRad="38100" dist="38100" dir="2700000" algn="tl">
                <a:srgbClr val="000000">
                  <a:alpha val="43137"/>
                </a:srgbClr>
              </a:outerShdw>
            </a:effectLst>
          </a:endParaRPr>
        </a:p>
      </dgm:t>
    </dgm:pt>
    <dgm:pt modelId="{0B30F58B-0DB7-4793-A6C6-9B60925ADFC5}" type="parTrans" cxnId="{8CCDD0CF-FD59-41EF-978C-59144C2861F3}">
      <dgm:prSet/>
      <dgm:spPr/>
      <dgm:t>
        <a:bodyPr/>
        <a:lstStyle/>
        <a:p>
          <a:endParaRPr lang="en-US"/>
        </a:p>
      </dgm:t>
    </dgm:pt>
    <dgm:pt modelId="{615F1754-5300-4A18-A018-A6507B1B23AF}" type="sibTrans" cxnId="{8CCDD0CF-FD59-41EF-978C-59144C2861F3}">
      <dgm:prSet/>
      <dgm:spPr/>
      <dgm:t>
        <a:bodyPr/>
        <a:lstStyle/>
        <a:p>
          <a:endParaRPr lang="en-US"/>
        </a:p>
      </dgm:t>
    </dgm:pt>
    <dgm:pt modelId="{4B52CE89-F50F-4C8C-8BFF-C25B3190B36E}">
      <dgm:prSet phldrT="[Text]"/>
      <dgm:spPr/>
      <dgm:t>
        <a:bodyPr/>
        <a:lstStyle/>
        <a:p>
          <a:r>
            <a:rPr lang="en-US" dirty="0" smtClean="0"/>
            <a:t>Cyber security</a:t>
          </a:r>
          <a:endParaRPr lang="en-US" dirty="0"/>
        </a:p>
      </dgm:t>
    </dgm:pt>
    <dgm:pt modelId="{37A9A5DC-EB01-4355-95D8-78EE6029A11C}" type="parTrans" cxnId="{8CE4AEB9-D30F-4B13-8C3B-AD5B5B4C43E3}">
      <dgm:prSet/>
      <dgm:spPr/>
      <dgm:t>
        <a:bodyPr/>
        <a:lstStyle/>
        <a:p>
          <a:endParaRPr lang="en-US"/>
        </a:p>
      </dgm:t>
    </dgm:pt>
    <dgm:pt modelId="{D93E3277-F40E-42A0-A59B-A71F650B48C4}" type="sibTrans" cxnId="{8CE4AEB9-D30F-4B13-8C3B-AD5B5B4C43E3}">
      <dgm:prSet/>
      <dgm:spPr/>
      <dgm:t>
        <a:bodyPr/>
        <a:lstStyle/>
        <a:p>
          <a:endParaRPr lang="en-US"/>
        </a:p>
      </dgm:t>
    </dgm:pt>
    <dgm:pt modelId="{AEA37578-0365-437F-B5C9-72411D35D411}">
      <dgm:prSet phldrT="[Text]"/>
      <dgm:spPr/>
      <dgm:t>
        <a:bodyPr/>
        <a:lstStyle/>
        <a:p>
          <a:r>
            <a:rPr lang="en-US" dirty="0" smtClean="0"/>
            <a:t>Disaster management</a:t>
          </a:r>
          <a:endParaRPr lang="en-US" dirty="0"/>
        </a:p>
      </dgm:t>
    </dgm:pt>
    <dgm:pt modelId="{98D6DDBA-EC46-4D6D-A8FC-8DC8C9C307C6}" type="parTrans" cxnId="{39797EEC-85DB-401C-BD5F-D94E1C322922}">
      <dgm:prSet/>
      <dgm:spPr/>
      <dgm:t>
        <a:bodyPr/>
        <a:lstStyle/>
        <a:p>
          <a:endParaRPr lang="en-US"/>
        </a:p>
      </dgm:t>
    </dgm:pt>
    <dgm:pt modelId="{A611A0A9-AA5F-4294-95A8-620FE5D4C853}" type="sibTrans" cxnId="{39797EEC-85DB-401C-BD5F-D94E1C322922}">
      <dgm:prSet/>
      <dgm:spPr/>
      <dgm:t>
        <a:bodyPr/>
        <a:lstStyle/>
        <a:p>
          <a:endParaRPr lang="en-US"/>
        </a:p>
      </dgm:t>
    </dgm:pt>
    <dgm:pt modelId="{1580B91F-3DE6-410A-A5CD-158169347AFD}">
      <dgm:prSet/>
      <dgm:spPr/>
      <dgm:t>
        <a:bodyPr/>
        <a:lstStyle/>
        <a:p>
          <a:r>
            <a:rPr lang="en-US" dirty="0" smtClean="0"/>
            <a:t>Land use change</a:t>
          </a:r>
          <a:endParaRPr lang="en-US" dirty="0"/>
        </a:p>
      </dgm:t>
    </dgm:pt>
    <dgm:pt modelId="{41E87608-3761-467C-A495-BA3D0D78AB7B}" type="parTrans" cxnId="{AFE2F62D-3281-41D9-A2DF-2C1BEF27C2B3}">
      <dgm:prSet/>
      <dgm:spPr/>
      <dgm:t>
        <a:bodyPr/>
        <a:lstStyle/>
        <a:p>
          <a:endParaRPr lang="en-US"/>
        </a:p>
      </dgm:t>
    </dgm:pt>
    <dgm:pt modelId="{68093976-95F7-41C6-B7E6-E882308A5FC8}" type="sibTrans" cxnId="{AFE2F62D-3281-41D9-A2DF-2C1BEF27C2B3}">
      <dgm:prSet/>
      <dgm:spPr/>
      <dgm:t>
        <a:bodyPr/>
        <a:lstStyle/>
        <a:p>
          <a:endParaRPr lang="en-US"/>
        </a:p>
      </dgm:t>
    </dgm:pt>
    <dgm:pt modelId="{2FC66D80-D54A-46DA-8A6B-D1EA70E1B388}">
      <dgm:prSet/>
      <dgm:spPr/>
      <dgm:t>
        <a:bodyPr/>
        <a:lstStyle/>
        <a:p>
          <a:r>
            <a:rPr lang="en-US" dirty="0" smtClean="0"/>
            <a:t>Connected vehicles</a:t>
          </a:r>
          <a:endParaRPr lang="en-US" dirty="0"/>
        </a:p>
      </dgm:t>
    </dgm:pt>
    <dgm:pt modelId="{AB629DB6-0D23-49B0-88CD-CD220E8C122B}" type="parTrans" cxnId="{8BE5B9ED-0029-4CA6-A481-2EB755863D66}">
      <dgm:prSet/>
      <dgm:spPr/>
      <dgm:t>
        <a:bodyPr/>
        <a:lstStyle/>
        <a:p>
          <a:endParaRPr lang="en-US"/>
        </a:p>
      </dgm:t>
    </dgm:pt>
    <dgm:pt modelId="{1125F412-AE08-4091-BCE3-2E458EF60A7A}" type="sibTrans" cxnId="{8BE5B9ED-0029-4CA6-A481-2EB755863D66}">
      <dgm:prSet/>
      <dgm:spPr/>
      <dgm:t>
        <a:bodyPr/>
        <a:lstStyle/>
        <a:p>
          <a:endParaRPr lang="en-US"/>
        </a:p>
      </dgm:t>
    </dgm:pt>
    <dgm:pt modelId="{D0D79176-23D0-4EBC-B1F5-354E8578D1C6}">
      <dgm:prSet/>
      <dgm:spPr/>
      <dgm:t>
        <a:bodyPr/>
        <a:lstStyle/>
        <a:p>
          <a:r>
            <a:rPr lang="en-US" dirty="0" smtClean="0"/>
            <a:t>Driver-assistance systems</a:t>
          </a:r>
          <a:endParaRPr lang="en-US" dirty="0"/>
        </a:p>
      </dgm:t>
    </dgm:pt>
    <dgm:pt modelId="{37D2A724-8576-4D7E-8798-1CDFE07D2108}" type="parTrans" cxnId="{070AE506-066E-499F-85D1-BC07AD480545}">
      <dgm:prSet/>
      <dgm:spPr/>
      <dgm:t>
        <a:bodyPr/>
        <a:lstStyle/>
        <a:p>
          <a:endParaRPr lang="en-US"/>
        </a:p>
      </dgm:t>
    </dgm:pt>
    <dgm:pt modelId="{845EC966-A290-4750-898B-3E37D0F540FE}" type="sibTrans" cxnId="{070AE506-066E-499F-85D1-BC07AD480545}">
      <dgm:prSet/>
      <dgm:spPr/>
      <dgm:t>
        <a:bodyPr/>
        <a:lstStyle/>
        <a:p>
          <a:endParaRPr lang="en-US"/>
        </a:p>
      </dgm:t>
    </dgm:pt>
    <dgm:pt modelId="{9C6DE9C9-7D05-4F99-A7CE-103F5CDE555A}">
      <dgm:prSet phldrT="[Text]"/>
      <dgm:spPr/>
      <dgm:t>
        <a:bodyPr/>
        <a:lstStyle/>
        <a:p>
          <a:r>
            <a:rPr lang="en-US" dirty="0" smtClean="0"/>
            <a:t>Communication</a:t>
          </a:r>
          <a:endParaRPr lang="en-US" dirty="0"/>
        </a:p>
      </dgm:t>
    </dgm:pt>
    <dgm:pt modelId="{B441A05E-79F9-4357-8250-7F0518E23B5A}" type="parTrans" cxnId="{606EA89D-313D-475C-96E7-C83AE84EF12D}">
      <dgm:prSet/>
      <dgm:spPr/>
      <dgm:t>
        <a:bodyPr/>
        <a:lstStyle/>
        <a:p>
          <a:endParaRPr lang="en-US"/>
        </a:p>
      </dgm:t>
    </dgm:pt>
    <dgm:pt modelId="{14BE2EC5-0E76-4A15-B4EB-3D002C42F023}" type="sibTrans" cxnId="{606EA89D-313D-475C-96E7-C83AE84EF12D}">
      <dgm:prSet/>
      <dgm:spPr/>
      <dgm:t>
        <a:bodyPr/>
        <a:lstStyle/>
        <a:p>
          <a:endParaRPr lang="en-US"/>
        </a:p>
      </dgm:t>
    </dgm:pt>
    <dgm:pt modelId="{F091BD5E-B29A-4202-A5C3-8717A587439E}">
      <dgm:prSet phldrT="[Text]"/>
      <dgm:spPr/>
      <dgm:t>
        <a:bodyPr/>
        <a:lstStyle/>
        <a:p>
          <a:r>
            <a:rPr lang="en-US" dirty="0" smtClean="0"/>
            <a:t>Pollution</a:t>
          </a:r>
          <a:endParaRPr lang="en-US" dirty="0"/>
        </a:p>
      </dgm:t>
    </dgm:pt>
    <dgm:pt modelId="{BDFC61C8-002A-4BC8-AF1A-F00E6D75AB31}" type="parTrans" cxnId="{ABFAF09B-B74D-4901-BA45-97AE39AE6096}">
      <dgm:prSet/>
      <dgm:spPr/>
      <dgm:t>
        <a:bodyPr/>
        <a:lstStyle/>
        <a:p>
          <a:endParaRPr lang="en-US"/>
        </a:p>
      </dgm:t>
    </dgm:pt>
    <dgm:pt modelId="{3E46CEE1-3321-4BB2-894A-89FF7BB25504}" type="sibTrans" cxnId="{ABFAF09B-B74D-4901-BA45-97AE39AE6096}">
      <dgm:prSet/>
      <dgm:spPr/>
      <dgm:t>
        <a:bodyPr/>
        <a:lstStyle/>
        <a:p>
          <a:endParaRPr lang="en-US"/>
        </a:p>
      </dgm:t>
    </dgm:pt>
    <dgm:pt modelId="{A861EB69-1977-1346-A45C-6F7210BA1194}">
      <dgm:prSet/>
      <dgm:spPr/>
      <dgm:t>
        <a:bodyPr/>
        <a:lstStyle/>
        <a:p>
          <a:r>
            <a:rPr lang="en-US" dirty="0" smtClean="0"/>
            <a:t>Safety</a:t>
          </a:r>
          <a:endParaRPr lang="en-US" dirty="0"/>
        </a:p>
      </dgm:t>
    </dgm:pt>
    <dgm:pt modelId="{584B66FE-1254-D640-960F-487A2BC3E9C4}" type="parTrans" cxnId="{EFCA0E45-9418-EF4C-AE62-2D253886DBE4}">
      <dgm:prSet/>
      <dgm:spPr/>
      <dgm:t>
        <a:bodyPr/>
        <a:lstStyle/>
        <a:p>
          <a:endParaRPr lang="en-US"/>
        </a:p>
      </dgm:t>
    </dgm:pt>
    <dgm:pt modelId="{3A98D97F-6CE6-E344-A3D9-4A34B1824450}" type="sibTrans" cxnId="{EFCA0E45-9418-EF4C-AE62-2D253886DBE4}">
      <dgm:prSet/>
      <dgm:spPr/>
      <dgm:t>
        <a:bodyPr/>
        <a:lstStyle/>
        <a:p>
          <a:endParaRPr lang="en-US"/>
        </a:p>
      </dgm:t>
    </dgm:pt>
    <dgm:pt modelId="{E63048FB-10EC-0B43-8C05-3C13B2E31459}">
      <dgm:prSet phldrT="[Text]"/>
      <dgm:spPr/>
      <dgm:t>
        <a:bodyPr/>
        <a:lstStyle/>
        <a:p>
          <a:r>
            <a:rPr lang="en-US" dirty="0" smtClean="0"/>
            <a:t>Sustainability</a:t>
          </a:r>
          <a:endParaRPr lang="en-US" dirty="0"/>
        </a:p>
      </dgm:t>
    </dgm:pt>
    <dgm:pt modelId="{3E87E49C-6726-F049-B2FF-3E182E20FC12}" type="parTrans" cxnId="{21CF8BB8-45DA-C046-9283-BD2BCB31C8C3}">
      <dgm:prSet/>
      <dgm:spPr/>
      <dgm:t>
        <a:bodyPr/>
        <a:lstStyle/>
        <a:p>
          <a:endParaRPr lang="en-US"/>
        </a:p>
      </dgm:t>
    </dgm:pt>
    <dgm:pt modelId="{064CC0F8-38CE-114D-A0D3-FE6F51E70333}" type="sibTrans" cxnId="{21CF8BB8-45DA-C046-9283-BD2BCB31C8C3}">
      <dgm:prSet/>
      <dgm:spPr/>
      <dgm:t>
        <a:bodyPr/>
        <a:lstStyle/>
        <a:p>
          <a:endParaRPr lang="en-US"/>
        </a:p>
      </dgm:t>
    </dgm:pt>
    <dgm:pt modelId="{67F95E36-8E11-434D-88AE-A43DE6B99239}">
      <dgm:prSet/>
      <dgm:spPr/>
      <dgm:t>
        <a:bodyPr/>
        <a:lstStyle/>
        <a:p>
          <a:r>
            <a:rPr lang="en-US" dirty="0" smtClean="0"/>
            <a:t>Citizen science</a:t>
          </a:r>
          <a:endParaRPr lang="en-US" dirty="0"/>
        </a:p>
      </dgm:t>
    </dgm:pt>
    <dgm:pt modelId="{D6098FDA-7EE4-4346-AEA6-9D8C73B7EAD9}" type="parTrans" cxnId="{12656C3E-C005-024B-97EA-1E015754B7EE}">
      <dgm:prSet/>
      <dgm:spPr/>
      <dgm:t>
        <a:bodyPr/>
        <a:lstStyle/>
        <a:p>
          <a:endParaRPr lang="en-US"/>
        </a:p>
      </dgm:t>
    </dgm:pt>
    <dgm:pt modelId="{83A59612-23A7-D94E-A937-D527D1853292}" type="sibTrans" cxnId="{12656C3E-C005-024B-97EA-1E015754B7EE}">
      <dgm:prSet/>
      <dgm:spPr/>
      <dgm:t>
        <a:bodyPr/>
        <a:lstStyle/>
        <a:p>
          <a:endParaRPr lang="en-US"/>
        </a:p>
      </dgm:t>
    </dgm:pt>
    <dgm:pt modelId="{E6CEFAA6-4927-44F7-B0C3-608042962C42}" type="pres">
      <dgm:prSet presAssocID="{6E96301A-EEAD-4E23-899A-2B8B8035657C}" presName="Name0" presStyleCnt="0">
        <dgm:presLayoutVars>
          <dgm:dir/>
          <dgm:animLvl val="lvl"/>
          <dgm:resizeHandles val="exact"/>
        </dgm:presLayoutVars>
      </dgm:prSet>
      <dgm:spPr/>
      <dgm:t>
        <a:bodyPr/>
        <a:lstStyle/>
        <a:p>
          <a:endParaRPr lang="en-US"/>
        </a:p>
      </dgm:t>
    </dgm:pt>
    <dgm:pt modelId="{44E441A3-37C6-42F5-9048-D6E6A7975B10}" type="pres">
      <dgm:prSet presAssocID="{E29DCC43-7039-45DA-981A-B14492F27B0E}" presName="composite" presStyleCnt="0"/>
      <dgm:spPr/>
      <dgm:t>
        <a:bodyPr/>
        <a:lstStyle/>
        <a:p>
          <a:endParaRPr lang="en-US"/>
        </a:p>
      </dgm:t>
    </dgm:pt>
    <dgm:pt modelId="{79AC3992-EE69-497E-8E5F-760AAEF43DF3}" type="pres">
      <dgm:prSet presAssocID="{E29DCC43-7039-45DA-981A-B14492F27B0E}" presName="parTx" presStyleLbl="alignNode1" presStyleIdx="0" presStyleCnt="4">
        <dgm:presLayoutVars>
          <dgm:chMax val="0"/>
          <dgm:chPref val="0"/>
          <dgm:bulletEnabled val="1"/>
        </dgm:presLayoutVars>
      </dgm:prSet>
      <dgm:spPr/>
      <dgm:t>
        <a:bodyPr/>
        <a:lstStyle/>
        <a:p>
          <a:endParaRPr lang="en-US"/>
        </a:p>
      </dgm:t>
    </dgm:pt>
    <dgm:pt modelId="{56F44E83-0161-4567-ABB1-024607CBDE32}" type="pres">
      <dgm:prSet presAssocID="{E29DCC43-7039-45DA-981A-B14492F27B0E}" presName="desTx" presStyleLbl="alignAccFollowNode1" presStyleIdx="0" presStyleCnt="4">
        <dgm:presLayoutVars>
          <dgm:bulletEnabled val="1"/>
        </dgm:presLayoutVars>
      </dgm:prSet>
      <dgm:spPr/>
      <dgm:t>
        <a:bodyPr/>
        <a:lstStyle/>
        <a:p>
          <a:endParaRPr lang="en-US"/>
        </a:p>
      </dgm:t>
    </dgm:pt>
    <dgm:pt modelId="{F208E199-F7AE-4DC7-93A6-65750C6E1744}" type="pres">
      <dgm:prSet presAssocID="{A956C21C-2656-4FF3-B4DB-F3620E170A08}" presName="space" presStyleCnt="0"/>
      <dgm:spPr/>
      <dgm:t>
        <a:bodyPr/>
        <a:lstStyle/>
        <a:p>
          <a:endParaRPr lang="en-US"/>
        </a:p>
      </dgm:t>
    </dgm:pt>
    <dgm:pt modelId="{81CB2E41-25B9-40CB-B87A-41DFCE26CA76}" type="pres">
      <dgm:prSet presAssocID="{0B2B8888-DAE9-46E2-9451-6FBD52727F60}" presName="composite" presStyleCnt="0"/>
      <dgm:spPr/>
      <dgm:t>
        <a:bodyPr/>
        <a:lstStyle/>
        <a:p>
          <a:endParaRPr lang="en-US"/>
        </a:p>
      </dgm:t>
    </dgm:pt>
    <dgm:pt modelId="{F6E69D89-556F-4D2A-903B-F16F766C0938}" type="pres">
      <dgm:prSet presAssocID="{0B2B8888-DAE9-46E2-9451-6FBD52727F60}" presName="parTx" presStyleLbl="alignNode1" presStyleIdx="1" presStyleCnt="4">
        <dgm:presLayoutVars>
          <dgm:chMax val="0"/>
          <dgm:chPref val="0"/>
          <dgm:bulletEnabled val="1"/>
        </dgm:presLayoutVars>
      </dgm:prSet>
      <dgm:spPr/>
      <dgm:t>
        <a:bodyPr/>
        <a:lstStyle/>
        <a:p>
          <a:endParaRPr lang="en-US"/>
        </a:p>
      </dgm:t>
    </dgm:pt>
    <dgm:pt modelId="{318B5CC9-2102-4B5E-9C8D-AB9BB8246277}" type="pres">
      <dgm:prSet presAssocID="{0B2B8888-DAE9-46E2-9451-6FBD52727F60}" presName="desTx" presStyleLbl="alignAccFollowNode1" presStyleIdx="1" presStyleCnt="4">
        <dgm:presLayoutVars>
          <dgm:bulletEnabled val="1"/>
        </dgm:presLayoutVars>
      </dgm:prSet>
      <dgm:spPr/>
      <dgm:t>
        <a:bodyPr/>
        <a:lstStyle/>
        <a:p>
          <a:endParaRPr lang="en-US"/>
        </a:p>
      </dgm:t>
    </dgm:pt>
    <dgm:pt modelId="{25AFB060-F7D2-4737-952F-EE3BCD0C0053}" type="pres">
      <dgm:prSet presAssocID="{7C6F4690-5265-4665-A106-D4ACAE0C011E}" presName="space" presStyleCnt="0"/>
      <dgm:spPr/>
      <dgm:t>
        <a:bodyPr/>
        <a:lstStyle/>
        <a:p>
          <a:endParaRPr lang="en-US"/>
        </a:p>
      </dgm:t>
    </dgm:pt>
    <dgm:pt modelId="{C6327F17-65FD-434F-8A01-60D565924C01}" type="pres">
      <dgm:prSet presAssocID="{CF4E99FF-85FD-459E-AD6D-15125DACD8E4}" presName="composite" presStyleCnt="0"/>
      <dgm:spPr/>
      <dgm:t>
        <a:bodyPr/>
        <a:lstStyle/>
        <a:p>
          <a:endParaRPr lang="en-US"/>
        </a:p>
      </dgm:t>
    </dgm:pt>
    <dgm:pt modelId="{FAD5995F-9F15-4F11-B4FC-A187CAE8A32A}" type="pres">
      <dgm:prSet presAssocID="{CF4E99FF-85FD-459E-AD6D-15125DACD8E4}" presName="parTx" presStyleLbl="alignNode1" presStyleIdx="2" presStyleCnt="4">
        <dgm:presLayoutVars>
          <dgm:chMax val="0"/>
          <dgm:chPref val="0"/>
          <dgm:bulletEnabled val="1"/>
        </dgm:presLayoutVars>
      </dgm:prSet>
      <dgm:spPr/>
      <dgm:t>
        <a:bodyPr/>
        <a:lstStyle/>
        <a:p>
          <a:endParaRPr lang="en-US"/>
        </a:p>
      </dgm:t>
    </dgm:pt>
    <dgm:pt modelId="{F83AAD87-2B5F-48F6-906B-8FD6B66715AD}" type="pres">
      <dgm:prSet presAssocID="{CF4E99FF-85FD-459E-AD6D-15125DACD8E4}" presName="desTx" presStyleLbl="alignAccFollowNode1" presStyleIdx="2" presStyleCnt="4">
        <dgm:presLayoutVars>
          <dgm:bulletEnabled val="1"/>
        </dgm:presLayoutVars>
      </dgm:prSet>
      <dgm:spPr/>
      <dgm:t>
        <a:bodyPr/>
        <a:lstStyle/>
        <a:p>
          <a:endParaRPr lang="en-US"/>
        </a:p>
      </dgm:t>
    </dgm:pt>
    <dgm:pt modelId="{5BC15296-EE0B-41EC-B330-18C94E9835D0}" type="pres">
      <dgm:prSet presAssocID="{C007156F-1A04-4032-8226-A1B8BBBAC2FC}" presName="space" presStyleCnt="0"/>
      <dgm:spPr/>
      <dgm:t>
        <a:bodyPr/>
        <a:lstStyle/>
        <a:p>
          <a:endParaRPr lang="en-US"/>
        </a:p>
      </dgm:t>
    </dgm:pt>
    <dgm:pt modelId="{7A3D1862-B6AE-4E8E-AA59-8D85C3C49317}" type="pres">
      <dgm:prSet presAssocID="{912FC2D2-F707-41A4-8F94-186F6FE7CB77}" presName="composite" presStyleCnt="0"/>
      <dgm:spPr/>
      <dgm:t>
        <a:bodyPr/>
        <a:lstStyle/>
        <a:p>
          <a:endParaRPr lang="en-US"/>
        </a:p>
      </dgm:t>
    </dgm:pt>
    <dgm:pt modelId="{CEB69302-15EB-4B1F-A7F6-1A87F4FB697D}" type="pres">
      <dgm:prSet presAssocID="{912FC2D2-F707-41A4-8F94-186F6FE7CB77}" presName="parTx" presStyleLbl="alignNode1" presStyleIdx="3" presStyleCnt="4">
        <dgm:presLayoutVars>
          <dgm:chMax val="0"/>
          <dgm:chPref val="0"/>
          <dgm:bulletEnabled val="1"/>
        </dgm:presLayoutVars>
      </dgm:prSet>
      <dgm:spPr/>
      <dgm:t>
        <a:bodyPr/>
        <a:lstStyle/>
        <a:p>
          <a:endParaRPr lang="en-US"/>
        </a:p>
      </dgm:t>
    </dgm:pt>
    <dgm:pt modelId="{2DAF5669-3D2A-4C63-9842-64D7C8F64EEA}" type="pres">
      <dgm:prSet presAssocID="{912FC2D2-F707-41A4-8F94-186F6FE7CB77}" presName="desTx" presStyleLbl="alignAccFollowNode1" presStyleIdx="3" presStyleCnt="4">
        <dgm:presLayoutVars>
          <dgm:bulletEnabled val="1"/>
        </dgm:presLayoutVars>
      </dgm:prSet>
      <dgm:spPr/>
      <dgm:t>
        <a:bodyPr/>
        <a:lstStyle/>
        <a:p>
          <a:endParaRPr lang="en-US"/>
        </a:p>
      </dgm:t>
    </dgm:pt>
  </dgm:ptLst>
  <dgm:cxnLst>
    <dgm:cxn modelId="{606EA89D-313D-475C-96E7-C83AE84EF12D}" srcId="{912FC2D2-F707-41A4-8F94-186F6FE7CB77}" destId="{9C6DE9C9-7D05-4F99-A7CE-103F5CDE555A}" srcOrd="1" destOrd="0" parTransId="{B441A05E-79F9-4357-8250-7F0518E23B5A}" sibTransId="{14BE2EC5-0E76-4A15-B4EB-3D002C42F023}"/>
    <dgm:cxn modelId="{AFE2F62D-3281-41D9-A2DF-2C1BEF27C2B3}" srcId="{E29DCC43-7039-45DA-981A-B14492F27B0E}" destId="{1580B91F-3DE6-410A-A5CD-158169347AFD}" srcOrd="1" destOrd="0" parTransId="{41E87608-3761-467C-A495-BA3D0D78AB7B}" sibTransId="{68093976-95F7-41C6-B7E6-E882308A5FC8}"/>
    <dgm:cxn modelId="{39B4CFFF-83B4-D144-8147-EEF89237C7BB}" type="presOf" srcId="{A861EB69-1977-1346-A45C-6F7210BA1194}" destId="{318B5CC9-2102-4B5E-9C8D-AB9BB8246277}" srcOrd="0" destOrd="2" presId="urn:microsoft.com/office/officeart/2005/8/layout/hList1"/>
    <dgm:cxn modelId="{0BD54D6D-CF11-5E4B-8C32-7A0E808AA6EC}" type="presOf" srcId="{6E96301A-EEAD-4E23-899A-2B8B8035657C}" destId="{E6CEFAA6-4927-44F7-B0C3-608042962C42}" srcOrd="0" destOrd="0" presId="urn:microsoft.com/office/officeart/2005/8/layout/hList1"/>
    <dgm:cxn modelId="{32B203D5-A319-7340-8377-B4E16BF4F77B}" type="presOf" srcId="{912FC2D2-F707-41A4-8F94-186F6FE7CB77}" destId="{CEB69302-15EB-4B1F-A7F6-1A87F4FB697D}" srcOrd="0" destOrd="0" presId="urn:microsoft.com/office/officeart/2005/8/layout/hList1"/>
    <dgm:cxn modelId="{9E4AE634-C4EE-B943-87F4-8280B16A1B58}" type="presOf" srcId="{F091BD5E-B29A-4202-A5C3-8717A587439E}" destId="{F83AAD87-2B5F-48F6-906B-8FD6B66715AD}" srcOrd="0" destOrd="1" presId="urn:microsoft.com/office/officeart/2005/8/layout/hList1"/>
    <dgm:cxn modelId="{EFCA0E45-9418-EF4C-AE62-2D253886DBE4}" srcId="{0B2B8888-DAE9-46E2-9451-6FBD52727F60}" destId="{A861EB69-1977-1346-A45C-6F7210BA1194}" srcOrd="2" destOrd="0" parTransId="{584B66FE-1254-D640-960F-487A2BC3E9C4}" sibTransId="{3A98D97F-6CE6-E344-A3D9-4A34B1824450}"/>
    <dgm:cxn modelId="{12656C3E-C005-024B-97EA-1E015754B7EE}" srcId="{E29DCC43-7039-45DA-981A-B14492F27B0E}" destId="{67F95E36-8E11-434D-88AE-A43DE6B99239}" srcOrd="2" destOrd="0" parTransId="{D6098FDA-7EE4-4346-AEA6-9D8C73B7EAD9}" sibTransId="{83A59612-23A7-D94E-A937-D527D1853292}"/>
    <dgm:cxn modelId="{1E1DB896-4662-E546-8399-68955BBBA7DE}" type="presOf" srcId="{E63048FB-10EC-0B43-8C05-3C13B2E31459}" destId="{F83AAD87-2B5F-48F6-906B-8FD6B66715AD}" srcOrd="0" destOrd="2" presId="urn:microsoft.com/office/officeart/2005/8/layout/hList1"/>
    <dgm:cxn modelId="{39797EEC-85DB-401C-BD5F-D94E1C322922}" srcId="{912FC2D2-F707-41A4-8F94-186F6FE7CB77}" destId="{AEA37578-0365-437F-B5C9-72411D35D411}" srcOrd="2" destOrd="0" parTransId="{98D6DDBA-EC46-4D6D-A8FC-8DC8C9C307C6}" sibTransId="{A611A0A9-AA5F-4294-95A8-620FE5D4C853}"/>
    <dgm:cxn modelId="{690D57A4-350E-AA4B-8324-5888A5CFF6BC}" type="presOf" srcId="{CF4E99FF-85FD-459E-AD6D-15125DACD8E4}" destId="{FAD5995F-9F15-4F11-B4FC-A187CAE8A32A}" srcOrd="0" destOrd="0" presId="urn:microsoft.com/office/officeart/2005/8/layout/hList1"/>
    <dgm:cxn modelId="{BC1BAD83-8F95-8A4A-84D4-BE74F4CBE06C}" type="presOf" srcId="{2FC66D80-D54A-46DA-8A6B-D1EA70E1B388}" destId="{318B5CC9-2102-4B5E-9C8D-AB9BB8246277}" srcOrd="0" destOrd="0" presId="urn:microsoft.com/office/officeart/2005/8/layout/hList1"/>
    <dgm:cxn modelId="{810DEDCC-AF69-7145-BCD0-D2C3DDE70EB9}" type="presOf" srcId="{AEA37578-0365-437F-B5C9-72411D35D411}" destId="{2DAF5669-3D2A-4C63-9842-64D7C8F64EEA}" srcOrd="0" destOrd="2" presId="urn:microsoft.com/office/officeart/2005/8/layout/hList1"/>
    <dgm:cxn modelId="{CAB86715-916C-4DCC-9E0F-493563BAEAE6}" srcId="{CF4E99FF-85FD-459E-AD6D-15125DACD8E4}" destId="{16D09A2E-A309-4DBC-B4AB-9B5A2D019A48}" srcOrd="0" destOrd="0" parTransId="{9EED5443-B4F7-4962-B99E-751592005D72}" sibTransId="{14923DDF-6F63-4C82-BD99-AFC43F920FA0}"/>
    <dgm:cxn modelId="{21CF8BB8-45DA-C046-9283-BD2BCB31C8C3}" srcId="{CF4E99FF-85FD-459E-AD6D-15125DACD8E4}" destId="{E63048FB-10EC-0B43-8C05-3C13B2E31459}" srcOrd="2" destOrd="0" parTransId="{3E87E49C-6726-F049-B2FF-3E182E20FC12}" sibTransId="{064CC0F8-38CE-114D-A0D3-FE6F51E70333}"/>
    <dgm:cxn modelId="{81EA38A4-82F2-A248-BF2D-4731CC61FCFA}" type="presOf" srcId="{4B52CE89-F50F-4C8C-8BFF-C25B3190B36E}" destId="{2DAF5669-3D2A-4C63-9842-64D7C8F64EEA}" srcOrd="0" destOrd="0" presId="urn:microsoft.com/office/officeart/2005/8/layout/hList1"/>
    <dgm:cxn modelId="{25FB33C6-E074-41B2-A9CB-08C64A847F37}" srcId="{6E96301A-EEAD-4E23-899A-2B8B8035657C}" destId="{0B2B8888-DAE9-46E2-9451-6FBD52727F60}" srcOrd="1" destOrd="0" parTransId="{BB1B17F8-509F-426C-B87C-394C30D1ECD4}" sibTransId="{7C6F4690-5265-4665-A106-D4ACAE0C011E}"/>
    <dgm:cxn modelId="{508E8B48-26E5-E34E-9BE9-5DAEC9A34350}" type="presOf" srcId="{69BEF6A1-0119-4386-A0FE-B9CD4F8E8AA6}" destId="{56F44E83-0161-4567-ABB1-024607CBDE32}" srcOrd="0" destOrd="0" presId="urn:microsoft.com/office/officeart/2005/8/layout/hList1"/>
    <dgm:cxn modelId="{FFD322C4-C6C9-5442-8AEC-D522B9FCBD15}" type="presOf" srcId="{16D09A2E-A309-4DBC-B4AB-9B5A2D019A48}" destId="{F83AAD87-2B5F-48F6-906B-8FD6B66715AD}" srcOrd="0" destOrd="0" presId="urn:microsoft.com/office/officeart/2005/8/layout/hList1"/>
    <dgm:cxn modelId="{A74A18F8-4459-44F3-A7A1-94C5C8A25A24}" srcId="{6E96301A-EEAD-4E23-899A-2B8B8035657C}" destId="{CF4E99FF-85FD-459E-AD6D-15125DACD8E4}" srcOrd="2" destOrd="0" parTransId="{8F96A3C4-17E2-4910-A81F-E9A506DCD9F3}" sibTransId="{C007156F-1A04-4032-8226-A1B8BBBAC2FC}"/>
    <dgm:cxn modelId="{8BE5B9ED-0029-4CA6-A481-2EB755863D66}" srcId="{0B2B8888-DAE9-46E2-9451-6FBD52727F60}" destId="{2FC66D80-D54A-46DA-8A6B-D1EA70E1B388}" srcOrd="0" destOrd="0" parTransId="{AB629DB6-0D23-49B0-88CD-CD220E8C122B}" sibTransId="{1125F412-AE08-4091-BCE3-2E458EF60A7A}"/>
    <dgm:cxn modelId="{AE128F96-F4A2-D44A-A714-2F4BF63238EF}" type="presOf" srcId="{0B2B8888-DAE9-46E2-9451-6FBD52727F60}" destId="{F6E69D89-556F-4D2A-903B-F16F766C0938}" srcOrd="0" destOrd="0" presId="urn:microsoft.com/office/officeart/2005/8/layout/hList1"/>
    <dgm:cxn modelId="{112499FD-6186-4556-BE4F-47432254BCCD}" srcId="{E29DCC43-7039-45DA-981A-B14492F27B0E}" destId="{69BEF6A1-0119-4386-A0FE-B9CD4F8E8AA6}" srcOrd="0" destOrd="0" parTransId="{3DCBA408-DD87-49FD-95E4-3A1F709E1177}" sibTransId="{8ADE1A53-FABD-419B-A7A9-E1C65BBE75E8}"/>
    <dgm:cxn modelId="{01F005BF-3BBF-1044-BDE1-D44D44B9CB4F}" type="presOf" srcId="{1580B91F-3DE6-410A-A5CD-158169347AFD}" destId="{56F44E83-0161-4567-ABB1-024607CBDE32}" srcOrd="0" destOrd="1" presId="urn:microsoft.com/office/officeart/2005/8/layout/hList1"/>
    <dgm:cxn modelId="{52A622DC-343F-F34B-84B9-43FB3ECEBDFC}" type="presOf" srcId="{9C6DE9C9-7D05-4F99-A7CE-103F5CDE555A}" destId="{2DAF5669-3D2A-4C63-9842-64D7C8F64EEA}" srcOrd="0" destOrd="1" presId="urn:microsoft.com/office/officeart/2005/8/layout/hList1"/>
    <dgm:cxn modelId="{67843E69-C940-A54C-94B5-F347BCF8732E}" type="presOf" srcId="{D0D79176-23D0-4EBC-B1F5-354E8578D1C6}" destId="{318B5CC9-2102-4B5E-9C8D-AB9BB8246277}" srcOrd="0" destOrd="1" presId="urn:microsoft.com/office/officeart/2005/8/layout/hList1"/>
    <dgm:cxn modelId="{2C7103E5-832C-DE4D-AC69-62D440F2F295}" type="presOf" srcId="{67F95E36-8E11-434D-88AE-A43DE6B99239}" destId="{56F44E83-0161-4567-ABB1-024607CBDE32}" srcOrd="0" destOrd="2" presId="urn:microsoft.com/office/officeart/2005/8/layout/hList1"/>
    <dgm:cxn modelId="{9B769ACE-E200-4F4F-A7DC-FADE9120A06F}" type="presOf" srcId="{E29DCC43-7039-45DA-981A-B14492F27B0E}" destId="{79AC3992-EE69-497E-8E5F-760AAEF43DF3}" srcOrd="0" destOrd="0" presId="urn:microsoft.com/office/officeart/2005/8/layout/hList1"/>
    <dgm:cxn modelId="{ABFAF09B-B74D-4901-BA45-97AE39AE6096}" srcId="{CF4E99FF-85FD-459E-AD6D-15125DACD8E4}" destId="{F091BD5E-B29A-4202-A5C3-8717A587439E}" srcOrd="1" destOrd="0" parTransId="{BDFC61C8-002A-4BC8-AF1A-F00E6D75AB31}" sibTransId="{3E46CEE1-3321-4BB2-894A-89FF7BB25504}"/>
    <dgm:cxn modelId="{070AE506-066E-499F-85D1-BC07AD480545}" srcId="{0B2B8888-DAE9-46E2-9451-6FBD52727F60}" destId="{D0D79176-23D0-4EBC-B1F5-354E8578D1C6}" srcOrd="1" destOrd="0" parTransId="{37D2A724-8576-4D7E-8798-1CDFE07D2108}" sibTransId="{845EC966-A290-4750-898B-3E37D0F540FE}"/>
    <dgm:cxn modelId="{8CCDD0CF-FD59-41EF-978C-59144C2861F3}" srcId="{6E96301A-EEAD-4E23-899A-2B8B8035657C}" destId="{912FC2D2-F707-41A4-8F94-186F6FE7CB77}" srcOrd="3" destOrd="0" parTransId="{0B30F58B-0DB7-4793-A6C6-9B60925ADFC5}" sibTransId="{615F1754-5300-4A18-A018-A6507B1B23AF}"/>
    <dgm:cxn modelId="{4FF59D8E-AA1D-409F-811F-49064E5D5C0F}" srcId="{6E96301A-EEAD-4E23-899A-2B8B8035657C}" destId="{E29DCC43-7039-45DA-981A-B14492F27B0E}" srcOrd="0" destOrd="0" parTransId="{94DC11EA-3908-4F7B-A695-E62C1D9F97E7}" sibTransId="{A956C21C-2656-4FF3-B4DB-F3620E170A08}"/>
    <dgm:cxn modelId="{8CE4AEB9-D30F-4B13-8C3B-AD5B5B4C43E3}" srcId="{912FC2D2-F707-41A4-8F94-186F6FE7CB77}" destId="{4B52CE89-F50F-4C8C-8BFF-C25B3190B36E}" srcOrd="0" destOrd="0" parTransId="{37A9A5DC-EB01-4355-95D8-78EE6029A11C}" sibTransId="{D93E3277-F40E-42A0-A59B-A71F650B48C4}"/>
    <dgm:cxn modelId="{9EEE3D41-DB08-9543-A192-4141D2FD7379}" type="presParOf" srcId="{E6CEFAA6-4927-44F7-B0C3-608042962C42}" destId="{44E441A3-37C6-42F5-9048-D6E6A7975B10}" srcOrd="0" destOrd="0" presId="urn:microsoft.com/office/officeart/2005/8/layout/hList1"/>
    <dgm:cxn modelId="{7A91033A-2112-934B-9472-228D366B6545}" type="presParOf" srcId="{44E441A3-37C6-42F5-9048-D6E6A7975B10}" destId="{79AC3992-EE69-497E-8E5F-760AAEF43DF3}" srcOrd="0" destOrd="0" presId="urn:microsoft.com/office/officeart/2005/8/layout/hList1"/>
    <dgm:cxn modelId="{C314F56F-EC01-974D-B773-592C3E8857B5}" type="presParOf" srcId="{44E441A3-37C6-42F5-9048-D6E6A7975B10}" destId="{56F44E83-0161-4567-ABB1-024607CBDE32}" srcOrd="1" destOrd="0" presId="urn:microsoft.com/office/officeart/2005/8/layout/hList1"/>
    <dgm:cxn modelId="{F7596DFB-3CE1-BE4D-A92B-BAC621ED2C52}" type="presParOf" srcId="{E6CEFAA6-4927-44F7-B0C3-608042962C42}" destId="{F208E199-F7AE-4DC7-93A6-65750C6E1744}" srcOrd="1" destOrd="0" presId="urn:microsoft.com/office/officeart/2005/8/layout/hList1"/>
    <dgm:cxn modelId="{0BAE7243-98C1-5F4C-A60F-21497490E594}" type="presParOf" srcId="{E6CEFAA6-4927-44F7-B0C3-608042962C42}" destId="{81CB2E41-25B9-40CB-B87A-41DFCE26CA76}" srcOrd="2" destOrd="0" presId="urn:microsoft.com/office/officeart/2005/8/layout/hList1"/>
    <dgm:cxn modelId="{601FD604-3487-F948-82A8-19574E966AD1}" type="presParOf" srcId="{81CB2E41-25B9-40CB-B87A-41DFCE26CA76}" destId="{F6E69D89-556F-4D2A-903B-F16F766C0938}" srcOrd="0" destOrd="0" presId="urn:microsoft.com/office/officeart/2005/8/layout/hList1"/>
    <dgm:cxn modelId="{3198BAFA-1B4B-6646-8072-8D710E960CD6}" type="presParOf" srcId="{81CB2E41-25B9-40CB-B87A-41DFCE26CA76}" destId="{318B5CC9-2102-4B5E-9C8D-AB9BB8246277}" srcOrd="1" destOrd="0" presId="urn:microsoft.com/office/officeart/2005/8/layout/hList1"/>
    <dgm:cxn modelId="{B73646CB-0598-8F44-B82A-7C718A2D2047}" type="presParOf" srcId="{E6CEFAA6-4927-44F7-B0C3-608042962C42}" destId="{25AFB060-F7D2-4737-952F-EE3BCD0C0053}" srcOrd="3" destOrd="0" presId="urn:microsoft.com/office/officeart/2005/8/layout/hList1"/>
    <dgm:cxn modelId="{AE71A04D-CA1E-2F42-9B8F-2A2D6F761CA9}" type="presParOf" srcId="{E6CEFAA6-4927-44F7-B0C3-608042962C42}" destId="{C6327F17-65FD-434F-8A01-60D565924C01}" srcOrd="4" destOrd="0" presId="urn:microsoft.com/office/officeart/2005/8/layout/hList1"/>
    <dgm:cxn modelId="{D3E7B11E-5494-FB4E-9ADC-82F122C21336}" type="presParOf" srcId="{C6327F17-65FD-434F-8A01-60D565924C01}" destId="{FAD5995F-9F15-4F11-B4FC-A187CAE8A32A}" srcOrd="0" destOrd="0" presId="urn:microsoft.com/office/officeart/2005/8/layout/hList1"/>
    <dgm:cxn modelId="{06B64E7D-4292-954B-ABDC-4FC72143D732}" type="presParOf" srcId="{C6327F17-65FD-434F-8A01-60D565924C01}" destId="{F83AAD87-2B5F-48F6-906B-8FD6B66715AD}" srcOrd="1" destOrd="0" presId="urn:microsoft.com/office/officeart/2005/8/layout/hList1"/>
    <dgm:cxn modelId="{C9B857B7-636D-554F-BF1E-97D97F0D260E}" type="presParOf" srcId="{E6CEFAA6-4927-44F7-B0C3-608042962C42}" destId="{5BC15296-EE0B-41EC-B330-18C94E9835D0}" srcOrd="5" destOrd="0" presId="urn:microsoft.com/office/officeart/2005/8/layout/hList1"/>
    <dgm:cxn modelId="{A171689A-F124-374C-A95E-CD61D396F109}" type="presParOf" srcId="{E6CEFAA6-4927-44F7-B0C3-608042962C42}" destId="{7A3D1862-B6AE-4E8E-AA59-8D85C3C49317}" srcOrd="6" destOrd="0" presId="urn:microsoft.com/office/officeart/2005/8/layout/hList1"/>
    <dgm:cxn modelId="{43C2933B-933C-504C-93E5-7FAA24D83445}" type="presParOf" srcId="{7A3D1862-B6AE-4E8E-AA59-8D85C3C49317}" destId="{CEB69302-15EB-4B1F-A7F6-1A87F4FB697D}" srcOrd="0" destOrd="0" presId="urn:microsoft.com/office/officeart/2005/8/layout/hList1"/>
    <dgm:cxn modelId="{D917CC17-3540-6542-B066-C058214EA62E}" type="presParOf" srcId="{7A3D1862-B6AE-4E8E-AA59-8D85C3C49317}" destId="{2DAF5669-3D2A-4C63-9842-64D7C8F64EEA}" srcOrd="1" destOrd="0" presId="urn:microsoft.com/office/officeart/2005/8/layout/hList1"/>
  </dgm:cxnLst>
  <dgm:bg>
    <a:effectLst>
      <a:outerShdw blurRad="50800" dist="1244600" dir="5400000" sx="149000" sy="149000" algn="t" rotWithShape="0">
        <a:prstClr val="black">
          <a:alpha val="28000"/>
        </a:prstClr>
      </a:outerShdw>
    </a:effect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B3AEF6-F82F-364E-B5A5-182E7550B498}">
      <dsp:nvSpPr>
        <dsp:cNvPr id="0" name=""/>
        <dsp:cNvSpPr/>
      </dsp:nvSpPr>
      <dsp:spPr>
        <a:xfrm rot="16200000">
          <a:off x="-1814587" y="2734344"/>
          <a:ext cx="4160520" cy="420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71213" bIns="0" numCol="1" spcCol="1270" anchor="t" anchorCtr="0">
          <a:noAutofit/>
        </a:bodyPr>
        <a:lstStyle/>
        <a:p>
          <a:pPr lvl="0" algn="r" defTabSz="622300" rtl="0">
            <a:lnSpc>
              <a:spcPct val="90000"/>
            </a:lnSpc>
            <a:spcBef>
              <a:spcPct val="0"/>
            </a:spcBef>
            <a:spcAft>
              <a:spcPct val="35000"/>
            </a:spcAft>
          </a:pPr>
          <a:r>
            <a:rPr lang="en-US" sz="1400" b="1" kern="1200" dirty="0" smtClean="0">
              <a:ln>
                <a:noFill/>
              </a:ln>
              <a:solidFill>
                <a:schemeClr val="accent3"/>
              </a:solidFill>
              <a:effectLst>
                <a:glow rad="101600">
                  <a:schemeClr val="accent4">
                    <a:satMod val="175000"/>
                    <a:alpha val="40000"/>
                  </a:schemeClr>
                </a:glow>
                <a:outerShdw blurRad="60325" algn="ctr" rotWithShape="0">
                  <a:prstClr val="black"/>
                </a:outerShdw>
              </a:effectLst>
            </a:rPr>
            <a:t>High</a:t>
          </a:r>
          <a:r>
            <a:rPr lang="en-US" sz="1400" b="1" kern="1200" dirty="0" smtClean="0">
              <a:ln>
                <a:noFill/>
              </a:ln>
              <a:solidFill>
                <a:schemeClr val="accent3"/>
              </a:solidFill>
              <a:effectLst>
                <a:glow rad="101600">
                  <a:schemeClr val="accent4">
                    <a:satMod val="175000"/>
                    <a:alpha val="40000"/>
                  </a:schemeClr>
                </a:glow>
                <a:outerShdw blurRad="63500" sx="102000" sy="102000" algn="ctr" rotWithShape="0">
                  <a:prstClr val="black">
                    <a:alpha val="40000"/>
                  </a:prstClr>
                </a:outerShdw>
              </a:effectLst>
            </a:rPr>
            <a:t> Resolution Population and Social Dynamics</a:t>
          </a:r>
          <a:endParaRPr lang="en-US" sz="1400" b="1" kern="1200" dirty="0">
            <a:ln>
              <a:noFill/>
            </a:ln>
            <a:solidFill>
              <a:schemeClr val="accent3"/>
            </a:solidFill>
            <a:effectLst>
              <a:glow rad="101600">
                <a:schemeClr val="accent4">
                  <a:satMod val="175000"/>
                  <a:alpha val="40000"/>
                </a:schemeClr>
              </a:glow>
              <a:outerShdw blurRad="63500" sx="102000" sy="102000" algn="ctr" rotWithShape="0">
                <a:prstClr val="black">
                  <a:alpha val="40000"/>
                </a:prstClr>
              </a:outerShdw>
            </a:effectLst>
          </a:endParaRPr>
        </a:p>
      </dsp:txBody>
      <dsp:txXfrm>
        <a:off x="-1814587" y="2734344"/>
        <a:ext cx="4160520" cy="420902"/>
      </dsp:txXfrm>
    </dsp:sp>
    <dsp:sp modelId="{BC33A8AF-582D-DE4C-81BF-CA7E75D07FF5}">
      <dsp:nvSpPr>
        <dsp:cNvPr id="0" name=""/>
        <dsp:cNvSpPr/>
      </dsp:nvSpPr>
      <dsp:spPr>
        <a:xfrm>
          <a:off x="476123" y="864535"/>
          <a:ext cx="2096542" cy="4160520"/>
        </a:xfrm>
        <a:prstGeom prst="rect">
          <a:avLst/>
        </a:prstGeom>
        <a:gradFill rotWithShape="0">
          <a:gsLst>
            <a:gs pos="0">
              <a:schemeClr val="accent1">
                <a:hueOff val="0"/>
                <a:satOff val="0"/>
                <a:lumOff val="0"/>
                <a:tint val="50000"/>
                <a:satMod val="300000"/>
                <a:alpha val="53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371213" rIns="99568" bIns="99568" numCol="1" spcCol="1270" anchor="t" anchorCtr="0">
          <a:noAutofit/>
        </a:bodyPr>
        <a:lstStyle/>
        <a:p>
          <a:pPr marL="114300" lvl="1" indent="-114300" algn="l" defTabSz="622300" rtl="0">
            <a:lnSpc>
              <a:spcPct val="90000"/>
            </a:lnSpc>
            <a:spcBef>
              <a:spcPct val="0"/>
            </a:spcBef>
            <a:spcAft>
              <a:spcPts val="1200"/>
            </a:spcAft>
            <a:buChar char="••"/>
          </a:pPr>
          <a:r>
            <a:rPr lang="en-US" sz="1400" b="0" kern="1200" dirty="0" smtClean="0">
              <a:latin typeface="Arial Narrow"/>
              <a:cs typeface="Arial Narrow"/>
            </a:rPr>
            <a:t>Geographic Pattern Recognition</a:t>
          </a:r>
          <a:endParaRPr lang="en-US" sz="1400" kern="1200" dirty="0">
            <a:latin typeface="Arial Narrow"/>
            <a:cs typeface="Arial Narrow"/>
          </a:endParaRPr>
        </a:p>
        <a:p>
          <a:pPr marL="114300" lvl="1" indent="-114300" algn="l" defTabSz="622300" rtl="0">
            <a:lnSpc>
              <a:spcPct val="90000"/>
            </a:lnSpc>
            <a:spcBef>
              <a:spcPct val="0"/>
            </a:spcBef>
            <a:spcAft>
              <a:spcPts val="1200"/>
            </a:spcAft>
            <a:buChar char="••"/>
          </a:pPr>
          <a:r>
            <a:rPr lang="en-US" sz="1400" b="0" kern="1200" dirty="0" smtClean="0">
              <a:latin typeface="Arial Narrow"/>
              <a:cs typeface="Arial Narrow"/>
            </a:rPr>
            <a:t>Population-Infrastructure Dependency</a:t>
          </a:r>
          <a:endParaRPr lang="en-US" sz="1400" kern="1200" dirty="0">
            <a:latin typeface="Arial Narrow"/>
            <a:cs typeface="Arial Narrow"/>
          </a:endParaRPr>
        </a:p>
        <a:p>
          <a:pPr marL="114300" lvl="1" indent="-114300" algn="l" defTabSz="622300" rtl="0">
            <a:lnSpc>
              <a:spcPct val="90000"/>
            </a:lnSpc>
            <a:spcBef>
              <a:spcPct val="0"/>
            </a:spcBef>
            <a:spcAft>
              <a:spcPct val="15000"/>
            </a:spcAft>
            <a:buChar char="••"/>
          </a:pPr>
          <a:r>
            <a:rPr lang="en-US" sz="1400" b="0" kern="1200" smtClean="0">
              <a:latin typeface="Arial Narrow"/>
              <a:cs typeface="Arial Narrow"/>
            </a:rPr>
            <a:t>Demographic Analysis </a:t>
          </a:r>
          <a:endParaRPr lang="en-US" sz="1400" kern="1200">
            <a:latin typeface="Arial Narrow"/>
            <a:cs typeface="Arial Narrow"/>
          </a:endParaRPr>
        </a:p>
      </dsp:txBody>
      <dsp:txXfrm>
        <a:off x="476123" y="864535"/>
        <a:ext cx="2096542" cy="4160520"/>
      </dsp:txXfrm>
    </dsp:sp>
    <dsp:sp modelId="{5DBF3121-A0FA-F94C-88C2-C647FC8B99E2}">
      <dsp:nvSpPr>
        <dsp:cNvPr id="0" name=""/>
        <dsp:cNvSpPr/>
      </dsp:nvSpPr>
      <dsp:spPr>
        <a:xfrm>
          <a:off x="55220" y="308944"/>
          <a:ext cx="841805" cy="841805"/>
        </a:xfrm>
        <a:prstGeom prst="rect">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4EE8C7B5-349B-D047-B2CB-E3C3DA167C22}">
      <dsp:nvSpPr>
        <dsp:cNvPr id="0" name=""/>
        <dsp:cNvSpPr/>
      </dsp:nvSpPr>
      <dsp:spPr>
        <a:xfrm rot="16200000">
          <a:off x="1239474" y="2734344"/>
          <a:ext cx="4160520" cy="420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71213" bIns="0" numCol="1" spcCol="1270" anchor="t" anchorCtr="0">
          <a:noAutofit/>
        </a:bodyPr>
        <a:lstStyle/>
        <a:p>
          <a:pPr lvl="0" algn="r" defTabSz="622300" rtl="0">
            <a:lnSpc>
              <a:spcPct val="90000"/>
            </a:lnSpc>
            <a:spcBef>
              <a:spcPct val="0"/>
            </a:spcBef>
            <a:spcAft>
              <a:spcPct val="35000"/>
            </a:spcAft>
          </a:pPr>
          <a:r>
            <a:rPr lang="en-US" sz="1400" b="1" kern="1200" spc="0" dirty="0" smtClean="0">
              <a:solidFill>
                <a:schemeClr val="accent3"/>
              </a:solidFill>
              <a:effectLst>
                <a:glow rad="101600">
                  <a:schemeClr val="accent4">
                    <a:satMod val="175000"/>
                    <a:alpha val="40000"/>
                  </a:schemeClr>
                </a:glow>
                <a:outerShdw blurRad="63500" dir="21300000" sx="102000" sy="102000" algn="ctr" rotWithShape="0">
                  <a:prstClr val="black"/>
                </a:outerShdw>
              </a:effectLst>
            </a:rPr>
            <a:t>Geographic</a:t>
          </a:r>
          <a:r>
            <a:rPr lang="en-US" sz="1400" b="1" kern="1200" dirty="0" smtClean="0">
              <a:solidFill>
                <a:schemeClr val="accent3"/>
              </a:solidFill>
              <a:effectLst>
                <a:glow rad="101600">
                  <a:schemeClr val="accent4">
                    <a:satMod val="175000"/>
                    <a:alpha val="40000"/>
                  </a:schemeClr>
                </a:glow>
                <a:outerShdw blurRad="63500" dir="21300000" sx="102000" sy="102000" algn="ctr" rotWithShape="0">
                  <a:prstClr val="black"/>
                </a:outerShdw>
              </a:effectLst>
            </a:rPr>
            <a:t> Data Sciences</a:t>
          </a:r>
          <a:endParaRPr lang="en-US" sz="1400" b="1" kern="1200" dirty="0">
            <a:solidFill>
              <a:schemeClr val="accent3"/>
            </a:solidFill>
            <a:effectLst>
              <a:glow rad="101600">
                <a:schemeClr val="accent4">
                  <a:satMod val="175000"/>
                  <a:alpha val="40000"/>
                </a:schemeClr>
              </a:glow>
              <a:outerShdw blurRad="63500" dir="21300000" sx="102000" sy="102000" algn="ctr" rotWithShape="0">
                <a:prstClr val="black"/>
              </a:outerShdw>
            </a:effectLst>
          </a:endParaRPr>
        </a:p>
      </dsp:txBody>
      <dsp:txXfrm>
        <a:off x="1239474" y="2734344"/>
        <a:ext cx="4160520" cy="420902"/>
      </dsp:txXfrm>
    </dsp:sp>
    <dsp:sp modelId="{59CAC0A6-6AD3-714E-AA26-34427FCF18C6}">
      <dsp:nvSpPr>
        <dsp:cNvPr id="0" name=""/>
        <dsp:cNvSpPr/>
      </dsp:nvSpPr>
      <dsp:spPr>
        <a:xfrm>
          <a:off x="3530185" y="864535"/>
          <a:ext cx="2096542" cy="4160520"/>
        </a:xfrm>
        <a:prstGeom prst="rect">
          <a:avLst/>
        </a:prstGeom>
        <a:gradFill rotWithShape="0">
          <a:gsLst>
            <a:gs pos="0">
              <a:schemeClr val="accent1">
                <a:hueOff val="0"/>
                <a:satOff val="0"/>
                <a:lumOff val="0"/>
                <a:tint val="50000"/>
                <a:satMod val="300000"/>
                <a:alpha val="53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371213" rIns="99568" bIns="99568" numCol="1" spcCol="1270" anchor="t" anchorCtr="0">
          <a:noAutofit/>
        </a:bodyPr>
        <a:lstStyle/>
        <a:p>
          <a:pPr marL="114300" lvl="1" indent="-114300" algn="l" defTabSz="622300" rtl="0">
            <a:lnSpc>
              <a:spcPct val="90000"/>
            </a:lnSpc>
            <a:spcBef>
              <a:spcPct val="0"/>
            </a:spcBef>
            <a:spcAft>
              <a:spcPts val="1200"/>
            </a:spcAft>
            <a:buChar char="••"/>
          </a:pPr>
          <a:r>
            <a:rPr lang="en-US" sz="1400" b="0" kern="1200" dirty="0" smtClean="0">
              <a:latin typeface="Arial Narrow"/>
              <a:cs typeface="Arial Narrow"/>
            </a:rPr>
            <a:t>Spatiotemporal data mining and uncertainty analysis</a:t>
          </a:r>
          <a:endParaRPr lang="en-US" sz="1400" kern="1200" dirty="0">
            <a:latin typeface="Arial Narrow"/>
            <a:cs typeface="Arial Narrow"/>
          </a:endParaRPr>
        </a:p>
        <a:p>
          <a:pPr marL="114300" lvl="1" indent="-114300" algn="l" defTabSz="622300" rtl="0">
            <a:lnSpc>
              <a:spcPct val="90000"/>
            </a:lnSpc>
            <a:spcBef>
              <a:spcPct val="0"/>
            </a:spcBef>
            <a:spcAft>
              <a:spcPts val="1200"/>
            </a:spcAft>
            <a:buChar char="••"/>
          </a:pPr>
          <a:r>
            <a:rPr lang="en-US" sz="1400" b="0" kern="1200" dirty="0" smtClean="0">
              <a:latin typeface="Arial Narrow"/>
              <a:cs typeface="Arial Narrow"/>
            </a:rPr>
            <a:t>Machine learning and pattern recognition</a:t>
          </a:r>
          <a:endParaRPr lang="en-US" sz="1400" kern="1200" dirty="0">
            <a:latin typeface="Arial Narrow"/>
            <a:cs typeface="Arial Narrow"/>
          </a:endParaRPr>
        </a:p>
        <a:p>
          <a:pPr marL="114300" lvl="1" indent="-114300" algn="l" defTabSz="622300" rtl="0">
            <a:lnSpc>
              <a:spcPct val="90000"/>
            </a:lnSpc>
            <a:spcBef>
              <a:spcPct val="0"/>
            </a:spcBef>
            <a:spcAft>
              <a:spcPts val="1200"/>
            </a:spcAft>
            <a:buChar char="••"/>
          </a:pPr>
          <a:r>
            <a:rPr lang="en-US" sz="1400" b="0" kern="1200" dirty="0" smtClean="0">
              <a:latin typeface="Arial Narrow"/>
              <a:cs typeface="Arial Narrow"/>
            </a:rPr>
            <a:t>Participatory sensing and volunteered geographic information</a:t>
          </a:r>
          <a:endParaRPr lang="en-US" sz="1400" kern="1200" dirty="0">
            <a:latin typeface="Arial Narrow"/>
            <a:cs typeface="Arial Narrow"/>
          </a:endParaRPr>
        </a:p>
      </dsp:txBody>
      <dsp:txXfrm>
        <a:off x="3530185" y="864535"/>
        <a:ext cx="2096542" cy="4160520"/>
      </dsp:txXfrm>
    </dsp:sp>
    <dsp:sp modelId="{AEE905B8-9609-9642-A2C2-F1AFFFFCFAE7}">
      <dsp:nvSpPr>
        <dsp:cNvPr id="0" name=""/>
        <dsp:cNvSpPr/>
      </dsp:nvSpPr>
      <dsp:spPr>
        <a:xfrm>
          <a:off x="3109283" y="308944"/>
          <a:ext cx="841805" cy="841805"/>
        </a:xfrm>
        <a:prstGeom prst="rect">
          <a:avLst/>
        </a:prstGeom>
        <a:blipFill rotWithShape="1">
          <a:blip xmlns:r="http://schemas.openxmlformats.org/officeDocument/2006/relationships" r:embed="rId2"/>
          <a:srcRect/>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E95C2316-DA3F-8442-AE7D-E55D3FF48C18}">
      <dsp:nvSpPr>
        <dsp:cNvPr id="0" name=""/>
        <dsp:cNvSpPr/>
      </dsp:nvSpPr>
      <dsp:spPr>
        <a:xfrm rot="16200000">
          <a:off x="4293536" y="2734344"/>
          <a:ext cx="4160520" cy="420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71213" bIns="0" numCol="1" spcCol="1270" anchor="t" anchorCtr="0">
          <a:no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lvl="0" algn="r" defTabSz="622300" rtl="0">
            <a:lnSpc>
              <a:spcPct val="90000"/>
            </a:lnSpc>
            <a:spcBef>
              <a:spcPct val="0"/>
            </a:spcBef>
            <a:spcAft>
              <a:spcPct val="35000"/>
            </a:spcAft>
          </a:pPr>
          <a:r>
            <a:rPr lang="en-US" sz="1400" b="1" kern="1200"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Geocomputation and Visualization</a:t>
          </a:r>
          <a:endParaRPr lang="en-US" sz="1400" b="1" kern="1200"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dsp:txBody>
      <dsp:txXfrm>
        <a:off x="4293536" y="2734344"/>
        <a:ext cx="4160520" cy="420902"/>
      </dsp:txXfrm>
    </dsp:sp>
    <dsp:sp modelId="{CABB5192-A7A1-2D47-8735-87AD31CBA22F}">
      <dsp:nvSpPr>
        <dsp:cNvPr id="0" name=""/>
        <dsp:cNvSpPr/>
      </dsp:nvSpPr>
      <dsp:spPr>
        <a:xfrm>
          <a:off x="6584248" y="864535"/>
          <a:ext cx="2096542" cy="4160520"/>
        </a:xfrm>
        <a:prstGeom prst="rect">
          <a:avLst/>
        </a:prstGeom>
        <a:gradFill rotWithShape="0">
          <a:gsLst>
            <a:gs pos="0">
              <a:schemeClr val="accent1">
                <a:hueOff val="0"/>
                <a:satOff val="0"/>
                <a:lumOff val="0"/>
                <a:tint val="50000"/>
                <a:satMod val="300000"/>
                <a:alpha val="53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371213" rIns="99568" bIns="99568" numCol="1" spcCol="1270" anchor="t" anchorCtr="0">
          <a:noAutofit/>
        </a:bodyPr>
        <a:lstStyle/>
        <a:p>
          <a:pPr marL="114300" lvl="1" indent="-114300" algn="l" defTabSz="622300" rtl="0">
            <a:lnSpc>
              <a:spcPct val="90000"/>
            </a:lnSpc>
            <a:spcBef>
              <a:spcPct val="0"/>
            </a:spcBef>
            <a:spcAft>
              <a:spcPts val="1200"/>
            </a:spcAft>
            <a:buChar char="••"/>
          </a:pPr>
          <a:r>
            <a:rPr lang="en-US" sz="1400" b="0" kern="1200" dirty="0" smtClean="0">
              <a:latin typeface="Arial Narrow"/>
              <a:cs typeface="Arial Narrow"/>
            </a:rPr>
            <a:t>High performance geocomputation</a:t>
          </a:r>
          <a:endParaRPr lang="en-US" sz="1400" kern="1200" dirty="0">
            <a:latin typeface="Arial Narrow"/>
            <a:cs typeface="Arial Narrow"/>
          </a:endParaRPr>
        </a:p>
        <a:p>
          <a:pPr marL="114300" lvl="1" indent="-114300" algn="l" defTabSz="622300" rtl="0">
            <a:lnSpc>
              <a:spcPct val="90000"/>
            </a:lnSpc>
            <a:spcBef>
              <a:spcPct val="0"/>
            </a:spcBef>
            <a:spcAft>
              <a:spcPts val="1200"/>
            </a:spcAft>
            <a:buChar char="••"/>
          </a:pPr>
          <a:r>
            <a:rPr lang="en-US" sz="1400" b="0" kern="1200" dirty="0" smtClean="0">
              <a:latin typeface="Arial Narrow"/>
              <a:cs typeface="Arial Narrow"/>
            </a:rPr>
            <a:t>Scalable visualization</a:t>
          </a:r>
          <a:endParaRPr lang="en-US" sz="1400" kern="1200" dirty="0">
            <a:latin typeface="Arial Narrow"/>
            <a:cs typeface="Arial Narrow"/>
          </a:endParaRPr>
        </a:p>
        <a:p>
          <a:pPr marL="114300" lvl="1" indent="-114300" algn="l" defTabSz="622300" rtl="0">
            <a:lnSpc>
              <a:spcPct val="90000"/>
            </a:lnSpc>
            <a:spcBef>
              <a:spcPct val="0"/>
            </a:spcBef>
            <a:spcAft>
              <a:spcPct val="15000"/>
            </a:spcAft>
            <a:buChar char="••"/>
          </a:pPr>
          <a:r>
            <a:rPr lang="en-US" sz="1400" b="0" kern="1200" dirty="0" smtClean="0">
              <a:latin typeface="Arial Narrow"/>
              <a:cs typeface="Arial Narrow"/>
            </a:rPr>
            <a:t>Emerging architectures</a:t>
          </a:r>
          <a:endParaRPr lang="en-US" sz="1400" kern="1200" dirty="0">
            <a:latin typeface="Arial Narrow"/>
            <a:cs typeface="Arial Narrow"/>
          </a:endParaRPr>
        </a:p>
      </dsp:txBody>
      <dsp:txXfrm>
        <a:off x="6584248" y="864535"/>
        <a:ext cx="2096542" cy="4160520"/>
      </dsp:txXfrm>
    </dsp:sp>
    <dsp:sp modelId="{F8DAF100-F967-CA4D-A664-428F3A0FBFE9}">
      <dsp:nvSpPr>
        <dsp:cNvPr id="0" name=""/>
        <dsp:cNvSpPr/>
      </dsp:nvSpPr>
      <dsp:spPr>
        <a:xfrm>
          <a:off x="6163345" y="308944"/>
          <a:ext cx="841805" cy="841805"/>
        </a:xfrm>
        <a:prstGeom prst="rect">
          <a:avLst/>
        </a:prstGeom>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FE367-DA9F-4692-BBD2-B62FA9BD95E7}">
      <dsp:nvSpPr>
        <dsp:cNvPr id="0" name=""/>
        <dsp:cNvSpPr/>
      </dsp:nvSpPr>
      <dsp:spPr>
        <a:xfrm>
          <a:off x="335" y="141929"/>
          <a:ext cx="1231741" cy="91025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a:ln>
          <a:noFill/>
        </a:ln>
        <a:effectLst>
          <a:outerShdw blurRad="50800" dist="38100" dir="8100000" algn="tr" rotWithShape="0">
            <a:prstClr val="black">
              <a:alpha val="40000"/>
            </a:prstClr>
          </a:outerShdw>
        </a:effectLst>
      </dsp:spPr>
      <dsp:style>
        <a:lnRef idx="0">
          <a:scrgbClr r="0" g="0" b="0"/>
        </a:lnRef>
        <a:fillRef idx="1">
          <a:scrgbClr r="0" g="0" b="0"/>
        </a:fillRef>
        <a:effectRef idx="0">
          <a:scrgbClr r="0" g="0" b="0"/>
        </a:effectRef>
        <a:fontRef idx="minor"/>
      </dsp:style>
    </dsp:sp>
    <dsp:sp modelId="{2B6E621B-AEE2-4001-84C0-424ACBC54EC1}">
      <dsp:nvSpPr>
        <dsp:cNvPr id="0" name=""/>
        <dsp:cNvSpPr/>
      </dsp:nvSpPr>
      <dsp:spPr>
        <a:xfrm>
          <a:off x="249305" y="887136"/>
          <a:ext cx="1061394" cy="25507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5000"/>
            </a:spcAft>
          </a:pPr>
          <a:r>
            <a:rPr lang="en-US" sz="1400" kern="1200" dirty="0" smtClean="0">
              <a:solidFill>
                <a:schemeClr val="bg1"/>
              </a:solidFill>
              <a:effectLst>
                <a:outerShdw blurRad="38100" dist="38100" dir="2700000" algn="tl">
                  <a:srgbClr val="000000">
                    <a:alpha val="43137"/>
                  </a:srgbClr>
                </a:outerShdw>
              </a:effectLst>
            </a:rPr>
            <a:t>Social Media</a:t>
          </a:r>
          <a:endParaRPr lang="en-US" sz="1400" kern="1200" dirty="0">
            <a:solidFill>
              <a:schemeClr val="bg1"/>
            </a:solidFill>
            <a:effectLst>
              <a:outerShdw blurRad="38100" dist="38100" dir="2700000" algn="tl">
                <a:srgbClr val="000000">
                  <a:alpha val="43137"/>
                </a:srgbClr>
              </a:outerShdw>
            </a:effectLst>
          </a:endParaRPr>
        </a:p>
      </dsp:txBody>
      <dsp:txXfrm>
        <a:off x="249305" y="887136"/>
        <a:ext cx="1061394" cy="255070"/>
      </dsp:txXfrm>
    </dsp:sp>
    <dsp:sp modelId="{2B268768-619D-43E8-97E9-EFB533B913F7}">
      <dsp:nvSpPr>
        <dsp:cNvPr id="0" name=""/>
        <dsp:cNvSpPr/>
      </dsp:nvSpPr>
      <dsp:spPr>
        <a:xfrm>
          <a:off x="1441736" y="141929"/>
          <a:ext cx="1231741" cy="910252"/>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6000" r="-16000"/>
          </a:stretch>
        </a:blipFill>
        <a:ln>
          <a:noFill/>
        </a:ln>
        <a:effectLst>
          <a:outerShdw blurRad="50800" dist="38100" dir="8100000" algn="tr" rotWithShape="0">
            <a:prstClr val="black">
              <a:alpha val="40000"/>
            </a:prstClr>
          </a:outerShdw>
        </a:effectLst>
      </dsp:spPr>
      <dsp:style>
        <a:lnRef idx="0">
          <a:scrgbClr r="0" g="0" b="0"/>
        </a:lnRef>
        <a:fillRef idx="1">
          <a:scrgbClr r="0" g="0" b="0"/>
        </a:fillRef>
        <a:effectRef idx="0">
          <a:scrgbClr r="0" g="0" b="0"/>
        </a:effectRef>
        <a:fontRef idx="minor"/>
      </dsp:style>
    </dsp:sp>
    <dsp:sp modelId="{522B58CA-17D3-4D15-A451-06260C3F8DD6}">
      <dsp:nvSpPr>
        <dsp:cNvPr id="0" name=""/>
        <dsp:cNvSpPr/>
      </dsp:nvSpPr>
      <dsp:spPr>
        <a:xfrm>
          <a:off x="1690705" y="887136"/>
          <a:ext cx="1061394" cy="25507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5000"/>
            </a:spcAft>
          </a:pPr>
          <a:r>
            <a:rPr lang="en-US" sz="1400" kern="1200" dirty="0" err="1" smtClean="0"/>
            <a:t>LiDAR</a:t>
          </a:r>
          <a:endParaRPr lang="en-US" sz="1400" kern="1200" dirty="0"/>
        </a:p>
      </dsp:txBody>
      <dsp:txXfrm>
        <a:off x="1690705" y="887136"/>
        <a:ext cx="1061394" cy="255070"/>
      </dsp:txXfrm>
    </dsp:sp>
    <dsp:sp modelId="{EADC918E-DDB3-43DD-8F8A-0F62743C767B}">
      <dsp:nvSpPr>
        <dsp:cNvPr id="0" name=""/>
        <dsp:cNvSpPr/>
      </dsp:nvSpPr>
      <dsp:spPr>
        <a:xfrm>
          <a:off x="335" y="1273243"/>
          <a:ext cx="1231741" cy="910252"/>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9000" r="-19000"/>
          </a:stretch>
        </a:blipFill>
        <a:ln>
          <a:noFill/>
        </a:ln>
        <a:effectLst>
          <a:outerShdw blurRad="50800" dist="38100" dir="8100000" algn="tr" rotWithShape="0">
            <a:prstClr val="black">
              <a:alpha val="40000"/>
            </a:prstClr>
          </a:outerShdw>
        </a:effectLst>
      </dsp:spPr>
      <dsp:style>
        <a:lnRef idx="0">
          <a:scrgbClr r="0" g="0" b="0"/>
        </a:lnRef>
        <a:fillRef idx="1">
          <a:scrgbClr r="0" g="0" b="0"/>
        </a:fillRef>
        <a:effectRef idx="0">
          <a:scrgbClr r="0" g="0" b="0"/>
        </a:effectRef>
        <a:fontRef idx="minor"/>
      </dsp:style>
    </dsp:sp>
    <dsp:sp modelId="{3B706862-5F4C-4558-9CC4-D4F25BDF7D69}">
      <dsp:nvSpPr>
        <dsp:cNvPr id="0" name=""/>
        <dsp:cNvSpPr/>
      </dsp:nvSpPr>
      <dsp:spPr>
        <a:xfrm>
          <a:off x="249305" y="2018450"/>
          <a:ext cx="1061394" cy="25507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5000"/>
            </a:spcAft>
          </a:pPr>
          <a:r>
            <a:rPr lang="en-US" sz="1400" kern="1200" dirty="0" smtClean="0">
              <a:solidFill>
                <a:schemeClr val="bg1"/>
              </a:solidFill>
              <a:effectLst>
                <a:outerShdw blurRad="38100" dist="38100" dir="2700000" algn="tl">
                  <a:srgbClr val="000000">
                    <a:alpha val="43137"/>
                  </a:srgbClr>
                </a:outerShdw>
              </a:effectLst>
            </a:rPr>
            <a:t>Text</a:t>
          </a:r>
          <a:endParaRPr lang="en-US" sz="1400" kern="1200" dirty="0">
            <a:solidFill>
              <a:schemeClr val="bg1"/>
            </a:solidFill>
            <a:effectLst>
              <a:outerShdw blurRad="38100" dist="38100" dir="2700000" algn="tl">
                <a:srgbClr val="000000">
                  <a:alpha val="43137"/>
                </a:srgbClr>
              </a:outerShdw>
            </a:effectLst>
          </a:endParaRPr>
        </a:p>
      </dsp:txBody>
      <dsp:txXfrm>
        <a:off x="249305" y="2018450"/>
        <a:ext cx="1061394" cy="255070"/>
      </dsp:txXfrm>
    </dsp:sp>
    <dsp:sp modelId="{247D5BCC-74C3-4963-B25B-8243629ED0CF}">
      <dsp:nvSpPr>
        <dsp:cNvPr id="0" name=""/>
        <dsp:cNvSpPr/>
      </dsp:nvSpPr>
      <dsp:spPr>
        <a:xfrm>
          <a:off x="1441736" y="1273243"/>
          <a:ext cx="1231741" cy="910252"/>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8000" r="-8000"/>
          </a:stretch>
        </a:blipFill>
        <a:ln>
          <a:noFill/>
        </a:ln>
        <a:effectLst>
          <a:outerShdw blurRad="50800" dist="38100" dir="8100000" algn="tr" rotWithShape="0">
            <a:prstClr val="black">
              <a:alpha val="40000"/>
            </a:prstClr>
          </a:outerShdw>
        </a:effectLst>
      </dsp:spPr>
      <dsp:style>
        <a:lnRef idx="0">
          <a:scrgbClr r="0" g="0" b="0"/>
        </a:lnRef>
        <a:fillRef idx="1">
          <a:scrgbClr r="0" g="0" b="0"/>
        </a:fillRef>
        <a:effectRef idx="0">
          <a:scrgbClr r="0" g="0" b="0"/>
        </a:effectRef>
        <a:fontRef idx="minor"/>
      </dsp:style>
    </dsp:sp>
    <dsp:sp modelId="{654168D3-7476-4641-B6EF-0C37DF4C97B7}">
      <dsp:nvSpPr>
        <dsp:cNvPr id="0" name=""/>
        <dsp:cNvSpPr/>
      </dsp:nvSpPr>
      <dsp:spPr>
        <a:xfrm>
          <a:off x="1690705" y="2018450"/>
          <a:ext cx="1061394" cy="25507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5000"/>
            </a:spcAft>
          </a:pPr>
          <a:r>
            <a:rPr lang="en-US" sz="1400" kern="1200" dirty="0" smtClean="0"/>
            <a:t>Images</a:t>
          </a:r>
          <a:endParaRPr lang="en-US" sz="1400" kern="1200" dirty="0"/>
        </a:p>
      </dsp:txBody>
      <dsp:txXfrm>
        <a:off x="1690705" y="2018450"/>
        <a:ext cx="1061394" cy="255070"/>
      </dsp:txXfrm>
    </dsp:sp>
    <dsp:sp modelId="{3CBB4C18-A96E-45DA-8DFE-B75FCD7F3B06}">
      <dsp:nvSpPr>
        <dsp:cNvPr id="0" name=""/>
        <dsp:cNvSpPr/>
      </dsp:nvSpPr>
      <dsp:spPr>
        <a:xfrm>
          <a:off x="335" y="2404557"/>
          <a:ext cx="1231741" cy="910252"/>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2000" b="-2000"/>
          </a:stretch>
        </a:blipFill>
        <a:ln>
          <a:noFill/>
        </a:ln>
        <a:effectLst>
          <a:outerShdw blurRad="50800" dist="38100" dir="8100000" algn="tr" rotWithShape="0">
            <a:prstClr val="black">
              <a:alpha val="40000"/>
            </a:prstClr>
          </a:outerShdw>
        </a:effectLst>
      </dsp:spPr>
      <dsp:style>
        <a:lnRef idx="0">
          <a:scrgbClr r="0" g="0" b="0"/>
        </a:lnRef>
        <a:fillRef idx="1">
          <a:scrgbClr r="0" g="0" b="0"/>
        </a:fillRef>
        <a:effectRef idx="0">
          <a:scrgbClr r="0" g="0" b="0"/>
        </a:effectRef>
        <a:fontRef idx="minor"/>
      </dsp:style>
    </dsp:sp>
    <dsp:sp modelId="{ACCD2FB0-0218-426C-B690-B1E691E5B874}">
      <dsp:nvSpPr>
        <dsp:cNvPr id="0" name=""/>
        <dsp:cNvSpPr/>
      </dsp:nvSpPr>
      <dsp:spPr>
        <a:xfrm>
          <a:off x="249305" y="3149764"/>
          <a:ext cx="1061394" cy="25507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5000"/>
            </a:spcAft>
          </a:pPr>
          <a:r>
            <a:rPr lang="en-US" sz="1400" kern="1200" dirty="0" smtClean="0"/>
            <a:t>Sensors</a:t>
          </a:r>
          <a:endParaRPr lang="en-US" sz="1400" kern="1200" dirty="0"/>
        </a:p>
      </dsp:txBody>
      <dsp:txXfrm>
        <a:off x="249305" y="3149764"/>
        <a:ext cx="1061394" cy="255070"/>
      </dsp:txXfrm>
    </dsp:sp>
    <dsp:sp modelId="{728DB28F-7893-499C-857B-D6B84063BE30}">
      <dsp:nvSpPr>
        <dsp:cNvPr id="0" name=""/>
        <dsp:cNvSpPr/>
      </dsp:nvSpPr>
      <dsp:spPr>
        <a:xfrm>
          <a:off x="1441736" y="2404557"/>
          <a:ext cx="1231741" cy="910252"/>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38000" b="-38000"/>
          </a:stretch>
        </a:blipFill>
        <a:ln>
          <a:noFill/>
        </a:ln>
        <a:effectLst>
          <a:outerShdw blurRad="50800" dist="38100" dir="8100000" algn="tr" rotWithShape="0">
            <a:prstClr val="black">
              <a:alpha val="40000"/>
            </a:prstClr>
          </a:outerShdw>
        </a:effectLst>
      </dsp:spPr>
      <dsp:style>
        <a:lnRef idx="0">
          <a:scrgbClr r="0" g="0" b="0"/>
        </a:lnRef>
        <a:fillRef idx="1">
          <a:scrgbClr r="0" g="0" b="0"/>
        </a:fillRef>
        <a:effectRef idx="0">
          <a:scrgbClr r="0" g="0" b="0"/>
        </a:effectRef>
        <a:fontRef idx="minor"/>
      </dsp:style>
    </dsp:sp>
    <dsp:sp modelId="{BAB994B3-DADD-4D57-921F-0F1FEE1BC910}">
      <dsp:nvSpPr>
        <dsp:cNvPr id="0" name=""/>
        <dsp:cNvSpPr/>
      </dsp:nvSpPr>
      <dsp:spPr>
        <a:xfrm>
          <a:off x="1690705" y="3149764"/>
          <a:ext cx="1061394" cy="25507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5000"/>
            </a:spcAft>
          </a:pPr>
          <a:r>
            <a:rPr lang="en-US" sz="1400" kern="1200" dirty="0" smtClean="0"/>
            <a:t>Video</a:t>
          </a:r>
          <a:endParaRPr lang="en-US" sz="1400" kern="1200" dirty="0"/>
        </a:p>
      </dsp:txBody>
      <dsp:txXfrm>
        <a:off x="1690705" y="3149764"/>
        <a:ext cx="1061394" cy="2550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651AB-D032-0041-BC33-93653FE4E22E}">
      <dsp:nvSpPr>
        <dsp:cNvPr id="0" name=""/>
        <dsp:cNvSpPr/>
      </dsp:nvSpPr>
      <dsp:spPr>
        <a:xfrm>
          <a:off x="2291" y="1270431"/>
          <a:ext cx="1378148" cy="43200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kern="1200" dirty="0" smtClean="0">
              <a:latin typeface="Arial Narrow"/>
              <a:cs typeface="Arial Narrow"/>
            </a:rPr>
            <a:t>Government</a:t>
          </a:r>
          <a:endParaRPr lang="en-US" sz="1500" kern="1200" dirty="0">
            <a:latin typeface="Arial Narrow"/>
            <a:cs typeface="Arial Narrow"/>
          </a:endParaRPr>
        </a:p>
      </dsp:txBody>
      <dsp:txXfrm>
        <a:off x="2291" y="1270431"/>
        <a:ext cx="1378148" cy="432000"/>
      </dsp:txXfrm>
    </dsp:sp>
    <dsp:sp modelId="{6DE9E215-2790-6040-BF34-E365F9DE3242}">
      <dsp:nvSpPr>
        <dsp:cNvPr id="0" name=""/>
        <dsp:cNvSpPr/>
      </dsp:nvSpPr>
      <dsp:spPr>
        <a:xfrm>
          <a:off x="2291" y="1702431"/>
          <a:ext cx="1378148" cy="1091137"/>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latin typeface="Arial Narrow"/>
              <a:cs typeface="Arial Narrow"/>
            </a:rPr>
            <a:t>NASA</a:t>
          </a:r>
          <a:endParaRPr lang="en-US" sz="1500" kern="1200" dirty="0">
            <a:latin typeface="Arial Narrow"/>
            <a:cs typeface="Arial Narrow"/>
          </a:endParaRPr>
        </a:p>
        <a:p>
          <a:pPr marL="114300" lvl="1" indent="-114300" algn="l" defTabSz="666750">
            <a:lnSpc>
              <a:spcPct val="90000"/>
            </a:lnSpc>
            <a:spcBef>
              <a:spcPct val="0"/>
            </a:spcBef>
            <a:spcAft>
              <a:spcPct val="15000"/>
            </a:spcAft>
            <a:buChar char="••"/>
          </a:pPr>
          <a:r>
            <a:rPr lang="en-US" sz="1500" kern="1200" dirty="0" smtClean="0">
              <a:latin typeface="Arial Narrow"/>
              <a:cs typeface="Arial Narrow"/>
            </a:rPr>
            <a:t>NOAA</a:t>
          </a:r>
          <a:endParaRPr lang="en-US" sz="1500" kern="1200" dirty="0">
            <a:latin typeface="Arial Narrow"/>
            <a:cs typeface="Arial Narrow"/>
          </a:endParaRPr>
        </a:p>
        <a:p>
          <a:pPr marL="114300" lvl="1" indent="-114300" algn="l" defTabSz="666750">
            <a:lnSpc>
              <a:spcPct val="90000"/>
            </a:lnSpc>
            <a:spcBef>
              <a:spcPct val="0"/>
            </a:spcBef>
            <a:spcAft>
              <a:spcPct val="15000"/>
            </a:spcAft>
            <a:buChar char="••"/>
          </a:pPr>
          <a:r>
            <a:rPr lang="en-US" sz="1500" kern="1200" dirty="0" smtClean="0">
              <a:latin typeface="Arial Narrow"/>
              <a:cs typeface="Arial Narrow"/>
            </a:rPr>
            <a:t>USGS</a:t>
          </a:r>
          <a:endParaRPr lang="en-US" sz="1500" kern="1200" dirty="0">
            <a:latin typeface="Arial Narrow"/>
            <a:cs typeface="Arial Narrow"/>
          </a:endParaRPr>
        </a:p>
        <a:p>
          <a:pPr marL="114300" lvl="1" indent="-114300" algn="l" defTabSz="666750">
            <a:lnSpc>
              <a:spcPct val="90000"/>
            </a:lnSpc>
            <a:spcBef>
              <a:spcPct val="0"/>
            </a:spcBef>
            <a:spcAft>
              <a:spcPct val="15000"/>
            </a:spcAft>
            <a:buChar char="••"/>
          </a:pPr>
          <a:r>
            <a:rPr lang="en-US" sz="1500" kern="1200" dirty="0" smtClean="0">
              <a:latin typeface="Arial Narrow"/>
              <a:cs typeface="Arial Narrow"/>
            </a:rPr>
            <a:t>…</a:t>
          </a:r>
          <a:endParaRPr lang="en-US" sz="1500" kern="1200" dirty="0">
            <a:latin typeface="Arial Narrow"/>
            <a:cs typeface="Arial Narrow"/>
          </a:endParaRPr>
        </a:p>
      </dsp:txBody>
      <dsp:txXfrm>
        <a:off x="2291" y="1702431"/>
        <a:ext cx="1378148" cy="1091137"/>
      </dsp:txXfrm>
    </dsp:sp>
    <dsp:sp modelId="{F7CE87A7-1C6A-8F42-B657-6075AC8ABC9E}">
      <dsp:nvSpPr>
        <dsp:cNvPr id="0" name=""/>
        <dsp:cNvSpPr/>
      </dsp:nvSpPr>
      <dsp:spPr>
        <a:xfrm>
          <a:off x="1573381" y="1270431"/>
          <a:ext cx="1378148" cy="43200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kern="1200" dirty="0" smtClean="0">
              <a:latin typeface="Arial Narrow"/>
              <a:cs typeface="Arial Narrow"/>
            </a:rPr>
            <a:t>Private</a:t>
          </a:r>
          <a:endParaRPr lang="en-US" sz="1500" kern="1200" dirty="0">
            <a:latin typeface="Arial Narrow"/>
            <a:cs typeface="Arial Narrow"/>
          </a:endParaRPr>
        </a:p>
      </dsp:txBody>
      <dsp:txXfrm>
        <a:off x="1573381" y="1270431"/>
        <a:ext cx="1378148" cy="432000"/>
      </dsp:txXfrm>
    </dsp:sp>
    <dsp:sp modelId="{218C7AB7-43F0-1B4D-AB61-EE7EBD699738}">
      <dsp:nvSpPr>
        <dsp:cNvPr id="0" name=""/>
        <dsp:cNvSpPr/>
      </dsp:nvSpPr>
      <dsp:spPr>
        <a:xfrm>
          <a:off x="1573381" y="1702431"/>
          <a:ext cx="1378148" cy="1091137"/>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latin typeface="Arial Narrow"/>
              <a:cs typeface="Arial Narrow"/>
            </a:rPr>
            <a:t>Industry</a:t>
          </a:r>
          <a:endParaRPr lang="en-US" sz="1500" kern="1200" dirty="0">
            <a:latin typeface="Arial Narrow"/>
            <a:cs typeface="Arial Narrow"/>
          </a:endParaRPr>
        </a:p>
        <a:p>
          <a:pPr marL="114300" lvl="1" indent="-114300" algn="l" defTabSz="666750">
            <a:lnSpc>
              <a:spcPct val="90000"/>
            </a:lnSpc>
            <a:spcBef>
              <a:spcPct val="0"/>
            </a:spcBef>
            <a:spcAft>
              <a:spcPct val="15000"/>
            </a:spcAft>
            <a:buChar char="••"/>
          </a:pPr>
          <a:r>
            <a:rPr lang="en-US" sz="1500" kern="1200" dirty="0" smtClean="0">
              <a:latin typeface="Arial Narrow"/>
              <a:cs typeface="Arial Narrow"/>
            </a:rPr>
            <a:t>NGO</a:t>
          </a:r>
          <a:endParaRPr lang="en-US" sz="1500" kern="1200" dirty="0">
            <a:latin typeface="Arial Narrow"/>
            <a:cs typeface="Arial Narrow"/>
          </a:endParaRPr>
        </a:p>
        <a:p>
          <a:pPr marL="114300" lvl="1" indent="-114300" algn="l" defTabSz="666750">
            <a:lnSpc>
              <a:spcPct val="90000"/>
            </a:lnSpc>
            <a:spcBef>
              <a:spcPct val="0"/>
            </a:spcBef>
            <a:spcAft>
              <a:spcPct val="15000"/>
            </a:spcAft>
            <a:buChar char="••"/>
          </a:pPr>
          <a:r>
            <a:rPr lang="en-US" sz="1500" kern="1200" dirty="0" smtClean="0">
              <a:latin typeface="Arial Narrow"/>
              <a:cs typeface="Arial Narrow"/>
            </a:rPr>
            <a:t>Foundations</a:t>
          </a:r>
          <a:endParaRPr lang="en-US" sz="1500" kern="1200" dirty="0">
            <a:latin typeface="Arial Narrow"/>
            <a:cs typeface="Arial Narrow"/>
          </a:endParaRPr>
        </a:p>
        <a:p>
          <a:pPr marL="114300" lvl="1" indent="-114300" algn="l" defTabSz="666750">
            <a:lnSpc>
              <a:spcPct val="90000"/>
            </a:lnSpc>
            <a:spcBef>
              <a:spcPct val="0"/>
            </a:spcBef>
            <a:spcAft>
              <a:spcPct val="15000"/>
            </a:spcAft>
            <a:buChar char="••"/>
          </a:pPr>
          <a:r>
            <a:rPr lang="en-US" sz="1500" kern="1200" dirty="0" smtClean="0">
              <a:latin typeface="Arial Narrow"/>
              <a:cs typeface="Arial Narrow"/>
            </a:rPr>
            <a:t>…</a:t>
          </a:r>
          <a:endParaRPr lang="en-US" sz="1500" kern="1200" dirty="0">
            <a:latin typeface="Arial Narrow"/>
            <a:cs typeface="Arial Narrow"/>
          </a:endParaRPr>
        </a:p>
      </dsp:txBody>
      <dsp:txXfrm>
        <a:off x="1573381" y="1702431"/>
        <a:ext cx="1378148" cy="1091137"/>
      </dsp:txXfrm>
    </dsp:sp>
    <dsp:sp modelId="{52E32564-F616-6A4A-9860-3F57DE996016}">
      <dsp:nvSpPr>
        <dsp:cNvPr id="0" name=""/>
        <dsp:cNvSpPr/>
      </dsp:nvSpPr>
      <dsp:spPr>
        <a:xfrm>
          <a:off x="3144470" y="1270431"/>
          <a:ext cx="1378148" cy="43200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kern="1200" dirty="0" smtClean="0"/>
            <a:t>Academia</a:t>
          </a:r>
          <a:endParaRPr lang="en-US" sz="1500" kern="1200" dirty="0"/>
        </a:p>
      </dsp:txBody>
      <dsp:txXfrm>
        <a:off x="3144470" y="1270431"/>
        <a:ext cx="1378148" cy="432000"/>
      </dsp:txXfrm>
    </dsp:sp>
    <dsp:sp modelId="{1C41CEC8-0812-974A-BF2B-D60DA9FA91D9}">
      <dsp:nvSpPr>
        <dsp:cNvPr id="0" name=""/>
        <dsp:cNvSpPr/>
      </dsp:nvSpPr>
      <dsp:spPr>
        <a:xfrm>
          <a:off x="3144470" y="1702431"/>
          <a:ext cx="1378148" cy="1091137"/>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latin typeface="Arial Narrow"/>
              <a:cs typeface="Arial Narrow"/>
            </a:rPr>
            <a:t>University</a:t>
          </a:r>
          <a:endParaRPr lang="en-US" sz="1500" kern="1200" dirty="0">
            <a:latin typeface="Arial Narrow"/>
            <a:cs typeface="Arial Narrow"/>
          </a:endParaRPr>
        </a:p>
        <a:p>
          <a:pPr marL="114300" lvl="1" indent="-114300" algn="l" defTabSz="666750">
            <a:lnSpc>
              <a:spcPct val="90000"/>
            </a:lnSpc>
            <a:spcBef>
              <a:spcPct val="0"/>
            </a:spcBef>
            <a:spcAft>
              <a:spcPct val="15000"/>
            </a:spcAft>
            <a:buChar char="••"/>
          </a:pPr>
          <a:r>
            <a:rPr lang="en-US" sz="1500" kern="1200" dirty="0" smtClean="0">
              <a:latin typeface="Arial Narrow"/>
              <a:cs typeface="Arial Narrow"/>
            </a:rPr>
            <a:t>Colleges</a:t>
          </a:r>
          <a:endParaRPr lang="en-US" sz="1500" kern="1200" dirty="0">
            <a:latin typeface="Arial Narrow"/>
            <a:cs typeface="Arial Narrow"/>
          </a:endParaRPr>
        </a:p>
        <a:p>
          <a:pPr marL="114300" lvl="1" indent="-114300" algn="l" defTabSz="666750">
            <a:lnSpc>
              <a:spcPct val="90000"/>
            </a:lnSpc>
            <a:spcBef>
              <a:spcPct val="0"/>
            </a:spcBef>
            <a:spcAft>
              <a:spcPct val="15000"/>
            </a:spcAft>
            <a:buChar char="••"/>
          </a:pPr>
          <a:r>
            <a:rPr lang="en-US" sz="1500" kern="1200" dirty="0" smtClean="0">
              <a:latin typeface="Arial Narrow"/>
              <a:cs typeface="Arial Narrow"/>
            </a:rPr>
            <a:t>K-12</a:t>
          </a:r>
          <a:endParaRPr lang="en-US" sz="1500" kern="1200" dirty="0">
            <a:latin typeface="Arial Narrow"/>
            <a:cs typeface="Arial Narrow"/>
          </a:endParaRPr>
        </a:p>
      </dsp:txBody>
      <dsp:txXfrm>
        <a:off x="3144470" y="1702431"/>
        <a:ext cx="1378148" cy="1091137"/>
      </dsp:txXfrm>
    </dsp:sp>
    <dsp:sp modelId="{08CB3D9A-349E-4641-B62E-34DAE37B9570}">
      <dsp:nvSpPr>
        <dsp:cNvPr id="0" name=""/>
        <dsp:cNvSpPr/>
      </dsp:nvSpPr>
      <dsp:spPr>
        <a:xfrm>
          <a:off x="4715559" y="1270431"/>
          <a:ext cx="1378148" cy="43200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kern="1200" dirty="0" smtClean="0">
              <a:latin typeface="Arial Narrow"/>
              <a:cs typeface="Arial Narrow"/>
            </a:rPr>
            <a:t>Citizens</a:t>
          </a:r>
          <a:endParaRPr lang="en-US" sz="1500" kern="1200" dirty="0">
            <a:latin typeface="Arial Narrow"/>
            <a:cs typeface="Arial Narrow"/>
          </a:endParaRPr>
        </a:p>
      </dsp:txBody>
      <dsp:txXfrm>
        <a:off x="4715559" y="1270431"/>
        <a:ext cx="1378148" cy="432000"/>
      </dsp:txXfrm>
    </dsp:sp>
    <dsp:sp modelId="{4E7860E9-5059-354E-BE02-57D64F5B2AAB}">
      <dsp:nvSpPr>
        <dsp:cNvPr id="0" name=""/>
        <dsp:cNvSpPr/>
      </dsp:nvSpPr>
      <dsp:spPr>
        <a:xfrm>
          <a:off x="4715559" y="1702431"/>
          <a:ext cx="1378148" cy="1091137"/>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latin typeface="Arial Narrow"/>
              <a:cs typeface="Arial Narrow"/>
            </a:rPr>
            <a:t>Citizen scientists</a:t>
          </a:r>
          <a:endParaRPr lang="en-US" sz="1500" kern="1200" dirty="0">
            <a:latin typeface="Arial Narrow"/>
            <a:cs typeface="Arial Narrow"/>
          </a:endParaRPr>
        </a:p>
        <a:p>
          <a:pPr marL="114300" lvl="1" indent="-114300" algn="l" defTabSz="666750">
            <a:lnSpc>
              <a:spcPct val="90000"/>
            </a:lnSpc>
            <a:spcBef>
              <a:spcPct val="0"/>
            </a:spcBef>
            <a:spcAft>
              <a:spcPct val="15000"/>
            </a:spcAft>
            <a:buChar char="••"/>
          </a:pPr>
          <a:r>
            <a:rPr lang="en-US" sz="1500" kern="1200" dirty="0" smtClean="0">
              <a:latin typeface="Arial Narrow"/>
              <a:cs typeface="Arial Narrow"/>
            </a:rPr>
            <a:t>Crowdsourcing</a:t>
          </a:r>
          <a:endParaRPr lang="en-US" sz="1500" kern="1200" dirty="0">
            <a:latin typeface="Arial Narrow"/>
            <a:cs typeface="Arial Narrow"/>
          </a:endParaRPr>
        </a:p>
        <a:p>
          <a:pPr marL="114300" lvl="1" indent="-114300" algn="l" defTabSz="666750">
            <a:lnSpc>
              <a:spcPct val="90000"/>
            </a:lnSpc>
            <a:spcBef>
              <a:spcPct val="0"/>
            </a:spcBef>
            <a:spcAft>
              <a:spcPct val="15000"/>
            </a:spcAft>
            <a:buChar char="••"/>
          </a:pPr>
          <a:r>
            <a:rPr lang="en-US" sz="1500" kern="1200" dirty="0" smtClean="0">
              <a:latin typeface="Arial Narrow"/>
              <a:cs typeface="Arial Narrow"/>
            </a:rPr>
            <a:t>...</a:t>
          </a:r>
          <a:endParaRPr lang="en-US" sz="1500" kern="1200" dirty="0">
            <a:latin typeface="Arial Narrow"/>
            <a:cs typeface="Arial Narrow"/>
          </a:endParaRPr>
        </a:p>
      </dsp:txBody>
      <dsp:txXfrm>
        <a:off x="4715559" y="1702431"/>
        <a:ext cx="1378148" cy="10911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D34237-A8C2-4595-975A-7DA9BD82D108}">
      <dsp:nvSpPr>
        <dsp:cNvPr id="0" name=""/>
        <dsp:cNvSpPr/>
      </dsp:nvSpPr>
      <dsp:spPr>
        <a:xfrm>
          <a:off x="0" y="0"/>
          <a:ext cx="8966200" cy="1714499"/>
        </a:xfrm>
        <a:prstGeom prst="roundRect">
          <a:avLst>
            <a:gd name="adj" fmla="val 10000"/>
          </a:avLst>
        </a:prstGeom>
        <a:solidFill>
          <a:schemeClr val="accent1">
            <a:alpha val="9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latin typeface="Arial Narrow" pitchFamily="34" charset="0"/>
            </a:rPr>
            <a:t>LandScan Global</a:t>
          </a:r>
          <a:endParaRPr lang="en-US" sz="2000" kern="1200" dirty="0">
            <a:latin typeface="Arial Narrow" pitchFamily="34" charset="0"/>
          </a:endParaRPr>
        </a:p>
        <a:p>
          <a:pPr marL="171450" lvl="1" indent="-171450" algn="l" defTabSz="711200">
            <a:lnSpc>
              <a:spcPct val="90000"/>
            </a:lnSpc>
            <a:spcBef>
              <a:spcPct val="0"/>
            </a:spcBef>
            <a:spcAft>
              <a:spcPct val="15000"/>
            </a:spcAft>
            <a:buChar char="••"/>
          </a:pPr>
          <a:r>
            <a:rPr lang="en-US" sz="1600" kern="1200" dirty="0" smtClean="0">
              <a:latin typeface="Arial Narrow" pitchFamily="34" charset="0"/>
            </a:rPr>
            <a:t>Spatial resolution of 30 arc seconds (~1km)</a:t>
          </a:r>
          <a:endParaRPr lang="en-US" sz="1600" kern="1200" dirty="0">
            <a:latin typeface="Arial Narrow" pitchFamily="34" charset="0"/>
          </a:endParaRPr>
        </a:p>
        <a:p>
          <a:pPr marL="171450" lvl="1" indent="-171450" algn="l" defTabSz="711200">
            <a:lnSpc>
              <a:spcPct val="90000"/>
            </a:lnSpc>
            <a:spcBef>
              <a:spcPct val="0"/>
            </a:spcBef>
            <a:spcAft>
              <a:spcPct val="15000"/>
            </a:spcAft>
            <a:buChar char="••"/>
          </a:pPr>
          <a:r>
            <a:rPr lang="en-US" sz="1600" kern="1200" dirty="0" smtClean="0">
              <a:latin typeface="Arial Narrow" pitchFamily="34" charset="0"/>
            </a:rPr>
            <a:t>Ambient population (average of 24 hours)</a:t>
          </a:r>
          <a:endParaRPr lang="en-US" sz="1600" kern="1200" dirty="0">
            <a:latin typeface="Arial Narrow" pitchFamily="34" charset="0"/>
          </a:endParaRPr>
        </a:p>
        <a:p>
          <a:pPr marL="171450" lvl="1" indent="-171450" algn="l" defTabSz="711200">
            <a:lnSpc>
              <a:spcPct val="90000"/>
            </a:lnSpc>
            <a:spcBef>
              <a:spcPct val="0"/>
            </a:spcBef>
            <a:spcAft>
              <a:spcPct val="15000"/>
            </a:spcAft>
            <a:buChar char="••"/>
          </a:pPr>
          <a:r>
            <a:rPr lang="en-US" sz="1600" kern="1200" dirty="0" smtClean="0">
              <a:latin typeface="Arial Narrow" pitchFamily="34" charset="0"/>
            </a:rPr>
            <a:t>Remote sensing based global data modeling and mapping</a:t>
          </a:r>
          <a:endParaRPr lang="en-US" sz="1600" kern="1200" dirty="0">
            <a:latin typeface="Arial Narrow" pitchFamily="34" charset="0"/>
          </a:endParaRPr>
        </a:p>
      </dsp:txBody>
      <dsp:txXfrm>
        <a:off x="1964690" y="0"/>
        <a:ext cx="7001510" cy="1714499"/>
      </dsp:txXfrm>
    </dsp:sp>
    <dsp:sp modelId="{EC499D59-CAB8-44B2-AFCC-4152785529CA}">
      <dsp:nvSpPr>
        <dsp:cNvPr id="0" name=""/>
        <dsp:cNvSpPr/>
      </dsp:nvSpPr>
      <dsp:spPr>
        <a:xfrm>
          <a:off x="171450" y="171449"/>
          <a:ext cx="1793240" cy="1371599"/>
        </a:xfrm>
        <a:prstGeom prst="roundRect">
          <a:avLst>
            <a:gd name="adj" fmla="val 10000"/>
          </a:avLst>
        </a:prstGeom>
        <a:blipFill rotWithShape="0">
          <a:blip xmlns:r="http://schemas.openxmlformats.org/officeDocument/2006/relationships" r:embed="rId1" cstate="print">
            <a:extLst>
              <a:ext uri="{28A0092B-C50C-407E-A947-70E740481C1C}">
                <a14:useLocalDpi xmlns:a14="http://schemas.microsoft.com/office/drawing/2010/main"/>
              </a:ext>
            </a:extLst>
          </a:blip>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67B661C9-A511-4983-A055-BBA4B56EC797}">
      <dsp:nvSpPr>
        <dsp:cNvPr id="0" name=""/>
        <dsp:cNvSpPr/>
      </dsp:nvSpPr>
      <dsp:spPr>
        <a:xfrm>
          <a:off x="0" y="1885949"/>
          <a:ext cx="8966200" cy="1714499"/>
        </a:xfrm>
        <a:prstGeom prst="roundRect">
          <a:avLst>
            <a:gd name="adj" fmla="val 10000"/>
          </a:avLst>
        </a:prstGeom>
        <a:solidFill>
          <a:schemeClr val="accent1">
            <a:alpha val="90000"/>
            <a:hueOff val="0"/>
            <a:satOff val="0"/>
            <a:lumOff val="0"/>
            <a:alphaOff val="-2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latin typeface="Arial Narrow" pitchFamily="34" charset="0"/>
            </a:rPr>
            <a:t>LandScan USA</a:t>
          </a:r>
          <a:endParaRPr lang="en-US" sz="2000" kern="1200" dirty="0">
            <a:latin typeface="Arial Narrow" pitchFamily="34" charset="0"/>
          </a:endParaRPr>
        </a:p>
        <a:p>
          <a:pPr marL="171450" lvl="1" indent="-171450" algn="l" defTabSz="711200">
            <a:lnSpc>
              <a:spcPct val="90000"/>
            </a:lnSpc>
            <a:spcBef>
              <a:spcPct val="0"/>
            </a:spcBef>
            <a:spcAft>
              <a:spcPct val="15000"/>
            </a:spcAft>
            <a:buChar char="••"/>
          </a:pPr>
          <a:r>
            <a:rPr lang="en-US" sz="1600" kern="1200" dirty="0" smtClean="0">
              <a:latin typeface="Arial Narrow" pitchFamily="34" charset="0"/>
            </a:rPr>
            <a:t>Spatial resolution of 3 arc seconds (~90m) coverage for the United States</a:t>
          </a:r>
          <a:endParaRPr lang="en-US" sz="1600" kern="1200" dirty="0">
            <a:latin typeface="Arial Narrow" pitchFamily="34" charset="0"/>
          </a:endParaRPr>
        </a:p>
        <a:p>
          <a:pPr marL="171450" lvl="1" indent="-171450" algn="l" defTabSz="711200">
            <a:lnSpc>
              <a:spcPct val="90000"/>
            </a:lnSpc>
            <a:spcBef>
              <a:spcPct val="0"/>
            </a:spcBef>
            <a:spcAft>
              <a:spcPct val="15000"/>
            </a:spcAft>
            <a:buChar char="••"/>
          </a:pPr>
          <a:r>
            <a:rPr lang="en-US" sz="1600" kern="1200" dirty="0" smtClean="0">
              <a:latin typeface="Arial Narrow" pitchFamily="34" charset="0"/>
            </a:rPr>
            <a:t>Nighttime and daytime population</a:t>
          </a:r>
          <a:endParaRPr lang="en-US" sz="1600" kern="1200" dirty="0">
            <a:latin typeface="Arial Narrow" pitchFamily="34" charset="0"/>
          </a:endParaRPr>
        </a:p>
        <a:p>
          <a:pPr marL="171450" lvl="1" indent="-171450" algn="l" defTabSz="711200">
            <a:lnSpc>
              <a:spcPct val="90000"/>
            </a:lnSpc>
            <a:spcBef>
              <a:spcPct val="0"/>
            </a:spcBef>
            <a:spcAft>
              <a:spcPct val="15000"/>
            </a:spcAft>
            <a:buChar char="••"/>
          </a:pPr>
          <a:r>
            <a:rPr lang="en-US" sz="1600" kern="1200" dirty="0" smtClean="0">
              <a:latin typeface="Arial Narrow" pitchFamily="34" charset="0"/>
            </a:rPr>
            <a:t>Integration of infrastructure and activity databases </a:t>
          </a:r>
          <a:endParaRPr lang="en-US" sz="1600" kern="1200" dirty="0">
            <a:latin typeface="Arial Narrow" pitchFamily="34" charset="0"/>
          </a:endParaRPr>
        </a:p>
      </dsp:txBody>
      <dsp:txXfrm>
        <a:off x="1964690" y="1885949"/>
        <a:ext cx="7001510" cy="1714499"/>
      </dsp:txXfrm>
    </dsp:sp>
    <dsp:sp modelId="{95954098-9F49-48C7-98C0-63F65155B46E}">
      <dsp:nvSpPr>
        <dsp:cNvPr id="0" name=""/>
        <dsp:cNvSpPr/>
      </dsp:nvSpPr>
      <dsp:spPr>
        <a:xfrm>
          <a:off x="171450" y="2057399"/>
          <a:ext cx="1793240" cy="1371599"/>
        </a:xfrm>
        <a:prstGeom prst="roundRect">
          <a:avLst>
            <a:gd name="adj" fmla="val 10000"/>
          </a:avLst>
        </a:prstGeom>
        <a:blipFill rotWithShape="0">
          <a:blip xmlns:r="http://schemas.openxmlformats.org/officeDocument/2006/relationships" r:embed="rId2" cstate="print">
            <a:extLst>
              <a:ext uri="{28A0092B-C50C-407E-A947-70E740481C1C}">
                <a14:useLocalDpi xmlns:a14="http://schemas.microsoft.com/office/drawing/2010/main"/>
              </a:ext>
            </a:extLst>
          </a:blip>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2A0D858E-C39D-194B-A089-5F3A7B43E777}">
      <dsp:nvSpPr>
        <dsp:cNvPr id="0" name=""/>
        <dsp:cNvSpPr/>
      </dsp:nvSpPr>
      <dsp:spPr>
        <a:xfrm>
          <a:off x="0" y="3771900"/>
          <a:ext cx="8966200" cy="1714499"/>
        </a:xfrm>
        <a:prstGeom prst="roundRect">
          <a:avLst>
            <a:gd name="adj" fmla="val 10000"/>
          </a:avLst>
        </a:prstGeom>
        <a:solidFill>
          <a:schemeClr val="accent1">
            <a:alpha val="90000"/>
            <a:hueOff val="0"/>
            <a:satOff val="0"/>
            <a:lumOff val="0"/>
            <a:alpha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latin typeface="Arial Narrow" pitchFamily="34" charset="0"/>
            </a:rPr>
            <a:t>LandScan HD (ongoing development)</a:t>
          </a:r>
          <a:endParaRPr lang="en-US" sz="2000" kern="1200" dirty="0">
            <a:latin typeface="Arial Narrow" pitchFamily="34" charset="0"/>
          </a:endParaRPr>
        </a:p>
        <a:p>
          <a:pPr marL="171450" lvl="1" indent="-171450" algn="l" defTabSz="711200">
            <a:lnSpc>
              <a:spcPct val="90000"/>
            </a:lnSpc>
            <a:spcBef>
              <a:spcPct val="0"/>
            </a:spcBef>
            <a:spcAft>
              <a:spcPct val="15000"/>
            </a:spcAft>
            <a:buChar char="••"/>
          </a:pPr>
          <a:r>
            <a:rPr lang="en-US" sz="1600" kern="1200" dirty="0" smtClean="0">
              <a:latin typeface="Arial Narrow" pitchFamily="34" charset="0"/>
            </a:rPr>
            <a:t>Spatial resolution of 3 arc seconds (~90m) global coverage</a:t>
          </a:r>
          <a:endParaRPr lang="en-US" sz="1600" kern="1200" dirty="0">
            <a:latin typeface="Arial Narrow" pitchFamily="34" charset="0"/>
          </a:endParaRPr>
        </a:p>
        <a:p>
          <a:pPr marL="171450" lvl="1" indent="-171450" algn="l" defTabSz="711200">
            <a:lnSpc>
              <a:spcPct val="90000"/>
            </a:lnSpc>
            <a:spcBef>
              <a:spcPct val="0"/>
            </a:spcBef>
            <a:spcAft>
              <a:spcPct val="15000"/>
            </a:spcAft>
            <a:buChar char="••"/>
          </a:pPr>
          <a:r>
            <a:rPr lang="en-US" sz="1600" kern="1200" dirty="0" smtClean="0">
              <a:latin typeface="Arial Narrow" pitchFamily="34" charset="0"/>
            </a:rPr>
            <a:t>Ambient population (average of 24 hours); Nighttime and daytime population where adequate land use data is available</a:t>
          </a:r>
          <a:endParaRPr lang="en-US" sz="1600" kern="1200" dirty="0">
            <a:latin typeface="Arial Narrow" pitchFamily="34" charset="0"/>
          </a:endParaRPr>
        </a:p>
        <a:p>
          <a:pPr marL="171450" lvl="1" indent="-171450" algn="l" defTabSz="711200">
            <a:lnSpc>
              <a:spcPct val="90000"/>
            </a:lnSpc>
            <a:spcBef>
              <a:spcPct val="0"/>
            </a:spcBef>
            <a:spcAft>
              <a:spcPct val="15000"/>
            </a:spcAft>
            <a:buChar char="••"/>
          </a:pPr>
          <a:r>
            <a:rPr lang="en-US" sz="1600" kern="1200" dirty="0" smtClean="0">
              <a:latin typeface="Arial Narrow" pitchFamily="34" charset="0"/>
            </a:rPr>
            <a:t>Settlement mapping from very high resolution imagery (1m or less)</a:t>
          </a:r>
          <a:endParaRPr lang="en-US" sz="1600" kern="1200" dirty="0">
            <a:latin typeface="Arial Narrow" pitchFamily="34" charset="0"/>
          </a:endParaRPr>
        </a:p>
        <a:p>
          <a:pPr marL="171450" lvl="1" indent="-171450" algn="l" defTabSz="711200">
            <a:lnSpc>
              <a:spcPct val="90000"/>
            </a:lnSpc>
            <a:spcBef>
              <a:spcPct val="0"/>
            </a:spcBef>
            <a:spcAft>
              <a:spcPct val="15000"/>
            </a:spcAft>
            <a:buChar char="••"/>
          </a:pPr>
          <a:r>
            <a:rPr lang="en-US" sz="1600" kern="1200" dirty="0" smtClean="0">
              <a:latin typeface="Arial Narrow" pitchFamily="34" charset="0"/>
            </a:rPr>
            <a:t>Integration of population density and activity databases </a:t>
          </a:r>
          <a:endParaRPr lang="en-US" sz="1600" kern="1200" dirty="0">
            <a:latin typeface="Arial Narrow" pitchFamily="34" charset="0"/>
          </a:endParaRPr>
        </a:p>
        <a:p>
          <a:pPr marL="171450" lvl="1" indent="-171450" algn="l" defTabSz="711200">
            <a:lnSpc>
              <a:spcPct val="90000"/>
            </a:lnSpc>
            <a:spcBef>
              <a:spcPct val="0"/>
            </a:spcBef>
            <a:spcAft>
              <a:spcPct val="15000"/>
            </a:spcAft>
            <a:buChar char="••"/>
          </a:pPr>
          <a:endParaRPr lang="en-US" sz="1600" kern="1200" dirty="0">
            <a:latin typeface="Arial Narrow" pitchFamily="34" charset="0"/>
          </a:endParaRPr>
        </a:p>
      </dsp:txBody>
      <dsp:txXfrm>
        <a:off x="1964690" y="3771900"/>
        <a:ext cx="7001510" cy="1714499"/>
      </dsp:txXfrm>
    </dsp:sp>
    <dsp:sp modelId="{6D5D555F-539F-F446-B877-4E72C711EC9A}">
      <dsp:nvSpPr>
        <dsp:cNvPr id="0" name=""/>
        <dsp:cNvSpPr/>
      </dsp:nvSpPr>
      <dsp:spPr>
        <a:xfrm>
          <a:off x="171450" y="3943349"/>
          <a:ext cx="1793240" cy="1371599"/>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423F16-D51C-4948-B9A3-FD3140AE82A0}">
      <dsp:nvSpPr>
        <dsp:cNvPr id="0" name=""/>
        <dsp:cNvSpPr/>
      </dsp:nvSpPr>
      <dsp:spPr>
        <a:xfrm>
          <a:off x="1048" y="264553"/>
          <a:ext cx="1962869" cy="230925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F738108-852E-9847-B8C8-FCB8E34A73A8}">
      <dsp:nvSpPr>
        <dsp:cNvPr id="0" name=""/>
        <dsp:cNvSpPr/>
      </dsp:nvSpPr>
      <dsp:spPr>
        <a:xfrm>
          <a:off x="99191" y="356923"/>
          <a:ext cx="1766582" cy="1501017"/>
        </a:xfrm>
        <a:prstGeom prst="rect">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4FBAB85B-1366-EB40-9F17-C9F12AFA39CB}">
      <dsp:nvSpPr>
        <dsp:cNvPr id="0" name=""/>
        <dsp:cNvSpPr/>
      </dsp:nvSpPr>
      <dsp:spPr>
        <a:xfrm>
          <a:off x="99191" y="1857941"/>
          <a:ext cx="1766582" cy="623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lvl="0" algn="ctr" defTabSz="889000" rtl="0">
            <a:lnSpc>
              <a:spcPct val="90000"/>
            </a:lnSpc>
            <a:spcBef>
              <a:spcPct val="0"/>
            </a:spcBef>
            <a:spcAft>
              <a:spcPct val="35000"/>
            </a:spcAft>
          </a:pPr>
          <a:r>
            <a:rPr lang="en-US" sz="2000" b="1" kern="1200" cap="none" spc="0" dirty="0" smtClean="0">
              <a:ln>
                <a:prstDash val="solid"/>
              </a:ln>
              <a:solidFill>
                <a:schemeClr val="tx1"/>
              </a:solidFill>
              <a:effectLst>
                <a:glow rad="63500">
                  <a:schemeClr val="accent4">
                    <a:satMod val="175000"/>
                    <a:alpha val="40000"/>
                  </a:schemeClr>
                </a:glow>
                <a:outerShdw blurRad="50800" dist="38100" dir="5400000" algn="t" rotWithShape="0">
                  <a:prstClr val="black">
                    <a:alpha val="40000"/>
                  </a:prstClr>
                </a:outerShdw>
              </a:effectLst>
              <a:latin typeface="Arial Narrow"/>
              <a:cs typeface="Arial Narrow"/>
            </a:rPr>
            <a:t>Educational Institutes</a:t>
          </a:r>
          <a:endParaRPr lang="en-US" sz="2000" b="1" kern="1200" cap="none" spc="0" dirty="0">
            <a:ln>
              <a:prstDash val="solid"/>
            </a:ln>
            <a:solidFill>
              <a:schemeClr val="tx1"/>
            </a:solidFill>
            <a:effectLst>
              <a:glow rad="63500">
                <a:schemeClr val="accent4">
                  <a:satMod val="175000"/>
                  <a:alpha val="40000"/>
                </a:schemeClr>
              </a:glow>
              <a:outerShdw blurRad="50800" dist="38100" dir="5400000" algn="t" rotWithShape="0">
                <a:prstClr val="black">
                  <a:alpha val="40000"/>
                </a:prstClr>
              </a:outerShdw>
            </a:effectLst>
            <a:latin typeface="Arial Narrow"/>
            <a:cs typeface="Arial Narrow"/>
          </a:endParaRPr>
        </a:p>
      </dsp:txBody>
      <dsp:txXfrm>
        <a:off x="99191" y="1857941"/>
        <a:ext cx="1766582" cy="623499"/>
      </dsp:txXfrm>
    </dsp:sp>
    <dsp:sp modelId="{A6A8D4FB-5C6C-BC49-B414-85E0475A5001}">
      <dsp:nvSpPr>
        <dsp:cNvPr id="0" name=""/>
        <dsp:cNvSpPr/>
      </dsp:nvSpPr>
      <dsp:spPr>
        <a:xfrm>
          <a:off x="2353842" y="264553"/>
          <a:ext cx="1962869" cy="230925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F227783-7F77-E546-A97A-5F3423B1DD95}">
      <dsp:nvSpPr>
        <dsp:cNvPr id="0" name=""/>
        <dsp:cNvSpPr/>
      </dsp:nvSpPr>
      <dsp:spPr>
        <a:xfrm>
          <a:off x="2451986" y="356923"/>
          <a:ext cx="1766582" cy="1501017"/>
        </a:xfrm>
        <a:prstGeom prst="rect">
          <a:avLst/>
        </a:prstGeom>
        <a:blipFill>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55C1B213-A313-234D-BE4F-69BC8444A6D0}">
      <dsp:nvSpPr>
        <dsp:cNvPr id="0" name=""/>
        <dsp:cNvSpPr/>
      </dsp:nvSpPr>
      <dsp:spPr>
        <a:xfrm>
          <a:off x="2451986" y="1857941"/>
          <a:ext cx="1766582" cy="623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cap="none" spc="0" dirty="0" smtClean="0">
              <a:ln>
                <a:prstDash val="solid"/>
              </a:ln>
              <a:solidFill>
                <a:schemeClr val="tx1"/>
              </a:solidFill>
              <a:effectLst>
                <a:glow rad="63500">
                  <a:schemeClr val="accent4">
                    <a:satMod val="175000"/>
                    <a:alpha val="40000"/>
                  </a:schemeClr>
                </a:glow>
                <a:outerShdw blurRad="50800" dist="38100" dir="5400000" algn="t" rotWithShape="0">
                  <a:prstClr val="black">
                    <a:alpha val="40000"/>
                  </a:prstClr>
                </a:outerShdw>
              </a:effectLst>
              <a:latin typeface="Arial Narrow"/>
              <a:cs typeface="Arial Narrow"/>
            </a:rPr>
            <a:t>Prisons</a:t>
          </a:r>
          <a:endParaRPr lang="en-US" sz="2000" b="1" kern="1200" cap="none" spc="0" dirty="0">
            <a:ln>
              <a:prstDash val="solid"/>
            </a:ln>
            <a:solidFill>
              <a:schemeClr val="tx1"/>
            </a:solidFill>
            <a:effectLst>
              <a:glow rad="63500">
                <a:schemeClr val="accent4">
                  <a:satMod val="175000"/>
                  <a:alpha val="40000"/>
                </a:schemeClr>
              </a:glow>
              <a:outerShdw blurRad="50800" dist="38100" dir="5400000" algn="t" rotWithShape="0">
                <a:prstClr val="black">
                  <a:alpha val="40000"/>
                </a:prstClr>
              </a:outerShdw>
            </a:effectLst>
            <a:latin typeface="Arial Narrow"/>
            <a:cs typeface="Arial Narrow"/>
          </a:endParaRPr>
        </a:p>
      </dsp:txBody>
      <dsp:txXfrm>
        <a:off x="2451986" y="1857941"/>
        <a:ext cx="1766582" cy="623499"/>
      </dsp:txXfrm>
    </dsp:sp>
    <dsp:sp modelId="{9CC022D5-9FE5-4446-A356-6D6FF7EF62BA}">
      <dsp:nvSpPr>
        <dsp:cNvPr id="0" name=""/>
        <dsp:cNvSpPr/>
      </dsp:nvSpPr>
      <dsp:spPr>
        <a:xfrm>
          <a:off x="4706637" y="264553"/>
          <a:ext cx="1962869" cy="230925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C504B3E-0998-B14F-8311-7A4F388BEA2C}">
      <dsp:nvSpPr>
        <dsp:cNvPr id="0" name=""/>
        <dsp:cNvSpPr/>
      </dsp:nvSpPr>
      <dsp:spPr>
        <a:xfrm>
          <a:off x="4804781" y="356923"/>
          <a:ext cx="1766582" cy="1501017"/>
        </a:xfrm>
        <a:prstGeom prst="rect">
          <a:avLst/>
        </a:prstGeom>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1E45D722-C171-5747-974E-A88AA4B7FD7A}">
      <dsp:nvSpPr>
        <dsp:cNvPr id="0" name=""/>
        <dsp:cNvSpPr/>
      </dsp:nvSpPr>
      <dsp:spPr>
        <a:xfrm>
          <a:off x="4804781" y="1857941"/>
          <a:ext cx="1766582" cy="623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cap="none" spc="0" dirty="0" smtClean="0">
              <a:ln>
                <a:prstDash val="solid"/>
              </a:ln>
              <a:solidFill>
                <a:schemeClr val="tx1"/>
              </a:solidFill>
              <a:effectLst>
                <a:glow rad="63500">
                  <a:schemeClr val="accent4">
                    <a:satMod val="175000"/>
                    <a:alpha val="40000"/>
                  </a:schemeClr>
                </a:glow>
                <a:outerShdw blurRad="50800" dist="38100" dir="5400000" algn="t" rotWithShape="0">
                  <a:prstClr val="black">
                    <a:alpha val="40000"/>
                  </a:prstClr>
                </a:outerShdw>
              </a:effectLst>
              <a:latin typeface="Arial Narrow"/>
              <a:cs typeface="Arial Narrow"/>
            </a:rPr>
            <a:t>Day-care Centers</a:t>
          </a:r>
          <a:endParaRPr lang="en-US" sz="2000" b="1" kern="1200" cap="none" spc="0" dirty="0">
            <a:ln>
              <a:prstDash val="solid"/>
            </a:ln>
            <a:solidFill>
              <a:schemeClr val="tx1"/>
            </a:solidFill>
            <a:effectLst>
              <a:glow rad="63500">
                <a:schemeClr val="accent4">
                  <a:satMod val="175000"/>
                  <a:alpha val="40000"/>
                </a:schemeClr>
              </a:glow>
              <a:outerShdw blurRad="50800" dist="38100" dir="5400000" algn="t" rotWithShape="0">
                <a:prstClr val="black">
                  <a:alpha val="40000"/>
                </a:prstClr>
              </a:outerShdw>
            </a:effectLst>
            <a:latin typeface="Arial Narrow"/>
            <a:cs typeface="Arial Narrow"/>
          </a:endParaRPr>
        </a:p>
      </dsp:txBody>
      <dsp:txXfrm>
        <a:off x="4804781" y="1857941"/>
        <a:ext cx="1766582" cy="623499"/>
      </dsp:txXfrm>
    </dsp:sp>
    <dsp:sp modelId="{F0EE0A48-246D-0D41-BEE4-27425C6D66A0}">
      <dsp:nvSpPr>
        <dsp:cNvPr id="0" name=""/>
        <dsp:cNvSpPr/>
      </dsp:nvSpPr>
      <dsp:spPr>
        <a:xfrm>
          <a:off x="7059432" y="264553"/>
          <a:ext cx="1962869" cy="230925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1DBE2D0-E1AD-4341-BB1D-BB6F35FC9B5C}">
      <dsp:nvSpPr>
        <dsp:cNvPr id="0" name=""/>
        <dsp:cNvSpPr/>
      </dsp:nvSpPr>
      <dsp:spPr>
        <a:xfrm>
          <a:off x="7157575" y="356923"/>
          <a:ext cx="1766582" cy="1501017"/>
        </a:xfrm>
        <a:prstGeom prst="rect">
          <a:avLst/>
        </a:prstGeom>
        <a:blipFill>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71CFA50D-D18E-7441-9858-D3DD52F75E0A}">
      <dsp:nvSpPr>
        <dsp:cNvPr id="0" name=""/>
        <dsp:cNvSpPr/>
      </dsp:nvSpPr>
      <dsp:spPr>
        <a:xfrm>
          <a:off x="7157575" y="1857941"/>
          <a:ext cx="1766582" cy="623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cap="none" spc="0" dirty="0" smtClean="0">
              <a:ln>
                <a:prstDash val="solid"/>
              </a:ln>
              <a:solidFill>
                <a:schemeClr val="tx1"/>
              </a:solidFill>
              <a:effectLst>
                <a:glow rad="63500">
                  <a:schemeClr val="accent4">
                    <a:satMod val="175000"/>
                    <a:alpha val="40000"/>
                  </a:schemeClr>
                </a:glow>
                <a:outerShdw blurRad="50800" dist="38100" dir="5400000" algn="t" rotWithShape="0">
                  <a:prstClr val="black">
                    <a:alpha val="40000"/>
                  </a:prstClr>
                </a:outerShdw>
              </a:effectLst>
              <a:latin typeface="Arial Narrow"/>
              <a:cs typeface="Arial Narrow"/>
            </a:rPr>
            <a:t>Rail lines/Rail points</a:t>
          </a:r>
          <a:endParaRPr lang="en-US" sz="2000" b="1" kern="1200" cap="none" spc="0" dirty="0">
            <a:ln>
              <a:prstDash val="solid"/>
            </a:ln>
            <a:solidFill>
              <a:schemeClr val="tx1"/>
            </a:solidFill>
            <a:effectLst>
              <a:glow rad="63500">
                <a:schemeClr val="accent4">
                  <a:satMod val="175000"/>
                  <a:alpha val="40000"/>
                </a:schemeClr>
              </a:glow>
              <a:outerShdw blurRad="50800" dist="38100" dir="5400000" algn="t" rotWithShape="0">
                <a:prstClr val="black">
                  <a:alpha val="40000"/>
                </a:prstClr>
              </a:outerShdw>
            </a:effectLst>
            <a:latin typeface="Arial Narrow"/>
            <a:cs typeface="Arial Narrow"/>
          </a:endParaRPr>
        </a:p>
      </dsp:txBody>
      <dsp:txXfrm>
        <a:off x="7157575" y="1857941"/>
        <a:ext cx="1766582" cy="623499"/>
      </dsp:txXfrm>
    </dsp:sp>
    <dsp:sp modelId="{8D47B5AD-AA93-7742-A2B8-D3565DADF909}">
      <dsp:nvSpPr>
        <dsp:cNvPr id="0" name=""/>
        <dsp:cNvSpPr/>
      </dsp:nvSpPr>
      <dsp:spPr>
        <a:xfrm>
          <a:off x="1048" y="2770098"/>
          <a:ext cx="1962869" cy="230925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BB885D2-0C20-234F-9DA3-450FC2F469F6}">
      <dsp:nvSpPr>
        <dsp:cNvPr id="0" name=""/>
        <dsp:cNvSpPr/>
      </dsp:nvSpPr>
      <dsp:spPr>
        <a:xfrm>
          <a:off x="99191" y="2862469"/>
          <a:ext cx="1766582" cy="1501017"/>
        </a:xfrm>
        <a:prstGeom prst="rect">
          <a:avLst/>
        </a:prstGeom>
        <a:blipFill>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2CD78A85-47CF-E44A-881C-A830753300F5}">
      <dsp:nvSpPr>
        <dsp:cNvPr id="0" name=""/>
        <dsp:cNvSpPr/>
      </dsp:nvSpPr>
      <dsp:spPr>
        <a:xfrm>
          <a:off x="99191" y="4363487"/>
          <a:ext cx="1766582" cy="623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cap="none" spc="0" dirty="0" smtClean="0">
              <a:ln>
                <a:prstDash val="solid"/>
              </a:ln>
              <a:solidFill>
                <a:schemeClr val="tx1"/>
              </a:solidFill>
              <a:effectLst>
                <a:glow rad="63500">
                  <a:schemeClr val="accent4">
                    <a:satMod val="175000"/>
                    <a:alpha val="40000"/>
                  </a:schemeClr>
                </a:glow>
                <a:outerShdw blurRad="50800" dist="38100" dir="5400000" algn="t" rotWithShape="0">
                  <a:prstClr val="black">
                    <a:alpha val="40000"/>
                  </a:prstClr>
                </a:outerShdw>
              </a:effectLst>
              <a:latin typeface="Arial Narrow"/>
              <a:cs typeface="Arial Narrow"/>
            </a:rPr>
            <a:t>Hospitals</a:t>
          </a:r>
          <a:endParaRPr lang="en-US" sz="2000" b="1" kern="1200" cap="none" spc="0" dirty="0">
            <a:ln>
              <a:prstDash val="solid"/>
            </a:ln>
            <a:solidFill>
              <a:schemeClr val="tx1"/>
            </a:solidFill>
            <a:effectLst>
              <a:glow rad="63500">
                <a:schemeClr val="accent4">
                  <a:satMod val="175000"/>
                  <a:alpha val="40000"/>
                </a:schemeClr>
              </a:glow>
              <a:outerShdw blurRad="50800" dist="38100" dir="5400000" algn="t" rotWithShape="0">
                <a:prstClr val="black">
                  <a:alpha val="40000"/>
                </a:prstClr>
              </a:outerShdw>
            </a:effectLst>
            <a:latin typeface="Arial Narrow"/>
            <a:cs typeface="Arial Narrow"/>
          </a:endParaRPr>
        </a:p>
      </dsp:txBody>
      <dsp:txXfrm>
        <a:off x="99191" y="4363487"/>
        <a:ext cx="1766582" cy="623499"/>
      </dsp:txXfrm>
    </dsp:sp>
    <dsp:sp modelId="{BA67A6CB-55C7-3449-9A1D-2FA73E64DBA0}">
      <dsp:nvSpPr>
        <dsp:cNvPr id="0" name=""/>
        <dsp:cNvSpPr/>
      </dsp:nvSpPr>
      <dsp:spPr>
        <a:xfrm>
          <a:off x="2353842" y="2770098"/>
          <a:ext cx="1962869" cy="230925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98F97B0-7835-6948-A392-0BF1C1417659}">
      <dsp:nvSpPr>
        <dsp:cNvPr id="0" name=""/>
        <dsp:cNvSpPr/>
      </dsp:nvSpPr>
      <dsp:spPr>
        <a:xfrm>
          <a:off x="2451986" y="2862469"/>
          <a:ext cx="1766582" cy="1501017"/>
        </a:xfrm>
        <a:prstGeom prst="rect">
          <a:avLst/>
        </a:prstGeom>
        <a:blipFill>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AD04841D-C6CE-6C40-A964-177F3F4C733E}">
      <dsp:nvSpPr>
        <dsp:cNvPr id="0" name=""/>
        <dsp:cNvSpPr/>
      </dsp:nvSpPr>
      <dsp:spPr>
        <a:xfrm>
          <a:off x="2451986" y="4363487"/>
          <a:ext cx="1766582" cy="623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cap="none" spc="0" dirty="0" smtClean="0">
              <a:ln>
                <a:prstDash val="solid"/>
              </a:ln>
              <a:solidFill>
                <a:schemeClr val="tx1"/>
              </a:solidFill>
              <a:effectLst>
                <a:glow rad="63500">
                  <a:schemeClr val="accent4">
                    <a:satMod val="175000"/>
                    <a:alpha val="40000"/>
                  </a:schemeClr>
                </a:glow>
                <a:outerShdw blurRad="50800" dist="38100" dir="5400000" algn="t" rotWithShape="0">
                  <a:prstClr val="black">
                    <a:alpha val="40000"/>
                  </a:prstClr>
                </a:outerShdw>
              </a:effectLst>
              <a:latin typeface="Arial Narrow"/>
              <a:cs typeface="Arial Narrow"/>
            </a:rPr>
            <a:t>Solid Waste Landfills</a:t>
          </a:r>
          <a:endParaRPr lang="en-US" sz="2000" b="1" kern="1200" cap="none" spc="0" dirty="0">
            <a:ln>
              <a:prstDash val="solid"/>
            </a:ln>
            <a:solidFill>
              <a:schemeClr val="tx1"/>
            </a:solidFill>
            <a:effectLst>
              <a:glow rad="63500">
                <a:schemeClr val="accent4">
                  <a:satMod val="175000"/>
                  <a:alpha val="40000"/>
                </a:schemeClr>
              </a:glow>
              <a:outerShdw blurRad="50800" dist="38100" dir="5400000" algn="t" rotWithShape="0">
                <a:prstClr val="black">
                  <a:alpha val="40000"/>
                </a:prstClr>
              </a:outerShdw>
            </a:effectLst>
            <a:latin typeface="Arial Narrow"/>
            <a:cs typeface="Arial Narrow"/>
          </a:endParaRPr>
        </a:p>
      </dsp:txBody>
      <dsp:txXfrm>
        <a:off x="2451986" y="4363487"/>
        <a:ext cx="1766582" cy="623499"/>
      </dsp:txXfrm>
    </dsp:sp>
    <dsp:sp modelId="{445E114A-BD2F-B440-BEE4-DD59BF20FA28}">
      <dsp:nvSpPr>
        <dsp:cNvPr id="0" name=""/>
        <dsp:cNvSpPr/>
      </dsp:nvSpPr>
      <dsp:spPr>
        <a:xfrm>
          <a:off x="4706637" y="2770098"/>
          <a:ext cx="1962869" cy="230925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915921B-F512-B545-87FB-5A77B6864AFC}">
      <dsp:nvSpPr>
        <dsp:cNvPr id="0" name=""/>
        <dsp:cNvSpPr/>
      </dsp:nvSpPr>
      <dsp:spPr>
        <a:xfrm>
          <a:off x="4804781" y="2862469"/>
          <a:ext cx="1766582" cy="1501017"/>
        </a:xfrm>
        <a:prstGeom prst="rect">
          <a:avLst/>
        </a:prstGeom>
        <a:blipFill>
          <a:blip xmlns:r="http://schemas.openxmlformats.org/officeDocument/2006/relationships" r:embed="rId7" cstate="print">
            <a:extLst>
              <a:ext uri="{28A0092B-C50C-407E-A947-70E740481C1C}">
                <a14:useLocalDpi xmlns:a14="http://schemas.microsoft.com/office/drawing/2010/main"/>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D9742D28-2FC8-D041-A94B-8374EE60784C}">
      <dsp:nvSpPr>
        <dsp:cNvPr id="0" name=""/>
        <dsp:cNvSpPr/>
      </dsp:nvSpPr>
      <dsp:spPr>
        <a:xfrm>
          <a:off x="4804781" y="4363487"/>
          <a:ext cx="1766582" cy="623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cap="none" spc="0" dirty="0" smtClean="0">
              <a:ln>
                <a:prstDash val="solid"/>
              </a:ln>
              <a:solidFill>
                <a:schemeClr val="tx1"/>
              </a:solidFill>
              <a:effectLst>
                <a:glow rad="63500">
                  <a:schemeClr val="accent4">
                    <a:satMod val="175000"/>
                    <a:alpha val="40000"/>
                  </a:schemeClr>
                </a:glow>
                <a:outerShdw blurRad="50800" dist="38100" dir="5400000" algn="t" rotWithShape="0">
                  <a:prstClr val="black">
                    <a:alpha val="40000"/>
                  </a:prstClr>
                </a:outerShdw>
              </a:effectLst>
              <a:latin typeface="Arial Narrow"/>
              <a:cs typeface="Arial Narrow"/>
            </a:rPr>
            <a:t>Mobile Home Parks</a:t>
          </a:r>
          <a:endParaRPr lang="en-US" sz="2000" b="1" kern="1200" cap="none" spc="0" dirty="0">
            <a:ln>
              <a:prstDash val="solid"/>
            </a:ln>
            <a:solidFill>
              <a:schemeClr val="tx1"/>
            </a:solidFill>
            <a:effectLst>
              <a:glow rad="63500">
                <a:schemeClr val="accent4">
                  <a:satMod val="175000"/>
                  <a:alpha val="40000"/>
                </a:schemeClr>
              </a:glow>
              <a:outerShdw blurRad="50800" dist="38100" dir="5400000" algn="t" rotWithShape="0">
                <a:prstClr val="black">
                  <a:alpha val="40000"/>
                </a:prstClr>
              </a:outerShdw>
            </a:effectLst>
            <a:latin typeface="Arial Narrow"/>
            <a:cs typeface="Arial Narrow"/>
          </a:endParaRPr>
        </a:p>
      </dsp:txBody>
      <dsp:txXfrm>
        <a:off x="4804781" y="4363487"/>
        <a:ext cx="1766582" cy="623499"/>
      </dsp:txXfrm>
    </dsp:sp>
    <dsp:sp modelId="{A5C0CC0E-9B77-F14D-9225-23FDA16BB9E6}">
      <dsp:nvSpPr>
        <dsp:cNvPr id="0" name=""/>
        <dsp:cNvSpPr/>
      </dsp:nvSpPr>
      <dsp:spPr>
        <a:xfrm>
          <a:off x="7059432" y="2770098"/>
          <a:ext cx="1962869" cy="230925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C8B5C85-C319-F94F-9C53-38C408991043}">
      <dsp:nvSpPr>
        <dsp:cNvPr id="0" name=""/>
        <dsp:cNvSpPr/>
      </dsp:nvSpPr>
      <dsp:spPr>
        <a:xfrm>
          <a:off x="7157575" y="2862469"/>
          <a:ext cx="1766582" cy="1501017"/>
        </a:xfrm>
        <a:prstGeom prst="rect">
          <a:avLst/>
        </a:prstGeom>
        <a:blipFill>
          <a:blip xmlns:r="http://schemas.openxmlformats.org/officeDocument/2006/relationships" r:embed="rId8" cstate="print">
            <a:extLst>
              <a:ext uri="{28A0092B-C50C-407E-A947-70E740481C1C}">
                <a14:useLocalDpi xmlns:a14="http://schemas.microsoft.com/office/drawing/2010/main"/>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612D92A-0F84-0144-A83C-F440667C16AD}">
      <dsp:nvSpPr>
        <dsp:cNvPr id="0" name=""/>
        <dsp:cNvSpPr/>
      </dsp:nvSpPr>
      <dsp:spPr>
        <a:xfrm>
          <a:off x="7157575" y="4363487"/>
          <a:ext cx="1766582" cy="623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cap="none" spc="0" dirty="0" smtClean="0">
              <a:ln>
                <a:prstDash val="solid"/>
              </a:ln>
              <a:solidFill>
                <a:schemeClr val="tx1"/>
              </a:solidFill>
              <a:effectLst>
                <a:glow rad="63500">
                  <a:schemeClr val="accent4">
                    <a:satMod val="175000"/>
                    <a:alpha val="40000"/>
                  </a:schemeClr>
                </a:glow>
                <a:outerShdw blurRad="50800" dist="38100" dir="5400000" algn="t" rotWithShape="0">
                  <a:prstClr val="black">
                    <a:alpha val="40000"/>
                  </a:prstClr>
                </a:outerShdw>
              </a:effectLst>
              <a:latin typeface="Arial Narrow"/>
              <a:cs typeface="Arial Narrow"/>
            </a:rPr>
            <a:t>Energy Data Layers</a:t>
          </a:r>
          <a:endParaRPr lang="en-US" sz="2000" b="1" kern="1200" cap="none" spc="0" dirty="0">
            <a:ln>
              <a:prstDash val="solid"/>
            </a:ln>
            <a:solidFill>
              <a:schemeClr val="tx1"/>
            </a:solidFill>
            <a:effectLst>
              <a:glow rad="63500">
                <a:schemeClr val="accent4">
                  <a:satMod val="175000"/>
                  <a:alpha val="40000"/>
                </a:schemeClr>
              </a:glow>
              <a:outerShdw blurRad="50800" dist="38100" dir="5400000" algn="t" rotWithShape="0">
                <a:prstClr val="black">
                  <a:alpha val="40000"/>
                </a:prstClr>
              </a:outerShdw>
            </a:effectLst>
            <a:latin typeface="Arial Narrow"/>
            <a:cs typeface="Arial Narrow"/>
          </a:endParaRPr>
        </a:p>
      </dsp:txBody>
      <dsp:txXfrm>
        <a:off x="7157575" y="4363487"/>
        <a:ext cx="1766582" cy="6234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30C20A-5FF2-6447-87E0-3BA9F0619E58}">
      <dsp:nvSpPr>
        <dsp:cNvPr id="0" name=""/>
        <dsp:cNvSpPr/>
      </dsp:nvSpPr>
      <dsp:spPr>
        <a:xfrm rot="5400000">
          <a:off x="2242828" y="452204"/>
          <a:ext cx="1473025" cy="1281532"/>
        </a:xfrm>
        <a:prstGeom prst="hexagon">
          <a:avLst>
            <a:gd name="adj" fmla="val 25000"/>
            <a:gd name="vf" fmla="val 11547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Volume</a:t>
          </a:r>
          <a:endParaRPr lang="en-US" sz="1600" kern="1200" dirty="0"/>
        </a:p>
      </dsp:txBody>
      <dsp:txXfrm rot="-5400000">
        <a:off x="2538279" y="586004"/>
        <a:ext cx="882122" cy="1013933"/>
      </dsp:txXfrm>
    </dsp:sp>
    <dsp:sp modelId="{AE378778-11A8-304F-AEB9-F9C9165992EE}">
      <dsp:nvSpPr>
        <dsp:cNvPr id="0" name=""/>
        <dsp:cNvSpPr/>
      </dsp:nvSpPr>
      <dsp:spPr>
        <a:xfrm>
          <a:off x="3658995" y="651063"/>
          <a:ext cx="1643896" cy="883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smtClean="0">
              <a:effectLst>
                <a:outerShdw blurRad="63500" sx="102000" sy="102000" algn="ctr" rotWithShape="0">
                  <a:prstClr val="black">
                    <a:alpha val="40000"/>
                  </a:prstClr>
                </a:outerShdw>
              </a:effectLst>
            </a:rPr>
            <a:t>Sustainability</a:t>
          </a:r>
          <a:endParaRPr lang="en-US" sz="1600" b="1" kern="1200" dirty="0">
            <a:effectLst>
              <a:outerShdw blurRad="63500" sx="102000" sy="102000" algn="ctr" rotWithShape="0">
                <a:prstClr val="black">
                  <a:alpha val="40000"/>
                </a:prstClr>
              </a:outerShdw>
            </a:effectLst>
          </a:endParaRPr>
        </a:p>
      </dsp:txBody>
      <dsp:txXfrm>
        <a:off x="3658995" y="651063"/>
        <a:ext cx="1643896" cy="883815"/>
      </dsp:txXfrm>
    </dsp:sp>
    <dsp:sp modelId="{84272727-4573-0D4B-B35B-1F278C8CAA42}">
      <dsp:nvSpPr>
        <dsp:cNvPr id="0" name=""/>
        <dsp:cNvSpPr/>
      </dsp:nvSpPr>
      <dsp:spPr>
        <a:xfrm rot="5400000">
          <a:off x="858773" y="452204"/>
          <a:ext cx="1473025" cy="1281532"/>
        </a:xfrm>
        <a:prstGeom prst="hexagon">
          <a:avLst>
            <a:gd name="adj" fmla="val 25000"/>
            <a:gd name="vf" fmla="val 11547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1154224" y="586004"/>
        <a:ext cx="882122" cy="1013933"/>
      </dsp:txXfrm>
    </dsp:sp>
    <dsp:sp modelId="{95F4F717-5C1F-1F47-81A7-80A2FEB61BF8}">
      <dsp:nvSpPr>
        <dsp:cNvPr id="0" name=""/>
        <dsp:cNvSpPr/>
      </dsp:nvSpPr>
      <dsp:spPr>
        <a:xfrm rot="5400000">
          <a:off x="1548149" y="1702508"/>
          <a:ext cx="1473025" cy="1281532"/>
        </a:xfrm>
        <a:prstGeom prst="hexagon">
          <a:avLst>
            <a:gd name="adj" fmla="val 25000"/>
            <a:gd name="vf" fmla="val 11547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 </a:t>
          </a:r>
          <a:r>
            <a:rPr lang="en-US" sz="16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Quality</a:t>
          </a:r>
          <a:endParaRPr lang="en-US" sz="1600" kern="1200" dirty="0"/>
        </a:p>
      </dsp:txBody>
      <dsp:txXfrm rot="-5400000">
        <a:off x="1843600" y="1836308"/>
        <a:ext cx="882122" cy="1013933"/>
      </dsp:txXfrm>
    </dsp:sp>
    <dsp:sp modelId="{B8F6160C-5932-9D4F-B76E-2C3D1475D957}">
      <dsp:nvSpPr>
        <dsp:cNvPr id="0" name=""/>
        <dsp:cNvSpPr/>
      </dsp:nvSpPr>
      <dsp:spPr>
        <a:xfrm>
          <a:off x="0" y="1901367"/>
          <a:ext cx="1590867" cy="883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r" defTabSz="800100">
            <a:lnSpc>
              <a:spcPct val="90000"/>
            </a:lnSpc>
            <a:spcBef>
              <a:spcPct val="0"/>
            </a:spcBef>
            <a:spcAft>
              <a:spcPct val="35000"/>
            </a:spcAft>
          </a:pPr>
          <a:r>
            <a:rPr lang="en-US" sz="1800" b="1" kern="1200" dirty="0" smtClean="0">
              <a:effectLst>
                <a:outerShdw blurRad="63500" sx="102000" sy="102000" algn="ctr" rotWithShape="0">
                  <a:prstClr val="black">
                    <a:alpha val="40000"/>
                  </a:prstClr>
                </a:outerShdw>
              </a:effectLst>
            </a:rPr>
            <a:t>Credibility</a:t>
          </a:r>
          <a:endParaRPr lang="en-US" sz="1600" b="1" kern="1200" dirty="0">
            <a:effectLst>
              <a:outerShdw blurRad="63500" sx="102000" sy="102000" algn="ctr" rotWithShape="0">
                <a:prstClr val="black">
                  <a:alpha val="40000"/>
                </a:prstClr>
              </a:outerShdw>
            </a:effectLst>
          </a:endParaRPr>
        </a:p>
      </dsp:txBody>
      <dsp:txXfrm>
        <a:off x="0" y="1901367"/>
        <a:ext cx="1590867" cy="883815"/>
      </dsp:txXfrm>
    </dsp:sp>
    <dsp:sp modelId="{7557760D-CD2D-1248-99F8-EC71295D145E}">
      <dsp:nvSpPr>
        <dsp:cNvPr id="0" name=""/>
        <dsp:cNvSpPr/>
      </dsp:nvSpPr>
      <dsp:spPr>
        <a:xfrm rot="5400000">
          <a:off x="2932204" y="1702508"/>
          <a:ext cx="1473025" cy="1281532"/>
        </a:xfrm>
        <a:prstGeom prst="hexagon">
          <a:avLst>
            <a:gd name="adj" fmla="val 25000"/>
            <a:gd name="vf" fmla="val 11547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3227655" y="1836308"/>
        <a:ext cx="882122" cy="1013933"/>
      </dsp:txXfrm>
    </dsp:sp>
    <dsp:sp modelId="{7007641D-B8A0-E842-B554-8E79DDB93647}">
      <dsp:nvSpPr>
        <dsp:cNvPr id="0" name=""/>
        <dsp:cNvSpPr/>
      </dsp:nvSpPr>
      <dsp:spPr>
        <a:xfrm rot="5400000">
          <a:off x="2242828" y="2952812"/>
          <a:ext cx="1473025" cy="1281532"/>
        </a:xfrm>
        <a:prstGeom prst="hexagon">
          <a:avLst>
            <a:gd name="adj" fmla="val 25000"/>
            <a:gd name="vf" fmla="val 11547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Source</a:t>
          </a:r>
          <a:endParaRPr lang="en-US" sz="1600" b="1" kern="1200"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dsp:txBody>
      <dsp:txXfrm rot="-5400000">
        <a:off x="2538279" y="3086612"/>
        <a:ext cx="882122" cy="1013933"/>
      </dsp:txXfrm>
    </dsp:sp>
    <dsp:sp modelId="{E913E366-0A4B-2645-B985-E7775007654D}">
      <dsp:nvSpPr>
        <dsp:cNvPr id="0" name=""/>
        <dsp:cNvSpPr/>
      </dsp:nvSpPr>
      <dsp:spPr>
        <a:xfrm>
          <a:off x="3658995" y="3151671"/>
          <a:ext cx="1643896" cy="883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smtClean="0">
              <a:effectLst>
                <a:outerShdw blurRad="63500" sx="102000" sy="102000" algn="ctr" rotWithShape="0">
                  <a:prstClr val="black">
                    <a:alpha val="40000"/>
                  </a:prstClr>
                </a:outerShdw>
              </a:effectLst>
            </a:rPr>
            <a:t>Ownership</a:t>
          </a:r>
          <a:endParaRPr lang="en-US" sz="1800" b="1" kern="1200" dirty="0">
            <a:effectLst>
              <a:outerShdw blurRad="63500" sx="102000" sy="102000" algn="ctr" rotWithShape="0">
                <a:prstClr val="black">
                  <a:alpha val="40000"/>
                </a:prstClr>
              </a:outerShdw>
            </a:effectLst>
          </a:endParaRPr>
        </a:p>
      </dsp:txBody>
      <dsp:txXfrm>
        <a:off x="3658995" y="3151671"/>
        <a:ext cx="1643896" cy="883815"/>
      </dsp:txXfrm>
    </dsp:sp>
    <dsp:sp modelId="{F174EC7A-B9A4-044A-B05C-3B590B09480B}">
      <dsp:nvSpPr>
        <dsp:cNvPr id="0" name=""/>
        <dsp:cNvSpPr/>
      </dsp:nvSpPr>
      <dsp:spPr>
        <a:xfrm rot="5400000">
          <a:off x="858773" y="2952812"/>
          <a:ext cx="1473025" cy="1281532"/>
        </a:xfrm>
        <a:prstGeom prst="hexagon">
          <a:avLst>
            <a:gd name="adj" fmla="val 25000"/>
            <a:gd name="vf" fmla="val 11547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1154224" y="3086612"/>
        <a:ext cx="882122" cy="1013933"/>
      </dsp:txXfrm>
    </dsp:sp>
    <dsp:sp modelId="{B56BC8A4-B9B3-964D-8285-7C4D67D77ECF}">
      <dsp:nvSpPr>
        <dsp:cNvPr id="0" name=""/>
        <dsp:cNvSpPr/>
      </dsp:nvSpPr>
      <dsp:spPr>
        <a:xfrm rot="5400000">
          <a:off x="1548149" y="4203117"/>
          <a:ext cx="1473025" cy="1281532"/>
        </a:xfrm>
        <a:prstGeom prst="hexagon">
          <a:avLst>
            <a:gd name="adj" fmla="val 25000"/>
            <a:gd name="vf" fmla="val 11547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Sharing</a:t>
          </a:r>
          <a:endParaRPr lang="en-US" sz="1600" b="1" kern="1200"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dsp:txBody>
      <dsp:txXfrm rot="-5400000">
        <a:off x="1843600" y="4336917"/>
        <a:ext cx="882122" cy="1013933"/>
      </dsp:txXfrm>
    </dsp:sp>
    <dsp:sp modelId="{CFC441BB-2F85-D444-959B-20812E611E40}">
      <dsp:nvSpPr>
        <dsp:cNvPr id="0" name=""/>
        <dsp:cNvSpPr/>
      </dsp:nvSpPr>
      <dsp:spPr>
        <a:xfrm>
          <a:off x="0" y="4401975"/>
          <a:ext cx="1590867" cy="883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r" defTabSz="800100">
            <a:lnSpc>
              <a:spcPct val="90000"/>
            </a:lnSpc>
            <a:spcBef>
              <a:spcPct val="0"/>
            </a:spcBef>
            <a:spcAft>
              <a:spcPct val="35000"/>
            </a:spcAft>
          </a:pPr>
          <a:r>
            <a:rPr lang="en-US" sz="1800" b="1" kern="1200" dirty="0" smtClean="0">
              <a:effectLst>
                <a:outerShdw blurRad="63500" sx="102000" sy="102000" algn="ctr" rotWithShape="0">
                  <a:prstClr val="black">
                    <a:alpha val="40000"/>
                  </a:prstClr>
                </a:outerShdw>
              </a:effectLst>
            </a:rPr>
            <a:t>Privacy</a:t>
          </a:r>
          <a:endParaRPr lang="en-US" sz="1800" b="1" kern="1200" dirty="0">
            <a:effectLst>
              <a:outerShdw blurRad="63500" sx="102000" sy="102000" algn="ctr" rotWithShape="0">
                <a:prstClr val="black">
                  <a:alpha val="40000"/>
                </a:prstClr>
              </a:outerShdw>
            </a:effectLst>
          </a:endParaRPr>
        </a:p>
      </dsp:txBody>
      <dsp:txXfrm>
        <a:off x="0" y="4401975"/>
        <a:ext cx="1590867" cy="883815"/>
      </dsp:txXfrm>
    </dsp:sp>
    <dsp:sp modelId="{BE336599-D204-3347-8188-83D23F48F4DA}">
      <dsp:nvSpPr>
        <dsp:cNvPr id="0" name=""/>
        <dsp:cNvSpPr/>
      </dsp:nvSpPr>
      <dsp:spPr>
        <a:xfrm rot="5400000">
          <a:off x="2932204" y="4203117"/>
          <a:ext cx="1473025" cy="1281532"/>
        </a:xfrm>
        <a:prstGeom prst="hexagon">
          <a:avLst>
            <a:gd name="adj" fmla="val 25000"/>
            <a:gd name="vf" fmla="val 11547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3227655" y="4336917"/>
        <a:ext cx="882122" cy="10139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EBFBC4-7A9E-974C-9615-78318AF1EC32}">
      <dsp:nvSpPr>
        <dsp:cNvPr id="0" name=""/>
        <dsp:cNvSpPr/>
      </dsp:nvSpPr>
      <dsp:spPr>
        <a:xfrm rot="5400000">
          <a:off x="5665364" y="-2296884"/>
          <a:ext cx="941026" cy="577494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latin typeface="Arial Narrow"/>
              <a:cs typeface="Arial Narrow"/>
            </a:rPr>
            <a:t>Collaborative science-problem definition, data collection, and analysis</a:t>
          </a:r>
          <a:endParaRPr lang="en-US" sz="2800" kern="1200" dirty="0">
            <a:latin typeface="Arial Narrow"/>
            <a:cs typeface="Arial Narrow"/>
          </a:endParaRPr>
        </a:p>
      </dsp:txBody>
      <dsp:txXfrm rot="-5400000">
        <a:off x="3248406" y="166011"/>
        <a:ext cx="5729007" cy="849152"/>
      </dsp:txXfrm>
    </dsp:sp>
    <dsp:sp modelId="{71E4C609-E507-6E48-80F4-1C067A5DEF01}">
      <dsp:nvSpPr>
        <dsp:cNvPr id="0" name=""/>
        <dsp:cNvSpPr/>
      </dsp:nvSpPr>
      <dsp:spPr>
        <a:xfrm>
          <a:off x="0" y="2445"/>
          <a:ext cx="3248406" cy="1176283"/>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n-US" sz="2500" kern="1200" dirty="0" smtClean="0"/>
            <a:t>Level 4 Extreme Citizen Science</a:t>
          </a:r>
          <a:endParaRPr lang="en-US" sz="2500" kern="1200" dirty="0"/>
        </a:p>
      </dsp:txBody>
      <dsp:txXfrm>
        <a:off x="57421" y="59866"/>
        <a:ext cx="3133564" cy="1061441"/>
      </dsp:txXfrm>
    </dsp:sp>
    <dsp:sp modelId="{E212B36B-9D06-F042-86BC-2066EC0720B3}">
      <dsp:nvSpPr>
        <dsp:cNvPr id="0" name=""/>
        <dsp:cNvSpPr/>
      </dsp:nvSpPr>
      <dsp:spPr>
        <a:xfrm rot="5400000">
          <a:off x="5665364" y="-1061787"/>
          <a:ext cx="941026" cy="577494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latin typeface="Arial Narrow"/>
              <a:cs typeface="Arial Narrow"/>
            </a:rPr>
            <a:t>Participation in problem definition and data collection</a:t>
          </a:r>
          <a:endParaRPr lang="en-US" sz="2800" kern="1200" dirty="0">
            <a:latin typeface="Arial Narrow"/>
            <a:cs typeface="Arial Narrow"/>
          </a:endParaRPr>
        </a:p>
      </dsp:txBody>
      <dsp:txXfrm rot="-5400000">
        <a:off x="3248406" y="1401108"/>
        <a:ext cx="5729007" cy="849152"/>
      </dsp:txXfrm>
    </dsp:sp>
    <dsp:sp modelId="{1C9530D8-EFE2-0049-B8B2-A32FB99AA419}">
      <dsp:nvSpPr>
        <dsp:cNvPr id="0" name=""/>
        <dsp:cNvSpPr/>
      </dsp:nvSpPr>
      <dsp:spPr>
        <a:xfrm>
          <a:off x="0" y="1237542"/>
          <a:ext cx="3248406" cy="1176283"/>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n-US" sz="2500" kern="1200" dirty="0" smtClean="0"/>
            <a:t>Level 3 Participatory Science</a:t>
          </a:r>
          <a:endParaRPr lang="en-US" sz="2500" kern="1200" dirty="0"/>
        </a:p>
      </dsp:txBody>
      <dsp:txXfrm>
        <a:off x="57421" y="1294963"/>
        <a:ext cx="3133564" cy="1061441"/>
      </dsp:txXfrm>
    </dsp:sp>
    <dsp:sp modelId="{52EFA985-C3B4-9341-B6D9-AE24AA4BE7D3}">
      <dsp:nvSpPr>
        <dsp:cNvPr id="0" name=""/>
        <dsp:cNvSpPr/>
      </dsp:nvSpPr>
      <dsp:spPr>
        <a:xfrm rot="5400000">
          <a:off x="5665364" y="173309"/>
          <a:ext cx="941026" cy="577494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latin typeface="Arial Narrow"/>
              <a:cs typeface="Arial Narrow"/>
            </a:rPr>
            <a:t>Citizens as basic interpreters</a:t>
          </a:r>
          <a:endParaRPr lang="en-US" sz="2800" kern="1200" dirty="0">
            <a:latin typeface="Arial Narrow"/>
            <a:cs typeface="Arial Narrow"/>
          </a:endParaRPr>
        </a:p>
      </dsp:txBody>
      <dsp:txXfrm rot="-5400000">
        <a:off x="3248406" y="2636205"/>
        <a:ext cx="5729007" cy="849152"/>
      </dsp:txXfrm>
    </dsp:sp>
    <dsp:sp modelId="{D5C2702E-7EF5-694A-B9D5-8D4BAD22039F}">
      <dsp:nvSpPr>
        <dsp:cNvPr id="0" name=""/>
        <dsp:cNvSpPr/>
      </dsp:nvSpPr>
      <dsp:spPr>
        <a:xfrm>
          <a:off x="0" y="2472640"/>
          <a:ext cx="3248406" cy="1176283"/>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n-US" sz="2500" kern="1200" dirty="0" smtClean="0"/>
            <a:t>Level 2 Distributed Intelligence</a:t>
          </a:r>
          <a:endParaRPr lang="en-US" sz="2500" kern="1200" dirty="0"/>
        </a:p>
      </dsp:txBody>
      <dsp:txXfrm>
        <a:off x="57421" y="2530061"/>
        <a:ext cx="3133564" cy="1061441"/>
      </dsp:txXfrm>
    </dsp:sp>
    <dsp:sp modelId="{DD982827-C021-A84B-B924-E83153CED139}">
      <dsp:nvSpPr>
        <dsp:cNvPr id="0" name=""/>
        <dsp:cNvSpPr/>
      </dsp:nvSpPr>
      <dsp:spPr>
        <a:xfrm rot="5400000">
          <a:off x="5665364" y="1408406"/>
          <a:ext cx="941026" cy="577494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latin typeface="Arial Narrow"/>
              <a:cs typeface="Arial Narrow"/>
            </a:rPr>
            <a:t>Citizens as sensors</a:t>
          </a:r>
          <a:endParaRPr lang="en-US" sz="2800" kern="1200" dirty="0">
            <a:latin typeface="Arial Narrow"/>
            <a:cs typeface="Arial Narrow"/>
          </a:endParaRPr>
        </a:p>
      </dsp:txBody>
      <dsp:txXfrm rot="-5400000">
        <a:off x="3248406" y="3871302"/>
        <a:ext cx="5729007" cy="849152"/>
      </dsp:txXfrm>
    </dsp:sp>
    <dsp:sp modelId="{322F565A-294F-7B4B-8D02-10C3921F2E06}">
      <dsp:nvSpPr>
        <dsp:cNvPr id="0" name=""/>
        <dsp:cNvSpPr/>
      </dsp:nvSpPr>
      <dsp:spPr>
        <a:xfrm>
          <a:off x="0" y="3707737"/>
          <a:ext cx="3248406" cy="1176283"/>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n-US" sz="2500" kern="1200" dirty="0" smtClean="0"/>
            <a:t>Level 1 Crowdsourcing</a:t>
          </a:r>
          <a:endParaRPr lang="en-US" sz="2500" kern="1200" dirty="0"/>
        </a:p>
      </dsp:txBody>
      <dsp:txXfrm>
        <a:off x="57421" y="3765158"/>
        <a:ext cx="3133564" cy="106144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A25191-1D39-2946-80B0-04DBDE63D4D5}">
      <dsp:nvSpPr>
        <dsp:cNvPr id="0" name=""/>
        <dsp:cNvSpPr/>
      </dsp:nvSpPr>
      <dsp:spPr>
        <a:xfrm>
          <a:off x="1939166" y="0"/>
          <a:ext cx="1716307" cy="1716307"/>
        </a:xfrm>
        <a:prstGeom prst="triangl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rtl="0">
            <a:lnSpc>
              <a:spcPct val="90000"/>
            </a:lnSpc>
            <a:spcBef>
              <a:spcPct val="0"/>
            </a:spcBef>
            <a:spcAft>
              <a:spcPct val="35000"/>
            </a:spcAft>
          </a:pPr>
          <a:r>
            <a:rPr lang="en-US" sz="1050" kern="1200" dirty="0" smtClean="0"/>
            <a:t>Sensors and wireless communication</a:t>
          </a:r>
          <a:endParaRPr lang="en-US" sz="1050" kern="1200" dirty="0"/>
        </a:p>
      </dsp:txBody>
      <dsp:txXfrm>
        <a:off x="2368243" y="858154"/>
        <a:ext cx="858153" cy="858153"/>
      </dsp:txXfrm>
    </dsp:sp>
    <dsp:sp modelId="{EDE0BF69-1189-A54E-8D6A-C04323DC2A31}">
      <dsp:nvSpPr>
        <dsp:cNvPr id="0" name=""/>
        <dsp:cNvSpPr/>
      </dsp:nvSpPr>
      <dsp:spPr>
        <a:xfrm>
          <a:off x="1081013" y="1716307"/>
          <a:ext cx="1716307" cy="1716307"/>
        </a:xfrm>
        <a:prstGeom prst="triangl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rtl="0">
            <a:lnSpc>
              <a:spcPct val="90000"/>
            </a:lnSpc>
            <a:spcBef>
              <a:spcPct val="0"/>
            </a:spcBef>
            <a:spcAft>
              <a:spcPct val="35000"/>
            </a:spcAft>
          </a:pPr>
          <a:r>
            <a:rPr lang="en-US" sz="1050" kern="1200" dirty="0" smtClean="0"/>
            <a:t>Transportation, buildings, and electric grid</a:t>
          </a:r>
          <a:endParaRPr lang="en-US" sz="1050" kern="1200" dirty="0"/>
        </a:p>
      </dsp:txBody>
      <dsp:txXfrm>
        <a:off x="1510090" y="2574461"/>
        <a:ext cx="858153" cy="858153"/>
      </dsp:txXfrm>
    </dsp:sp>
    <dsp:sp modelId="{047DB978-17F6-F742-A177-04B9F478A63B}">
      <dsp:nvSpPr>
        <dsp:cNvPr id="0" name=""/>
        <dsp:cNvSpPr/>
      </dsp:nvSpPr>
      <dsp:spPr>
        <a:xfrm rot="10800000">
          <a:off x="1939166" y="1716307"/>
          <a:ext cx="1716307" cy="1716307"/>
        </a:xfrm>
        <a:prstGeom prst="triangl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rtl="0">
            <a:lnSpc>
              <a:spcPct val="90000"/>
            </a:lnSpc>
            <a:spcBef>
              <a:spcPct val="0"/>
            </a:spcBef>
            <a:spcAft>
              <a:spcPct val="35000"/>
            </a:spcAft>
          </a:pPr>
          <a:r>
            <a:rPr lang="en-US" sz="1050" kern="1200" dirty="0" smtClean="0"/>
            <a:t>Data, cyber, and computing</a:t>
          </a:r>
          <a:endParaRPr lang="en-US" sz="1050" kern="1200" dirty="0"/>
        </a:p>
      </dsp:txBody>
      <dsp:txXfrm rot="10800000">
        <a:off x="2368243" y="1716307"/>
        <a:ext cx="858153" cy="858153"/>
      </dsp:txXfrm>
    </dsp:sp>
    <dsp:sp modelId="{86B6484B-BA39-7D41-A94C-E01EF4410C7F}">
      <dsp:nvSpPr>
        <dsp:cNvPr id="0" name=""/>
        <dsp:cNvSpPr/>
      </dsp:nvSpPr>
      <dsp:spPr>
        <a:xfrm>
          <a:off x="2797320" y="1716307"/>
          <a:ext cx="1716307" cy="1716307"/>
        </a:xfrm>
        <a:prstGeom prst="triangl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rtl="0">
            <a:lnSpc>
              <a:spcPct val="90000"/>
            </a:lnSpc>
            <a:spcBef>
              <a:spcPct val="0"/>
            </a:spcBef>
            <a:spcAft>
              <a:spcPct val="35000"/>
            </a:spcAft>
          </a:pPr>
          <a:r>
            <a:rPr lang="en-US" sz="1050" kern="1200" dirty="0" smtClean="0"/>
            <a:t>Sustainability, water, renewable energy</a:t>
          </a:r>
          <a:endParaRPr lang="en-US" sz="1050" kern="1200" dirty="0"/>
        </a:p>
      </dsp:txBody>
      <dsp:txXfrm>
        <a:off x="3226397" y="2574461"/>
        <a:ext cx="858153" cy="85815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AC3992-EE69-497E-8E5F-760AAEF43DF3}">
      <dsp:nvSpPr>
        <dsp:cNvPr id="0" name=""/>
        <dsp:cNvSpPr/>
      </dsp:nvSpPr>
      <dsp:spPr>
        <a:xfrm>
          <a:off x="2091" y="351973"/>
          <a:ext cx="1257560" cy="374400"/>
        </a:xfrm>
        <a:prstGeom prst="rect">
          <a:avLst/>
        </a:prstGeom>
        <a:solidFill>
          <a:schemeClr val="accent1">
            <a:alpha val="90000"/>
            <a:hueOff val="0"/>
            <a:satOff val="0"/>
            <a:lumOff val="0"/>
            <a:alphaOff val="0"/>
          </a:schemeClr>
        </a:solidFill>
        <a:ln w="25400" cap="flat" cmpd="sng" algn="ctr">
          <a:solidFill>
            <a:schemeClr val="accent1">
              <a:alpha val="9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en-US" sz="1300" b="1" kern="1200" dirty="0" smtClean="0">
              <a:effectLst>
                <a:outerShdw blurRad="38100" dist="38100" dir="2700000" algn="tl">
                  <a:srgbClr val="000000">
                    <a:alpha val="43137"/>
                  </a:srgbClr>
                </a:outerShdw>
              </a:effectLst>
            </a:rPr>
            <a:t>Population</a:t>
          </a:r>
          <a:endParaRPr lang="en-US" sz="1300" b="1" kern="1200" dirty="0">
            <a:effectLst>
              <a:outerShdw blurRad="38100" dist="38100" dir="2700000" algn="tl">
                <a:srgbClr val="000000">
                  <a:alpha val="43137"/>
                </a:srgbClr>
              </a:outerShdw>
            </a:effectLst>
          </a:endParaRPr>
        </a:p>
      </dsp:txBody>
      <dsp:txXfrm>
        <a:off x="2091" y="351973"/>
        <a:ext cx="1257560" cy="374400"/>
      </dsp:txXfrm>
    </dsp:sp>
    <dsp:sp modelId="{56F44E83-0161-4567-ABB1-024607CBDE32}">
      <dsp:nvSpPr>
        <dsp:cNvPr id="0" name=""/>
        <dsp:cNvSpPr/>
      </dsp:nvSpPr>
      <dsp:spPr>
        <a:xfrm>
          <a:off x="2091" y="726373"/>
          <a:ext cx="1257560" cy="125845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Distribution and dynamics</a:t>
          </a:r>
          <a:endParaRPr lang="en-US" sz="1300" kern="1200" dirty="0"/>
        </a:p>
        <a:p>
          <a:pPr marL="114300" lvl="1" indent="-114300" algn="l" defTabSz="577850">
            <a:lnSpc>
              <a:spcPct val="90000"/>
            </a:lnSpc>
            <a:spcBef>
              <a:spcPct val="0"/>
            </a:spcBef>
            <a:spcAft>
              <a:spcPct val="15000"/>
            </a:spcAft>
            <a:buChar char="••"/>
          </a:pPr>
          <a:r>
            <a:rPr lang="en-US" sz="1300" kern="1200" dirty="0" smtClean="0"/>
            <a:t>Land use change</a:t>
          </a:r>
          <a:endParaRPr lang="en-US" sz="1300" kern="1200" dirty="0"/>
        </a:p>
        <a:p>
          <a:pPr marL="114300" lvl="1" indent="-114300" algn="l" defTabSz="577850">
            <a:lnSpc>
              <a:spcPct val="90000"/>
            </a:lnSpc>
            <a:spcBef>
              <a:spcPct val="0"/>
            </a:spcBef>
            <a:spcAft>
              <a:spcPct val="15000"/>
            </a:spcAft>
            <a:buChar char="••"/>
          </a:pPr>
          <a:r>
            <a:rPr lang="en-US" sz="1300" kern="1200" dirty="0" smtClean="0"/>
            <a:t>Citizen science</a:t>
          </a:r>
          <a:endParaRPr lang="en-US" sz="1300" kern="1200" dirty="0"/>
        </a:p>
      </dsp:txBody>
      <dsp:txXfrm>
        <a:off x="2091" y="726373"/>
        <a:ext cx="1257560" cy="1258453"/>
      </dsp:txXfrm>
    </dsp:sp>
    <dsp:sp modelId="{F6E69D89-556F-4D2A-903B-F16F766C0938}">
      <dsp:nvSpPr>
        <dsp:cNvPr id="0" name=""/>
        <dsp:cNvSpPr/>
      </dsp:nvSpPr>
      <dsp:spPr>
        <a:xfrm>
          <a:off x="1435710" y="351973"/>
          <a:ext cx="1257560" cy="374400"/>
        </a:xfrm>
        <a:prstGeom prst="rect">
          <a:avLst/>
        </a:prstGeom>
        <a:solidFill>
          <a:schemeClr val="accent1">
            <a:alpha val="90000"/>
            <a:hueOff val="0"/>
            <a:satOff val="0"/>
            <a:lumOff val="0"/>
            <a:alphaOff val="-13333"/>
          </a:schemeClr>
        </a:solidFill>
        <a:ln w="25400" cap="flat" cmpd="sng" algn="ctr">
          <a:solidFill>
            <a:schemeClr val="accent1">
              <a:alpha val="90000"/>
              <a:hueOff val="0"/>
              <a:satOff val="0"/>
              <a:lumOff val="0"/>
              <a:alphaOff val="-13333"/>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en-US" sz="1300" b="1" kern="1200" dirty="0" smtClean="0">
              <a:effectLst>
                <a:outerShdw blurRad="38100" dist="38100" dir="2700000" algn="tl">
                  <a:srgbClr val="000000">
                    <a:alpha val="43137"/>
                  </a:srgbClr>
                </a:outerShdw>
              </a:effectLst>
            </a:rPr>
            <a:t>Mobility</a:t>
          </a:r>
          <a:endParaRPr lang="en-US" sz="1300" b="1" kern="1200" dirty="0">
            <a:effectLst>
              <a:outerShdw blurRad="38100" dist="38100" dir="2700000" algn="tl">
                <a:srgbClr val="000000">
                  <a:alpha val="43137"/>
                </a:srgbClr>
              </a:outerShdw>
            </a:effectLst>
          </a:endParaRPr>
        </a:p>
      </dsp:txBody>
      <dsp:txXfrm>
        <a:off x="1435710" y="351973"/>
        <a:ext cx="1257560" cy="374400"/>
      </dsp:txXfrm>
    </dsp:sp>
    <dsp:sp modelId="{318B5CC9-2102-4B5E-9C8D-AB9BB8246277}">
      <dsp:nvSpPr>
        <dsp:cNvPr id="0" name=""/>
        <dsp:cNvSpPr/>
      </dsp:nvSpPr>
      <dsp:spPr>
        <a:xfrm>
          <a:off x="1435710" y="726373"/>
          <a:ext cx="1257560" cy="125845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Connected vehicles</a:t>
          </a:r>
          <a:endParaRPr lang="en-US" sz="1300" kern="1200" dirty="0"/>
        </a:p>
        <a:p>
          <a:pPr marL="114300" lvl="1" indent="-114300" algn="l" defTabSz="577850">
            <a:lnSpc>
              <a:spcPct val="90000"/>
            </a:lnSpc>
            <a:spcBef>
              <a:spcPct val="0"/>
            </a:spcBef>
            <a:spcAft>
              <a:spcPct val="15000"/>
            </a:spcAft>
            <a:buChar char="••"/>
          </a:pPr>
          <a:r>
            <a:rPr lang="en-US" sz="1300" kern="1200" dirty="0" smtClean="0"/>
            <a:t>Driver-assistance systems</a:t>
          </a:r>
          <a:endParaRPr lang="en-US" sz="1300" kern="1200" dirty="0"/>
        </a:p>
        <a:p>
          <a:pPr marL="114300" lvl="1" indent="-114300" algn="l" defTabSz="577850">
            <a:lnSpc>
              <a:spcPct val="90000"/>
            </a:lnSpc>
            <a:spcBef>
              <a:spcPct val="0"/>
            </a:spcBef>
            <a:spcAft>
              <a:spcPct val="15000"/>
            </a:spcAft>
            <a:buChar char="••"/>
          </a:pPr>
          <a:r>
            <a:rPr lang="en-US" sz="1300" kern="1200" dirty="0" smtClean="0"/>
            <a:t>Safety</a:t>
          </a:r>
          <a:endParaRPr lang="en-US" sz="1300" kern="1200" dirty="0"/>
        </a:p>
      </dsp:txBody>
      <dsp:txXfrm>
        <a:off x="1435710" y="726373"/>
        <a:ext cx="1257560" cy="1258453"/>
      </dsp:txXfrm>
    </dsp:sp>
    <dsp:sp modelId="{FAD5995F-9F15-4F11-B4FC-A187CAE8A32A}">
      <dsp:nvSpPr>
        <dsp:cNvPr id="0" name=""/>
        <dsp:cNvSpPr/>
      </dsp:nvSpPr>
      <dsp:spPr>
        <a:xfrm>
          <a:off x="2869329" y="351973"/>
          <a:ext cx="1257560" cy="374400"/>
        </a:xfrm>
        <a:prstGeom prst="rect">
          <a:avLst/>
        </a:prstGeom>
        <a:solidFill>
          <a:schemeClr val="accent1">
            <a:alpha val="90000"/>
            <a:hueOff val="0"/>
            <a:satOff val="0"/>
            <a:lumOff val="0"/>
            <a:alphaOff val="-26667"/>
          </a:schemeClr>
        </a:solidFill>
        <a:ln w="25400" cap="flat" cmpd="sng" algn="ctr">
          <a:solidFill>
            <a:schemeClr val="accent1">
              <a:alpha val="90000"/>
              <a:hueOff val="0"/>
              <a:satOff val="0"/>
              <a:lumOff val="0"/>
              <a:alphaOff val="-26667"/>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en-US" sz="1300" b="1" kern="1200" dirty="0" smtClean="0">
              <a:effectLst>
                <a:outerShdw blurRad="38100" dist="38100" dir="2700000" algn="tl">
                  <a:srgbClr val="000000">
                    <a:alpha val="43137"/>
                  </a:srgbClr>
                </a:outerShdw>
              </a:effectLst>
            </a:rPr>
            <a:t>Energy</a:t>
          </a:r>
          <a:endParaRPr lang="en-US" sz="1300" b="1" kern="1200" dirty="0">
            <a:effectLst>
              <a:outerShdw blurRad="38100" dist="38100" dir="2700000" algn="tl">
                <a:srgbClr val="000000">
                  <a:alpha val="43137"/>
                </a:srgbClr>
              </a:outerShdw>
            </a:effectLst>
          </a:endParaRPr>
        </a:p>
      </dsp:txBody>
      <dsp:txXfrm>
        <a:off x="2869329" y="351973"/>
        <a:ext cx="1257560" cy="374400"/>
      </dsp:txXfrm>
    </dsp:sp>
    <dsp:sp modelId="{F83AAD87-2B5F-48F6-906B-8FD6B66715AD}">
      <dsp:nvSpPr>
        <dsp:cNvPr id="0" name=""/>
        <dsp:cNvSpPr/>
      </dsp:nvSpPr>
      <dsp:spPr>
        <a:xfrm>
          <a:off x="2869329" y="726373"/>
          <a:ext cx="1257560" cy="125845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Efficiency</a:t>
          </a:r>
          <a:endParaRPr lang="en-US" sz="1300" kern="1200" dirty="0"/>
        </a:p>
        <a:p>
          <a:pPr marL="114300" lvl="1" indent="-114300" algn="l" defTabSz="577850">
            <a:lnSpc>
              <a:spcPct val="90000"/>
            </a:lnSpc>
            <a:spcBef>
              <a:spcPct val="0"/>
            </a:spcBef>
            <a:spcAft>
              <a:spcPct val="15000"/>
            </a:spcAft>
            <a:buChar char="••"/>
          </a:pPr>
          <a:r>
            <a:rPr lang="en-US" sz="1300" kern="1200" dirty="0" smtClean="0"/>
            <a:t>Pollution</a:t>
          </a:r>
          <a:endParaRPr lang="en-US" sz="1300" kern="1200" dirty="0"/>
        </a:p>
        <a:p>
          <a:pPr marL="114300" lvl="1" indent="-114300" algn="l" defTabSz="577850">
            <a:lnSpc>
              <a:spcPct val="90000"/>
            </a:lnSpc>
            <a:spcBef>
              <a:spcPct val="0"/>
            </a:spcBef>
            <a:spcAft>
              <a:spcPct val="15000"/>
            </a:spcAft>
            <a:buChar char="••"/>
          </a:pPr>
          <a:r>
            <a:rPr lang="en-US" sz="1300" kern="1200" dirty="0" smtClean="0"/>
            <a:t>Sustainability</a:t>
          </a:r>
          <a:endParaRPr lang="en-US" sz="1300" kern="1200" dirty="0"/>
        </a:p>
      </dsp:txBody>
      <dsp:txXfrm>
        <a:off x="2869329" y="726373"/>
        <a:ext cx="1257560" cy="1258453"/>
      </dsp:txXfrm>
    </dsp:sp>
    <dsp:sp modelId="{CEB69302-15EB-4B1F-A7F6-1A87F4FB697D}">
      <dsp:nvSpPr>
        <dsp:cNvPr id="0" name=""/>
        <dsp:cNvSpPr/>
      </dsp:nvSpPr>
      <dsp:spPr>
        <a:xfrm>
          <a:off x="4302948" y="351973"/>
          <a:ext cx="1257560" cy="374400"/>
        </a:xfrm>
        <a:prstGeom prst="rect">
          <a:avLst/>
        </a:prstGeom>
        <a:solidFill>
          <a:schemeClr val="accent1">
            <a:alpha val="90000"/>
            <a:hueOff val="0"/>
            <a:satOff val="0"/>
            <a:lumOff val="0"/>
            <a:alphaOff val="-40000"/>
          </a:schemeClr>
        </a:solidFill>
        <a:ln w="25400" cap="flat" cmpd="sng" algn="ctr">
          <a:solidFill>
            <a:schemeClr val="accent1">
              <a:alpha val="90000"/>
              <a:hueOff val="0"/>
              <a:satOff val="0"/>
              <a:lumOff val="0"/>
              <a:alphaOff val="-4000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en-US" sz="1300" b="1" kern="1200" dirty="0" smtClean="0">
              <a:effectLst>
                <a:outerShdw blurRad="38100" dist="38100" dir="2700000" algn="tl">
                  <a:srgbClr val="000000">
                    <a:alpha val="43137"/>
                  </a:srgbClr>
                </a:outerShdw>
              </a:effectLst>
            </a:rPr>
            <a:t>Resiliency</a:t>
          </a:r>
          <a:endParaRPr lang="en-US" sz="1300" b="1" kern="1200" dirty="0">
            <a:effectLst>
              <a:outerShdw blurRad="38100" dist="38100" dir="2700000" algn="tl">
                <a:srgbClr val="000000">
                  <a:alpha val="43137"/>
                </a:srgbClr>
              </a:outerShdw>
            </a:effectLst>
          </a:endParaRPr>
        </a:p>
      </dsp:txBody>
      <dsp:txXfrm>
        <a:off x="4302948" y="351973"/>
        <a:ext cx="1257560" cy="374400"/>
      </dsp:txXfrm>
    </dsp:sp>
    <dsp:sp modelId="{2DAF5669-3D2A-4C63-9842-64D7C8F64EEA}">
      <dsp:nvSpPr>
        <dsp:cNvPr id="0" name=""/>
        <dsp:cNvSpPr/>
      </dsp:nvSpPr>
      <dsp:spPr>
        <a:xfrm>
          <a:off x="4302948" y="726373"/>
          <a:ext cx="1257560" cy="125845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Cyber security</a:t>
          </a:r>
          <a:endParaRPr lang="en-US" sz="1300" kern="1200" dirty="0"/>
        </a:p>
        <a:p>
          <a:pPr marL="114300" lvl="1" indent="-114300" algn="l" defTabSz="577850">
            <a:lnSpc>
              <a:spcPct val="90000"/>
            </a:lnSpc>
            <a:spcBef>
              <a:spcPct val="0"/>
            </a:spcBef>
            <a:spcAft>
              <a:spcPct val="15000"/>
            </a:spcAft>
            <a:buChar char="••"/>
          </a:pPr>
          <a:r>
            <a:rPr lang="en-US" sz="1300" kern="1200" dirty="0" smtClean="0"/>
            <a:t>Communication</a:t>
          </a:r>
          <a:endParaRPr lang="en-US" sz="1300" kern="1200" dirty="0"/>
        </a:p>
        <a:p>
          <a:pPr marL="114300" lvl="1" indent="-114300" algn="l" defTabSz="577850">
            <a:lnSpc>
              <a:spcPct val="90000"/>
            </a:lnSpc>
            <a:spcBef>
              <a:spcPct val="0"/>
            </a:spcBef>
            <a:spcAft>
              <a:spcPct val="15000"/>
            </a:spcAft>
            <a:buChar char="••"/>
          </a:pPr>
          <a:r>
            <a:rPr lang="en-US" sz="1300" kern="1200" dirty="0" smtClean="0"/>
            <a:t>Disaster management</a:t>
          </a:r>
          <a:endParaRPr lang="en-US" sz="1300" kern="1200" dirty="0"/>
        </a:p>
      </dsp:txBody>
      <dsp:txXfrm>
        <a:off x="4302948" y="726373"/>
        <a:ext cx="1257560" cy="1258453"/>
      </dsp:txXfrm>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4B1A3F-471E-B847-B3FA-F381D6A4C813}" type="datetimeFigureOut">
              <a:rPr lang="en-US" smtClean="0"/>
              <a:t>4/15/15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3AFDAC-E51E-F943-B4C7-3974A9E8D9C7}" type="slidenum">
              <a:rPr lang="en-US" smtClean="0"/>
              <a:t>‹#›</a:t>
            </a:fld>
            <a:endParaRPr lang="en-US"/>
          </a:p>
        </p:txBody>
      </p:sp>
    </p:spTree>
    <p:extLst>
      <p:ext uri="{BB962C8B-B14F-4D97-AF65-F5344CB8AC3E}">
        <p14:creationId xmlns:p14="http://schemas.microsoft.com/office/powerpoint/2010/main" val="30637715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5" name="Rectangle 3"/>
          <p:cNvSpPr>
            <a:spLocks noGrp="1" noChangeArrowheads="1"/>
          </p:cNvSpPr>
          <p:nvPr>
            <p:ph type="body" idx="1"/>
          </p:nvPr>
        </p:nvSpPr>
        <p:spPr bwMode="auto">
          <a:xfrm>
            <a:off x="914711" y="4344025"/>
            <a:ext cx="5028579" cy="4114488"/>
          </a:xfrm>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a typeface="Geneva"/>
              <a:cs typeface="Geneva"/>
            </a:endParaRPr>
          </a:p>
        </p:txBody>
      </p:sp>
    </p:spTree>
    <p:extLst>
      <p:ext uri="{BB962C8B-B14F-4D97-AF65-F5344CB8AC3E}">
        <p14:creationId xmlns:p14="http://schemas.microsoft.com/office/powerpoint/2010/main" val="1737518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54899804-D79C-4D45-9454-C9471756A7A3}" type="slidenum">
              <a:rPr lang="en-US" smtClean="0">
                <a:solidFill>
                  <a:srgbClr val="000000"/>
                </a:solidFill>
                <a:latin typeface="Arial" pitchFamily="34" charset="0"/>
                <a:cs typeface="Arial" pitchFamily="34" charset="0"/>
              </a:rPr>
              <a:pPr/>
              <a:t>26</a:t>
            </a:fld>
            <a:endParaRPr lang="en-US" smtClean="0">
              <a:solidFill>
                <a:srgbClr val="000000"/>
              </a:solidFill>
              <a:latin typeface="Arial" pitchFamily="34" charset="0"/>
              <a:cs typeface="Arial"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spcBef>
                <a:spcPct val="0"/>
              </a:spcBef>
            </a:pPr>
            <a:endParaRPr lang="en-US" smtClean="0">
              <a:latin typeface="Arial" pitchFamily="34" charset="0"/>
            </a:endParaRPr>
          </a:p>
        </p:txBody>
      </p:sp>
    </p:spTree>
    <p:extLst>
      <p:ext uri="{BB962C8B-B14F-4D97-AF65-F5344CB8AC3E}">
        <p14:creationId xmlns:p14="http://schemas.microsoft.com/office/powerpoint/2010/main" val="1266235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3D visualization of the projected population change between 2010 and 2050.  </a:t>
            </a:r>
          </a:p>
          <a:p>
            <a:r>
              <a:rPr lang="en-US" dirty="0"/>
              <a:t>This represents just the change, not the overall total population.  </a:t>
            </a:r>
          </a:p>
          <a:p>
            <a:r>
              <a:rPr lang="en-US" dirty="0"/>
              <a:t>The extruded heights are based on the projected change, relative to the total population in 2010.  So, the larger spikes indicate areas of new development.  Since the original purpose of this research was to identify the spatial extent and distribution of future population, this illustration sums up the entire project quite well, showing that while population in and around metropolitan areas are continuing to grow, new land is not being developed.  Due to existing infrastructure and population within these metropolitan areas,  growth is either occurring vertically or in some form of urban renewal or land use change.  What were are really interested in is where new population growth is developing new land, as signified by the large spikes.</a:t>
            </a:r>
          </a:p>
        </p:txBody>
      </p:sp>
      <p:sp>
        <p:nvSpPr>
          <p:cNvPr id="4" name="Slide Number Placeholder 3"/>
          <p:cNvSpPr>
            <a:spLocks noGrp="1"/>
          </p:cNvSpPr>
          <p:nvPr>
            <p:ph type="sldNum" sz="quarter" idx="10"/>
          </p:nvPr>
        </p:nvSpPr>
        <p:spPr/>
        <p:txBody>
          <a:bodyPr/>
          <a:lstStyle/>
          <a:p>
            <a:fld id="{639CDC00-D4B9-49AF-8AE2-177CBC767580}"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2087983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612681C-60E0-428A-9CA0-92533E72FC76}" type="slidenum">
              <a:rPr lang="en-US">
                <a:solidFill>
                  <a:srgbClr val="000000"/>
                </a:solidFill>
                <a:latin typeface="Arial" pitchFamily="34" charset="0"/>
                <a:cs typeface="Arial" pitchFamily="34" charset="0"/>
              </a:rPr>
              <a:pPr/>
              <a:t>29</a:t>
            </a:fld>
            <a:endParaRPr lang="en-US">
              <a:solidFill>
                <a:srgbClr val="000000"/>
              </a:solidFill>
              <a:latin typeface="Arial" pitchFamily="34" charset="0"/>
              <a:cs typeface="Arial" pitchFamily="34" charset="0"/>
            </a:endParaRPr>
          </a:p>
        </p:txBody>
      </p:sp>
      <p:sp>
        <p:nvSpPr>
          <p:cNvPr id="79875" name="Rectangle 2"/>
          <p:cNvSpPr>
            <a:spLocks noGrp="1" noRot="1" noChangeAspect="1" noChangeArrowheads="1" noTextEdit="1"/>
          </p:cNvSpPr>
          <p:nvPr>
            <p:ph type="sldImg"/>
          </p:nvPr>
        </p:nvSpPr>
        <p:spPr bwMode="auto">
          <a:xfrm>
            <a:off x="1156977" y="687050"/>
            <a:ext cx="4545599" cy="3427439"/>
          </a:xfrm>
          <a:noFill/>
          <a:ln>
            <a:solidFill>
              <a:srgbClr val="000000"/>
            </a:solidFill>
            <a:miter lim="800000"/>
            <a:headEnd/>
            <a:tailEnd/>
          </a:ln>
        </p:spPr>
      </p:sp>
      <p:sp>
        <p:nvSpPr>
          <p:cNvPr id="79876" name="Rectangle 3"/>
          <p:cNvSpPr>
            <a:spLocks noGrp="1" noChangeArrowheads="1"/>
          </p:cNvSpPr>
          <p:nvPr>
            <p:ph type="body" idx="1"/>
          </p:nvPr>
        </p:nvSpPr>
        <p:spPr bwMode="auto">
          <a:xfrm>
            <a:off x="914711" y="4344025"/>
            <a:ext cx="5028579" cy="4112926"/>
          </a:xfrm>
          <a:noFill/>
        </p:spPr>
        <p:txBody>
          <a:bodyPr wrap="square" numCol="1" anchor="t"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1137949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UC Berkeley researchers found that the primary drivers of carbon footprints are household income, vehicle ownership and home size, all of which are considerably higher in suburbs. Other important factors include population density, the carbon intensity of electricity production, energy prices and weather.</a:t>
            </a:r>
            <a:endParaRPr lang="en-US" dirty="0"/>
          </a:p>
        </p:txBody>
      </p:sp>
      <p:sp>
        <p:nvSpPr>
          <p:cNvPr id="4" name="Slide Number Placeholder 3"/>
          <p:cNvSpPr>
            <a:spLocks noGrp="1"/>
          </p:cNvSpPr>
          <p:nvPr>
            <p:ph type="sldNum" sz="quarter" idx="10"/>
          </p:nvPr>
        </p:nvSpPr>
        <p:spPr/>
        <p:txBody>
          <a:bodyPr/>
          <a:lstStyle/>
          <a:p>
            <a:fld id="{073AFDAC-E51E-F943-B4C7-3974A9E8D9C7}" type="slidenum">
              <a:rPr lang="en-US" smtClean="0"/>
              <a:t>37</a:t>
            </a:fld>
            <a:endParaRPr lang="en-US"/>
          </a:p>
        </p:txBody>
      </p:sp>
    </p:spTree>
    <p:extLst>
      <p:ext uri="{BB962C8B-B14F-4D97-AF65-F5344CB8AC3E}">
        <p14:creationId xmlns:p14="http://schemas.microsoft.com/office/powerpoint/2010/main" val="4246666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mn-ea"/>
                <a:cs typeface="+mn-cs"/>
              </a:rPr>
              <a:t>Airbnb</a:t>
            </a:r>
            <a:r>
              <a:rPr lang="en-US" sz="1200" kern="1200" dirty="0" smtClean="0">
                <a:solidFill>
                  <a:schemeClr val="tx1"/>
                </a:solidFill>
                <a:latin typeface="+mn-lt"/>
                <a:ea typeface="+mn-ea"/>
                <a:cs typeface="+mn-cs"/>
              </a:rPr>
              <a:t> offers a professional photographer, deals with the money and provides a 24/7 customer support service (including $1 million insurance for the host). To date the company has had more than 10 million nights booked in more than 19,000 cities in 192 countries, mostly in Europe.</a:t>
            </a:r>
          </a:p>
          <a:p>
            <a:r>
              <a:rPr lang="en-US" sz="1200" kern="1200" dirty="0" smtClean="0">
                <a:solidFill>
                  <a:schemeClr val="tx1"/>
                </a:solidFill>
                <a:latin typeface="+mn-lt"/>
                <a:ea typeface="+mn-ea"/>
                <a:cs typeface="+mn-cs"/>
              </a:rPr>
              <a:t>At the start of 2012, one million people had used the site. By the end of 2012, it was 4 million. </a:t>
            </a:r>
          </a:p>
          <a:p>
            <a:r>
              <a:rPr lang="en-US" sz="1200" kern="1200" dirty="0" smtClean="0">
                <a:solidFill>
                  <a:schemeClr val="tx1"/>
                </a:solidFill>
                <a:latin typeface="+mn-lt"/>
                <a:ea typeface="+mn-ea"/>
                <a:cs typeface="+mn-cs"/>
              </a:rPr>
              <a:t>"I looked up Intercontinental recently and they do 100m nights a year." Except, when I get home, I do the sums, and 150,000 x 365 days is nearly 55m bed nights a year.</a:t>
            </a:r>
          </a:p>
          <a:p>
            <a:endParaRPr lang="en-US" dirty="0"/>
          </a:p>
        </p:txBody>
      </p:sp>
      <p:sp>
        <p:nvSpPr>
          <p:cNvPr id="4" name="Slide Number Placeholder 3"/>
          <p:cNvSpPr>
            <a:spLocks noGrp="1"/>
          </p:cNvSpPr>
          <p:nvPr>
            <p:ph type="sldNum" sz="quarter" idx="10"/>
          </p:nvPr>
        </p:nvSpPr>
        <p:spPr/>
        <p:txBody>
          <a:bodyPr/>
          <a:lstStyle/>
          <a:p>
            <a:fld id="{073AFDAC-E51E-F943-B4C7-3974A9E8D9C7}" type="slidenum">
              <a:rPr lang="en-US" smtClean="0"/>
              <a:t>46</a:t>
            </a:fld>
            <a:endParaRPr lang="en-US"/>
          </a:p>
        </p:txBody>
      </p:sp>
    </p:spTree>
    <p:extLst>
      <p:ext uri="{BB962C8B-B14F-4D97-AF65-F5344CB8AC3E}">
        <p14:creationId xmlns:p14="http://schemas.microsoft.com/office/powerpoint/2010/main" val="3407541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AB033E8-B254-4D9B-AC7E-EAF57E197BD6}" type="slidenum">
              <a:rPr lang="en-US">
                <a:solidFill>
                  <a:prstClr val="black"/>
                </a:solidFill>
                <a:latin typeface="Arial" pitchFamily="34" charset="0"/>
                <a:cs typeface="Arial" pitchFamily="34" charset="0"/>
              </a:rPr>
              <a:pPr/>
              <a:t>50</a:t>
            </a:fld>
            <a:endParaRPr lang="en-US">
              <a:solidFill>
                <a:prstClr val="black"/>
              </a:solidFill>
              <a:latin typeface="Arial" pitchFamily="34" charset="0"/>
              <a:cs typeface="Arial" pitchFamily="34" charset="0"/>
            </a:endParaRPr>
          </a:p>
        </p:txBody>
      </p:sp>
      <p:sp>
        <p:nvSpPr>
          <p:cNvPr id="57347"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57348" name="Rectangle 3"/>
          <p:cNvSpPr>
            <a:spLocks noGrp="1" noChangeArrowheads="1"/>
          </p:cNvSpPr>
          <p:nvPr>
            <p:ph type="body" idx="1"/>
          </p:nvPr>
        </p:nvSpPr>
        <p:spPr bwMode="auto">
          <a:xfrm>
            <a:off x="914711" y="4344026"/>
            <a:ext cx="5028579" cy="4114488"/>
          </a:xfrm>
          <a:noFill/>
        </p:spPr>
        <p:txBody>
          <a:bodyPr wrap="square" numCol="1" anchor="t"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653448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6F2BF2D8-AD7A-466D-AE11-8E45C2340A28}" type="slidenum">
              <a:rPr lang="en-US">
                <a:solidFill>
                  <a:prstClr val="black"/>
                </a:solidFill>
                <a:latin typeface="Arial" pitchFamily="34" charset="0"/>
              </a:rPr>
              <a:pPr/>
              <a:t>53</a:t>
            </a:fld>
            <a:endParaRPr lang="en-US">
              <a:solidFill>
                <a:prstClr val="black"/>
              </a:solidFill>
              <a:latin typeface="Arial" pitchFamily="34" charset="0"/>
            </a:endParaRPr>
          </a:p>
        </p:txBody>
      </p:sp>
      <p:sp>
        <p:nvSpPr>
          <p:cNvPr id="114691" name="Rectangle 2"/>
          <p:cNvSpPr>
            <a:spLocks noGrp="1" noRot="1" noChangeAspect="1" noChangeArrowheads="1" noTextEdit="1"/>
          </p:cNvSpPr>
          <p:nvPr>
            <p:ph type="sldImg"/>
          </p:nvPr>
        </p:nvSpPr>
        <p:spPr>
          <a:xfrm>
            <a:off x="1144588" y="687388"/>
            <a:ext cx="4572000" cy="3429000"/>
          </a:xfrm>
          <a:ln/>
        </p:spPr>
      </p:sp>
      <p:sp>
        <p:nvSpPr>
          <p:cNvPr id="114692" name="Rectangle 3"/>
          <p:cNvSpPr>
            <a:spLocks noGrp="1" noChangeArrowheads="1"/>
          </p:cNvSpPr>
          <p:nvPr>
            <p:ph type="body" idx="1"/>
          </p:nvPr>
        </p:nvSpPr>
        <p:spPr>
          <a:xfrm>
            <a:off x="686421" y="4344025"/>
            <a:ext cx="5485158" cy="4112926"/>
          </a:xfrm>
          <a:noFill/>
          <a:ln/>
        </p:spPr>
        <p:txBody>
          <a:bodyPr lIns="91368" tIns="45684" rIns="91368" bIns="45684"/>
          <a:lstStyle/>
          <a:p>
            <a:pPr eaLnBrk="1" hangingPunct="1"/>
            <a:endParaRPr lang="en-US" smtClean="0">
              <a:latin typeface="Arial" pitchFamily="34" charset="0"/>
            </a:endParaRPr>
          </a:p>
        </p:txBody>
      </p:sp>
    </p:spTree>
    <p:extLst>
      <p:ext uri="{BB962C8B-B14F-4D97-AF65-F5344CB8AC3E}">
        <p14:creationId xmlns:p14="http://schemas.microsoft.com/office/powerpoint/2010/main" val="1908518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xfrm>
            <a:off x="914635" y="4344229"/>
            <a:ext cx="5028731" cy="4114387"/>
          </a:xfrm>
          <a:noFill/>
          <a:ln/>
        </p:spPr>
        <p:txBody>
          <a:bodyPr/>
          <a:lstStyle/>
          <a:p>
            <a:endParaRPr lang="en-US" smtClean="0">
              <a:latin typeface="Arial" pitchFamily="34" charset="0"/>
              <a:ea typeface="Geneva"/>
              <a:cs typeface="Geneva"/>
            </a:endParaRPr>
          </a:p>
        </p:txBody>
      </p:sp>
    </p:spTree>
    <p:extLst>
      <p:ext uri="{BB962C8B-B14F-4D97-AF65-F5344CB8AC3E}">
        <p14:creationId xmlns:p14="http://schemas.microsoft.com/office/powerpoint/2010/main" val="282828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2DC7B9E9-5F29-4B25-9548-007C079FD744}" type="slidenum">
              <a:rPr lang="en-US" smtClean="0">
                <a:solidFill>
                  <a:prstClr val="black"/>
                </a:solidFill>
                <a:latin typeface="Arial" pitchFamily="34" charset="0"/>
              </a:rPr>
              <a:pPr/>
              <a:t>4</a:t>
            </a:fld>
            <a:endParaRPr lang="en-US" smtClean="0">
              <a:solidFill>
                <a:prstClr val="black"/>
              </a:solidFill>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10613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F20ED43-8C69-4CD4-90DC-7E8A894E55A4}" type="slidenum">
              <a:rPr lang="en-US" smtClean="0">
                <a:solidFill>
                  <a:srgbClr val="000000"/>
                </a:solidFill>
                <a:latin typeface="Arial" pitchFamily="34" charset="0"/>
                <a:cs typeface="Arial" pitchFamily="34" charset="0"/>
              </a:rPr>
              <a:pPr/>
              <a:t>9</a:t>
            </a:fld>
            <a:endParaRPr lang="en-US" smtClean="0">
              <a:solidFill>
                <a:srgbClr val="000000"/>
              </a:solidFill>
              <a:latin typeface="Arial" pitchFamily="34" charset="0"/>
              <a:cs typeface="Arial" pitchFamily="34" charset="0"/>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8" name="Rectangle 3"/>
          <p:cNvSpPr>
            <a:spLocks noGrp="1" noChangeArrowheads="1"/>
          </p:cNvSpPr>
          <p:nvPr>
            <p:ph type="body" idx="1"/>
          </p:nvPr>
        </p:nvSpPr>
        <p:spPr bwMode="auto">
          <a:xfrm>
            <a:off x="914711" y="4344026"/>
            <a:ext cx="5028579" cy="4114488"/>
          </a:xfrm>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extLst>
      <p:ext uri="{BB962C8B-B14F-4D97-AF65-F5344CB8AC3E}">
        <p14:creationId xmlns:p14="http://schemas.microsoft.com/office/powerpoint/2010/main" val="114723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MODIS 1 KM </a:t>
            </a:r>
          </a:p>
          <a:p>
            <a:r>
              <a:rPr lang="en-US" dirty="0" smtClean="0"/>
              <a:t>Landsat 30m </a:t>
            </a:r>
          </a:p>
          <a:p>
            <a:r>
              <a:rPr lang="en-US" dirty="0" smtClean="0"/>
              <a:t>SMT-16</a:t>
            </a:r>
            <a:r>
              <a:rPr lang="en-US" baseline="0" dirty="0" smtClean="0"/>
              <a:t> meters </a:t>
            </a:r>
          </a:p>
          <a:p>
            <a:endParaRPr lang="en-US" dirty="0"/>
          </a:p>
        </p:txBody>
      </p:sp>
      <p:sp>
        <p:nvSpPr>
          <p:cNvPr id="4" name="Slide Number Placeholder 3"/>
          <p:cNvSpPr>
            <a:spLocks noGrp="1"/>
          </p:cNvSpPr>
          <p:nvPr>
            <p:ph type="sldNum" sz="quarter" idx="10"/>
          </p:nvPr>
        </p:nvSpPr>
        <p:spPr/>
        <p:txBody>
          <a:bodyPr/>
          <a:lstStyle/>
          <a:p>
            <a:pPr>
              <a:defRPr/>
            </a:pPr>
            <a:fld id="{037CE81E-5833-4A9D-86F5-03D3F62DBFC1}" type="slidenum">
              <a:rPr lang="en-US" smtClean="0">
                <a:solidFill>
                  <a:prstClr val="black"/>
                </a:solidFill>
                <a:latin typeface="Calibri"/>
              </a:rPr>
              <a:pPr>
                <a:defRPr/>
              </a:pPr>
              <a:t>12</a:t>
            </a:fld>
            <a:endParaRPr lang="en-US">
              <a:solidFill>
                <a:prstClr val="black"/>
              </a:solidFill>
              <a:latin typeface="Calibri"/>
            </a:endParaRPr>
          </a:p>
        </p:txBody>
      </p:sp>
    </p:spTree>
    <p:extLst>
      <p:ext uri="{BB962C8B-B14F-4D97-AF65-F5344CB8AC3E}">
        <p14:creationId xmlns:p14="http://schemas.microsoft.com/office/powerpoint/2010/main" val="3197115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62215A-CC49-6B4F-A3BA-ADF533A75C67}" type="slidenum">
              <a:rPr lang="en-US">
                <a:solidFill>
                  <a:prstClr val="black"/>
                </a:solidFill>
                <a:latin typeface="Calibri"/>
              </a:rPr>
              <a:pPr/>
              <a:t>14</a:t>
            </a:fld>
            <a:endParaRPr lang="en-US">
              <a:solidFill>
                <a:prstClr val="black"/>
              </a:solidFill>
              <a:latin typeface="Calibri"/>
            </a:endParaRPr>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p:txBody>
          <a:bodyPr/>
          <a:lstStyle/>
          <a:p>
            <a:r>
              <a:rPr lang="en-US"/>
              <a:t>These graphics show the high resolution images and </a:t>
            </a:r>
          </a:p>
          <a:p>
            <a:r>
              <a:rPr lang="en-US"/>
              <a:t>A categorized income map based on census data. </a:t>
            </a:r>
          </a:p>
          <a:p>
            <a:endParaRPr lang="en-US"/>
          </a:p>
          <a:p>
            <a:r>
              <a:rPr lang="en-US"/>
              <a:t>I have used the block groups </a:t>
            </a:r>
          </a:p>
          <a:p>
            <a:endParaRPr lang="en-US"/>
          </a:p>
          <a:p>
            <a:r>
              <a:rPr lang="en-US"/>
              <a:t>With 25 % or greater number of households with 150K or more household income as rich neighborhood.</a:t>
            </a:r>
          </a:p>
          <a:p>
            <a:endParaRPr lang="en-US"/>
          </a:p>
          <a:p>
            <a:r>
              <a:rPr lang="en-US"/>
              <a:t>With 75-95 % of the households with 30-150 K household as middle income. </a:t>
            </a:r>
          </a:p>
          <a:p>
            <a:endParaRPr lang="en-US"/>
          </a:p>
          <a:p>
            <a:r>
              <a:rPr lang="en-US"/>
              <a:t>With 50 -60% of households with less than 30K household income as poor neighborhood.</a:t>
            </a:r>
          </a:p>
          <a:p>
            <a:endParaRPr lang="en-US"/>
          </a:p>
          <a:p>
            <a:r>
              <a:rPr lang="en-US"/>
              <a:t>These particular breaks were chosen form the data to show the distinct pattern in the images in one scene. Other break points had overlap and were tough to put on visualization.</a:t>
            </a:r>
          </a:p>
        </p:txBody>
      </p:sp>
    </p:spTree>
    <p:extLst>
      <p:ext uri="{BB962C8B-B14F-4D97-AF65-F5344CB8AC3E}">
        <p14:creationId xmlns:p14="http://schemas.microsoft.com/office/powerpoint/2010/main" val="1676902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24773D-98F6-E847-B7C4-A3BD7C3F5BD7}" type="slidenum">
              <a:rPr lang="en-US">
                <a:solidFill>
                  <a:prstClr val="black"/>
                </a:solidFill>
                <a:latin typeface="Calibri"/>
              </a:rPr>
              <a:pPr/>
              <a:t>15</a:t>
            </a:fld>
            <a:endParaRPr lang="en-US">
              <a:solidFill>
                <a:prstClr val="black"/>
              </a:solidFill>
              <a:latin typeface="Calibri"/>
            </a:endParaRPr>
          </a:p>
        </p:txBody>
      </p:sp>
      <p:sp>
        <p:nvSpPr>
          <p:cNvPr id="35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843" name="Rectangle 3"/>
          <p:cNvSpPr>
            <a:spLocks noGrp="1" noChangeArrowheads="1"/>
          </p:cNvSpPr>
          <p:nvPr>
            <p:ph type="body" idx="1"/>
          </p:nvPr>
        </p:nvSpPr>
        <p:spPr/>
        <p:txBody>
          <a:bodyPr/>
          <a:lstStyle/>
          <a:p>
            <a:r>
              <a:rPr lang="en-US"/>
              <a:t>These graphics show visually distinct pattem between rich and middle income neighborhood for Albuquerque area. </a:t>
            </a:r>
          </a:p>
        </p:txBody>
      </p:sp>
    </p:spTree>
    <p:extLst>
      <p:ext uri="{BB962C8B-B14F-4D97-AF65-F5344CB8AC3E}">
        <p14:creationId xmlns:p14="http://schemas.microsoft.com/office/powerpoint/2010/main" val="1486222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first shows the global coverage that the Bayesian approach provides.  The charts and data will update as you explore the map.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second image shows pop density data that has supporting reports that help refine the Bayesian curve.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Finally,  we have done an initial integration with Flickr.  There are some issue with pulling relevant photos from their API, but we have also filled in some pictures from within PDT itself to provide better material.  We are exploring other sources for these types of photos that might be relevant.  </a:t>
            </a:r>
          </a:p>
          <a:p>
            <a:r>
              <a:rPr lang="en-US" sz="1200" kern="1200" dirty="0" smtClean="0">
                <a:solidFill>
                  <a:schemeClr val="tx1"/>
                </a:solidFill>
                <a:latin typeface="+mn-lt"/>
                <a:ea typeface="+mn-ea"/>
                <a:cs typeface="+mn-cs"/>
              </a:rPr>
              <a:t>Eddie also had an interesting idea where we could explore applying the overhead statistics work to images as they come in to find buildings.  This would be an interesting challenge and one we will explore as we move forward.</a:t>
            </a:r>
            <a:endParaRPr lang="en-US" dirty="0"/>
          </a:p>
        </p:txBody>
      </p:sp>
      <p:sp>
        <p:nvSpPr>
          <p:cNvPr id="4" name="Slide Number Placeholder 3"/>
          <p:cNvSpPr>
            <a:spLocks noGrp="1"/>
          </p:cNvSpPr>
          <p:nvPr>
            <p:ph type="sldNum" sz="quarter" idx="10"/>
          </p:nvPr>
        </p:nvSpPr>
        <p:spPr/>
        <p:txBody>
          <a:bodyPr/>
          <a:lstStyle/>
          <a:p>
            <a:fld id="{F2C7BBE8-C9A7-3948-86D4-B0B855BE648E}"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2127188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mhp</a:t>
            </a:r>
            <a:r>
              <a:rPr lang="en-US" dirty="0"/>
              <a:t>-detection system runs on a heterogeneous architecture consisting of two Intel CPUs and four Tesla GPUs. The two Intel CPUs are Xeon pro E5620 </a:t>
            </a:r>
            <a:r>
              <a:rPr lang="en-US" dirty="0" err="1"/>
              <a:t>Westmere</a:t>
            </a:r>
            <a:endParaRPr lang="en-US" dirty="0"/>
          </a:p>
          <a:p>
            <a:r>
              <a:rPr lang="en-US" dirty="0"/>
              <a:t>2.4 GHz Quad Core 32nm CPU with 256 KB Cache/core and 12MB Shared L3. The system has 96 GB of DDR3 Memory. </a:t>
            </a:r>
          </a:p>
          <a:p>
            <a:r>
              <a:rPr lang="en-US" dirty="0"/>
              <a:t>It is equipped with four NVIDIA C2075 GPU Compute Processors. The C2075 GPU is based on the Tesla Architecture. It has 14 Streaming Processors, each having 32 CUDA cores. It provides 6 GB GDDR5 Memory thus maximizing performance and reduces data transfers by enabling the programmer to keep larger datasets on GPU memory.</a:t>
            </a:r>
          </a:p>
        </p:txBody>
      </p:sp>
      <p:sp>
        <p:nvSpPr>
          <p:cNvPr id="4" name="Slide Number Placeholder 3"/>
          <p:cNvSpPr>
            <a:spLocks noGrp="1"/>
          </p:cNvSpPr>
          <p:nvPr>
            <p:ph type="sldNum" sz="quarter" idx="10"/>
          </p:nvPr>
        </p:nvSpPr>
        <p:spPr/>
        <p:txBody>
          <a:bodyPr/>
          <a:lstStyle/>
          <a:p>
            <a:fld id="{A63DE2F1-7505-BC4F-8C3E-8B526B1976F7}"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32196467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12.png"/><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12.png"/><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Master" Target="../slideMasters/slideMaster6.xml"/><Relationship Id="rId2"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Master" Target="../slideMasters/slideMaster7.xml"/><Relationship Id="rId2"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1.png"/><Relationship Id="rId3" Type="http://schemas.openxmlformats.org/officeDocument/2006/relationships/image" Target="../media/image2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5.png"/><Relationship Id="rId1" Type="http://schemas.openxmlformats.org/officeDocument/2006/relationships/slideMaster" Target="../slideMasters/slideMaster9.xml"/><Relationship Id="rId2" Type="http://schemas.openxmlformats.org/officeDocument/2006/relationships/image" Target="../media/image10.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6.png"/><Relationship Id="rId5" Type="http://schemas.openxmlformats.org/officeDocument/2006/relationships/image" Target="../media/image28.png"/><Relationship Id="rId1" Type="http://schemas.openxmlformats.org/officeDocument/2006/relationships/slideMaster" Target="../slideMasters/slideMaster11.xml"/><Relationship Id="rId2" Type="http://schemas.openxmlformats.org/officeDocument/2006/relationships/image" Target="../media/image27.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12.png"/><Relationship Id="rId1" Type="http://schemas.openxmlformats.org/officeDocument/2006/relationships/slideMaster" Target="../slideMasters/slideMaster12.xml"/><Relationship Id="rId2" Type="http://schemas.openxmlformats.org/officeDocument/2006/relationships/image" Target="../media/image5.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4" name="Picture 9" descr="New_DOE_Logo_Color_042808.png"/>
          <p:cNvPicPr>
            <a:picLocks noChangeAspect="1"/>
          </p:cNvPicPr>
          <p:nvPr userDrawn="1"/>
        </p:nvPicPr>
        <p:blipFill>
          <a:blip r:embed="rId2" cstate="screen"/>
          <a:srcRect/>
          <a:stretch>
            <a:fillRect/>
          </a:stretch>
        </p:blipFill>
        <p:spPr bwMode="auto">
          <a:xfrm>
            <a:off x="228600" y="6238875"/>
            <a:ext cx="1743075" cy="438150"/>
          </a:xfrm>
          <a:prstGeom prst="rect">
            <a:avLst/>
          </a:prstGeom>
          <a:noFill/>
          <a:ln w="9525">
            <a:noFill/>
            <a:miter lim="800000"/>
            <a:headEnd/>
            <a:tailEnd/>
          </a:ln>
        </p:spPr>
      </p:pic>
      <p:pic>
        <p:nvPicPr>
          <p:cNvPr id="5" name="Picture 262" descr="ORNL_leaf white"/>
          <p:cNvPicPr>
            <a:picLocks noChangeAspect="1" noChangeArrowheads="1"/>
          </p:cNvPicPr>
          <p:nvPr/>
        </p:nvPicPr>
        <p:blipFill>
          <a:blip r:embed="rId3" cstate="screen"/>
          <a:srcRect/>
          <a:stretch>
            <a:fillRect/>
          </a:stretch>
        </p:blipFill>
        <p:spPr bwMode="auto">
          <a:xfrm>
            <a:off x="8161338" y="6338888"/>
            <a:ext cx="820737" cy="407987"/>
          </a:xfrm>
          <a:prstGeom prst="rect">
            <a:avLst/>
          </a:prstGeom>
          <a:noFill/>
          <a:effectLst>
            <a:outerShdw blurRad="63500" algn="ctr" rotWithShape="0">
              <a:schemeClr val="bg2">
                <a:alpha val="74998"/>
              </a:schemeClr>
            </a:outerShdw>
          </a:effectLst>
        </p:spPr>
      </p:pic>
      <p:sp>
        <p:nvSpPr>
          <p:cNvPr id="6" name="Rectangle 5"/>
          <p:cNvSpPr/>
          <p:nvPr userDrawn="1"/>
        </p:nvSpPr>
        <p:spPr bwMode="auto">
          <a:xfrm>
            <a:off x="5610225" y="0"/>
            <a:ext cx="26988"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a:solidFill>
                <a:srgbClr val="000000"/>
              </a:solidFill>
              <a:latin typeface="Arial"/>
              <a:cs typeface="Arial" pitchFamily="34" charset="0"/>
            </a:endParaRPr>
          </a:p>
        </p:txBody>
      </p:sp>
      <p:pic>
        <p:nvPicPr>
          <p:cNvPr id="7" name="Picture 13" descr="ORNL_managed by.png"/>
          <p:cNvPicPr>
            <a:picLocks noChangeAspect="1"/>
          </p:cNvPicPr>
          <p:nvPr userDrawn="1"/>
        </p:nvPicPr>
        <p:blipFill>
          <a:blip r:embed="rId4" cstate="screen"/>
          <a:srcRect/>
          <a:stretch>
            <a:fillRect/>
          </a:stretch>
        </p:blipFill>
        <p:spPr bwMode="auto">
          <a:xfrm>
            <a:off x="5646738" y="6202363"/>
            <a:ext cx="3505200" cy="452437"/>
          </a:xfrm>
          <a:prstGeom prst="rect">
            <a:avLst/>
          </a:prstGeom>
          <a:noFill/>
          <a:ln w="9525">
            <a:noFill/>
            <a:miter lim="800000"/>
            <a:headEnd/>
            <a:tailEnd/>
          </a:ln>
        </p:spPr>
      </p:pic>
      <p:sp>
        <p:nvSpPr>
          <p:cNvPr id="160991" name="Rectangle 223"/>
          <p:cNvSpPr>
            <a:spLocks noGrp="1" noChangeArrowheads="1"/>
          </p:cNvSpPr>
          <p:nvPr>
            <p:ph type="subTitle" idx="1"/>
          </p:nvPr>
        </p:nvSpPr>
        <p:spPr>
          <a:xfrm>
            <a:off x="228600" y="2696136"/>
            <a:ext cx="3733800" cy="1485900"/>
          </a:xfrm>
        </p:spPr>
        <p:txBody>
          <a:bodyPr/>
          <a:lstStyle>
            <a:lvl1pPr marL="0" indent="0" algn="r">
              <a:buFont typeface="Symbol" pitchFamily="-106" charset="2"/>
              <a:buNone/>
              <a:defRPr sz="2400"/>
            </a:lvl1pPr>
          </a:lstStyle>
          <a:p>
            <a:r>
              <a:rPr lang="en-US" smtClean="0"/>
              <a:t>Click to edit Master subtitle style</a:t>
            </a:r>
            <a:endParaRPr lang="en-US"/>
          </a:p>
        </p:txBody>
      </p:sp>
      <p:sp>
        <p:nvSpPr>
          <p:cNvPr id="160992" name="Rectangle 224"/>
          <p:cNvSpPr>
            <a:spLocks noGrp="1" noChangeArrowheads="1"/>
          </p:cNvSpPr>
          <p:nvPr>
            <p:ph type="ctrTitle"/>
          </p:nvPr>
        </p:nvSpPr>
        <p:spPr>
          <a:xfrm>
            <a:off x="800100" y="157162"/>
            <a:ext cx="8229600" cy="461963"/>
          </a:xfrm>
        </p:spPr>
        <p:txBody>
          <a:bodyPr/>
          <a:lstStyle>
            <a:lvl1pPr algn="r">
              <a:defRPr/>
            </a:lvl1pPr>
          </a:lstStyle>
          <a:p>
            <a:r>
              <a:rPr lang="en-US" smtClean="0"/>
              <a:t>Click to edit Master title style</a:t>
            </a:r>
            <a:endParaRPr lang="en-US"/>
          </a:p>
        </p:txBody>
      </p:sp>
      <p:pic>
        <p:nvPicPr>
          <p:cNvPr id="9" name="Picture 13" descr="HPC-circles.png"/>
          <p:cNvPicPr>
            <a:picLocks noChangeAspect="1"/>
          </p:cNvPicPr>
          <p:nvPr userDrawn="1"/>
        </p:nvPicPr>
        <p:blipFill>
          <a:blip r:embed="rId5"/>
          <a:stretch>
            <a:fillRect/>
          </a:stretch>
        </p:blipFill>
        <p:spPr bwMode="auto">
          <a:xfrm>
            <a:off x="4659851" y="1382945"/>
            <a:ext cx="4103383" cy="3895344"/>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0650" y="1354138"/>
            <a:ext cx="4095750" cy="4533900"/>
          </a:xfrm>
        </p:spPr>
        <p:txBody>
          <a:bodyPr/>
          <a:lstStyle>
            <a:lvl1pPr>
              <a:defRPr sz="700"/>
            </a:lvl1pPr>
            <a:lvl2pPr>
              <a:defRPr sz="600"/>
            </a:lvl2pPr>
            <a:lvl3pPr>
              <a:defRPr sz="500"/>
            </a:lvl3pPr>
            <a:lvl4pPr>
              <a:defRPr sz="500"/>
            </a:lvl4pPr>
            <a:lvl5pPr>
              <a:defRPr sz="500"/>
            </a:lvl5pPr>
            <a:lvl6pPr>
              <a:defRPr sz="500"/>
            </a:lvl6pPr>
            <a:lvl7pPr>
              <a:defRPr sz="500"/>
            </a:lvl7pPr>
            <a:lvl8pPr>
              <a:defRPr sz="500"/>
            </a:lvl8pPr>
            <a:lvl9pPr>
              <a:defRPr sz="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54500" y="1354138"/>
            <a:ext cx="4095750" cy="4533900"/>
          </a:xfrm>
        </p:spPr>
        <p:txBody>
          <a:bodyPr/>
          <a:lstStyle>
            <a:lvl1pPr>
              <a:defRPr sz="700"/>
            </a:lvl1pPr>
            <a:lvl2pPr>
              <a:defRPr sz="600"/>
            </a:lvl2pPr>
            <a:lvl3pPr>
              <a:defRPr sz="500"/>
            </a:lvl3pPr>
            <a:lvl4pPr>
              <a:defRPr sz="500"/>
            </a:lvl4pPr>
            <a:lvl5pPr>
              <a:defRPr sz="500"/>
            </a:lvl5pPr>
            <a:lvl6pPr>
              <a:defRPr sz="500"/>
            </a:lvl6pPr>
            <a:lvl7pPr>
              <a:defRPr sz="500"/>
            </a:lvl7pPr>
            <a:lvl8pPr>
              <a:defRPr sz="500"/>
            </a:lvl8pPr>
            <a:lvl9pPr>
              <a:defRPr sz="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639763"/>
          </a:xfrm>
        </p:spPr>
        <p:txBody>
          <a:bodyPr anchor="b"/>
          <a:lstStyle>
            <a:lvl1pPr marL="0" indent="0">
              <a:buNone/>
              <a:defRPr sz="600" b="1"/>
            </a:lvl1pPr>
            <a:lvl2pPr marL="114300" indent="0">
              <a:buNone/>
              <a:defRPr sz="500" b="1"/>
            </a:lvl2pPr>
            <a:lvl3pPr marL="228600" indent="0">
              <a:buNone/>
              <a:defRPr sz="500" b="1"/>
            </a:lvl3pPr>
            <a:lvl4pPr marL="342900" indent="0">
              <a:buNone/>
              <a:defRPr sz="400" b="1"/>
            </a:lvl4pPr>
            <a:lvl5pPr marL="457200" indent="0">
              <a:buNone/>
              <a:defRPr sz="400" b="1"/>
            </a:lvl5pPr>
            <a:lvl6pPr marL="571500" indent="0">
              <a:buNone/>
              <a:defRPr sz="400" b="1"/>
            </a:lvl6pPr>
            <a:lvl7pPr marL="685800" indent="0">
              <a:buNone/>
              <a:defRPr sz="400" b="1"/>
            </a:lvl7pPr>
            <a:lvl8pPr marL="800100" indent="0">
              <a:buNone/>
              <a:defRPr sz="400" b="1"/>
            </a:lvl8pPr>
            <a:lvl9pPr marL="914400" indent="0">
              <a:buNone/>
              <a:defRPr sz="4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600"/>
            </a:lvl1pPr>
            <a:lvl2pPr>
              <a:defRPr sz="500"/>
            </a:lvl2pPr>
            <a:lvl3pPr>
              <a:defRPr sz="500"/>
            </a:lvl3pPr>
            <a:lvl4pPr>
              <a:defRPr sz="400"/>
            </a:lvl4pPr>
            <a:lvl5pPr>
              <a:defRPr sz="400"/>
            </a:lvl5pPr>
            <a:lvl6pPr>
              <a:defRPr sz="400"/>
            </a:lvl6pPr>
            <a:lvl7pPr>
              <a:defRPr sz="400"/>
            </a:lvl7pPr>
            <a:lvl8pPr>
              <a:defRPr sz="400"/>
            </a:lvl8pPr>
            <a:lvl9pPr>
              <a:defRPr sz="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2"/>
            <a:ext cx="4041775" cy="639763"/>
          </a:xfrm>
        </p:spPr>
        <p:txBody>
          <a:bodyPr anchor="b"/>
          <a:lstStyle>
            <a:lvl1pPr marL="0" indent="0">
              <a:buNone/>
              <a:defRPr sz="600" b="1"/>
            </a:lvl1pPr>
            <a:lvl2pPr marL="114300" indent="0">
              <a:buNone/>
              <a:defRPr sz="500" b="1"/>
            </a:lvl2pPr>
            <a:lvl3pPr marL="228600" indent="0">
              <a:buNone/>
              <a:defRPr sz="500" b="1"/>
            </a:lvl3pPr>
            <a:lvl4pPr marL="342900" indent="0">
              <a:buNone/>
              <a:defRPr sz="400" b="1"/>
            </a:lvl4pPr>
            <a:lvl5pPr marL="457200" indent="0">
              <a:buNone/>
              <a:defRPr sz="400" b="1"/>
            </a:lvl5pPr>
            <a:lvl6pPr marL="571500" indent="0">
              <a:buNone/>
              <a:defRPr sz="400" b="1"/>
            </a:lvl6pPr>
            <a:lvl7pPr marL="685800" indent="0">
              <a:buNone/>
              <a:defRPr sz="400" b="1"/>
            </a:lvl7pPr>
            <a:lvl8pPr marL="800100" indent="0">
              <a:buNone/>
              <a:defRPr sz="400" b="1"/>
            </a:lvl8pPr>
            <a:lvl9pPr marL="914400" indent="0">
              <a:buNone/>
              <a:defRPr sz="4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600"/>
            </a:lvl1pPr>
            <a:lvl2pPr>
              <a:defRPr sz="500"/>
            </a:lvl2pPr>
            <a:lvl3pPr>
              <a:defRPr sz="500"/>
            </a:lvl3pPr>
            <a:lvl4pPr>
              <a:defRPr sz="400"/>
            </a:lvl4pPr>
            <a:lvl5pPr>
              <a:defRPr sz="400"/>
            </a:lvl5pPr>
            <a:lvl6pPr>
              <a:defRPr sz="400"/>
            </a:lvl6pPr>
            <a:lvl7pPr>
              <a:defRPr sz="400"/>
            </a:lvl7pPr>
            <a:lvl8pPr>
              <a:defRPr sz="400"/>
            </a:lvl8pPr>
            <a:lvl9pPr>
              <a:defRPr sz="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5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800"/>
            </a:lvl1pPr>
            <a:lvl2pPr>
              <a:defRPr sz="700"/>
            </a:lvl2pPr>
            <a:lvl3pPr>
              <a:defRPr sz="600"/>
            </a:lvl3pPr>
            <a:lvl4pPr>
              <a:defRPr sz="500"/>
            </a:lvl4pPr>
            <a:lvl5pPr>
              <a:defRPr sz="500"/>
            </a:lvl5pPr>
            <a:lvl6pPr>
              <a:defRPr sz="500"/>
            </a:lvl6pPr>
            <a:lvl7pPr>
              <a:defRPr sz="500"/>
            </a:lvl7pPr>
            <a:lvl8pPr>
              <a:defRPr sz="500"/>
            </a:lvl8pPr>
            <a:lvl9pPr>
              <a:defRPr sz="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400"/>
            </a:lvl1pPr>
            <a:lvl2pPr marL="114300" indent="0">
              <a:buNone/>
              <a:defRPr sz="300"/>
            </a:lvl2pPr>
            <a:lvl3pPr marL="228600" indent="0">
              <a:buNone/>
              <a:defRPr sz="300"/>
            </a:lvl3pPr>
            <a:lvl4pPr marL="342900" indent="0">
              <a:buNone/>
              <a:defRPr sz="200"/>
            </a:lvl4pPr>
            <a:lvl5pPr marL="457200" indent="0">
              <a:buNone/>
              <a:defRPr sz="200"/>
            </a:lvl5pPr>
            <a:lvl6pPr marL="571500" indent="0">
              <a:buNone/>
              <a:defRPr sz="200"/>
            </a:lvl6pPr>
            <a:lvl7pPr marL="685800" indent="0">
              <a:buNone/>
              <a:defRPr sz="200"/>
            </a:lvl7pPr>
            <a:lvl8pPr marL="800100" indent="0">
              <a:buNone/>
              <a:defRPr sz="200"/>
            </a:lvl8pPr>
            <a:lvl9pPr marL="914400" indent="0">
              <a:buNone/>
              <a:defRPr sz="200"/>
            </a:lvl9pPr>
          </a:lstStyle>
          <a:p>
            <a:pPr lvl="0"/>
            <a:r>
              <a:rPr lang="en-US" smtClean="0"/>
              <a:t>Click to edit Master text styles</a:t>
            </a:r>
          </a:p>
        </p:txBody>
      </p:sp>
    </p:spTree>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800"/>
            </a:lvl1pPr>
            <a:lvl2pPr marL="114300" indent="0">
              <a:buNone/>
              <a:defRPr sz="700"/>
            </a:lvl2pPr>
            <a:lvl3pPr marL="228600" indent="0">
              <a:buNone/>
              <a:defRPr sz="600"/>
            </a:lvl3pPr>
            <a:lvl4pPr marL="342900" indent="0">
              <a:buNone/>
              <a:defRPr sz="500"/>
            </a:lvl4pPr>
            <a:lvl5pPr marL="457200" indent="0">
              <a:buNone/>
              <a:defRPr sz="500"/>
            </a:lvl5pPr>
            <a:lvl6pPr marL="571500" indent="0">
              <a:buNone/>
              <a:defRPr sz="500"/>
            </a:lvl6pPr>
            <a:lvl7pPr marL="685800" indent="0">
              <a:buNone/>
              <a:defRPr sz="500"/>
            </a:lvl7pPr>
            <a:lvl8pPr marL="800100" indent="0">
              <a:buNone/>
              <a:defRPr sz="500"/>
            </a:lvl8pPr>
            <a:lvl9pPr marL="914400" indent="0">
              <a:buNone/>
              <a:defRPr sz="500"/>
            </a:lvl9pPr>
          </a:lstStyle>
          <a:p>
            <a:pPr lvl="0"/>
            <a:r>
              <a:rPr lang="en-US" noProof="0" smtClean="0"/>
              <a:t>Click icon to add picture</a:t>
            </a:r>
          </a:p>
        </p:txBody>
      </p:sp>
      <p:sp>
        <p:nvSpPr>
          <p:cNvPr id="4" name="Text Placeholder 3"/>
          <p:cNvSpPr>
            <a:spLocks noGrp="1"/>
          </p:cNvSpPr>
          <p:nvPr>
            <p:ph type="body" sz="half" idx="2"/>
          </p:nvPr>
        </p:nvSpPr>
        <p:spPr>
          <a:xfrm>
            <a:off x="1792288" y="5367341"/>
            <a:ext cx="5486400" cy="804863"/>
          </a:xfrm>
        </p:spPr>
        <p:txBody>
          <a:bodyPr/>
          <a:lstStyle>
            <a:lvl1pPr marL="0" indent="0">
              <a:buNone/>
              <a:defRPr sz="400"/>
            </a:lvl1pPr>
            <a:lvl2pPr marL="114300" indent="0">
              <a:buNone/>
              <a:defRPr sz="300"/>
            </a:lvl2pPr>
            <a:lvl3pPr marL="228600" indent="0">
              <a:buNone/>
              <a:defRPr sz="300"/>
            </a:lvl3pPr>
            <a:lvl4pPr marL="342900" indent="0">
              <a:buNone/>
              <a:defRPr sz="200"/>
            </a:lvl4pPr>
            <a:lvl5pPr marL="457200" indent="0">
              <a:buNone/>
              <a:defRPr sz="200"/>
            </a:lvl5pPr>
            <a:lvl6pPr marL="571500" indent="0">
              <a:buNone/>
              <a:defRPr sz="200"/>
            </a:lvl6pPr>
            <a:lvl7pPr marL="685800" indent="0">
              <a:buNone/>
              <a:defRPr sz="200"/>
            </a:lvl7pPr>
            <a:lvl8pPr marL="800100" indent="0">
              <a:buNone/>
              <a:defRPr sz="200"/>
            </a:lvl8pPr>
            <a:lvl9pPr marL="914400" indent="0">
              <a:buNone/>
              <a:defRPr sz="200"/>
            </a:lvl9pPr>
          </a:lstStyle>
          <a:p>
            <a:pPr lvl="0"/>
            <a:r>
              <a:rPr lang="en-US" smtClean="0"/>
              <a:t>Click to edit Master text styles</a:t>
            </a:r>
          </a:p>
        </p:txBody>
      </p:sp>
    </p:spTree>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2850" y="153988"/>
            <a:ext cx="2057400" cy="5734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0650" y="153988"/>
            <a:ext cx="6134100" cy="5734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20650" y="153992"/>
            <a:ext cx="8775700" cy="504825"/>
          </a:xfrm>
        </p:spPr>
        <p:txBody>
          <a:bodyPr/>
          <a:lstStyle>
            <a:lvl1pPr algn="l">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120650" y="1354138"/>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311650" y="1354138"/>
            <a:ext cx="4038600" cy="4533900"/>
          </a:xfrm>
        </p:spPr>
        <p:txBody>
          <a:bodyPr/>
          <a:lstStyle/>
          <a:p>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20650" y="153992"/>
            <a:ext cx="8032750" cy="504825"/>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120650" y="1354138"/>
            <a:ext cx="8229600" cy="4533900"/>
          </a:xfrm>
        </p:spPr>
        <p:txBody>
          <a:bodyPr/>
          <a:lstStyle>
            <a:lvl1pPr>
              <a:defRPr>
                <a:latin typeface="Arial Narrow" pitchFamily="34" charset="0"/>
              </a:defRPr>
            </a:lvl1pPr>
          </a:lstStyle>
          <a:p>
            <a:pPr lvl="0"/>
            <a:endParaRPr lang="en-US"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059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4" name="Picture 9" descr="New_DOE_Logo_Color_042808.png"/>
          <p:cNvPicPr>
            <a:picLocks noChangeAspect="1"/>
          </p:cNvPicPr>
          <p:nvPr userDrawn="1"/>
        </p:nvPicPr>
        <p:blipFill>
          <a:blip r:embed="rId2" cstate="screen"/>
          <a:srcRect/>
          <a:stretch>
            <a:fillRect/>
          </a:stretch>
        </p:blipFill>
        <p:spPr bwMode="auto">
          <a:xfrm>
            <a:off x="228604" y="6238875"/>
            <a:ext cx="1743075" cy="438150"/>
          </a:xfrm>
          <a:prstGeom prst="rect">
            <a:avLst/>
          </a:prstGeom>
          <a:noFill/>
          <a:ln w="9525">
            <a:noFill/>
            <a:miter lim="800000"/>
            <a:headEnd/>
            <a:tailEnd/>
          </a:ln>
        </p:spPr>
      </p:pic>
      <p:pic>
        <p:nvPicPr>
          <p:cNvPr id="5" name="Picture 262" descr="ORNL_leaf white"/>
          <p:cNvPicPr>
            <a:picLocks noChangeAspect="1" noChangeArrowheads="1"/>
          </p:cNvPicPr>
          <p:nvPr/>
        </p:nvPicPr>
        <p:blipFill>
          <a:blip r:embed="rId3" cstate="screen"/>
          <a:srcRect/>
          <a:stretch>
            <a:fillRect/>
          </a:stretch>
        </p:blipFill>
        <p:spPr bwMode="auto">
          <a:xfrm>
            <a:off x="8161342" y="6338892"/>
            <a:ext cx="820737" cy="407987"/>
          </a:xfrm>
          <a:prstGeom prst="rect">
            <a:avLst/>
          </a:prstGeom>
          <a:noFill/>
          <a:effectLst>
            <a:outerShdw blurRad="63500" algn="ctr" rotWithShape="0">
              <a:schemeClr val="bg2">
                <a:alpha val="74998"/>
              </a:schemeClr>
            </a:outerShdw>
          </a:effectLst>
        </p:spPr>
      </p:pic>
      <p:sp>
        <p:nvSpPr>
          <p:cNvPr id="6" name="Rectangle 5"/>
          <p:cNvSpPr/>
          <p:nvPr userDrawn="1"/>
        </p:nvSpPr>
        <p:spPr bwMode="auto">
          <a:xfrm>
            <a:off x="5610225" y="0"/>
            <a:ext cx="26988" cy="6858000"/>
          </a:xfrm>
          <a:prstGeom prst="rect">
            <a:avLst/>
          </a:prstGeom>
          <a:solidFill>
            <a:schemeClr val="tx2"/>
          </a:solidFill>
          <a:ln w="9525" cap="flat" cmpd="sng" algn="ctr">
            <a:noFill/>
            <a:prstDash val="solid"/>
            <a:round/>
            <a:headEnd type="none" w="med" len="med"/>
            <a:tailEnd type="none" w="med" len="med"/>
          </a:ln>
          <a:effectLst/>
        </p:spPr>
        <p:txBody>
          <a:bodyPr lIns="91440" tIns="45720" rIns="91440" bIns="45720"/>
          <a:lstStyle/>
          <a:p>
            <a:pPr eaLnBrk="0" fontAlgn="base" hangingPunct="0">
              <a:spcBef>
                <a:spcPct val="0"/>
              </a:spcBef>
              <a:spcAft>
                <a:spcPct val="0"/>
              </a:spcAft>
              <a:defRPr/>
            </a:pPr>
            <a:endParaRPr lang="en-US">
              <a:solidFill>
                <a:srgbClr val="000000"/>
              </a:solidFill>
              <a:latin typeface="Arial"/>
              <a:cs typeface="Arial" pitchFamily="34" charset="0"/>
            </a:endParaRPr>
          </a:p>
        </p:txBody>
      </p:sp>
      <p:pic>
        <p:nvPicPr>
          <p:cNvPr id="7" name="Picture 13" descr="ORNL_managed by.png"/>
          <p:cNvPicPr>
            <a:picLocks noChangeAspect="1"/>
          </p:cNvPicPr>
          <p:nvPr userDrawn="1"/>
        </p:nvPicPr>
        <p:blipFill>
          <a:blip r:embed="rId4" cstate="screen"/>
          <a:srcRect/>
          <a:stretch>
            <a:fillRect/>
          </a:stretch>
        </p:blipFill>
        <p:spPr bwMode="auto">
          <a:xfrm>
            <a:off x="5646738" y="6202367"/>
            <a:ext cx="3505200" cy="452437"/>
          </a:xfrm>
          <a:prstGeom prst="rect">
            <a:avLst/>
          </a:prstGeom>
          <a:noFill/>
          <a:ln w="9525">
            <a:noFill/>
            <a:miter lim="800000"/>
            <a:headEnd/>
            <a:tailEnd/>
          </a:ln>
        </p:spPr>
      </p:pic>
      <p:pic>
        <p:nvPicPr>
          <p:cNvPr id="8" name="Picture 13" descr="HPC-circles.png"/>
          <p:cNvPicPr>
            <a:picLocks noChangeAspect="1"/>
          </p:cNvPicPr>
          <p:nvPr/>
        </p:nvPicPr>
        <p:blipFill>
          <a:blip r:embed="rId5" cstate="screen"/>
          <a:srcRect/>
          <a:stretch>
            <a:fillRect/>
          </a:stretch>
        </p:blipFill>
        <p:spPr bwMode="auto">
          <a:xfrm>
            <a:off x="4953000" y="1371604"/>
            <a:ext cx="4095750" cy="3889375"/>
          </a:xfrm>
          <a:prstGeom prst="rect">
            <a:avLst/>
          </a:prstGeom>
          <a:noFill/>
          <a:ln w="9525">
            <a:noFill/>
            <a:miter lim="800000"/>
            <a:headEnd/>
            <a:tailEnd/>
          </a:ln>
        </p:spPr>
      </p:pic>
      <p:sp>
        <p:nvSpPr>
          <p:cNvPr id="160991" name="Rectangle 223"/>
          <p:cNvSpPr>
            <a:spLocks noGrp="1" noChangeArrowheads="1"/>
          </p:cNvSpPr>
          <p:nvPr>
            <p:ph type="subTitle" idx="1"/>
          </p:nvPr>
        </p:nvSpPr>
        <p:spPr>
          <a:xfrm>
            <a:off x="5257800" y="2247900"/>
            <a:ext cx="3733800" cy="1485900"/>
          </a:xfrm>
        </p:spPr>
        <p:txBody>
          <a:bodyPr/>
          <a:lstStyle>
            <a:lvl1pPr marL="0" indent="0" algn="r">
              <a:buFont typeface="Symbol" pitchFamily="-106" charset="2"/>
              <a:buNone/>
              <a:defRPr sz="2400"/>
            </a:lvl1pPr>
          </a:lstStyle>
          <a:p>
            <a:r>
              <a:rPr lang="en-US" smtClean="0"/>
              <a:t>Click to edit Master subtitle style</a:t>
            </a:r>
            <a:endParaRPr lang="en-US"/>
          </a:p>
        </p:txBody>
      </p:sp>
      <p:sp>
        <p:nvSpPr>
          <p:cNvPr id="160992" name="Rectangle 224"/>
          <p:cNvSpPr>
            <a:spLocks noGrp="1" noChangeArrowheads="1"/>
          </p:cNvSpPr>
          <p:nvPr>
            <p:ph type="ctrTitle"/>
          </p:nvPr>
        </p:nvSpPr>
        <p:spPr>
          <a:xfrm>
            <a:off x="800100" y="157166"/>
            <a:ext cx="8229600" cy="461963"/>
          </a:xfrm>
        </p:spPr>
        <p:txBody>
          <a:bodyPr/>
          <a:lstStyle>
            <a:lvl1pPr algn="r">
              <a:defRPr/>
            </a:lvl1pPr>
          </a:lstStyle>
          <a:p>
            <a:r>
              <a:rPr lang="en-US" smtClean="0"/>
              <a:t>Click to edit Master title style</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0650" y="1354138"/>
            <a:ext cx="4095750" cy="4533900"/>
          </a:xfrm>
        </p:spPr>
        <p:txBody>
          <a:bodyPr/>
          <a:lstStyle>
            <a:lvl1pPr>
              <a:defRPr sz="700"/>
            </a:lvl1pPr>
            <a:lvl2pPr>
              <a:defRPr sz="600"/>
            </a:lvl2pPr>
            <a:lvl3pPr>
              <a:defRPr sz="500"/>
            </a:lvl3pPr>
            <a:lvl4pPr>
              <a:defRPr sz="500"/>
            </a:lvl4pPr>
            <a:lvl5pPr>
              <a:defRPr sz="500"/>
            </a:lvl5pPr>
            <a:lvl6pPr>
              <a:defRPr sz="500"/>
            </a:lvl6pPr>
            <a:lvl7pPr>
              <a:defRPr sz="500"/>
            </a:lvl7pPr>
            <a:lvl8pPr>
              <a:defRPr sz="500"/>
            </a:lvl8pPr>
            <a:lvl9pPr>
              <a:defRPr sz="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54500" y="1354138"/>
            <a:ext cx="4095750" cy="4533900"/>
          </a:xfrm>
        </p:spPr>
        <p:txBody>
          <a:bodyPr/>
          <a:lstStyle>
            <a:lvl1pPr>
              <a:defRPr sz="700"/>
            </a:lvl1pPr>
            <a:lvl2pPr>
              <a:defRPr sz="600"/>
            </a:lvl2pPr>
            <a:lvl3pPr>
              <a:defRPr sz="500"/>
            </a:lvl3pPr>
            <a:lvl4pPr>
              <a:defRPr sz="500"/>
            </a:lvl4pPr>
            <a:lvl5pPr>
              <a:defRPr sz="500"/>
            </a:lvl5pPr>
            <a:lvl6pPr>
              <a:defRPr sz="500"/>
            </a:lvl6pPr>
            <a:lvl7pPr>
              <a:defRPr sz="500"/>
            </a:lvl7pPr>
            <a:lvl8pPr>
              <a:defRPr sz="500"/>
            </a:lvl8pPr>
            <a:lvl9pPr>
              <a:defRPr sz="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9991060"/>
      </p:ext>
    </p:extLst>
  </p:cSld>
  <p:clrMapOvr>
    <a:masterClrMapping/>
  </p:clrMapOvr>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20650" y="153988"/>
            <a:ext cx="8775700" cy="504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0650" y="1354138"/>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311650" y="1354138"/>
            <a:ext cx="4038600" cy="4533900"/>
          </a:xfrm>
        </p:spPr>
        <p:txBody>
          <a:bodyPr/>
          <a:lstStyle/>
          <a:p>
            <a:endParaRPr lang="en-US"/>
          </a:p>
        </p:txBody>
      </p:sp>
      <p:sp>
        <p:nvSpPr>
          <p:cNvPr id="5" name="Footer Placeholder 4"/>
          <p:cNvSpPr>
            <a:spLocks noGrp="1"/>
          </p:cNvSpPr>
          <p:nvPr>
            <p:ph type="ftr" sz="quarter" idx="10"/>
          </p:nvPr>
        </p:nvSpPr>
        <p:spPr>
          <a:xfrm>
            <a:off x="3124200" y="6662738"/>
            <a:ext cx="2895600" cy="182562"/>
          </a:xfrm>
          <a:prstGeom prst="rect">
            <a:avLst/>
          </a:prstGeom>
        </p:spPr>
        <p:txBody>
          <a:bodyPr/>
          <a:lstStyle>
            <a:lvl1pPr>
              <a:defRPr/>
            </a:lvl1pPr>
          </a:lstStyle>
          <a:p>
            <a:r>
              <a:rPr lang="en-US"/>
              <a:t>Overview_kpt_0730</a:t>
            </a:r>
          </a:p>
        </p:txBody>
      </p:sp>
    </p:spTree>
    <p:extLst>
      <p:ext uri="{BB962C8B-B14F-4D97-AF65-F5344CB8AC3E}">
        <p14:creationId xmlns:p14="http://schemas.microsoft.com/office/powerpoint/2010/main" val="3686660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4" name="Picture 9" descr="New_DOE_Logo_Color_042808.png"/>
          <p:cNvPicPr>
            <a:picLocks noChangeAspect="1"/>
          </p:cNvPicPr>
          <p:nvPr userDrawn="1"/>
        </p:nvPicPr>
        <p:blipFill>
          <a:blip r:embed="rId2" cstate="screen"/>
          <a:srcRect/>
          <a:stretch>
            <a:fillRect/>
          </a:stretch>
        </p:blipFill>
        <p:spPr bwMode="auto">
          <a:xfrm>
            <a:off x="228600" y="6238875"/>
            <a:ext cx="1743075" cy="438150"/>
          </a:xfrm>
          <a:prstGeom prst="rect">
            <a:avLst/>
          </a:prstGeom>
          <a:noFill/>
          <a:ln w="9525">
            <a:noFill/>
            <a:miter lim="800000"/>
            <a:headEnd/>
            <a:tailEnd/>
          </a:ln>
        </p:spPr>
      </p:pic>
      <p:pic>
        <p:nvPicPr>
          <p:cNvPr id="5" name="Picture 262" descr="ORNL_leaf white"/>
          <p:cNvPicPr>
            <a:picLocks noChangeAspect="1" noChangeArrowheads="1"/>
          </p:cNvPicPr>
          <p:nvPr/>
        </p:nvPicPr>
        <p:blipFill>
          <a:blip r:embed="rId3" cstate="screen"/>
          <a:srcRect/>
          <a:stretch>
            <a:fillRect/>
          </a:stretch>
        </p:blipFill>
        <p:spPr bwMode="auto">
          <a:xfrm>
            <a:off x="8161338" y="6338888"/>
            <a:ext cx="820737" cy="407987"/>
          </a:xfrm>
          <a:prstGeom prst="rect">
            <a:avLst/>
          </a:prstGeom>
          <a:noFill/>
          <a:effectLst>
            <a:outerShdw blurRad="63500" algn="ctr" rotWithShape="0">
              <a:schemeClr val="bg2">
                <a:alpha val="74998"/>
              </a:schemeClr>
            </a:outerShdw>
          </a:effectLst>
        </p:spPr>
      </p:pic>
      <p:sp>
        <p:nvSpPr>
          <p:cNvPr id="6" name="Rectangle 5"/>
          <p:cNvSpPr/>
          <p:nvPr userDrawn="1"/>
        </p:nvSpPr>
        <p:spPr bwMode="auto">
          <a:xfrm>
            <a:off x="5610225" y="0"/>
            <a:ext cx="26988"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a:solidFill>
                <a:srgbClr val="000000"/>
              </a:solidFill>
              <a:latin typeface="Arial"/>
              <a:cs typeface="Arial" pitchFamily="34" charset="0"/>
            </a:endParaRPr>
          </a:p>
        </p:txBody>
      </p:sp>
      <p:pic>
        <p:nvPicPr>
          <p:cNvPr id="7" name="Picture 13" descr="ORNL_managed by.png"/>
          <p:cNvPicPr>
            <a:picLocks noChangeAspect="1"/>
          </p:cNvPicPr>
          <p:nvPr userDrawn="1"/>
        </p:nvPicPr>
        <p:blipFill>
          <a:blip r:embed="rId4" cstate="screen"/>
          <a:srcRect/>
          <a:stretch>
            <a:fillRect/>
          </a:stretch>
        </p:blipFill>
        <p:spPr bwMode="auto">
          <a:xfrm>
            <a:off x="5646738" y="6202363"/>
            <a:ext cx="3505200" cy="452437"/>
          </a:xfrm>
          <a:prstGeom prst="rect">
            <a:avLst/>
          </a:prstGeom>
          <a:noFill/>
          <a:ln w="9525">
            <a:noFill/>
            <a:miter lim="800000"/>
            <a:headEnd/>
            <a:tailEnd/>
          </a:ln>
        </p:spPr>
      </p:pic>
      <p:pic>
        <p:nvPicPr>
          <p:cNvPr id="8" name="Picture 13" descr="HPC-circles.png"/>
          <p:cNvPicPr>
            <a:picLocks noChangeAspect="1"/>
          </p:cNvPicPr>
          <p:nvPr/>
        </p:nvPicPr>
        <p:blipFill>
          <a:blip r:embed="rId5" cstate="screen"/>
          <a:srcRect/>
          <a:stretch>
            <a:fillRect/>
          </a:stretch>
        </p:blipFill>
        <p:spPr bwMode="auto">
          <a:xfrm>
            <a:off x="4953000" y="1371600"/>
            <a:ext cx="4095750" cy="3889375"/>
          </a:xfrm>
          <a:prstGeom prst="rect">
            <a:avLst/>
          </a:prstGeom>
          <a:noFill/>
          <a:ln w="9525">
            <a:noFill/>
            <a:miter lim="800000"/>
            <a:headEnd/>
            <a:tailEnd/>
          </a:ln>
        </p:spPr>
      </p:pic>
      <p:sp>
        <p:nvSpPr>
          <p:cNvPr id="160991" name="Rectangle 223"/>
          <p:cNvSpPr>
            <a:spLocks noGrp="1" noChangeArrowheads="1"/>
          </p:cNvSpPr>
          <p:nvPr>
            <p:ph type="subTitle" idx="1"/>
          </p:nvPr>
        </p:nvSpPr>
        <p:spPr>
          <a:xfrm>
            <a:off x="5257800" y="2247900"/>
            <a:ext cx="3733800" cy="1485900"/>
          </a:xfrm>
        </p:spPr>
        <p:txBody>
          <a:bodyPr/>
          <a:lstStyle>
            <a:lvl1pPr marL="0" indent="0" algn="r">
              <a:buFont typeface="Symbol" pitchFamily="-106" charset="2"/>
              <a:buNone/>
              <a:defRPr sz="2400"/>
            </a:lvl1pPr>
          </a:lstStyle>
          <a:p>
            <a:r>
              <a:rPr lang="en-US" smtClean="0"/>
              <a:t>Click to edit Master subtitle style</a:t>
            </a:r>
            <a:endParaRPr lang="en-US"/>
          </a:p>
        </p:txBody>
      </p:sp>
      <p:sp>
        <p:nvSpPr>
          <p:cNvPr id="160992" name="Rectangle 224"/>
          <p:cNvSpPr>
            <a:spLocks noGrp="1" noChangeArrowheads="1"/>
          </p:cNvSpPr>
          <p:nvPr>
            <p:ph type="ctrTitle"/>
          </p:nvPr>
        </p:nvSpPr>
        <p:spPr>
          <a:xfrm>
            <a:off x="800100" y="157162"/>
            <a:ext cx="8229600" cy="461963"/>
          </a:xfrm>
        </p:spPr>
        <p:txBody>
          <a:bodyPr/>
          <a:lstStyle>
            <a:lvl1pPr algn="r">
              <a:defRPr/>
            </a:lvl1pPr>
          </a:lstStyle>
          <a:p>
            <a:r>
              <a:rPr lang="en-US" smtClean="0"/>
              <a:t>Click to edit Master title style</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baseline="0">
                <a:latin typeface="Arial Narrow" pitchFamily="34" charset="0"/>
              </a:defRPr>
            </a:lvl1pPr>
            <a:lvl2pPr>
              <a:defRPr baseline="0">
                <a:latin typeface="Arial Narrow" pitchFamily="34" charset="0"/>
              </a:defRPr>
            </a:lvl2pPr>
            <a:lvl3pPr>
              <a:defRPr baseline="0">
                <a:latin typeface="Arial Narrow" pitchFamily="34" charset="0"/>
              </a:defRPr>
            </a:lvl3pPr>
            <a:lvl4pPr>
              <a:defRPr baseline="0">
                <a:latin typeface="Arial Narrow" pitchFamily="34" charset="0"/>
              </a:defRPr>
            </a:lvl4pPr>
            <a:lvl5pPr>
              <a:defRPr baseline="0">
                <a:latin typeface="Arial Narrow"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97151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7865547"/>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New_DOE_Logo_Color_042808.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228600" y="6238875"/>
            <a:ext cx="1743075" cy="438150"/>
          </a:xfrm>
          <a:prstGeom prst="rect">
            <a:avLst/>
          </a:prstGeom>
          <a:noFill/>
          <a:ln w="9525">
            <a:noFill/>
            <a:miter lim="800000"/>
            <a:headEnd/>
            <a:tailEnd/>
          </a:ln>
        </p:spPr>
      </p:pic>
      <p:pic>
        <p:nvPicPr>
          <p:cNvPr id="5" name="Picture 262" descr="ORNL_leaf white"/>
          <p:cNvPicPr>
            <a:picLocks noChangeAspect="1" noChangeArrowheads="1"/>
          </p:cNvPicPr>
          <p:nvPr/>
        </p:nvPicPr>
        <p:blipFill>
          <a:blip r:embed="rId3" cstate="print"/>
          <a:srcRect/>
          <a:stretch>
            <a:fillRect/>
          </a:stretch>
        </p:blipFill>
        <p:spPr bwMode="auto">
          <a:xfrm>
            <a:off x="8160544" y="6338491"/>
            <a:ext cx="820738" cy="407988"/>
          </a:xfrm>
          <a:prstGeom prst="rect">
            <a:avLst/>
          </a:prstGeom>
          <a:noFill/>
          <a:effectLst>
            <a:outerShdw blurRad="63500" algn="ctr" rotWithShape="0">
              <a:schemeClr val="bg2">
                <a:alpha val="74998"/>
              </a:schemeClr>
            </a:outerShdw>
          </a:effectLst>
        </p:spPr>
      </p:pic>
      <p:sp>
        <p:nvSpPr>
          <p:cNvPr id="160991" name="Rectangle 223"/>
          <p:cNvSpPr>
            <a:spLocks noGrp="1" noChangeArrowheads="1"/>
          </p:cNvSpPr>
          <p:nvPr>
            <p:ph type="subTitle" idx="1"/>
          </p:nvPr>
        </p:nvSpPr>
        <p:spPr>
          <a:xfrm>
            <a:off x="5257800" y="2247900"/>
            <a:ext cx="3733800" cy="1485900"/>
          </a:xfrm>
        </p:spPr>
        <p:txBody>
          <a:bodyPr/>
          <a:lstStyle>
            <a:lvl1pPr marL="0" indent="0" algn="r">
              <a:buFont typeface="Symbol" pitchFamily="-106" charset="2"/>
              <a:buNone/>
              <a:defRPr sz="2400"/>
            </a:lvl1pPr>
          </a:lstStyle>
          <a:p>
            <a:r>
              <a:rPr lang="en-US" smtClean="0"/>
              <a:t>Click to edit Master subtitle style</a:t>
            </a:r>
            <a:endParaRPr lang="en-US"/>
          </a:p>
        </p:txBody>
      </p:sp>
      <p:sp>
        <p:nvSpPr>
          <p:cNvPr id="160992" name="Rectangle 224"/>
          <p:cNvSpPr>
            <a:spLocks noGrp="1" noChangeArrowheads="1"/>
          </p:cNvSpPr>
          <p:nvPr>
            <p:ph type="ctrTitle"/>
          </p:nvPr>
        </p:nvSpPr>
        <p:spPr>
          <a:xfrm>
            <a:off x="800100" y="157162"/>
            <a:ext cx="8229600" cy="461963"/>
          </a:xfrm>
        </p:spPr>
        <p:txBody>
          <a:bodyPr/>
          <a:lstStyle>
            <a:lvl1pPr algn="r">
              <a:defRPr/>
            </a:lvl1pPr>
          </a:lstStyle>
          <a:p>
            <a:r>
              <a:rPr lang="en-US" smtClean="0"/>
              <a:t>Click to edit Master title style</a:t>
            </a:r>
            <a:endParaRPr lang="en-US"/>
          </a:p>
        </p:txBody>
      </p:sp>
      <p:sp>
        <p:nvSpPr>
          <p:cNvPr id="7" name="Rectangle 6"/>
          <p:cNvSpPr/>
          <p:nvPr userDrawn="1"/>
        </p:nvSpPr>
        <p:spPr bwMode="auto">
          <a:xfrm>
            <a:off x="5610225" y="0"/>
            <a:ext cx="26988"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a:solidFill>
                <a:srgbClr val="000000"/>
              </a:solidFill>
              <a:latin typeface="Arial" pitchFamily="34" charset="0"/>
              <a:cs typeface="Arial" pitchFamily="34" charset="0"/>
            </a:endParaRPr>
          </a:p>
        </p:txBody>
      </p:sp>
      <p:pic>
        <p:nvPicPr>
          <p:cNvPr id="9" name="Picture 8" descr="ORNL_managed by.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47038" y="6201688"/>
            <a:ext cx="3505200" cy="452426"/>
          </a:xfrm>
          <a:prstGeom prst="rect">
            <a:avLst/>
          </a:prstGeom>
        </p:spPr>
      </p:pic>
      <p:pic>
        <p:nvPicPr>
          <p:cNvPr id="4" name="Picture 13" descr="HPC-circles.png"/>
          <p:cNvPicPr>
            <a:picLocks noChangeAspect="1"/>
          </p:cNvPicPr>
          <p:nvPr/>
        </p:nvPicPr>
        <p:blipFill>
          <a:blip r:embed="rId5" cstate="print"/>
          <a:srcRect/>
          <a:stretch>
            <a:fillRect/>
          </a:stretch>
        </p:blipFill>
        <p:spPr bwMode="auto">
          <a:xfrm>
            <a:off x="4953000" y="1371600"/>
            <a:ext cx="4096334" cy="3888968"/>
          </a:xfrm>
          <a:prstGeom prst="rect">
            <a:avLst/>
          </a:prstGeom>
          <a:noFill/>
          <a:ln w="9525">
            <a:noFill/>
            <a:miter lim="800000"/>
            <a:headEnd/>
            <a:tailEnd/>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1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500"/>
            </a:lvl1pPr>
            <a:lvl2pPr marL="114300" indent="0">
              <a:buNone/>
              <a:defRPr sz="500"/>
            </a:lvl2pPr>
            <a:lvl3pPr marL="228600" indent="0">
              <a:buNone/>
              <a:defRPr sz="400"/>
            </a:lvl3pPr>
            <a:lvl4pPr marL="342900" indent="0">
              <a:buNone/>
              <a:defRPr sz="400"/>
            </a:lvl4pPr>
            <a:lvl5pPr marL="457200" indent="0">
              <a:buNone/>
              <a:defRPr sz="400"/>
            </a:lvl5pPr>
            <a:lvl6pPr marL="571500" indent="0">
              <a:buNone/>
              <a:defRPr sz="400"/>
            </a:lvl6pPr>
            <a:lvl7pPr marL="685800" indent="0">
              <a:buNone/>
              <a:defRPr sz="400"/>
            </a:lvl7pPr>
            <a:lvl8pPr marL="800100" indent="0">
              <a:buNone/>
              <a:defRPr sz="400"/>
            </a:lvl8pPr>
            <a:lvl9pPr marL="914400" indent="0">
              <a:buNone/>
              <a:defRPr sz="400"/>
            </a:lvl9pPr>
          </a:lstStyle>
          <a:p>
            <a:pPr lvl="0"/>
            <a:r>
              <a:rPr lang="en-US" smtClean="0"/>
              <a:t>Click to edit Master text styles</a:t>
            </a:r>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0650" y="1354138"/>
            <a:ext cx="4095750" cy="4533900"/>
          </a:xfrm>
        </p:spPr>
        <p:txBody>
          <a:bodyPr/>
          <a:lstStyle>
            <a:lvl1pPr>
              <a:defRPr sz="700"/>
            </a:lvl1pPr>
            <a:lvl2pPr>
              <a:defRPr sz="600"/>
            </a:lvl2pPr>
            <a:lvl3pPr>
              <a:defRPr sz="500"/>
            </a:lvl3pPr>
            <a:lvl4pPr>
              <a:defRPr sz="500"/>
            </a:lvl4pPr>
            <a:lvl5pPr>
              <a:defRPr sz="500"/>
            </a:lvl5pPr>
            <a:lvl6pPr>
              <a:defRPr sz="500"/>
            </a:lvl6pPr>
            <a:lvl7pPr>
              <a:defRPr sz="500"/>
            </a:lvl7pPr>
            <a:lvl8pPr>
              <a:defRPr sz="500"/>
            </a:lvl8pPr>
            <a:lvl9pPr>
              <a:defRPr sz="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54500" y="1354138"/>
            <a:ext cx="4095750" cy="4533900"/>
          </a:xfrm>
        </p:spPr>
        <p:txBody>
          <a:bodyPr/>
          <a:lstStyle>
            <a:lvl1pPr>
              <a:defRPr sz="700"/>
            </a:lvl1pPr>
            <a:lvl2pPr>
              <a:defRPr sz="600"/>
            </a:lvl2pPr>
            <a:lvl3pPr>
              <a:defRPr sz="500"/>
            </a:lvl3pPr>
            <a:lvl4pPr>
              <a:defRPr sz="500"/>
            </a:lvl4pPr>
            <a:lvl5pPr>
              <a:defRPr sz="500"/>
            </a:lvl5pPr>
            <a:lvl6pPr>
              <a:defRPr sz="500"/>
            </a:lvl6pPr>
            <a:lvl7pPr>
              <a:defRPr sz="500"/>
            </a:lvl7pPr>
            <a:lvl8pPr>
              <a:defRPr sz="500"/>
            </a:lvl8pPr>
            <a:lvl9pPr>
              <a:defRPr sz="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639763"/>
          </a:xfrm>
        </p:spPr>
        <p:txBody>
          <a:bodyPr anchor="b"/>
          <a:lstStyle>
            <a:lvl1pPr marL="0" indent="0">
              <a:buNone/>
              <a:defRPr sz="600" b="1"/>
            </a:lvl1pPr>
            <a:lvl2pPr marL="114300" indent="0">
              <a:buNone/>
              <a:defRPr sz="500" b="1"/>
            </a:lvl2pPr>
            <a:lvl3pPr marL="228600" indent="0">
              <a:buNone/>
              <a:defRPr sz="500" b="1"/>
            </a:lvl3pPr>
            <a:lvl4pPr marL="342900" indent="0">
              <a:buNone/>
              <a:defRPr sz="400" b="1"/>
            </a:lvl4pPr>
            <a:lvl5pPr marL="457200" indent="0">
              <a:buNone/>
              <a:defRPr sz="400" b="1"/>
            </a:lvl5pPr>
            <a:lvl6pPr marL="571500" indent="0">
              <a:buNone/>
              <a:defRPr sz="400" b="1"/>
            </a:lvl6pPr>
            <a:lvl7pPr marL="685800" indent="0">
              <a:buNone/>
              <a:defRPr sz="400" b="1"/>
            </a:lvl7pPr>
            <a:lvl8pPr marL="800100" indent="0">
              <a:buNone/>
              <a:defRPr sz="400" b="1"/>
            </a:lvl8pPr>
            <a:lvl9pPr marL="914400" indent="0">
              <a:buNone/>
              <a:defRPr sz="4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600"/>
            </a:lvl1pPr>
            <a:lvl2pPr>
              <a:defRPr sz="500"/>
            </a:lvl2pPr>
            <a:lvl3pPr>
              <a:defRPr sz="500"/>
            </a:lvl3pPr>
            <a:lvl4pPr>
              <a:defRPr sz="400"/>
            </a:lvl4pPr>
            <a:lvl5pPr>
              <a:defRPr sz="400"/>
            </a:lvl5pPr>
            <a:lvl6pPr>
              <a:defRPr sz="400"/>
            </a:lvl6pPr>
            <a:lvl7pPr>
              <a:defRPr sz="400"/>
            </a:lvl7pPr>
            <a:lvl8pPr>
              <a:defRPr sz="400"/>
            </a:lvl8pPr>
            <a:lvl9pPr>
              <a:defRPr sz="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2"/>
            <a:ext cx="4041775" cy="639763"/>
          </a:xfrm>
        </p:spPr>
        <p:txBody>
          <a:bodyPr anchor="b"/>
          <a:lstStyle>
            <a:lvl1pPr marL="0" indent="0">
              <a:buNone/>
              <a:defRPr sz="600" b="1"/>
            </a:lvl1pPr>
            <a:lvl2pPr marL="114300" indent="0">
              <a:buNone/>
              <a:defRPr sz="500" b="1"/>
            </a:lvl2pPr>
            <a:lvl3pPr marL="228600" indent="0">
              <a:buNone/>
              <a:defRPr sz="500" b="1"/>
            </a:lvl3pPr>
            <a:lvl4pPr marL="342900" indent="0">
              <a:buNone/>
              <a:defRPr sz="400" b="1"/>
            </a:lvl4pPr>
            <a:lvl5pPr marL="457200" indent="0">
              <a:buNone/>
              <a:defRPr sz="400" b="1"/>
            </a:lvl5pPr>
            <a:lvl6pPr marL="571500" indent="0">
              <a:buNone/>
              <a:defRPr sz="400" b="1"/>
            </a:lvl6pPr>
            <a:lvl7pPr marL="685800" indent="0">
              <a:buNone/>
              <a:defRPr sz="400" b="1"/>
            </a:lvl7pPr>
            <a:lvl8pPr marL="800100" indent="0">
              <a:buNone/>
              <a:defRPr sz="400" b="1"/>
            </a:lvl8pPr>
            <a:lvl9pPr marL="914400" indent="0">
              <a:buNone/>
              <a:defRPr sz="4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600"/>
            </a:lvl1pPr>
            <a:lvl2pPr>
              <a:defRPr sz="500"/>
            </a:lvl2pPr>
            <a:lvl3pPr>
              <a:defRPr sz="500"/>
            </a:lvl3pPr>
            <a:lvl4pPr>
              <a:defRPr sz="400"/>
            </a:lvl4pPr>
            <a:lvl5pPr>
              <a:defRPr sz="400"/>
            </a:lvl5pPr>
            <a:lvl6pPr>
              <a:defRPr sz="400"/>
            </a:lvl6pPr>
            <a:lvl7pPr>
              <a:defRPr sz="400"/>
            </a:lvl7pPr>
            <a:lvl8pPr>
              <a:defRPr sz="400"/>
            </a:lvl8pPr>
            <a:lvl9pPr>
              <a:defRPr sz="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5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800"/>
            </a:lvl1pPr>
            <a:lvl2pPr>
              <a:defRPr sz="700"/>
            </a:lvl2pPr>
            <a:lvl3pPr>
              <a:defRPr sz="600"/>
            </a:lvl3pPr>
            <a:lvl4pPr>
              <a:defRPr sz="500"/>
            </a:lvl4pPr>
            <a:lvl5pPr>
              <a:defRPr sz="500"/>
            </a:lvl5pPr>
            <a:lvl6pPr>
              <a:defRPr sz="500"/>
            </a:lvl6pPr>
            <a:lvl7pPr>
              <a:defRPr sz="500"/>
            </a:lvl7pPr>
            <a:lvl8pPr>
              <a:defRPr sz="500"/>
            </a:lvl8pPr>
            <a:lvl9pPr>
              <a:defRPr sz="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400"/>
            </a:lvl1pPr>
            <a:lvl2pPr marL="114300" indent="0">
              <a:buNone/>
              <a:defRPr sz="300"/>
            </a:lvl2pPr>
            <a:lvl3pPr marL="228600" indent="0">
              <a:buNone/>
              <a:defRPr sz="300"/>
            </a:lvl3pPr>
            <a:lvl4pPr marL="342900" indent="0">
              <a:buNone/>
              <a:defRPr sz="200"/>
            </a:lvl4pPr>
            <a:lvl5pPr marL="457200" indent="0">
              <a:buNone/>
              <a:defRPr sz="200"/>
            </a:lvl5pPr>
            <a:lvl6pPr marL="571500" indent="0">
              <a:buNone/>
              <a:defRPr sz="200"/>
            </a:lvl6pPr>
            <a:lvl7pPr marL="685800" indent="0">
              <a:buNone/>
              <a:defRPr sz="200"/>
            </a:lvl7pPr>
            <a:lvl8pPr marL="800100" indent="0">
              <a:buNone/>
              <a:defRPr sz="200"/>
            </a:lvl8pPr>
            <a:lvl9pPr marL="914400" indent="0">
              <a:buNone/>
              <a:defRPr sz="200"/>
            </a:lvl9pPr>
          </a:lstStyle>
          <a:p>
            <a:pPr lvl="0"/>
            <a:r>
              <a:rPr lang="en-US" smtClean="0"/>
              <a:t>Click to edit Master text styles</a:t>
            </a:r>
          </a:p>
        </p:txBody>
      </p:sp>
    </p:spTree>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800"/>
            </a:lvl1pPr>
            <a:lvl2pPr marL="114300" indent="0">
              <a:buNone/>
              <a:defRPr sz="700"/>
            </a:lvl2pPr>
            <a:lvl3pPr marL="228600" indent="0">
              <a:buNone/>
              <a:defRPr sz="600"/>
            </a:lvl3pPr>
            <a:lvl4pPr marL="342900" indent="0">
              <a:buNone/>
              <a:defRPr sz="500"/>
            </a:lvl4pPr>
            <a:lvl5pPr marL="457200" indent="0">
              <a:buNone/>
              <a:defRPr sz="500"/>
            </a:lvl5pPr>
            <a:lvl6pPr marL="571500" indent="0">
              <a:buNone/>
              <a:defRPr sz="500"/>
            </a:lvl6pPr>
            <a:lvl7pPr marL="685800" indent="0">
              <a:buNone/>
              <a:defRPr sz="500"/>
            </a:lvl7pPr>
            <a:lvl8pPr marL="800100" indent="0">
              <a:buNone/>
              <a:defRPr sz="500"/>
            </a:lvl8pPr>
            <a:lvl9pPr marL="914400" indent="0">
              <a:buNone/>
              <a:defRPr sz="500"/>
            </a:lvl9pPr>
          </a:lstStyle>
          <a:p>
            <a:pPr lvl="0"/>
            <a:r>
              <a:rPr lang="en-US" noProof="0" smtClean="0"/>
              <a:t>Click icon to add picture</a:t>
            </a:r>
          </a:p>
        </p:txBody>
      </p:sp>
      <p:sp>
        <p:nvSpPr>
          <p:cNvPr id="4" name="Text Placeholder 3"/>
          <p:cNvSpPr>
            <a:spLocks noGrp="1"/>
          </p:cNvSpPr>
          <p:nvPr>
            <p:ph type="body" sz="half" idx="2"/>
          </p:nvPr>
        </p:nvSpPr>
        <p:spPr>
          <a:xfrm>
            <a:off x="1792288" y="5367337"/>
            <a:ext cx="5486400" cy="804863"/>
          </a:xfrm>
        </p:spPr>
        <p:txBody>
          <a:bodyPr/>
          <a:lstStyle>
            <a:lvl1pPr marL="0" indent="0">
              <a:buNone/>
              <a:defRPr sz="400"/>
            </a:lvl1pPr>
            <a:lvl2pPr marL="114300" indent="0">
              <a:buNone/>
              <a:defRPr sz="300"/>
            </a:lvl2pPr>
            <a:lvl3pPr marL="228600" indent="0">
              <a:buNone/>
              <a:defRPr sz="300"/>
            </a:lvl3pPr>
            <a:lvl4pPr marL="342900" indent="0">
              <a:buNone/>
              <a:defRPr sz="200"/>
            </a:lvl4pPr>
            <a:lvl5pPr marL="457200" indent="0">
              <a:buNone/>
              <a:defRPr sz="200"/>
            </a:lvl5pPr>
            <a:lvl6pPr marL="571500" indent="0">
              <a:buNone/>
              <a:defRPr sz="200"/>
            </a:lvl6pPr>
            <a:lvl7pPr marL="685800" indent="0">
              <a:buNone/>
              <a:defRPr sz="200"/>
            </a:lvl7pPr>
            <a:lvl8pPr marL="800100" indent="0">
              <a:buNone/>
              <a:defRPr sz="200"/>
            </a:lvl8pPr>
            <a:lvl9pPr marL="914400" indent="0">
              <a:buNone/>
              <a:defRPr sz="200"/>
            </a:lvl9pPr>
          </a:lstStyle>
          <a:p>
            <a:pPr lvl="0"/>
            <a:r>
              <a:rPr lang="en-US" smtClean="0"/>
              <a:t>Click to edit Master text styles</a:t>
            </a:r>
          </a:p>
        </p:txBody>
      </p:sp>
    </p:spTree>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2850" y="153988"/>
            <a:ext cx="2057400" cy="5734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0650" y="153988"/>
            <a:ext cx="6134100" cy="5734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0650" y="153988"/>
            <a:ext cx="8775700" cy="504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0650" y="1354138"/>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11650" y="1354138"/>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24200" y="6662738"/>
            <a:ext cx="2895600" cy="182562"/>
          </a:xfrm>
          <a:prstGeom prst="rect">
            <a:avLst/>
          </a:prstGeom>
        </p:spPr>
        <p:txBody>
          <a:bodyPr/>
          <a:lstStyle>
            <a:lvl1pPr>
              <a:defRPr smtClean="0">
                <a:latin typeface="Arial" charset="0"/>
              </a:defRPr>
            </a:lvl1pPr>
          </a:lstStyle>
          <a:p>
            <a:pPr fontAlgn="base">
              <a:spcBef>
                <a:spcPct val="0"/>
              </a:spcBef>
              <a:spcAft>
                <a:spcPct val="0"/>
              </a:spcAft>
              <a:defRPr/>
            </a:pPr>
            <a:r>
              <a:rPr lang="en-US">
                <a:solidFill>
                  <a:srgbClr val="000000"/>
                </a:solidFill>
                <a:cs typeface="Arial" charset="0"/>
              </a:rPr>
              <a:t>Overview_kpt_0730</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0650" y="153988"/>
            <a:ext cx="8229600" cy="5734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baseline="0">
                <a:latin typeface="Arial Narrow" pitchFamily="34" charset="0"/>
              </a:defRPr>
            </a:lvl1pPr>
            <a:lvl2pPr>
              <a:defRPr baseline="0">
                <a:latin typeface="Arial Narrow" pitchFamily="34" charset="0"/>
              </a:defRPr>
            </a:lvl2pPr>
            <a:lvl3pPr>
              <a:defRPr baseline="0">
                <a:latin typeface="Arial Narrow" pitchFamily="34" charset="0"/>
              </a:defRPr>
            </a:lvl3pPr>
            <a:lvl4pPr>
              <a:defRPr baseline="0">
                <a:latin typeface="Arial Narrow" pitchFamily="34" charset="0"/>
              </a:defRPr>
            </a:lvl4pPr>
            <a:lvl5pPr>
              <a:defRPr baseline="0">
                <a:latin typeface="Arial Narrow"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49270627"/>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20650" y="153988"/>
            <a:ext cx="8775700" cy="504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0650" y="1354138"/>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311650" y="1354138"/>
            <a:ext cx="4038600" cy="4533900"/>
          </a:xfrm>
        </p:spPr>
        <p:txBody>
          <a:bodyPr/>
          <a:lstStyle/>
          <a:p>
            <a:pPr lvl="0"/>
            <a:endParaRPr lang="en-US" noProof="0"/>
          </a:p>
        </p:txBody>
      </p:sp>
      <p:sp>
        <p:nvSpPr>
          <p:cNvPr id="5" name="Footer Placeholder 4"/>
          <p:cNvSpPr>
            <a:spLocks noGrp="1"/>
          </p:cNvSpPr>
          <p:nvPr>
            <p:ph type="ftr" sz="quarter" idx="10"/>
          </p:nvPr>
        </p:nvSpPr>
        <p:spPr>
          <a:xfrm>
            <a:off x="3124200" y="6662738"/>
            <a:ext cx="2895600" cy="182562"/>
          </a:xfrm>
          <a:prstGeom prst="rect">
            <a:avLst/>
          </a:prstGeom>
        </p:spPr>
        <p:txBody>
          <a:bodyPr/>
          <a:lstStyle>
            <a:lvl1pPr>
              <a:defRPr>
                <a:latin typeface="Arial" charset="0"/>
              </a:defRPr>
            </a:lvl1pPr>
          </a:lstStyle>
          <a:p>
            <a:pPr eaLnBrk="0" fontAlgn="base" hangingPunct="0">
              <a:spcBef>
                <a:spcPct val="0"/>
              </a:spcBef>
              <a:spcAft>
                <a:spcPct val="0"/>
              </a:spcAft>
              <a:defRPr/>
            </a:pPr>
            <a:r>
              <a:rPr lang="en-US">
                <a:solidFill>
                  <a:srgbClr val="000000"/>
                </a:solidFill>
              </a:rPr>
              <a:t>Overview_kpt_0730</a:t>
            </a:r>
          </a:p>
        </p:txBody>
      </p:sp>
    </p:spTree>
    <p:extLst>
      <p:ext uri="{BB962C8B-B14F-4D97-AF65-F5344CB8AC3E}">
        <p14:creationId xmlns:p14="http://schemas.microsoft.com/office/powerpoint/2010/main" val="24276864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userDrawn="1"/>
        </p:nvSpPr>
        <p:spPr bwMode="auto">
          <a:xfrm>
            <a:off x="5610225" y="0"/>
            <a:ext cx="26988"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a:solidFill>
                <a:prstClr val="black"/>
              </a:solidFill>
              <a:latin typeface="Arial" pitchFamily="34" charset="0"/>
              <a:cs typeface="Arial" pitchFamily="34" charset="0"/>
            </a:endParaRPr>
          </a:p>
        </p:txBody>
      </p:sp>
      <p:pic>
        <p:nvPicPr>
          <p:cNvPr id="5" name="Picture 8" descr="New_DOE_Logo_Color_042808.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228600" y="6238875"/>
            <a:ext cx="1743075" cy="43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 descr="ORNL_managed by.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646738" y="6202363"/>
            <a:ext cx="3505200" cy="452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1" descr="template graphic_090l.png"/>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4733925" y="1233488"/>
            <a:ext cx="4292600" cy="4224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17378" y="1085334"/>
            <a:ext cx="4454622" cy="877163"/>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7378" y="2667000"/>
            <a:ext cx="4170536" cy="424732"/>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1178710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b="0"/>
            </a:lvl1pPr>
            <a:lvl2pPr>
              <a:defRPr b="0"/>
            </a:lvl2pPr>
            <a:lvl3pPr>
              <a:defRPr b="0"/>
            </a:lvl3pPr>
            <a:lvl4pPr>
              <a:defRPr b="0"/>
            </a:lvl4pPr>
            <a:lvl5pP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941054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95422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23842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234637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242026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11125" y="177800"/>
            <a:ext cx="8229600" cy="4841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1125" y="1344613"/>
            <a:ext cx="8229600" cy="9350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11125" y="2432050"/>
            <a:ext cx="8229600" cy="936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6488494"/>
      </p:ext>
    </p:extLst>
  </p:cSld>
  <p:clrMapOvr>
    <a:masterClrMapping/>
  </p:clrMapOvr>
</p:sldLayout>
</file>

<file path=ppt/slideLayouts/slideLayout49.xml><?xml version="1.0" encoding="utf-8"?>
<p:sldLayout xmlns:p="http://schemas.openxmlformats.org/presentationml/2006/main" xmlns:a="http://schemas.openxmlformats.org/drawingml/2006/main" xmlns:r="http://schemas.openxmlformats.org/officeDocument/2006/relationships" preserve="1" showMasterSp="0" type="title">
  <p:cSld name="Title Slide">
    <p:spTree>
      <p:nvGrpSpPr>
        <p:cNvPr id="1" name=""/>
        <p:cNvGrpSpPr/>
        <p:nvPr/>
      </p:nvGrpSpPr>
      <p:grpSpPr>
        <a:xfrm>
          <a:off x="0" y="0"/>
          <a:ext cx="0" cy="0"/>
          <a:chOff x="0" y="0"/>
          <a:chExt cx="0" cy="0"/>
        </a:xfrm>
      </p:grpSpPr>
      <p:sp>
        <p:nvSpPr>
          <p:cNvPr id="13" name="Rectangle 12"/>
          <p:cNvSpPr/>
          <p:nvPr/>
        </p:nvSpPr>
        <p:spPr bwMode="auto">
          <a:xfrm>
            <a:off x="0" y="6426099"/>
            <a:ext cx="9144000" cy="431901"/>
          </a:xfrm>
          <a:prstGeom prst="rect">
            <a:avLst/>
          </a:prstGeom>
          <a:solidFill>
            <a:schemeClr val="bg1"/>
          </a:solidFill>
          <a:ln algn="ctr" cap="flat" cmpd="sng" w="9525">
            <a:noFill/>
            <a:prstDash val="solid"/>
            <a:round/>
            <a:headEnd len="med" type="none" w="med"/>
            <a:tailEnd len="med" type="none" w="med"/>
          </a:ln>
          <a:effectLst>
            <a:outerShdw blurRad="127000" dir="16200000" dist="38100" rotWithShape="0">
              <a:prstClr val="black">
                <a:alpha val="20000"/>
              </a:prstClr>
            </a:outerShdw>
          </a:effectLst>
        </p:spPr>
        <p:txBody>
          <a:bodyPr/>
          <a:lstStyle/>
          <a:p>
            <a:pPr eaLnBrk="0" fontAlgn="base" hangingPunct="0">
              <a:spcBef>
                <a:spcPct val="0"/>
              </a:spcBef>
              <a:spcAft>
                <a:spcPct val="0"/>
              </a:spcAft>
              <a:defRPr/>
            </a:pPr>
            <a:endParaRPr lang="en-US">
              <a:solidFill>
                <a:prstClr val="black"/>
              </a:solidFill>
              <a:latin charset="0" pitchFamily="34" typeface="Arial"/>
              <a:cs charset="0" pitchFamily="34" typeface="Arial"/>
            </a:endParaRPr>
          </a:p>
        </p:txBody>
      </p:sp>
      <p:sp>
        <p:nvSpPr>
          <p:cNvPr id="4" name="Rectangle 3"/>
          <p:cNvSpPr/>
          <p:nvPr/>
        </p:nvSpPr>
        <p:spPr bwMode="auto">
          <a:xfrm>
            <a:off x="6085342" y="0"/>
            <a:ext cx="3071004" cy="6426099"/>
          </a:xfrm>
          <a:prstGeom prst="rect">
            <a:avLst/>
          </a:prstGeom>
          <a:gradFill flip="none" rotWithShape="1">
            <a:gsLst>
              <a:gs pos="0">
                <a:srgbClr val="008657">
                  <a:shade val="30000"/>
                  <a:satMod val="115000"/>
                </a:srgbClr>
              </a:gs>
              <a:gs pos="50000">
                <a:srgbClr val="008657">
                  <a:shade val="67500"/>
                  <a:satMod val="115000"/>
                </a:srgbClr>
              </a:gs>
              <a:gs pos="100000">
                <a:srgbClr val="008657">
                  <a:shade val="100000"/>
                  <a:satMod val="115000"/>
                </a:srgbClr>
              </a:gs>
            </a:gsLst>
            <a:lin ang="8100000" scaled="1"/>
            <a:tileRect/>
          </a:gradFill>
          <a:ln algn="ctr" cap="flat" cmpd="sng" w="9525">
            <a:noFill/>
            <a:prstDash val="solid"/>
            <a:round/>
            <a:headEnd len="med" type="none" w="med"/>
            <a:tailEnd len="med" type="none" w="med"/>
          </a:ln>
          <a:effectLst>
            <a:outerShdw algn="r" blurRad="127000" dir="10800000" dist="38100" rotWithShape="0">
              <a:prstClr val="black">
                <a:alpha val="20000"/>
              </a:prstClr>
            </a:outerShdw>
          </a:effectLst>
        </p:spPr>
        <p:txBody>
          <a:bodyPr/>
          <a:lstStyle/>
          <a:p>
            <a:pPr eaLnBrk="0" fontAlgn="base" hangingPunct="0">
              <a:spcBef>
                <a:spcPct val="0"/>
              </a:spcBef>
              <a:spcAft>
                <a:spcPct val="0"/>
              </a:spcAft>
              <a:defRPr/>
            </a:pPr>
            <a:endParaRPr lang="en-US">
              <a:solidFill>
                <a:prstClr val="black"/>
              </a:solidFill>
              <a:latin charset="0" pitchFamily="34" typeface="Arial"/>
              <a:cs charset="0" pitchFamily="34" typeface="Arial"/>
            </a:endParaRPr>
          </a:p>
        </p:txBody>
      </p:sp>
      <p:sp>
        <p:nvSpPr>
          <p:cNvPr id="2" name="Title 1"/>
          <p:cNvSpPr>
            <a:spLocks noGrp="1"/>
          </p:cNvSpPr>
          <p:nvPr>
            <p:ph type="ctrTitle"/>
          </p:nvPr>
        </p:nvSpPr>
        <p:spPr>
          <a:xfrm>
            <a:off x="202278" y="179737"/>
            <a:ext cx="4160172" cy="877163"/>
          </a:xfrm>
        </p:spPr>
        <p:txBody>
          <a:bodyPr/>
          <a:lstStyle>
            <a:lvl1pPr algn="l">
              <a:defRPr>
                <a:solidFill>
                  <a:srgbClr val="008657"/>
                </a:solidFill>
              </a:defRPr>
            </a:lvl1pPr>
          </a:lstStyle>
          <a:p>
            <a:r>
              <a:rPr lang="en-US" smtClean="0"/>
              <a:t>Click to edit Master title style</a:t>
            </a:r>
            <a:endParaRPr dirty="0" lang="en-US"/>
          </a:p>
        </p:txBody>
      </p:sp>
      <p:sp>
        <p:nvSpPr>
          <p:cNvPr id="3" name="Subtitle 2"/>
          <p:cNvSpPr>
            <a:spLocks noGrp="1"/>
          </p:cNvSpPr>
          <p:nvPr>
            <p:ph idx="1" type="subTitle"/>
          </p:nvPr>
        </p:nvSpPr>
        <p:spPr>
          <a:xfrm>
            <a:off x="202278" y="1761403"/>
            <a:ext cx="3255297" cy="424732"/>
          </a:xfrm>
        </p:spPr>
        <p:txBody>
          <a:bodyPr/>
          <a:lstStyle>
            <a:lvl1pPr algn="l" indent="0" marL="0">
              <a:buNone/>
              <a:defRPr sz="2400">
                <a:solidFill>
                  <a:schemeClr val="tx1"/>
                </a:solidFill>
              </a:defRPr>
            </a:lvl1pPr>
            <a:lvl2pPr algn="ctr" indent="0" marL="457200">
              <a:buNone/>
              <a:defRPr>
                <a:solidFill>
                  <a:schemeClr val="tx1">
                    <a:tint val="75000"/>
                  </a:schemeClr>
                </a:solidFill>
              </a:defRPr>
            </a:lvl2pPr>
            <a:lvl3pPr algn="ctr" indent="0" marL="914400">
              <a:buNone/>
              <a:defRPr>
                <a:solidFill>
                  <a:schemeClr val="tx1">
                    <a:tint val="75000"/>
                  </a:schemeClr>
                </a:solidFill>
              </a:defRPr>
            </a:lvl3pPr>
            <a:lvl4pPr algn="ctr" indent="0" marL="1371600">
              <a:buNone/>
              <a:defRPr>
                <a:solidFill>
                  <a:schemeClr val="tx1">
                    <a:tint val="75000"/>
                  </a:schemeClr>
                </a:solidFill>
              </a:defRPr>
            </a:lvl4pPr>
            <a:lvl5pPr algn="ctr" indent="0" marL="1828800">
              <a:buNone/>
              <a:defRPr>
                <a:solidFill>
                  <a:schemeClr val="tx1">
                    <a:tint val="75000"/>
                  </a:schemeClr>
                </a:solidFill>
              </a:defRPr>
            </a:lvl5pPr>
            <a:lvl6pPr algn="ctr" indent="0" marL="2286000">
              <a:buNone/>
              <a:defRPr>
                <a:solidFill>
                  <a:schemeClr val="tx1">
                    <a:tint val="75000"/>
                  </a:schemeClr>
                </a:solidFill>
              </a:defRPr>
            </a:lvl6pPr>
            <a:lvl7pPr algn="ctr" indent="0" marL="2743200">
              <a:buNone/>
              <a:defRPr>
                <a:solidFill>
                  <a:schemeClr val="tx1">
                    <a:tint val="75000"/>
                  </a:schemeClr>
                </a:solidFill>
              </a:defRPr>
            </a:lvl7pPr>
            <a:lvl8pPr algn="ctr" indent="0" marL="3200400">
              <a:buNone/>
              <a:defRPr>
                <a:solidFill>
                  <a:schemeClr val="tx1">
                    <a:tint val="75000"/>
                  </a:schemeClr>
                </a:solidFill>
              </a:defRPr>
            </a:lvl8pPr>
            <a:lvl9pPr algn="ctr" indent="0" marL="3657600">
              <a:buNone/>
              <a:defRPr>
                <a:solidFill>
                  <a:schemeClr val="tx1">
                    <a:tint val="75000"/>
                  </a:schemeClr>
                </a:solidFill>
              </a:defRPr>
            </a:lvl9pPr>
          </a:lstStyle>
          <a:p>
            <a:r>
              <a:rPr lang="en-US" smtClean="0"/>
              <a:t>Click to edit Master subtitle style</a:t>
            </a:r>
            <a:endParaRPr dirty="0" lang="en-US"/>
          </a:p>
        </p:txBody>
      </p:sp>
      <p:pic>
        <p:nvPicPr>
          <p:cNvPr descr="New_DOE_Logo_Color_042808.png" id="9" name="Picture 8"/>
          <p:cNvPicPr>
            <a:picLocks noChangeAspect="1"/>
          </p:cNvPicPr>
          <p:nvPr/>
        </p:nvPicPr>
        <p:blipFill rotWithShape="1">
          <a:blip cstate="print" r:embed="rId2">
            <a:extLst>
              <a:ext uri="{28A0092B-C50C-407E-A947-70E740481C1C}">
                <a14:useLocalDpi xmlns:a14="http://schemas.microsoft.com/office/drawing/2010/main"/>
              </a:ext>
            </a:extLst>
          </a:blip>
          <a:srcRect b="-11082" l="-1" r="-3675" t="-11082"/>
          <a:stretch/>
        </p:blipFill>
        <p:spPr bwMode="auto">
          <a:xfrm>
            <a:off x="303417" y="6437974"/>
            <a:ext cx="1417315" cy="420025"/>
          </a:xfrm>
          <a:prstGeom prst="rect">
            <a:avLst/>
          </a:prstGeom>
          <a:noFill/>
          <a:ln w="9525">
            <a:noFill/>
            <a:miter lim="800000"/>
            <a:headEnd/>
            <a:tailEnd/>
          </a:ln>
        </p:spPr>
      </p:pic>
      <p:pic>
        <p:nvPicPr>
          <p:cNvPr id="17" name="Picture 16"/>
          <p:cNvPicPr>
            <a:picLocks noChangeAspect="1"/>
          </p:cNvPicPr>
          <p:nvPr/>
        </p:nvPicPr>
        <p:blipFill>
          <a:blip cstate="print" r:embed="rId3">
            <a:extLst>
              <a:ext uri="{28A0092B-C50C-407E-A947-70E740481C1C}">
                <a14:useLocalDpi xmlns:a14="http://schemas.microsoft.com/office/drawing/2010/main"/>
              </a:ext>
            </a:extLst>
          </a:blip>
          <a:stretch>
            <a:fillRect/>
          </a:stretch>
        </p:blipFill>
        <p:spPr>
          <a:xfrm>
            <a:off x="6418452" y="6485683"/>
            <a:ext cx="2404872" cy="305082"/>
          </a:xfrm>
          <a:prstGeom prst="rect">
            <a:avLst/>
          </a:prstGeom>
        </p:spPr>
      </p:pic>
      <p:pic>
        <p:nvPicPr>
          <p:cNvPr id="10" name="Picture 9"/>
          <p:cNvPicPr>
            <a:picLocks noChangeAspect="1"/>
          </p:cNvPicPr>
          <p:nvPr userDrawn="1"/>
        </p:nvPicPr>
        <p:blipFill rotWithShape="1">
          <a:blip cstate="print" r:embed="rId4">
            <a:extLst>
              <a:ext uri="{28A0092B-C50C-407E-A947-70E740481C1C}">
                <a14:useLocalDpi xmlns:a14="http://schemas.microsoft.com/office/drawing/2010/main"/>
              </a:ext>
            </a:extLst>
          </a:blip>
          <a:srcRect b="-18" r="-99"/>
          <a:stretch/>
        </p:blipFill>
        <p:spPr>
          <a:xfrm>
            <a:off x="6085342" y="283"/>
            <a:ext cx="3075160" cy="6425816"/>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4313033" y="660860"/>
            <a:ext cx="4626281" cy="466344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971519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userDrawn="1"/>
        </p:nvSpPr>
        <p:spPr bwMode="auto">
          <a:xfrm>
            <a:off x="5610225" y="0"/>
            <a:ext cx="26988"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dirty="0">
              <a:solidFill>
                <a:prstClr val="black"/>
              </a:solidFill>
              <a:latin typeface="Arial" pitchFamily="34" charset="0"/>
              <a:cs typeface="Arial" pitchFamily="34" charset="0"/>
            </a:endParaRPr>
          </a:p>
        </p:txBody>
      </p:sp>
      <p:sp>
        <p:nvSpPr>
          <p:cNvPr id="2" name="Title 1"/>
          <p:cNvSpPr>
            <a:spLocks noGrp="1"/>
          </p:cNvSpPr>
          <p:nvPr>
            <p:ph type="ctrTitle"/>
          </p:nvPr>
        </p:nvSpPr>
        <p:spPr>
          <a:xfrm>
            <a:off x="117378" y="1085334"/>
            <a:ext cx="4454622" cy="877163"/>
          </a:xfrm>
        </p:spPr>
        <p:txBody>
          <a:bodyPr wrap="square">
            <a:spAutoFit/>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7378" y="2667000"/>
            <a:ext cx="4170536" cy="424732"/>
          </a:xfrm>
        </p:spPr>
        <p:txBody>
          <a:bodyPr wrap="square">
            <a:sp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descr="ORNL_managed by.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47038" y="6201688"/>
            <a:ext cx="3505200" cy="452426"/>
          </a:xfrm>
          <a:prstGeom prst="rect">
            <a:avLst/>
          </a:prstGeom>
        </p:spPr>
      </p:pic>
      <p:pic>
        <p:nvPicPr>
          <p:cNvPr id="11" name="Picture 10" descr="template graphic_090l.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34314" y="1233948"/>
            <a:ext cx="4292392" cy="4224528"/>
          </a:xfrm>
          <a:prstGeom prst="rect">
            <a:avLst/>
          </a:prstGeom>
        </p:spPr>
      </p:pic>
    </p:spTree>
    <p:extLst>
      <p:ext uri="{BB962C8B-B14F-4D97-AF65-F5344CB8AC3E}">
        <p14:creationId xmlns:p14="http://schemas.microsoft.com/office/powerpoint/2010/main" val="34526558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51064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92141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73935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28386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7865547"/>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671473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5" name="Rectangle 235"/>
          <p:cNvSpPr>
            <a:spLocks noChangeArrowheads="1"/>
          </p:cNvSpPr>
          <p:nvPr/>
        </p:nvSpPr>
        <p:spPr bwMode="auto">
          <a:xfrm>
            <a:off x="2386013" y="6635750"/>
            <a:ext cx="6600825" cy="211138"/>
          </a:xfrm>
          <a:prstGeom prst="rect">
            <a:avLst/>
          </a:prstGeom>
          <a:noFill/>
          <a:ln w="9525" algn="ctr">
            <a:noFill/>
            <a:miter lim="800000"/>
            <a:headEnd/>
            <a:tailEnd/>
          </a:ln>
          <a:effectLst/>
        </p:spPr>
        <p:txBody>
          <a:bodyPr/>
          <a:lstStyle/>
          <a:p>
            <a:pPr marL="171450" indent="-171450" algn="r" eaLnBrk="0" hangingPunct="0">
              <a:lnSpc>
                <a:spcPct val="90000"/>
              </a:lnSpc>
              <a:defRPr/>
            </a:pPr>
            <a:r>
              <a:rPr lang="en-US" sz="1200" b="1" dirty="0">
                <a:solidFill>
                  <a:prstClr val="white"/>
                </a:solidFill>
                <a:latin typeface="Calibri"/>
                <a:ea typeface="Rod"/>
                <a:cs typeface="Rod"/>
              </a:rPr>
              <a:t>Department of Energy  •  Office of Science  •  Biological and Environmental Research</a:t>
            </a:r>
          </a:p>
        </p:txBody>
      </p:sp>
      <p:sp>
        <p:nvSpPr>
          <p:cNvPr id="2" name="Content Placeholder 1"/>
          <p:cNvSpPr>
            <a:spLocks noGrp="1"/>
          </p:cNvSpPr>
          <p:nvPr>
            <p:ph/>
          </p:nvPr>
        </p:nvSpPr>
        <p:spPr>
          <a:xfrm>
            <a:off x="457200" y="381000"/>
            <a:ext cx="8229600" cy="5745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23273562"/>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bwMode="auto">
          <a:xfrm>
            <a:off x="5610225" y="0"/>
            <a:ext cx="26988"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a:solidFill>
                <a:prstClr val="black"/>
              </a:solidFill>
              <a:latin typeface="Arial" pitchFamily="34" charset="0"/>
              <a:ea typeface="ＭＳ Ｐゴシック" charset="0"/>
              <a:cs typeface="Arial" pitchFamily="34" charset="0"/>
            </a:endParaRPr>
          </a:p>
        </p:txBody>
      </p:sp>
      <p:pic>
        <p:nvPicPr>
          <p:cNvPr id="5" name="Picture 9" descr="New_DOE_Logo_Color_04280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238875"/>
            <a:ext cx="1743075" cy="43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6" descr="ORNL_managed b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46738" y="6202363"/>
            <a:ext cx="3505200" cy="452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0" descr="template graphic_090l.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33925" y="1233488"/>
            <a:ext cx="4292600" cy="4224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17378" y="1085334"/>
            <a:ext cx="4454622" cy="877163"/>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7378" y="2667000"/>
            <a:ext cx="4170536" cy="424732"/>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2478826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93757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21270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9090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159484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668132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32956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11125" y="177800"/>
            <a:ext cx="8229600" cy="4841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1125" y="1344613"/>
            <a:ext cx="8229600" cy="9350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11125" y="2432050"/>
            <a:ext cx="8229600" cy="936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7127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New_DOE_Logo_Color_042808.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228604" y="6238875"/>
            <a:ext cx="1743075" cy="438150"/>
          </a:xfrm>
          <a:prstGeom prst="rect">
            <a:avLst/>
          </a:prstGeom>
          <a:noFill/>
          <a:ln w="9525">
            <a:noFill/>
            <a:miter lim="800000"/>
            <a:headEnd/>
            <a:tailEnd/>
          </a:ln>
        </p:spPr>
      </p:pic>
      <p:pic>
        <p:nvPicPr>
          <p:cNvPr id="5" name="Picture 262" descr="ORNL_leaf white"/>
          <p:cNvPicPr>
            <a:picLocks noChangeAspect="1" noChangeArrowheads="1"/>
          </p:cNvPicPr>
          <p:nvPr/>
        </p:nvPicPr>
        <p:blipFill>
          <a:blip r:embed="rId3" cstate="print"/>
          <a:srcRect/>
          <a:stretch>
            <a:fillRect/>
          </a:stretch>
        </p:blipFill>
        <p:spPr bwMode="auto">
          <a:xfrm>
            <a:off x="8160544" y="6338491"/>
            <a:ext cx="820738" cy="407988"/>
          </a:xfrm>
          <a:prstGeom prst="rect">
            <a:avLst/>
          </a:prstGeom>
          <a:noFill/>
          <a:effectLst>
            <a:outerShdw blurRad="63500" algn="ctr" rotWithShape="0">
              <a:schemeClr val="bg2">
                <a:alpha val="74998"/>
              </a:schemeClr>
            </a:outerShdw>
          </a:effectLst>
        </p:spPr>
      </p:pic>
      <p:sp>
        <p:nvSpPr>
          <p:cNvPr id="160991" name="Rectangle 223"/>
          <p:cNvSpPr>
            <a:spLocks noGrp="1" noChangeArrowheads="1"/>
          </p:cNvSpPr>
          <p:nvPr>
            <p:ph type="subTitle" idx="1"/>
          </p:nvPr>
        </p:nvSpPr>
        <p:spPr>
          <a:xfrm>
            <a:off x="5257800" y="2247900"/>
            <a:ext cx="3733800" cy="1485900"/>
          </a:xfrm>
        </p:spPr>
        <p:txBody>
          <a:bodyPr/>
          <a:lstStyle>
            <a:lvl1pPr marL="0" indent="0" algn="r">
              <a:buFont typeface="Symbol" pitchFamily="-106" charset="2"/>
              <a:buNone/>
              <a:defRPr sz="2400"/>
            </a:lvl1pPr>
          </a:lstStyle>
          <a:p>
            <a:r>
              <a:rPr lang="en-US" smtClean="0"/>
              <a:t>Click to edit Master subtitle style</a:t>
            </a:r>
            <a:endParaRPr lang="en-US"/>
          </a:p>
        </p:txBody>
      </p:sp>
      <p:sp>
        <p:nvSpPr>
          <p:cNvPr id="160992" name="Rectangle 224"/>
          <p:cNvSpPr>
            <a:spLocks noGrp="1" noChangeArrowheads="1"/>
          </p:cNvSpPr>
          <p:nvPr>
            <p:ph type="ctrTitle"/>
          </p:nvPr>
        </p:nvSpPr>
        <p:spPr>
          <a:xfrm>
            <a:off x="800100" y="157166"/>
            <a:ext cx="8229600" cy="461963"/>
          </a:xfrm>
        </p:spPr>
        <p:txBody>
          <a:bodyPr/>
          <a:lstStyle>
            <a:lvl1pPr algn="r">
              <a:defRPr/>
            </a:lvl1pPr>
          </a:lstStyle>
          <a:p>
            <a:r>
              <a:rPr lang="en-US" smtClean="0"/>
              <a:t>Click to edit Master title style</a:t>
            </a:r>
            <a:endParaRPr lang="en-US"/>
          </a:p>
        </p:txBody>
      </p:sp>
      <p:sp>
        <p:nvSpPr>
          <p:cNvPr id="7" name="Rectangle 6"/>
          <p:cNvSpPr/>
          <p:nvPr userDrawn="1"/>
        </p:nvSpPr>
        <p:spPr bwMode="auto">
          <a:xfrm>
            <a:off x="5610225" y="0"/>
            <a:ext cx="26988" cy="6858000"/>
          </a:xfrm>
          <a:prstGeom prst="rect">
            <a:avLst/>
          </a:prstGeom>
          <a:solidFill>
            <a:schemeClr val="tx2"/>
          </a:solidFill>
          <a:ln w="9525" cap="flat" cmpd="sng" algn="ctr">
            <a:noFill/>
            <a:prstDash val="solid"/>
            <a:round/>
            <a:headEnd type="none" w="med" len="med"/>
            <a:tailEnd type="none" w="med" len="med"/>
          </a:ln>
          <a:effectLst/>
        </p:spPr>
        <p:txBody>
          <a:bodyPr lIns="91440" tIns="45720" rIns="91440" bIns="45720"/>
          <a:lstStyle/>
          <a:p>
            <a:pPr eaLnBrk="0" fontAlgn="base" hangingPunct="0">
              <a:spcBef>
                <a:spcPct val="0"/>
              </a:spcBef>
              <a:spcAft>
                <a:spcPct val="0"/>
              </a:spcAft>
              <a:defRPr/>
            </a:pPr>
            <a:endParaRPr lang="en-US">
              <a:solidFill>
                <a:srgbClr val="000000"/>
              </a:solidFill>
              <a:latin typeface="Arial" pitchFamily="34" charset="0"/>
              <a:cs typeface="Arial" pitchFamily="34" charset="0"/>
            </a:endParaRPr>
          </a:p>
        </p:txBody>
      </p:sp>
      <p:pic>
        <p:nvPicPr>
          <p:cNvPr id="9" name="Picture 8" descr="ORNL_managed by.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47038" y="6201688"/>
            <a:ext cx="3505200" cy="452426"/>
          </a:xfrm>
          <a:prstGeom prst="rect">
            <a:avLst/>
          </a:prstGeom>
        </p:spPr>
      </p:pic>
      <p:pic>
        <p:nvPicPr>
          <p:cNvPr id="4" name="Picture 13" descr="HPC-circles.png"/>
          <p:cNvPicPr>
            <a:picLocks noChangeAspect="1"/>
          </p:cNvPicPr>
          <p:nvPr/>
        </p:nvPicPr>
        <p:blipFill>
          <a:blip r:embed="rId5" cstate="print"/>
          <a:srcRect/>
          <a:stretch>
            <a:fillRect/>
          </a:stretch>
        </p:blipFill>
        <p:spPr bwMode="auto">
          <a:xfrm>
            <a:off x="4953000" y="1371600"/>
            <a:ext cx="4096334" cy="3888968"/>
          </a:xfrm>
          <a:prstGeom prst="rect">
            <a:avLst/>
          </a:prstGeom>
          <a:noFill/>
          <a:ln w="9525">
            <a:noFill/>
            <a:miter lim="800000"/>
            <a:headEnd/>
            <a:tailEnd/>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20650" y="153988"/>
            <a:ext cx="8775700" cy="504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0650" y="1354138"/>
            <a:ext cx="8229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0650" y="3697288"/>
            <a:ext cx="8229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56"/>
          <p:cNvSpPr>
            <a:spLocks noGrp="1" noChangeArrowheads="1"/>
          </p:cNvSpPr>
          <p:nvPr>
            <p:ph type="ftr" sz="quarter" idx="10"/>
          </p:nvPr>
        </p:nvSpPr>
        <p:spPr>
          <a:xfrm>
            <a:off x="3124200" y="6662738"/>
            <a:ext cx="2895600" cy="182562"/>
          </a:xfrm>
          <a:prstGeom prst="rect">
            <a:avLst/>
          </a:prstGeom>
        </p:spPr>
        <p:txBody>
          <a:bodyPr/>
          <a:lstStyle>
            <a:lvl1pPr>
              <a:defRPr>
                <a:latin typeface="Arial" charset="0"/>
                <a:cs typeface="Arial" charset="0"/>
              </a:defRPr>
            </a:lvl1pPr>
          </a:lstStyle>
          <a:p>
            <a:pPr fontAlgn="base">
              <a:spcBef>
                <a:spcPct val="0"/>
              </a:spcBef>
              <a:spcAft>
                <a:spcPct val="0"/>
              </a:spcAft>
              <a:defRPr/>
            </a:pPr>
            <a:r>
              <a:rPr lang="en-US">
                <a:solidFill>
                  <a:srgbClr val="000000"/>
                </a:solidFill>
              </a:rPr>
              <a:t>Overview_kpt_0730</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4" name="Picture 9" descr="New_DOE_Logo_Color_042808.png"/>
          <p:cNvPicPr>
            <a:picLocks noChangeAspect="1"/>
          </p:cNvPicPr>
          <p:nvPr userDrawn="1"/>
        </p:nvPicPr>
        <p:blipFill>
          <a:blip r:embed="rId2" cstate="screen"/>
          <a:srcRect/>
          <a:stretch>
            <a:fillRect/>
          </a:stretch>
        </p:blipFill>
        <p:spPr bwMode="auto">
          <a:xfrm>
            <a:off x="228600" y="6238875"/>
            <a:ext cx="1743075" cy="438150"/>
          </a:xfrm>
          <a:prstGeom prst="rect">
            <a:avLst/>
          </a:prstGeom>
          <a:noFill/>
          <a:ln w="9525">
            <a:noFill/>
            <a:miter lim="800000"/>
            <a:headEnd/>
            <a:tailEnd/>
          </a:ln>
        </p:spPr>
      </p:pic>
      <p:pic>
        <p:nvPicPr>
          <p:cNvPr id="5" name="Picture 262" descr="ORNL_leaf white"/>
          <p:cNvPicPr>
            <a:picLocks noChangeAspect="1" noChangeArrowheads="1"/>
          </p:cNvPicPr>
          <p:nvPr/>
        </p:nvPicPr>
        <p:blipFill>
          <a:blip r:embed="rId3" cstate="screen"/>
          <a:srcRect/>
          <a:stretch>
            <a:fillRect/>
          </a:stretch>
        </p:blipFill>
        <p:spPr bwMode="auto">
          <a:xfrm>
            <a:off x="8161338" y="6338888"/>
            <a:ext cx="820737" cy="407987"/>
          </a:xfrm>
          <a:prstGeom prst="rect">
            <a:avLst/>
          </a:prstGeom>
          <a:noFill/>
          <a:effectLst>
            <a:outerShdw blurRad="63500" algn="ctr" rotWithShape="0">
              <a:schemeClr val="bg2">
                <a:alpha val="74998"/>
              </a:schemeClr>
            </a:outerShdw>
          </a:effectLst>
        </p:spPr>
      </p:pic>
      <p:sp>
        <p:nvSpPr>
          <p:cNvPr id="6" name="Rectangle 5"/>
          <p:cNvSpPr/>
          <p:nvPr userDrawn="1"/>
        </p:nvSpPr>
        <p:spPr bwMode="auto">
          <a:xfrm>
            <a:off x="5610225" y="0"/>
            <a:ext cx="26988"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a:solidFill>
                <a:srgbClr val="000000"/>
              </a:solidFill>
              <a:latin typeface="Arial"/>
              <a:cs typeface="Arial" pitchFamily="34" charset="0"/>
            </a:endParaRPr>
          </a:p>
        </p:txBody>
      </p:sp>
      <p:pic>
        <p:nvPicPr>
          <p:cNvPr id="7" name="Picture 13" descr="ORNL_managed by.png"/>
          <p:cNvPicPr>
            <a:picLocks noChangeAspect="1"/>
          </p:cNvPicPr>
          <p:nvPr userDrawn="1"/>
        </p:nvPicPr>
        <p:blipFill>
          <a:blip r:embed="rId4" cstate="screen"/>
          <a:srcRect/>
          <a:stretch>
            <a:fillRect/>
          </a:stretch>
        </p:blipFill>
        <p:spPr bwMode="auto">
          <a:xfrm>
            <a:off x="5646738" y="6202363"/>
            <a:ext cx="3505200" cy="452437"/>
          </a:xfrm>
          <a:prstGeom prst="rect">
            <a:avLst/>
          </a:prstGeom>
          <a:noFill/>
          <a:ln w="9525">
            <a:noFill/>
            <a:miter lim="800000"/>
            <a:headEnd/>
            <a:tailEnd/>
          </a:ln>
        </p:spPr>
      </p:pic>
      <p:pic>
        <p:nvPicPr>
          <p:cNvPr id="8" name="Picture 13" descr="HPC-circles.png"/>
          <p:cNvPicPr>
            <a:picLocks noChangeAspect="1"/>
          </p:cNvPicPr>
          <p:nvPr/>
        </p:nvPicPr>
        <p:blipFill>
          <a:blip r:embed="rId5" cstate="screen"/>
          <a:srcRect/>
          <a:stretch>
            <a:fillRect/>
          </a:stretch>
        </p:blipFill>
        <p:spPr bwMode="auto">
          <a:xfrm>
            <a:off x="4953000" y="1371600"/>
            <a:ext cx="4095750" cy="3889375"/>
          </a:xfrm>
          <a:prstGeom prst="rect">
            <a:avLst/>
          </a:prstGeom>
          <a:noFill/>
          <a:ln w="9525">
            <a:noFill/>
            <a:miter lim="800000"/>
            <a:headEnd/>
            <a:tailEnd/>
          </a:ln>
        </p:spPr>
      </p:pic>
      <p:sp>
        <p:nvSpPr>
          <p:cNvPr id="160991" name="Rectangle 223"/>
          <p:cNvSpPr>
            <a:spLocks noGrp="1" noChangeArrowheads="1"/>
          </p:cNvSpPr>
          <p:nvPr>
            <p:ph type="subTitle" idx="1"/>
          </p:nvPr>
        </p:nvSpPr>
        <p:spPr>
          <a:xfrm>
            <a:off x="5257800" y="2247900"/>
            <a:ext cx="3733800" cy="1485900"/>
          </a:xfrm>
        </p:spPr>
        <p:txBody>
          <a:bodyPr/>
          <a:lstStyle>
            <a:lvl1pPr marL="0" indent="0" algn="r">
              <a:buFont typeface="Symbol" pitchFamily="-106" charset="2"/>
              <a:buNone/>
              <a:defRPr sz="2400"/>
            </a:lvl1pPr>
          </a:lstStyle>
          <a:p>
            <a:r>
              <a:rPr lang="en-US" smtClean="0"/>
              <a:t>Click to edit Master subtitle style</a:t>
            </a:r>
            <a:endParaRPr lang="en-US"/>
          </a:p>
        </p:txBody>
      </p:sp>
      <p:sp>
        <p:nvSpPr>
          <p:cNvPr id="160992" name="Rectangle 224"/>
          <p:cNvSpPr>
            <a:spLocks noGrp="1" noChangeArrowheads="1"/>
          </p:cNvSpPr>
          <p:nvPr>
            <p:ph type="ctrTitle"/>
          </p:nvPr>
        </p:nvSpPr>
        <p:spPr>
          <a:xfrm>
            <a:off x="800100" y="157162"/>
            <a:ext cx="8229600" cy="461963"/>
          </a:xfrm>
        </p:spPr>
        <p:txBody>
          <a:bodyPr/>
          <a:lstStyle>
            <a:lvl1pPr algn="r">
              <a:defRPr/>
            </a:lvl1pPr>
          </a:lstStyle>
          <a:p>
            <a:r>
              <a:rPr lang="en-US" smtClean="0"/>
              <a:t>Click to edit Master title style</a:t>
            </a:r>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baseline="0">
                <a:latin typeface="Arial Narrow" pitchFamily="34" charset="0"/>
              </a:defRPr>
            </a:lvl1pPr>
            <a:lvl2pPr>
              <a:defRPr baseline="0">
                <a:latin typeface="Arial Narrow" pitchFamily="34" charset="0"/>
              </a:defRPr>
            </a:lvl2pPr>
            <a:lvl3pPr>
              <a:defRPr baseline="0">
                <a:latin typeface="Arial Narrow" pitchFamily="34" charset="0"/>
              </a:defRPr>
            </a:lvl3pPr>
            <a:lvl4pPr>
              <a:defRPr baseline="0">
                <a:latin typeface="Arial Narrow" pitchFamily="34" charset="0"/>
              </a:defRPr>
            </a:lvl4pPr>
            <a:lvl5pPr>
              <a:defRPr baseline="0">
                <a:latin typeface="Arial Narrow"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0650" y="1354138"/>
            <a:ext cx="4095750" cy="4533900"/>
          </a:xfrm>
        </p:spPr>
        <p:txBody>
          <a:bodyPr/>
          <a:lstStyle>
            <a:lvl1pPr>
              <a:defRPr sz="700"/>
            </a:lvl1pPr>
            <a:lvl2pPr>
              <a:defRPr sz="600"/>
            </a:lvl2pPr>
            <a:lvl3pPr>
              <a:defRPr sz="500"/>
            </a:lvl3pPr>
            <a:lvl4pPr>
              <a:defRPr sz="500"/>
            </a:lvl4pPr>
            <a:lvl5pPr>
              <a:defRPr sz="500"/>
            </a:lvl5pPr>
            <a:lvl6pPr>
              <a:defRPr sz="500"/>
            </a:lvl6pPr>
            <a:lvl7pPr>
              <a:defRPr sz="500"/>
            </a:lvl7pPr>
            <a:lvl8pPr>
              <a:defRPr sz="500"/>
            </a:lvl8pPr>
            <a:lvl9pPr>
              <a:defRPr sz="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54500" y="1354138"/>
            <a:ext cx="4095750" cy="4533900"/>
          </a:xfrm>
        </p:spPr>
        <p:txBody>
          <a:bodyPr/>
          <a:lstStyle>
            <a:lvl1pPr>
              <a:defRPr sz="700"/>
            </a:lvl1pPr>
            <a:lvl2pPr>
              <a:defRPr sz="600"/>
            </a:lvl2pPr>
            <a:lvl3pPr>
              <a:defRPr sz="500"/>
            </a:lvl3pPr>
            <a:lvl4pPr>
              <a:defRPr sz="500"/>
            </a:lvl4pPr>
            <a:lvl5pPr>
              <a:defRPr sz="500"/>
            </a:lvl5pPr>
            <a:lvl6pPr>
              <a:defRPr sz="500"/>
            </a:lvl6pPr>
            <a:lvl7pPr>
              <a:defRPr sz="500"/>
            </a:lvl7pPr>
            <a:lvl8pPr>
              <a:defRPr sz="500"/>
            </a:lvl8pPr>
            <a:lvl9pPr>
              <a:defRPr sz="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baseline="0">
                <a:latin typeface="Arial Narrow" pitchFamily="34" charset="0"/>
              </a:defRPr>
            </a:lvl1pPr>
            <a:lvl2pPr>
              <a:defRPr baseline="0">
                <a:latin typeface="Arial Narrow" pitchFamily="34" charset="0"/>
              </a:defRPr>
            </a:lvl2pPr>
            <a:lvl3pPr>
              <a:defRPr baseline="0">
                <a:latin typeface="Arial Narrow" pitchFamily="34" charset="0"/>
              </a:defRPr>
            </a:lvl3pPr>
            <a:lvl4pPr>
              <a:defRPr baseline="0">
                <a:latin typeface="Arial Narrow" pitchFamily="34" charset="0"/>
              </a:defRPr>
            </a:lvl4pPr>
            <a:lvl5pPr>
              <a:defRPr baseline="0">
                <a:latin typeface="Arial Narrow"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092133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4" name="Picture 9" descr="New_DOE_Logo_Color_042808.png"/>
          <p:cNvPicPr>
            <a:picLocks noChangeAspect="1"/>
          </p:cNvPicPr>
          <p:nvPr/>
        </p:nvPicPr>
        <p:blipFill>
          <a:blip r:embed="rId2" cstate="screen"/>
          <a:srcRect/>
          <a:stretch>
            <a:fillRect/>
          </a:stretch>
        </p:blipFill>
        <p:spPr bwMode="auto">
          <a:xfrm>
            <a:off x="228600" y="6238875"/>
            <a:ext cx="1743075" cy="438150"/>
          </a:xfrm>
          <a:prstGeom prst="rect">
            <a:avLst/>
          </a:prstGeom>
          <a:noFill/>
          <a:ln w="9525">
            <a:noFill/>
            <a:miter lim="800000"/>
            <a:headEnd/>
            <a:tailEnd/>
          </a:ln>
        </p:spPr>
      </p:pic>
      <p:pic>
        <p:nvPicPr>
          <p:cNvPr id="5" name="Picture 262" descr="ORNL_leaf white"/>
          <p:cNvPicPr>
            <a:picLocks noChangeAspect="1" noChangeArrowheads="1"/>
          </p:cNvPicPr>
          <p:nvPr/>
        </p:nvPicPr>
        <p:blipFill>
          <a:blip r:embed="rId3" cstate="screen"/>
          <a:srcRect/>
          <a:stretch>
            <a:fillRect/>
          </a:stretch>
        </p:blipFill>
        <p:spPr bwMode="auto">
          <a:xfrm>
            <a:off x="8161338" y="6338888"/>
            <a:ext cx="820737" cy="407987"/>
          </a:xfrm>
          <a:prstGeom prst="rect">
            <a:avLst/>
          </a:prstGeom>
          <a:noFill/>
          <a:effectLst>
            <a:outerShdw blurRad="63500" algn="ctr" rotWithShape="0">
              <a:schemeClr val="bg2">
                <a:alpha val="74998"/>
              </a:schemeClr>
            </a:outerShdw>
          </a:effectLst>
        </p:spPr>
      </p:pic>
      <p:sp>
        <p:nvSpPr>
          <p:cNvPr id="6" name="Rectangle 5"/>
          <p:cNvSpPr/>
          <p:nvPr/>
        </p:nvSpPr>
        <p:spPr bwMode="auto">
          <a:xfrm>
            <a:off x="5610225" y="0"/>
            <a:ext cx="26988"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a:solidFill>
                <a:srgbClr val="000000"/>
              </a:solidFill>
              <a:latin typeface="Arial"/>
              <a:cs typeface="Arial" pitchFamily="34" charset="0"/>
            </a:endParaRPr>
          </a:p>
        </p:txBody>
      </p:sp>
      <p:pic>
        <p:nvPicPr>
          <p:cNvPr id="7" name="Picture 13" descr="ORNL_managed by.png"/>
          <p:cNvPicPr>
            <a:picLocks noChangeAspect="1"/>
          </p:cNvPicPr>
          <p:nvPr/>
        </p:nvPicPr>
        <p:blipFill>
          <a:blip r:embed="rId4" cstate="screen"/>
          <a:srcRect/>
          <a:stretch>
            <a:fillRect/>
          </a:stretch>
        </p:blipFill>
        <p:spPr bwMode="auto">
          <a:xfrm>
            <a:off x="5646738" y="6202363"/>
            <a:ext cx="3505200" cy="452437"/>
          </a:xfrm>
          <a:prstGeom prst="rect">
            <a:avLst/>
          </a:prstGeom>
          <a:noFill/>
          <a:ln w="9525">
            <a:noFill/>
            <a:miter lim="800000"/>
            <a:headEnd/>
            <a:tailEnd/>
          </a:ln>
        </p:spPr>
      </p:pic>
      <p:pic>
        <p:nvPicPr>
          <p:cNvPr id="8" name="Picture 13" descr="HPC-circles.png"/>
          <p:cNvPicPr>
            <a:picLocks noChangeAspect="1"/>
          </p:cNvPicPr>
          <p:nvPr/>
        </p:nvPicPr>
        <p:blipFill>
          <a:blip r:embed="rId5" cstate="screen"/>
          <a:srcRect/>
          <a:stretch>
            <a:fillRect/>
          </a:stretch>
        </p:blipFill>
        <p:spPr bwMode="auto">
          <a:xfrm>
            <a:off x="4953000" y="1371600"/>
            <a:ext cx="4095750" cy="3889375"/>
          </a:xfrm>
          <a:prstGeom prst="rect">
            <a:avLst/>
          </a:prstGeom>
          <a:noFill/>
          <a:ln w="9525">
            <a:noFill/>
            <a:miter lim="800000"/>
            <a:headEnd/>
            <a:tailEnd/>
          </a:ln>
        </p:spPr>
      </p:pic>
      <p:sp>
        <p:nvSpPr>
          <p:cNvPr id="160991" name="Rectangle 223"/>
          <p:cNvSpPr>
            <a:spLocks noGrp="1" noChangeArrowheads="1"/>
          </p:cNvSpPr>
          <p:nvPr>
            <p:ph type="subTitle" idx="1"/>
          </p:nvPr>
        </p:nvSpPr>
        <p:spPr>
          <a:xfrm>
            <a:off x="5257800" y="2247900"/>
            <a:ext cx="3733800" cy="1485900"/>
          </a:xfrm>
        </p:spPr>
        <p:txBody>
          <a:bodyPr/>
          <a:lstStyle>
            <a:lvl1pPr marL="0" indent="0" algn="r">
              <a:buFont typeface="Symbol" pitchFamily="-106" charset="2"/>
              <a:buNone/>
              <a:defRPr sz="2400"/>
            </a:lvl1pPr>
          </a:lstStyle>
          <a:p>
            <a:r>
              <a:rPr lang="en-US" smtClean="0"/>
              <a:t>Click to edit Master subtitle style</a:t>
            </a:r>
            <a:endParaRPr lang="en-US"/>
          </a:p>
        </p:txBody>
      </p:sp>
      <p:sp>
        <p:nvSpPr>
          <p:cNvPr id="160992" name="Rectangle 224"/>
          <p:cNvSpPr>
            <a:spLocks noGrp="1" noChangeArrowheads="1"/>
          </p:cNvSpPr>
          <p:nvPr>
            <p:ph type="ctrTitle"/>
          </p:nvPr>
        </p:nvSpPr>
        <p:spPr>
          <a:xfrm>
            <a:off x="800100" y="157162"/>
            <a:ext cx="8229600" cy="461963"/>
          </a:xfrm>
        </p:spPr>
        <p:txBody>
          <a:bodyPr/>
          <a:lstStyle>
            <a:lvl1pPr algn="r">
              <a:defRPr/>
            </a:lvl1pPr>
          </a:lstStyle>
          <a:p>
            <a:r>
              <a:rPr lang="en-US" smtClean="0"/>
              <a:t>Click to edit Master title style</a:t>
            </a:r>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0650" y="1354137"/>
            <a:ext cx="4095750" cy="4533900"/>
          </a:xfrm>
        </p:spPr>
        <p:txBody>
          <a:bodyPr/>
          <a:lstStyle>
            <a:lvl1pPr>
              <a:defRPr sz="700"/>
            </a:lvl1pPr>
            <a:lvl2pPr>
              <a:defRPr sz="600"/>
            </a:lvl2pPr>
            <a:lvl3pPr>
              <a:defRPr sz="500"/>
            </a:lvl3pPr>
            <a:lvl4pPr>
              <a:defRPr sz="500"/>
            </a:lvl4pPr>
            <a:lvl5pPr>
              <a:defRPr sz="500"/>
            </a:lvl5pPr>
            <a:lvl6pPr>
              <a:defRPr sz="500"/>
            </a:lvl6pPr>
            <a:lvl7pPr>
              <a:defRPr sz="500"/>
            </a:lvl7pPr>
            <a:lvl8pPr>
              <a:defRPr sz="500"/>
            </a:lvl8pPr>
            <a:lvl9pPr>
              <a:defRPr sz="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54500" y="1354137"/>
            <a:ext cx="4095750" cy="4533900"/>
          </a:xfrm>
        </p:spPr>
        <p:txBody>
          <a:bodyPr/>
          <a:lstStyle>
            <a:lvl1pPr>
              <a:defRPr sz="700"/>
            </a:lvl1pPr>
            <a:lvl2pPr>
              <a:defRPr sz="600"/>
            </a:lvl2pPr>
            <a:lvl3pPr>
              <a:defRPr sz="500"/>
            </a:lvl3pPr>
            <a:lvl4pPr>
              <a:defRPr sz="500"/>
            </a:lvl4pPr>
            <a:lvl5pPr>
              <a:defRPr sz="500"/>
            </a:lvl5pPr>
            <a:lvl6pPr>
              <a:defRPr sz="500"/>
            </a:lvl6pPr>
            <a:lvl7pPr>
              <a:defRPr sz="500"/>
            </a:lvl7pPr>
            <a:lvl8pPr>
              <a:defRPr sz="500"/>
            </a:lvl8pPr>
            <a:lvl9pPr>
              <a:defRPr sz="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2261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lstStyle>
            <a:lvl1pPr algn="l">
              <a:defRPr sz="1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500"/>
            </a:lvl1pPr>
            <a:lvl2pPr marL="114300" indent="0">
              <a:buNone/>
              <a:defRPr sz="500"/>
            </a:lvl2pPr>
            <a:lvl3pPr marL="228600" indent="0">
              <a:buNone/>
              <a:defRPr sz="400"/>
            </a:lvl3pPr>
            <a:lvl4pPr marL="342900" indent="0">
              <a:buNone/>
              <a:defRPr sz="400"/>
            </a:lvl4pPr>
            <a:lvl5pPr marL="457200" indent="0">
              <a:buNone/>
              <a:defRPr sz="400"/>
            </a:lvl5pPr>
            <a:lvl6pPr marL="571500" indent="0">
              <a:buNone/>
              <a:defRPr sz="400"/>
            </a:lvl6pPr>
            <a:lvl7pPr marL="685800" indent="0">
              <a:buNone/>
              <a:defRPr sz="400"/>
            </a:lvl7pPr>
            <a:lvl8pPr marL="800100" indent="0">
              <a:buNone/>
              <a:defRPr sz="400"/>
            </a:lvl8pPr>
            <a:lvl9pPr marL="914400" indent="0">
              <a:buNone/>
              <a:defRPr sz="400"/>
            </a:lvl9pPr>
          </a:lstStyle>
          <a:p>
            <a:pPr lvl="0"/>
            <a:r>
              <a:rPr lang="en-US" smtClean="0"/>
              <a:t>Click to edit Master text styles</a:t>
            </a:r>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jpeg"/><Relationship Id="rId9" Type="http://schemas.openxmlformats.org/officeDocument/2006/relationships/image" Target="../media/image2.png"/><Relationship Id="rId10" Type="http://schemas.openxmlformats.org/officeDocument/2006/relationships/image" Target="../media/image3.png"/><Relationship Id="rId11"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72.xml"/><Relationship Id="rId4" Type="http://schemas.openxmlformats.org/officeDocument/2006/relationships/theme" Target="../theme/theme10.xml"/><Relationship Id="rId5" Type="http://schemas.openxmlformats.org/officeDocument/2006/relationships/image" Target="../media/image1.jpeg"/><Relationship Id="rId6" Type="http://schemas.openxmlformats.org/officeDocument/2006/relationships/image" Target="../media/image8.png"/><Relationship Id="rId7" Type="http://schemas.openxmlformats.org/officeDocument/2006/relationships/image" Target="../media/image3.png"/><Relationship Id="rId8" Type="http://schemas.openxmlformats.org/officeDocument/2006/relationships/image" Target="../media/image9.png"/><Relationship Id="rId1" Type="http://schemas.openxmlformats.org/officeDocument/2006/relationships/slideLayout" Target="../slideLayouts/slideLayout70.xml"/><Relationship Id="rId2" Type="http://schemas.openxmlformats.org/officeDocument/2006/relationships/slideLayout" Target="../slideLayouts/slideLayout71.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theme" Target="../theme/theme11.xml"/><Relationship Id="rId7" Type="http://schemas.openxmlformats.org/officeDocument/2006/relationships/image" Target="../media/image23.jpe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 Id="rId1" Type="http://schemas.openxmlformats.org/officeDocument/2006/relationships/slideLayout" Target="../slideLayouts/slideLayout73.xml"/><Relationship Id="rId2" Type="http://schemas.openxmlformats.org/officeDocument/2006/relationships/slideLayout" Target="../slideLayouts/slideLayout74.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theme" Target="../theme/theme12.xml"/><Relationship Id="rId8" Type="http://schemas.openxmlformats.org/officeDocument/2006/relationships/image" Target="../media/image1.jpeg"/><Relationship Id="rId9" Type="http://schemas.openxmlformats.org/officeDocument/2006/relationships/image" Target="../media/image2.png"/><Relationship Id="rId10" Type="http://schemas.openxmlformats.org/officeDocument/2006/relationships/image" Target="../media/image3.png"/><Relationship Id="rId11" Type="http://schemas.openxmlformats.org/officeDocument/2006/relationships/image" Target="../media/image4.png"/><Relationship Id="rId1" Type="http://schemas.openxmlformats.org/officeDocument/2006/relationships/slideLayout" Target="../slideLayouts/slideLayout78.xml"/><Relationship Id="rId2" Type="http://schemas.openxmlformats.org/officeDocument/2006/relationships/slideLayout" Target="../slideLayouts/slideLayout7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7.xml"/><Relationship Id="rId12" Type="http://schemas.openxmlformats.org/officeDocument/2006/relationships/slideLayout" Target="../slideLayouts/slideLayout18.xml"/><Relationship Id="rId13" Type="http://schemas.openxmlformats.org/officeDocument/2006/relationships/slideLayout" Target="../slideLayouts/slideLayout19.xml"/><Relationship Id="rId14" Type="http://schemas.openxmlformats.org/officeDocument/2006/relationships/theme" Target="../theme/theme2.xml"/><Relationship Id="rId15" Type="http://schemas.openxmlformats.org/officeDocument/2006/relationships/image" Target="../media/image1.jpeg"/><Relationship Id="rId16" Type="http://schemas.openxmlformats.org/officeDocument/2006/relationships/image" Target="../media/image8.png"/><Relationship Id="rId17" Type="http://schemas.openxmlformats.org/officeDocument/2006/relationships/image" Target="../media/image3.png"/><Relationship Id="rId18"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 Id="rId9" Type="http://schemas.openxmlformats.org/officeDocument/2006/relationships/slideLayout" Target="../slideLayouts/slideLayout15.xml"/><Relationship Id="rId10"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4" Type="http://schemas.openxmlformats.org/officeDocument/2006/relationships/theme" Target="../theme/theme3.xml"/><Relationship Id="rId5" Type="http://schemas.openxmlformats.org/officeDocument/2006/relationships/image" Target="../media/image1.jpe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png"/><Relationship Id="rId1" Type="http://schemas.openxmlformats.org/officeDocument/2006/relationships/slideLayout" Target="../slideLayouts/slideLayout20.xml"/><Relationship Id="rId2"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theme" Target="../theme/theme4.xml"/><Relationship Id="rId6" Type="http://schemas.openxmlformats.org/officeDocument/2006/relationships/image" Target="../media/image1.jpeg"/><Relationship Id="rId7" Type="http://schemas.openxmlformats.org/officeDocument/2006/relationships/image" Target="../media/image2.png"/><Relationship Id="rId8" Type="http://schemas.openxmlformats.org/officeDocument/2006/relationships/image" Target="../media/image3.png"/><Relationship Id="rId9" Type="http://schemas.openxmlformats.org/officeDocument/2006/relationships/image" Target="../media/image4.png"/><Relationship Id="rId1" Type="http://schemas.openxmlformats.org/officeDocument/2006/relationships/slideLayout" Target="../slideLayouts/slideLayout23.xml"/><Relationship Id="rId2"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35.xml"/><Relationship Id="rId20" Type="http://schemas.openxmlformats.org/officeDocument/2006/relationships/image" Target="../media/image9.png"/><Relationship Id="rId10" Type="http://schemas.openxmlformats.org/officeDocument/2006/relationships/slideLayout" Target="../slideLayouts/slideLayout36.xml"/><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slideLayout" Target="../slideLayouts/slideLayout40.xml"/><Relationship Id="rId15" Type="http://schemas.openxmlformats.org/officeDocument/2006/relationships/slideLayout" Target="../slideLayouts/slideLayout41.xml"/><Relationship Id="rId16" Type="http://schemas.openxmlformats.org/officeDocument/2006/relationships/theme" Target="../theme/theme5.xml"/><Relationship Id="rId17" Type="http://schemas.openxmlformats.org/officeDocument/2006/relationships/image" Target="../media/image1.jpeg"/><Relationship Id="rId18" Type="http://schemas.openxmlformats.org/officeDocument/2006/relationships/image" Target="../media/image8.png"/><Relationship Id="rId19" Type="http://schemas.openxmlformats.org/officeDocument/2006/relationships/image" Target="../media/image3.png"/><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4.xml"/><Relationship Id="rId4" Type="http://schemas.openxmlformats.org/officeDocument/2006/relationships/slideLayout" Target="../slideLayouts/slideLayout45.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theme" Target="../theme/theme6.xml"/><Relationship Id="rId9" Type="http://schemas.openxmlformats.org/officeDocument/2006/relationships/image" Target="../media/image13.png"/><Relationship Id="rId1" Type="http://schemas.openxmlformats.org/officeDocument/2006/relationships/slideLayout" Target="../slideLayouts/slideLayout42.xml"/><Relationship Id="rId2"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theme" Target="../theme/theme7.xml"/><Relationship Id="rId8" Type="http://schemas.openxmlformats.org/officeDocument/2006/relationships/image" Target="../media/image16.png"/><Relationship Id="rId1" Type="http://schemas.openxmlformats.org/officeDocument/2006/relationships/slideLayout" Target="../slideLayouts/slideLayout49.xml"/><Relationship Id="rId2"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theme" Target="../theme/theme8.xml"/><Relationship Id="rId9" Type="http://schemas.openxmlformats.org/officeDocument/2006/relationships/image" Target="../media/image20.jpeg"/><Relationship Id="rId10" Type="http://schemas.openxmlformats.org/officeDocument/2006/relationships/image" Target="../media/image21.png"/><Relationship Id="rId1" Type="http://schemas.openxmlformats.org/officeDocument/2006/relationships/slideLayout" Target="../slideLayouts/slideLayout55.xml"/><Relationship Id="rId2" Type="http://schemas.openxmlformats.org/officeDocument/2006/relationships/slideLayout" Target="../slideLayouts/slideLayout5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theme" Target="../theme/theme9.xml"/><Relationship Id="rId10" Type="http://schemas.openxmlformats.org/officeDocument/2006/relationships/image" Target="../media/image13.png"/><Relationship Id="rId1" Type="http://schemas.openxmlformats.org/officeDocument/2006/relationships/slideLayout" Target="../slideLayouts/slideLayout62.xml"/><Relationship Id="rId2"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70" descr="pp_bkg2"/>
          <p:cNvPicPr>
            <a:picLocks noChangeAspect="1" noChangeArrowheads="1"/>
          </p:cNvPicPr>
          <p:nvPr/>
        </p:nvPicPr>
        <p:blipFill>
          <a:blip r:embed="rId8" cstate="screen"/>
          <a:srcRect/>
          <a:stretch>
            <a:fillRect/>
          </a:stretch>
        </p:blipFill>
        <p:spPr bwMode="auto">
          <a:xfrm>
            <a:off x="0" y="0"/>
            <a:ext cx="9145588" cy="6859588"/>
          </a:xfrm>
          <a:prstGeom prst="rect">
            <a:avLst/>
          </a:prstGeom>
          <a:noFill/>
          <a:ln w="9525">
            <a:noFill/>
            <a:miter lim="800000"/>
            <a:headEnd/>
            <a:tailEnd/>
          </a:ln>
        </p:spPr>
      </p:pic>
      <p:sp>
        <p:nvSpPr>
          <p:cNvPr id="2051" name="Rectangle 222"/>
          <p:cNvSpPr>
            <a:spLocks noGrp="1" noChangeArrowheads="1"/>
          </p:cNvSpPr>
          <p:nvPr>
            <p:ph type="body" idx="1"/>
          </p:nvPr>
        </p:nvSpPr>
        <p:spPr bwMode="auto">
          <a:xfrm>
            <a:off x="120650" y="1354138"/>
            <a:ext cx="8229600" cy="4533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225"/>
          <p:cNvSpPr>
            <a:spLocks noGrp="1" noChangeArrowheads="1"/>
          </p:cNvSpPr>
          <p:nvPr>
            <p:ph type="title"/>
          </p:nvPr>
        </p:nvSpPr>
        <p:spPr bwMode="auto">
          <a:xfrm>
            <a:off x="120650" y="153988"/>
            <a:ext cx="8032750" cy="504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59979" name="Rectangle 235"/>
          <p:cNvSpPr>
            <a:spLocks noChangeArrowheads="1"/>
          </p:cNvSpPr>
          <p:nvPr/>
        </p:nvSpPr>
        <p:spPr bwMode="auto">
          <a:xfrm>
            <a:off x="0" y="6237288"/>
            <a:ext cx="1754188" cy="274637"/>
          </a:xfrm>
          <a:prstGeom prst="rect">
            <a:avLst/>
          </a:prstGeom>
          <a:noFill/>
          <a:ln w="9525">
            <a:noFill/>
            <a:miter lim="800000"/>
            <a:headEnd/>
            <a:tailEnd/>
          </a:ln>
          <a:effectLst/>
        </p:spPr>
        <p:txBody>
          <a:bodyPr/>
          <a:lstStyle/>
          <a:p>
            <a:pPr marL="171450" indent="-171450" eaLnBrk="0" fontAlgn="base" hangingPunct="0">
              <a:lnSpc>
                <a:spcPct val="90000"/>
              </a:lnSpc>
              <a:spcBef>
                <a:spcPct val="0"/>
              </a:spcBef>
              <a:spcAft>
                <a:spcPct val="0"/>
              </a:spcAft>
              <a:defRPr/>
            </a:pPr>
            <a:r>
              <a:rPr lang="en-US" sz="900" dirty="0">
                <a:solidFill>
                  <a:srgbClr val="01673E"/>
                </a:solidFill>
                <a:latin typeface="Times New Roman" pitchFamily="18" charset="0"/>
                <a:ea typeface="Times New Roman" pitchFamily="18" charset="0"/>
                <a:cs typeface="Times New Roman" pitchFamily="18" charset="0"/>
              </a:rPr>
              <a:t>	Managed by UT-Battelle</a:t>
            </a:r>
            <a:br>
              <a:rPr lang="en-US" sz="900" dirty="0">
                <a:solidFill>
                  <a:srgbClr val="01673E"/>
                </a:solidFill>
                <a:latin typeface="Times New Roman" pitchFamily="18" charset="0"/>
                <a:ea typeface="Times New Roman" pitchFamily="18" charset="0"/>
                <a:cs typeface="Times New Roman" pitchFamily="18" charset="0"/>
              </a:rPr>
            </a:br>
            <a:r>
              <a:rPr lang="en-US" sz="900" dirty="0">
                <a:solidFill>
                  <a:srgbClr val="01673E"/>
                </a:solidFill>
                <a:latin typeface="Times New Roman" pitchFamily="18" charset="0"/>
                <a:ea typeface="Times New Roman" pitchFamily="18" charset="0"/>
                <a:cs typeface="Times New Roman" pitchFamily="18" charset="0"/>
              </a:rPr>
              <a:t>for the Department of Energy</a:t>
            </a:r>
          </a:p>
        </p:txBody>
      </p:sp>
      <p:pic>
        <p:nvPicPr>
          <p:cNvPr id="2054" name="Picture 271" descr="GIST_text_bar"/>
          <p:cNvPicPr>
            <a:picLocks noChangeAspect="1" noChangeArrowheads="1"/>
          </p:cNvPicPr>
          <p:nvPr/>
        </p:nvPicPr>
        <p:blipFill>
          <a:blip r:embed="rId9" cstate="screen"/>
          <a:srcRect/>
          <a:stretch>
            <a:fillRect/>
          </a:stretch>
        </p:blipFill>
        <p:spPr bwMode="auto">
          <a:xfrm>
            <a:off x="184150" y="655638"/>
            <a:ext cx="2662238" cy="201612"/>
          </a:xfrm>
          <a:prstGeom prst="rect">
            <a:avLst/>
          </a:prstGeom>
          <a:noFill/>
          <a:ln w="9525">
            <a:noFill/>
            <a:miter lim="800000"/>
            <a:headEnd/>
            <a:tailEnd/>
          </a:ln>
        </p:spPr>
      </p:pic>
      <p:sp>
        <p:nvSpPr>
          <p:cNvPr id="160016" name="Line 272"/>
          <p:cNvSpPr>
            <a:spLocks noChangeShapeType="1"/>
          </p:cNvSpPr>
          <p:nvPr/>
        </p:nvSpPr>
        <p:spPr bwMode="auto">
          <a:xfrm>
            <a:off x="2806700" y="774700"/>
            <a:ext cx="5534025" cy="7938"/>
          </a:xfrm>
          <a:prstGeom prst="line">
            <a:avLst/>
          </a:prstGeom>
          <a:noFill/>
          <a:ln w="38100">
            <a:solidFill>
              <a:schemeClr val="tx2"/>
            </a:solidFill>
            <a:round/>
            <a:headEnd/>
            <a:tailEnd/>
          </a:ln>
          <a:effectLst/>
        </p:spPr>
        <p:txBody>
          <a:bodyPr wrap="none" lIns="22860" tIns="11430" rIns="22860" bIns="11430" anchor="ctr"/>
          <a:lstStyle/>
          <a:p>
            <a:pPr eaLnBrk="0" fontAlgn="base" hangingPunct="0">
              <a:spcBef>
                <a:spcPct val="0"/>
              </a:spcBef>
              <a:spcAft>
                <a:spcPct val="0"/>
              </a:spcAft>
              <a:defRPr/>
            </a:pPr>
            <a:endParaRPr lang="en-US">
              <a:solidFill>
                <a:srgbClr val="000000"/>
              </a:solidFill>
              <a:latin typeface="Arial"/>
              <a:cs typeface="Arial" pitchFamily="34" charset="0"/>
            </a:endParaRPr>
          </a:p>
        </p:txBody>
      </p:sp>
      <p:pic>
        <p:nvPicPr>
          <p:cNvPr id="2056" name="Picture 274" descr="GIST_globe_bar"/>
          <p:cNvPicPr>
            <a:picLocks noChangeAspect="1" noChangeArrowheads="1"/>
          </p:cNvPicPr>
          <p:nvPr/>
        </p:nvPicPr>
        <p:blipFill>
          <a:blip r:embed="rId10" cstate="screen"/>
          <a:srcRect/>
          <a:stretch>
            <a:fillRect/>
          </a:stretch>
        </p:blipFill>
        <p:spPr bwMode="auto">
          <a:xfrm>
            <a:off x="8261350" y="239713"/>
            <a:ext cx="755650" cy="725487"/>
          </a:xfrm>
          <a:prstGeom prst="rect">
            <a:avLst/>
          </a:prstGeom>
          <a:noFill/>
          <a:ln w="9525">
            <a:noFill/>
            <a:miter lim="800000"/>
            <a:headEnd/>
            <a:tailEnd/>
          </a:ln>
        </p:spPr>
      </p:pic>
      <p:pic>
        <p:nvPicPr>
          <p:cNvPr id="11" name="Picture 262" descr="ORNL_leaf white"/>
          <p:cNvPicPr>
            <a:picLocks noChangeAspect="1" noChangeArrowheads="1"/>
          </p:cNvPicPr>
          <p:nvPr/>
        </p:nvPicPr>
        <p:blipFill>
          <a:blip r:embed="rId11" cstate="screen"/>
          <a:srcRect/>
          <a:stretch>
            <a:fillRect/>
          </a:stretch>
        </p:blipFill>
        <p:spPr bwMode="auto">
          <a:xfrm>
            <a:off x="8161338" y="6338888"/>
            <a:ext cx="820737" cy="407987"/>
          </a:xfrm>
          <a:prstGeom prst="rect">
            <a:avLst/>
          </a:prstGeom>
          <a:noFill/>
          <a:effectLst>
            <a:outerShdw blurRad="63500" algn="ctr" rotWithShape="0">
              <a:schemeClr val="bg2">
                <a:alpha val="74998"/>
              </a:schemeClr>
            </a:outerShdw>
          </a:effectLst>
        </p:spPr>
      </p:pic>
    </p:spTree>
  </p:cSld>
  <p:clrMap bg1="lt1" tx1="dk1" bg2="lt2" tx2="dk2" accent1="accent1" accent2="accent2" accent3="accent3" accent4="accent4" accent5="accent5" accent6="accent6" hlink="hlink" folHlink="folHlink"/>
  <p:sldLayoutIdLst>
    <p:sldLayoutId id="2147483707" r:id="rId1"/>
    <p:sldLayoutId id="2147483705" r:id="rId2"/>
    <p:sldLayoutId id="2147483709" r:id="rId3"/>
    <p:sldLayoutId id="2147483710" r:id="rId4"/>
    <p:sldLayoutId id="2147483711" r:id="rId5"/>
    <p:sldLayoutId id="2147483712" r:id="rId6"/>
  </p:sldLayoutIdLst>
  <p:hf hdr="0" ftr="0" dt="0"/>
  <p:txStyles>
    <p:titleStyle>
      <a:lvl1pPr algn="ctr" rtl="0" eaLnBrk="0" fontAlgn="base" hangingPunct="0">
        <a:lnSpc>
          <a:spcPct val="85000"/>
        </a:lnSpc>
        <a:spcBef>
          <a:spcPct val="0"/>
        </a:spcBef>
        <a:spcAft>
          <a:spcPct val="0"/>
        </a:spcAft>
        <a:defRPr sz="3000">
          <a:solidFill>
            <a:srgbClr val="00673E"/>
          </a:solidFill>
          <a:latin typeface="+mj-lt"/>
          <a:ea typeface="Geneva" pitchFamily="-106" charset="-128"/>
          <a:cs typeface="Geneva" pitchFamily="-106" charset="-128"/>
        </a:defRPr>
      </a:lvl1pPr>
      <a:lvl2pPr algn="ctr" rtl="0" eaLnBrk="0" fontAlgn="base" hangingPunct="0">
        <a:lnSpc>
          <a:spcPct val="85000"/>
        </a:lnSpc>
        <a:spcBef>
          <a:spcPct val="0"/>
        </a:spcBef>
        <a:spcAft>
          <a:spcPct val="0"/>
        </a:spcAft>
        <a:defRPr sz="3000">
          <a:solidFill>
            <a:srgbClr val="00673E"/>
          </a:solidFill>
          <a:latin typeface="Arial Black" pitchFamily="-106" charset="0"/>
          <a:ea typeface="Geneva" pitchFamily="-106" charset="-128"/>
          <a:cs typeface="Geneva" pitchFamily="-106" charset="-128"/>
        </a:defRPr>
      </a:lvl2pPr>
      <a:lvl3pPr algn="ctr" rtl="0" eaLnBrk="0" fontAlgn="base" hangingPunct="0">
        <a:lnSpc>
          <a:spcPct val="85000"/>
        </a:lnSpc>
        <a:spcBef>
          <a:spcPct val="0"/>
        </a:spcBef>
        <a:spcAft>
          <a:spcPct val="0"/>
        </a:spcAft>
        <a:defRPr sz="3000">
          <a:solidFill>
            <a:srgbClr val="00673E"/>
          </a:solidFill>
          <a:latin typeface="Arial Black" pitchFamily="-106" charset="0"/>
          <a:ea typeface="Geneva" pitchFamily="-106" charset="-128"/>
          <a:cs typeface="Geneva" pitchFamily="-106" charset="-128"/>
        </a:defRPr>
      </a:lvl3pPr>
      <a:lvl4pPr algn="ctr" rtl="0" eaLnBrk="0" fontAlgn="base" hangingPunct="0">
        <a:lnSpc>
          <a:spcPct val="85000"/>
        </a:lnSpc>
        <a:spcBef>
          <a:spcPct val="0"/>
        </a:spcBef>
        <a:spcAft>
          <a:spcPct val="0"/>
        </a:spcAft>
        <a:defRPr sz="3000">
          <a:solidFill>
            <a:srgbClr val="00673E"/>
          </a:solidFill>
          <a:latin typeface="Arial Black" pitchFamily="-106" charset="0"/>
          <a:ea typeface="Geneva" pitchFamily="-106" charset="-128"/>
          <a:cs typeface="Geneva" pitchFamily="-106" charset="-128"/>
        </a:defRPr>
      </a:lvl4pPr>
      <a:lvl5pPr algn="ctr" rtl="0" eaLnBrk="0" fontAlgn="base" hangingPunct="0">
        <a:lnSpc>
          <a:spcPct val="85000"/>
        </a:lnSpc>
        <a:spcBef>
          <a:spcPct val="0"/>
        </a:spcBef>
        <a:spcAft>
          <a:spcPct val="0"/>
        </a:spcAft>
        <a:defRPr sz="3000">
          <a:solidFill>
            <a:srgbClr val="00673E"/>
          </a:solidFill>
          <a:latin typeface="Arial Black" pitchFamily="-106" charset="0"/>
          <a:ea typeface="Geneva" pitchFamily="-106" charset="-128"/>
          <a:cs typeface="Geneva" pitchFamily="-106" charset="-128"/>
        </a:defRPr>
      </a:lvl5pPr>
      <a:lvl6pPr marL="114300" algn="ctr" defTabSz="914400" rtl="0" eaLnBrk="1" fontAlgn="base" hangingPunct="1">
        <a:lnSpc>
          <a:spcPct val="85000"/>
        </a:lnSpc>
        <a:spcBef>
          <a:spcPct val="0"/>
        </a:spcBef>
        <a:spcAft>
          <a:spcPct val="0"/>
        </a:spcAft>
        <a:defRPr sz="3000">
          <a:solidFill>
            <a:srgbClr val="00673E"/>
          </a:solidFill>
          <a:latin typeface="Arial Black" pitchFamily="-106" charset="0"/>
        </a:defRPr>
      </a:lvl6pPr>
      <a:lvl7pPr marL="228600" algn="ctr" defTabSz="914400" rtl="0" eaLnBrk="1" fontAlgn="base" hangingPunct="1">
        <a:lnSpc>
          <a:spcPct val="85000"/>
        </a:lnSpc>
        <a:spcBef>
          <a:spcPct val="0"/>
        </a:spcBef>
        <a:spcAft>
          <a:spcPct val="0"/>
        </a:spcAft>
        <a:defRPr sz="3000">
          <a:solidFill>
            <a:srgbClr val="00673E"/>
          </a:solidFill>
          <a:latin typeface="Arial Black" pitchFamily="-106" charset="0"/>
        </a:defRPr>
      </a:lvl7pPr>
      <a:lvl8pPr marL="342900" algn="ctr" defTabSz="914400" rtl="0" eaLnBrk="1" fontAlgn="base" hangingPunct="1">
        <a:lnSpc>
          <a:spcPct val="85000"/>
        </a:lnSpc>
        <a:spcBef>
          <a:spcPct val="0"/>
        </a:spcBef>
        <a:spcAft>
          <a:spcPct val="0"/>
        </a:spcAft>
        <a:defRPr sz="3000">
          <a:solidFill>
            <a:srgbClr val="00673E"/>
          </a:solidFill>
          <a:latin typeface="Arial Black" pitchFamily="-106" charset="0"/>
        </a:defRPr>
      </a:lvl8pPr>
      <a:lvl9pPr marL="457200" algn="ctr" defTabSz="914400" rtl="0" eaLnBrk="1" fontAlgn="base" hangingPunct="1">
        <a:lnSpc>
          <a:spcPct val="85000"/>
        </a:lnSpc>
        <a:spcBef>
          <a:spcPct val="0"/>
        </a:spcBef>
        <a:spcAft>
          <a:spcPct val="0"/>
        </a:spcAft>
        <a:defRPr sz="3000">
          <a:solidFill>
            <a:srgbClr val="00673E"/>
          </a:solidFill>
          <a:latin typeface="Arial Black" pitchFamily="-106" charset="0"/>
        </a:defRPr>
      </a:lvl9pPr>
    </p:titleStyle>
    <p:bodyStyle>
      <a:lvl1pPr marL="342900" indent="-342900" algn="l" rtl="0" eaLnBrk="0" fontAlgn="base" hangingPunct="0">
        <a:lnSpc>
          <a:spcPct val="90000"/>
        </a:lnSpc>
        <a:spcBef>
          <a:spcPct val="60000"/>
        </a:spcBef>
        <a:spcAft>
          <a:spcPct val="0"/>
        </a:spcAft>
        <a:buClr>
          <a:srgbClr val="01673E"/>
        </a:buClr>
        <a:buFont typeface="Symbol" pitchFamily="18" charset="2"/>
        <a:buChar char="·"/>
        <a:defRPr sz="2800" b="0">
          <a:solidFill>
            <a:srgbClr val="000000"/>
          </a:solidFill>
          <a:latin typeface="Arial Narrow"/>
          <a:ea typeface="Geneva" pitchFamily="-106" charset="-128"/>
          <a:cs typeface="Arial Narrow"/>
        </a:defRPr>
      </a:lvl1pPr>
      <a:lvl2pPr marL="742950" indent="-285750" algn="l" rtl="0" eaLnBrk="0" fontAlgn="base" hangingPunct="0">
        <a:lnSpc>
          <a:spcPct val="90000"/>
        </a:lnSpc>
        <a:spcBef>
          <a:spcPct val="35000"/>
        </a:spcBef>
        <a:spcAft>
          <a:spcPct val="0"/>
        </a:spcAft>
        <a:buClr>
          <a:srgbClr val="01673E"/>
        </a:buClr>
        <a:buFont typeface="Arial" pitchFamily="34" charset="0"/>
        <a:buChar char="–"/>
        <a:defRPr sz="2400" b="0">
          <a:solidFill>
            <a:srgbClr val="000000"/>
          </a:solidFill>
          <a:latin typeface="Arial Narrow"/>
          <a:ea typeface="Geneva" pitchFamily="-106" charset="-128"/>
          <a:cs typeface="Arial Narrow"/>
        </a:defRPr>
      </a:lvl2pPr>
      <a:lvl3pPr marL="1143000" indent="-228600" algn="l" rtl="0" eaLnBrk="0" fontAlgn="base" hangingPunct="0">
        <a:lnSpc>
          <a:spcPct val="90000"/>
        </a:lnSpc>
        <a:spcBef>
          <a:spcPct val="25000"/>
        </a:spcBef>
        <a:spcAft>
          <a:spcPct val="0"/>
        </a:spcAft>
        <a:buClr>
          <a:srgbClr val="01673E"/>
        </a:buClr>
        <a:buFont typeface="Symbol" pitchFamily="18" charset="2"/>
        <a:buChar char="·"/>
        <a:defRPr sz="2000" b="0">
          <a:solidFill>
            <a:srgbClr val="000000"/>
          </a:solidFill>
          <a:latin typeface="Arial Narrow"/>
          <a:ea typeface="Geneva" pitchFamily="-106" charset="-128"/>
          <a:cs typeface="Arial Narrow"/>
        </a:defRPr>
      </a:lvl3pPr>
      <a:lvl4pPr marL="1600200" indent="-228600" algn="l" rtl="0" eaLnBrk="0" fontAlgn="base" hangingPunct="0">
        <a:lnSpc>
          <a:spcPct val="90000"/>
        </a:lnSpc>
        <a:spcBef>
          <a:spcPct val="20000"/>
        </a:spcBef>
        <a:spcAft>
          <a:spcPct val="0"/>
        </a:spcAft>
        <a:buClr>
          <a:srgbClr val="01673E"/>
        </a:buClr>
        <a:buFont typeface="Arial" pitchFamily="34" charset="0"/>
        <a:buChar char="–"/>
        <a:defRPr b="0">
          <a:solidFill>
            <a:srgbClr val="000000"/>
          </a:solidFill>
          <a:latin typeface="Arial Narrow"/>
          <a:ea typeface="Geneva" pitchFamily="-106" charset="-128"/>
          <a:cs typeface="Arial Narrow"/>
        </a:defRPr>
      </a:lvl4pPr>
      <a:lvl5pPr marL="2057400" indent="-228600" algn="l" rtl="0" eaLnBrk="0" fontAlgn="base" hangingPunct="0">
        <a:lnSpc>
          <a:spcPct val="90000"/>
        </a:lnSpc>
        <a:spcBef>
          <a:spcPct val="20000"/>
        </a:spcBef>
        <a:spcAft>
          <a:spcPct val="0"/>
        </a:spcAft>
        <a:buClr>
          <a:srgbClr val="01673E"/>
        </a:buClr>
        <a:buFont typeface="Symbol" pitchFamily="18" charset="2"/>
        <a:buChar char="·"/>
        <a:defRPr b="0">
          <a:solidFill>
            <a:srgbClr val="000000"/>
          </a:solidFill>
          <a:latin typeface="Arial Narrow"/>
          <a:ea typeface="Geneva" pitchFamily="-106" charset="-128"/>
          <a:cs typeface="Arial Narrow"/>
        </a:defRPr>
      </a:lvl5pPr>
      <a:lvl6pPr marL="21717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6pPr>
      <a:lvl7pPr marL="22860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7pPr>
      <a:lvl8pPr marL="24003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8pPr>
      <a:lvl9pPr marL="25146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9pPr>
    </p:bodyStyle>
    <p:otherStyle>
      <a:defPPr>
        <a:defRPr lang="en-US"/>
      </a:defPPr>
      <a:lvl1pPr marL="0" algn="l" defTabSz="114300" rtl="0" eaLnBrk="1" latinLnBrk="0" hangingPunct="1">
        <a:defRPr sz="500" kern="1200">
          <a:solidFill>
            <a:schemeClr val="tx1"/>
          </a:solidFill>
          <a:latin typeface="+mn-lt"/>
          <a:ea typeface="+mn-ea"/>
          <a:cs typeface="+mn-cs"/>
        </a:defRPr>
      </a:lvl1pPr>
      <a:lvl2pPr marL="114300" algn="l" defTabSz="114300" rtl="0" eaLnBrk="1" latinLnBrk="0" hangingPunct="1">
        <a:defRPr sz="500" kern="1200">
          <a:solidFill>
            <a:schemeClr val="tx1"/>
          </a:solidFill>
          <a:latin typeface="+mn-lt"/>
          <a:ea typeface="+mn-ea"/>
          <a:cs typeface="+mn-cs"/>
        </a:defRPr>
      </a:lvl2pPr>
      <a:lvl3pPr marL="228600" algn="l" defTabSz="114300" rtl="0" eaLnBrk="1" latinLnBrk="0" hangingPunct="1">
        <a:defRPr sz="500" kern="1200">
          <a:solidFill>
            <a:schemeClr val="tx1"/>
          </a:solidFill>
          <a:latin typeface="+mn-lt"/>
          <a:ea typeface="+mn-ea"/>
          <a:cs typeface="+mn-cs"/>
        </a:defRPr>
      </a:lvl3pPr>
      <a:lvl4pPr marL="342900" algn="l" defTabSz="114300" rtl="0" eaLnBrk="1" latinLnBrk="0" hangingPunct="1">
        <a:defRPr sz="500" kern="1200">
          <a:solidFill>
            <a:schemeClr val="tx1"/>
          </a:solidFill>
          <a:latin typeface="+mn-lt"/>
          <a:ea typeface="+mn-ea"/>
          <a:cs typeface="+mn-cs"/>
        </a:defRPr>
      </a:lvl4pPr>
      <a:lvl5pPr marL="457200" algn="l" defTabSz="114300" rtl="0" eaLnBrk="1" latinLnBrk="0" hangingPunct="1">
        <a:defRPr sz="500" kern="1200">
          <a:solidFill>
            <a:schemeClr val="tx1"/>
          </a:solidFill>
          <a:latin typeface="+mn-lt"/>
          <a:ea typeface="+mn-ea"/>
          <a:cs typeface="+mn-cs"/>
        </a:defRPr>
      </a:lvl5pPr>
      <a:lvl6pPr marL="571500" algn="l" defTabSz="114300" rtl="0" eaLnBrk="1" latinLnBrk="0" hangingPunct="1">
        <a:defRPr sz="500" kern="1200">
          <a:solidFill>
            <a:schemeClr val="tx1"/>
          </a:solidFill>
          <a:latin typeface="+mn-lt"/>
          <a:ea typeface="+mn-ea"/>
          <a:cs typeface="+mn-cs"/>
        </a:defRPr>
      </a:lvl6pPr>
      <a:lvl7pPr marL="685800" algn="l" defTabSz="114300" rtl="0" eaLnBrk="1" latinLnBrk="0" hangingPunct="1">
        <a:defRPr sz="500" kern="1200">
          <a:solidFill>
            <a:schemeClr val="tx1"/>
          </a:solidFill>
          <a:latin typeface="+mn-lt"/>
          <a:ea typeface="+mn-ea"/>
          <a:cs typeface="+mn-cs"/>
        </a:defRPr>
      </a:lvl7pPr>
      <a:lvl8pPr marL="800100" algn="l" defTabSz="114300" rtl="0" eaLnBrk="1" latinLnBrk="0" hangingPunct="1">
        <a:defRPr sz="500" kern="1200">
          <a:solidFill>
            <a:schemeClr val="tx1"/>
          </a:solidFill>
          <a:latin typeface="+mn-lt"/>
          <a:ea typeface="+mn-ea"/>
          <a:cs typeface="+mn-cs"/>
        </a:defRPr>
      </a:lvl8pPr>
      <a:lvl9pPr marL="914400" algn="l" defTabSz="114300" rtl="0" eaLnBrk="1" latinLnBrk="0" hangingPunct="1">
        <a:defRPr sz="5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70" descr="pp_bkg2"/>
          <p:cNvPicPr>
            <a:picLocks noChangeAspect="1" noChangeArrowheads="1"/>
          </p:cNvPicPr>
          <p:nvPr/>
        </p:nvPicPr>
        <p:blipFill>
          <a:blip r:embed="rId5" cstate="print"/>
          <a:srcRect/>
          <a:stretch>
            <a:fillRect/>
          </a:stretch>
        </p:blipFill>
        <p:spPr bwMode="auto">
          <a:xfrm>
            <a:off x="0" y="0"/>
            <a:ext cx="9145588" cy="6859588"/>
          </a:xfrm>
          <a:prstGeom prst="rect">
            <a:avLst/>
          </a:prstGeom>
          <a:noFill/>
          <a:ln w="9525">
            <a:noFill/>
            <a:miter lim="800000"/>
            <a:headEnd/>
            <a:tailEnd/>
          </a:ln>
        </p:spPr>
      </p:pic>
      <p:sp>
        <p:nvSpPr>
          <p:cNvPr id="2051" name="Rectangle 222"/>
          <p:cNvSpPr>
            <a:spLocks noGrp="1" noChangeArrowheads="1"/>
          </p:cNvSpPr>
          <p:nvPr>
            <p:ph type="body" idx="1"/>
          </p:nvPr>
        </p:nvSpPr>
        <p:spPr bwMode="auto">
          <a:xfrm>
            <a:off x="120650" y="1354138"/>
            <a:ext cx="8229600" cy="4533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225"/>
          <p:cNvSpPr>
            <a:spLocks noGrp="1" noChangeArrowheads="1"/>
          </p:cNvSpPr>
          <p:nvPr>
            <p:ph type="title"/>
          </p:nvPr>
        </p:nvSpPr>
        <p:spPr bwMode="auto">
          <a:xfrm>
            <a:off x="120650" y="153988"/>
            <a:ext cx="8032750" cy="504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59979" name="Rectangle 235"/>
          <p:cNvSpPr>
            <a:spLocks noChangeArrowheads="1"/>
          </p:cNvSpPr>
          <p:nvPr/>
        </p:nvSpPr>
        <p:spPr bwMode="auto">
          <a:xfrm>
            <a:off x="0" y="6237288"/>
            <a:ext cx="1754188" cy="274637"/>
          </a:xfrm>
          <a:prstGeom prst="rect">
            <a:avLst/>
          </a:prstGeom>
          <a:noFill/>
          <a:ln w="9525">
            <a:noFill/>
            <a:miter lim="800000"/>
            <a:headEnd/>
            <a:tailEnd/>
          </a:ln>
          <a:effectLst/>
        </p:spPr>
        <p:txBody>
          <a:bodyPr/>
          <a:lstStyle/>
          <a:p>
            <a:pPr marL="171450" indent="-171450" eaLnBrk="0" fontAlgn="base" hangingPunct="0">
              <a:lnSpc>
                <a:spcPct val="90000"/>
              </a:lnSpc>
              <a:spcBef>
                <a:spcPct val="0"/>
              </a:spcBef>
              <a:spcAft>
                <a:spcPct val="0"/>
              </a:spcAft>
              <a:defRPr/>
            </a:pPr>
            <a:r>
              <a:rPr lang="en-US" sz="900" dirty="0">
                <a:solidFill>
                  <a:srgbClr val="01673E"/>
                </a:solidFill>
                <a:latin typeface="Times New Roman" pitchFamily="18" charset="0"/>
                <a:ea typeface="Times New Roman" pitchFamily="18" charset="0"/>
                <a:cs typeface="Times New Roman" pitchFamily="18" charset="0"/>
              </a:rPr>
              <a:t>	Managed by UT-Battelle</a:t>
            </a:r>
            <a:br>
              <a:rPr lang="en-US" sz="900" dirty="0">
                <a:solidFill>
                  <a:srgbClr val="01673E"/>
                </a:solidFill>
                <a:latin typeface="Times New Roman" pitchFamily="18" charset="0"/>
                <a:ea typeface="Times New Roman" pitchFamily="18" charset="0"/>
                <a:cs typeface="Times New Roman" pitchFamily="18" charset="0"/>
              </a:rPr>
            </a:br>
            <a:r>
              <a:rPr lang="en-US" sz="900" dirty="0">
                <a:solidFill>
                  <a:srgbClr val="01673E"/>
                </a:solidFill>
                <a:latin typeface="Times New Roman" pitchFamily="18" charset="0"/>
                <a:ea typeface="Times New Roman" pitchFamily="18" charset="0"/>
                <a:cs typeface="Times New Roman" pitchFamily="18" charset="0"/>
              </a:rPr>
              <a:t>for the Department of Energy</a:t>
            </a:r>
          </a:p>
        </p:txBody>
      </p:sp>
      <p:pic>
        <p:nvPicPr>
          <p:cNvPr id="2054" name="Picture 271" descr="GIST_text_bar"/>
          <p:cNvPicPr>
            <a:picLocks noChangeAspect="1" noChangeArrowheads="1"/>
          </p:cNvPicPr>
          <p:nvPr/>
        </p:nvPicPr>
        <p:blipFill>
          <a:blip r:embed="rId6" cstate="print"/>
          <a:srcRect/>
          <a:stretch>
            <a:fillRect/>
          </a:stretch>
        </p:blipFill>
        <p:spPr bwMode="auto">
          <a:xfrm>
            <a:off x="184150" y="655638"/>
            <a:ext cx="2662238" cy="201612"/>
          </a:xfrm>
          <a:prstGeom prst="rect">
            <a:avLst/>
          </a:prstGeom>
          <a:noFill/>
          <a:ln w="9525">
            <a:noFill/>
            <a:miter lim="800000"/>
            <a:headEnd/>
            <a:tailEnd/>
          </a:ln>
        </p:spPr>
      </p:pic>
      <p:sp>
        <p:nvSpPr>
          <p:cNvPr id="160016" name="Line 272"/>
          <p:cNvSpPr>
            <a:spLocks noChangeShapeType="1"/>
          </p:cNvSpPr>
          <p:nvPr/>
        </p:nvSpPr>
        <p:spPr bwMode="auto">
          <a:xfrm>
            <a:off x="2806700" y="774700"/>
            <a:ext cx="5534025" cy="7938"/>
          </a:xfrm>
          <a:prstGeom prst="line">
            <a:avLst/>
          </a:prstGeom>
          <a:noFill/>
          <a:ln w="38100">
            <a:solidFill>
              <a:schemeClr val="tx2"/>
            </a:solidFill>
            <a:round/>
            <a:headEnd/>
            <a:tailEnd/>
          </a:ln>
          <a:effectLst/>
        </p:spPr>
        <p:txBody>
          <a:bodyPr wrap="none" lIns="22860" tIns="11430" rIns="22860" bIns="11430" anchor="ctr"/>
          <a:lstStyle/>
          <a:p>
            <a:pPr eaLnBrk="0" fontAlgn="base" hangingPunct="0">
              <a:spcBef>
                <a:spcPct val="0"/>
              </a:spcBef>
              <a:spcAft>
                <a:spcPct val="0"/>
              </a:spcAft>
              <a:defRPr/>
            </a:pPr>
            <a:endParaRPr lang="en-US">
              <a:solidFill>
                <a:srgbClr val="000000"/>
              </a:solidFill>
              <a:latin typeface="Arial" pitchFamily="-106" charset="0"/>
              <a:cs typeface="Arial" pitchFamily="34" charset="0"/>
            </a:endParaRPr>
          </a:p>
        </p:txBody>
      </p:sp>
      <p:pic>
        <p:nvPicPr>
          <p:cNvPr id="2056" name="Picture 274" descr="GIST_globe_bar"/>
          <p:cNvPicPr>
            <a:picLocks noChangeAspect="1" noChangeArrowheads="1"/>
          </p:cNvPicPr>
          <p:nvPr/>
        </p:nvPicPr>
        <p:blipFill>
          <a:blip r:embed="rId7" cstate="print"/>
          <a:srcRect/>
          <a:stretch>
            <a:fillRect/>
          </a:stretch>
        </p:blipFill>
        <p:spPr bwMode="auto">
          <a:xfrm>
            <a:off x="8261350" y="239713"/>
            <a:ext cx="755650" cy="725487"/>
          </a:xfrm>
          <a:prstGeom prst="rect">
            <a:avLst/>
          </a:prstGeom>
          <a:noFill/>
          <a:ln w="9525">
            <a:noFill/>
            <a:miter lim="800000"/>
            <a:headEnd/>
            <a:tailEnd/>
          </a:ln>
        </p:spPr>
      </p:pic>
      <p:pic>
        <p:nvPicPr>
          <p:cNvPr id="11" name="Picture 262" descr="ORNL_leaf white"/>
          <p:cNvPicPr>
            <a:picLocks noChangeAspect="1" noChangeArrowheads="1"/>
          </p:cNvPicPr>
          <p:nvPr/>
        </p:nvPicPr>
        <p:blipFill>
          <a:blip r:embed="rId8" cstate="print"/>
          <a:srcRect/>
          <a:stretch>
            <a:fillRect/>
          </a:stretch>
        </p:blipFill>
        <p:spPr bwMode="auto">
          <a:xfrm>
            <a:off x="8161338" y="6338888"/>
            <a:ext cx="820737" cy="407987"/>
          </a:xfrm>
          <a:prstGeom prst="rect">
            <a:avLst/>
          </a:prstGeom>
          <a:noFill/>
          <a:effectLst>
            <a:outerShdw blurRad="63500" algn="ctr" rotWithShape="0">
              <a:schemeClr val="bg2">
                <a:alpha val="74998"/>
              </a:schemeClr>
            </a:outerShdw>
          </a:effectLst>
        </p:spPr>
      </p:pic>
    </p:spTree>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Lst>
  <p:hf sldNum="0" hdr="0" dt="0"/>
  <p:txStyles>
    <p:titleStyle>
      <a:lvl1pPr algn="ctr" rtl="0" fontAlgn="base">
        <a:lnSpc>
          <a:spcPct val="85000"/>
        </a:lnSpc>
        <a:spcBef>
          <a:spcPct val="0"/>
        </a:spcBef>
        <a:spcAft>
          <a:spcPct val="0"/>
        </a:spcAft>
        <a:defRPr sz="3000">
          <a:solidFill>
            <a:srgbClr val="00673E"/>
          </a:solidFill>
          <a:latin typeface="+mj-lt"/>
          <a:ea typeface="Geneva" pitchFamily="-106" charset="-128"/>
          <a:cs typeface="Geneva" pitchFamily="-106" charset="-128"/>
        </a:defRPr>
      </a:lvl1pPr>
      <a:lvl2pPr algn="ctr" rtl="0" fontAlgn="base">
        <a:lnSpc>
          <a:spcPct val="85000"/>
        </a:lnSpc>
        <a:spcBef>
          <a:spcPct val="0"/>
        </a:spcBef>
        <a:spcAft>
          <a:spcPct val="0"/>
        </a:spcAft>
        <a:defRPr sz="3000">
          <a:solidFill>
            <a:srgbClr val="00673E"/>
          </a:solidFill>
          <a:latin typeface="Arial Black" pitchFamily="-106" charset="0"/>
          <a:ea typeface="Geneva" pitchFamily="-106" charset="-128"/>
          <a:cs typeface="Geneva" pitchFamily="-106" charset="-128"/>
        </a:defRPr>
      </a:lvl2pPr>
      <a:lvl3pPr algn="ctr" rtl="0" fontAlgn="base">
        <a:lnSpc>
          <a:spcPct val="85000"/>
        </a:lnSpc>
        <a:spcBef>
          <a:spcPct val="0"/>
        </a:spcBef>
        <a:spcAft>
          <a:spcPct val="0"/>
        </a:spcAft>
        <a:defRPr sz="3000">
          <a:solidFill>
            <a:srgbClr val="00673E"/>
          </a:solidFill>
          <a:latin typeface="Arial Black" pitchFamily="-106" charset="0"/>
          <a:ea typeface="Geneva" pitchFamily="-106" charset="-128"/>
          <a:cs typeface="Geneva" pitchFamily="-106" charset="-128"/>
        </a:defRPr>
      </a:lvl3pPr>
      <a:lvl4pPr algn="ctr" rtl="0" fontAlgn="base">
        <a:lnSpc>
          <a:spcPct val="85000"/>
        </a:lnSpc>
        <a:spcBef>
          <a:spcPct val="0"/>
        </a:spcBef>
        <a:spcAft>
          <a:spcPct val="0"/>
        </a:spcAft>
        <a:defRPr sz="3000">
          <a:solidFill>
            <a:srgbClr val="00673E"/>
          </a:solidFill>
          <a:latin typeface="Arial Black" pitchFamily="-106" charset="0"/>
          <a:ea typeface="Geneva" pitchFamily="-106" charset="-128"/>
          <a:cs typeface="Geneva" pitchFamily="-106" charset="-128"/>
        </a:defRPr>
      </a:lvl4pPr>
      <a:lvl5pPr algn="ctr" rtl="0" fontAlgn="base">
        <a:lnSpc>
          <a:spcPct val="85000"/>
        </a:lnSpc>
        <a:spcBef>
          <a:spcPct val="0"/>
        </a:spcBef>
        <a:spcAft>
          <a:spcPct val="0"/>
        </a:spcAft>
        <a:defRPr sz="3000">
          <a:solidFill>
            <a:srgbClr val="00673E"/>
          </a:solidFill>
          <a:latin typeface="Arial Black" pitchFamily="-106" charset="0"/>
          <a:ea typeface="Geneva" pitchFamily="-106" charset="-128"/>
          <a:cs typeface="Geneva" pitchFamily="-106" charset="-128"/>
        </a:defRPr>
      </a:lvl5pPr>
      <a:lvl6pPr marL="114300" algn="ctr" defTabSz="914400" rtl="0" eaLnBrk="1" fontAlgn="base" hangingPunct="1">
        <a:lnSpc>
          <a:spcPct val="85000"/>
        </a:lnSpc>
        <a:spcBef>
          <a:spcPct val="0"/>
        </a:spcBef>
        <a:spcAft>
          <a:spcPct val="0"/>
        </a:spcAft>
        <a:defRPr sz="3000">
          <a:solidFill>
            <a:srgbClr val="00673E"/>
          </a:solidFill>
          <a:latin typeface="Arial Black" pitchFamily="-106" charset="0"/>
        </a:defRPr>
      </a:lvl6pPr>
      <a:lvl7pPr marL="228600" algn="ctr" defTabSz="914400" rtl="0" eaLnBrk="1" fontAlgn="base" hangingPunct="1">
        <a:lnSpc>
          <a:spcPct val="85000"/>
        </a:lnSpc>
        <a:spcBef>
          <a:spcPct val="0"/>
        </a:spcBef>
        <a:spcAft>
          <a:spcPct val="0"/>
        </a:spcAft>
        <a:defRPr sz="3000">
          <a:solidFill>
            <a:srgbClr val="00673E"/>
          </a:solidFill>
          <a:latin typeface="Arial Black" pitchFamily="-106" charset="0"/>
        </a:defRPr>
      </a:lvl7pPr>
      <a:lvl8pPr marL="342900" algn="ctr" defTabSz="914400" rtl="0" eaLnBrk="1" fontAlgn="base" hangingPunct="1">
        <a:lnSpc>
          <a:spcPct val="85000"/>
        </a:lnSpc>
        <a:spcBef>
          <a:spcPct val="0"/>
        </a:spcBef>
        <a:spcAft>
          <a:spcPct val="0"/>
        </a:spcAft>
        <a:defRPr sz="3000">
          <a:solidFill>
            <a:srgbClr val="00673E"/>
          </a:solidFill>
          <a:latin typeface="Arial Black" pitchFamily="-106" charset="0"/>
        </a:defRPr>
      </a:lvl8pPr>
      <a:lvl9pPr marL="457200" algn="ctr" defTabSz="914400" rtl="0" eaLnBrk="1" fontAlgn="base" hangingPunct="1">
        <a:lnSpc>
          <a:spcPct val="85000"/>
        </a:lnSpc>
        <a:spcBef>
          <a:spcPct val="0"/>
        </a:spcBef>
        <a:spcAft>
          <a:spcPct val="0"/>
        </a:spcAft>
        <a:defRPr sz="3000">
          <a:solidFill>
            <a:srgbClr val="00673E"/>
          </a:solidFill>
          <a:latin typeface="Arial Black" pitchFamily="-106" charset="0"/>
        </a:defRPr>
      </a:lvl9pPr>
    </p:titleStyle>
    <p:bodyStyle>
      <a:lvl1pPr marL="342900" indent="-342900" algn="l" rtl="0" fontAlgn="base">
        <a:lnSpc>
          <a:spcPct val="90000"/>
        </a:lnSpc>
        <a:spcBef>
          <a:spcPct val="60000"/>
        </a:spcBef>
        <a:spcAft>
          <a:spcPct val="0"/>
        </a:spcAft>
        <a:buClr>
          <a:srgbClr val="01673E"/>
        </a:buClr>
        <a:buFont typeface="Symbol" pitchFamily="18" charset="2"/>
        <a:buChar char="·"/>
        <a:defRPr sz="2800" b="1">
          <a:solidFill>
            <a:srgbClr val="000000"/>
          </a:solidFill>
          <a:latin typeface="+mn-lt"/>
          <a:ea typeface="Geneva" pitchFamily="-106" charset="-128"/>
          <a:cs typeface="Geneva" pitchFamily="-106" charset="-128"/>
        </a:defRPr>
      </a:lvl1pPr>
      <a:lvl2pPr marL="742950" indent="-285750" algn="l" rtl="0" fontAlgn="base">
        <a:lnSpc>
          <a:spcPct val="90000"/>
        </a:lnSpc>
        <a:spcBef>
          <a:spcPct val="35000"/>
        </a:spcBef>
        <a:spcAft>
          <a:spcPct val="0"/>
        </a:spcAft>
        <a:buClr>
          <a:srgbClr val="01673E"/>
        </a:buClr>
        <a:buFont typeface="Arial" pitchFamily="34" charset="0"/>
        <a:buChar char="–"/>
        <a:defRPr sz="2400" b="1">
          <a:solidFill>
            <a:srgbClr val="000000"/>
          </a:solidFill>
          <a:latin typeface="+mn-lt"/>
          <a:ea typeface="Geneva" pitchFamily="-106" charset="-128"/>
          <a:cs typeface="Geneva"/>
        </a:defRPr>
      </a:lvl2pPr>
      <a:lvl3pPr marL="1143000" indent="-228600" algn="l" rtl="0" fontAlgn="base">
        <a:lnSpc>
          <a:spcPct val="90000"/>
        </a:lnSpc>
        <a:spcBef>
          <a:spcPct val="25000"/>
        </a:spcBef>
        <a:spcAft>
          <a:spcPct val="0"/>
        </a:spcAft>
        <a:buClr>
          <a:srgbClr val="01673E"/>
        </a:buClr>
        <a:buFont typeface="Symbol" pitchFamily="18" charset="2"/>
        <a:buChar char="·"/>
        <a:defRPr sz="2000" b="1">
          <a:solidFill>
            <a:srgbClr val="000000"/>
          </a:solidFill>
          <a:latin typeface="+mn-lt"/>
          <a:ea typeface="Geneva" pitchFamily="-106" charset="-128"/>
          <a:cs typeface="Geneva"/>
        </a:defRPr>
      </a:lvl3pPr>
      <a:lvl4pPr marL="1600200" indent="-228600" algn="l" rtl="0" fontAlgn="base">
        <a:lnSpc>
          <a:spcPct val="90000"/>
        </a:lnSpc>
        <a:spcBef>
          <a:spcPct val="20000"/>
        </a:spcBef>
        <a:spcAft>
          <a:spcPct val="0"/>
        </a:spcAft>
        <a:buClr>
          <a:srgbClr val="01673E"/>
        </a:buClr>
        <a:buFont typeface="Arial" pitchFamily="34" charset="0"/>
        <a:buChar char="–"/>
        <a:defRPr b="1">
          <a:solidFill>
            <a:srgbClr val="000000"/>
          </a:solidFill>
          <a:latin typeface="+mn-lt"/>
          <a:ea typeface="Geneva" pitchFamily="-106" charset="-128"/>
          <a:cs typeface="Geneva"/>
        </a:defRPr>
      </a:lvl4pPr>
      <a:lvl5pPr marL="2057400" indent="-228600" algn="l" rtl="0" fontAlgn="base">
        <a:lnSpc>
          <a:spcPct val="90000"/>
        </a:lnSpc>
        <a:spcBef>
          <a:spcPct val="20000"/>
        </a:spcBef>
        <a:spcAft>
          <a:spcPct val="0"/>
        </a:spcAft>
        <a:buClr>
          <a:srgbClr val="01673E"/>
        </a:buClr>
        <a:buFont typeface="Symbol" pitchFamily="18" charset="2"/>
        <a:buChar char="·"/>
        <a:defRPr b="1">
          <a:solidFill>
            <a:srgbClr val="000000"/>
          </a:solidFill>
          <a:latin typeface="+mn-lt"/>
          <a:ea typeface="Geneva" pitchFamily="-106" charset="-128"/>
          <a:cs typeface="Geneva"/>
        </a:defRPr>
      </a:lvl5pPr>
      <a:lvl6pPr marL="21717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6pPr>
      <a:lvl7pPr marL="22860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7pPr>
      <a:lvl8pPr marL="24003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8pPr>
      <a:lvl9pPr marL="25146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9pPr>
    </p:bodyStyle>
    <p:otherStyle>
      <a:defPPr>
        <a:defRPr lang="en-US"/>
      </a:defPPr>
      <a:lvl1pPr marL="0" algn="l" defTabSz="114300" rtl="0" eaLnBrk="1" latinLnBrk="0" hangingPunct="1">
        <a:defRPr sz="500" kern="1200">
          <a:solidFill>
            <a:schemeClr val="tx1"/>
          </a:solidFill>
          <a:latin typeface="+mn-lt"/>
          <a:ea typeface="+mn-ea"/>
          <a:cs typeface="+mn-cs"/>
        </a:defRPr>
      </a:lvl1pPr>
      <a:lvl2pPr marL="114300" algn="l" defTabSz="114300" rtl="0" eaLnBrk="1" latinLnBrk="0" hangingPunct="1">
        <a:defRPr sz="500" kern="1200">
          <a:solidFill>
            <a:schemeClr val="tx1"/>
          </a:solidFill>
          <a:latin typeface="+mn-lt"/>
          <a:ea typeface="+mn-ea"/>
          <a:cs typeface="+mn-cs"/>
        </a:defRPr>
      </a:lvl2pPr>
      <a:lvl3pPr marL="228600" algn="l" defTabSz="114300" rtl="0" eaLnBrk="1" latinLnBrk="0" hangingPunct="1">
        <a:defRPr sz="500" kern="1200">
          <a:solidFill>
            <a:schemeClr val="tx1"/>
          </a:solidFill>
          <a:latin typeface="+mn-lt"/>
          <a:ea typeface="+mn-ea"/>
          <a:cs typeface="+mn-cs"/>
        </a:defRPr>
      </a:lvl3pPr>
      <a:lvl4pPr marL="342900" algn="l" defTabSz="114300" rtl="0" eaLnBrk="1" latinLnBrk="0" hangingPunct="1">
        <a:defRPr sz="500" kern="1200">
          <a:solidFill>
            <a:schemeClr val="tx1"/>
          </a:solidFill>
          <a:latin typeface="+mn-lt"/>
          <a:ea typeface="+mn-ea"/>
          <a:cs typeface="+mn-cs"/>
        </a:defRPr>
      </a:lvl4pPr>
      <a:lvl5pPr marL="457200" algn="l" defTabSz="114300" rtl="0" eaLnBrk="1" latinLnBrk="0" hangingPunct="1">
        <a:defRPr sz="500" kern="1200">
          <a:solidFill>
            <a:schemeClr val="tx1"/>
          </a:solidFill>
          <a:latin typeface="+mn-lt"/>
          <a:ea typeface="+mn-ea"/>
          <a:cs typeface="+mn-cs"/>
        </a:defRPr>
      </a:lvl5pPr>
      <a:lvl6pPr marL="571500" algn="l" defTabSz="114300" rtl="0" eaLnBrk="1" latinLnBrk="0" hangingPunct="1">
        <a:defRPr sz="500" kern="1200">
          <a:solidFill>
            <a:schemeClr val="tx1"/>
          </a:solidFill>
          <a:latin typeface="+mn-lt"/>
          <a:ea typeface="+mn-ea"/>
          <a:cs typeface="+mn-cs"/>
        </a:defRPr>
      </a:lvl6pPr>
      <a:lvl7pPr marL="685800" algn="l" defTabSz="114300" rtl="0" eaLnBrk="1" latinLnBrk="0" hangingPunct="1">
        <a:defRPr sz="500" kern="1200">
          <a:solidFill>
            <a:schemeClr val="tx1"/>
          </a:solidFill>
          <a:latin typeface="+mn-lt"/>
          <a:ea typeface="+mn-ea"/>
          <a:cs typeface="+mn-cs"/>
        </a:defRPr>
      </a:lvl7pPr>
      <a:lvl8pPr marL="800100" algn="l" defTabSz="114300" rtl="0" eaLnBrk="1" latinLnBrk="0" hangingPunct="1">
        <a:defRPr sz="500" kern="1200">
          <a:solidFill>
            <a:schemeClr val="tx1"/>
          </a:solidFill>
          <a:latin typeface="+mn-lt"/>
          <a:ea typeface="+mn-ea"/>
          <a:cs typeface="+mn-cs"/>
        </a:defRPr>
      </a:lvl8pPr>
      <a:lvl9pPr marL="914400" algn="l" defTabSz="114300" rtl="0" eaLnBrk="1" latinLnBrk="0" hangingPunct="1">
        <a:defRPr sz="5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70" descr="pp_bkg2"/>
          <p:cNvPicPr>
            <a:picLocks noChangeAspect="1" noChangeArrowheads="1"/>
          </p:cNvPicPr>
          <p:nvPr/>
        </p:nvPicPr>
        <p:blipFill>
          <a:blip r:embed="rId7" cstate="screen"/>
          <a:srcRect/>
          <a:stretch>
            <a:fillRect/>
          </a:stretch>
        </p:blipFill>
        <p:spPr bwMode="auto">
          <a:xfrm>
            <a:off x="0" y="0"/>
            <a:ext cx="9145588" cy="6859588"/>
          </a:xfrm>
          <a:prstGeom prst="rect">
            <a:avLst/>
          </a:prstGeom>
          <a:noFill/>
          <a:ln w="9525">
            <a:noFill/>
            <a:miter lim="800000"/>
            <a:headEnd/>
            <a:tailEnd/>
          </a:ln>
        </p:spPr>
      </p:pic>
      <p:sp>
        <p:nvSpPr>
          <p:cNvPr id="2051" name="Rectangle 222"/>
          <p:cNvSpPr>
            <a:spLocks noGrp="1" noChangeArrowheads="1"/>
          </p:cNvSpPr>
          <p:nvPr>
            <p:ph type="body" idx="1"/>
          </p:nvPr>
        </p:nvSpPr>
        <p:spPr bwMode="auto">
          <a:xfrm>
            <a:off x="120650" y="1354138"/>
            <a:ext cx="8229600" cy="4533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225"/>
          <p:cNvSpPr>
            <a:spLocks noGrp="1" noChangeArrowheads="1"/>
          </p:cNvSpPr>
          <p:nvPr>
            <p:ph type="title"/>
          </p:nvPr>
        </p:nvSpPr>
        <p:spPr bwMode="auto">
          <a:xfrm>
            <a:off x="120650" y="153988"/>
            <a:ext cx="8032750" cy="504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59979" name="Rectangle 235"/>
          <p:cNvSpPr>
            <a:spLocks noChangeArrowheads="1"/>
          </p:cNvSpPr>
          <p:nvPr/>
        </p:nvSpPr>
        <p:spPr bwMode="auto">
          <a:xfrm>
            <a:off x="0" y="6237288"/>
            <a:ext cx="1754188" cy="274637"/>
          </a:xfrm>
          <a:prstGeom prst="rect">
            <a:avLst/>
          </a:prstGeom>
          <a:noFill/>
          <a:ln w="9525">
            <a:noFill/>
            <a:miter lim="800000"/>
            <a:headEnd/>
            <a:tailEnd/>
          </a:ln>
          <a:effectLst/>
        </p:spPr>
        <p:txBody>
          <a:bodyPr/>
          <a:lstStyle/>
          <a:p>
            <a:pPr marL="171450" indent="-171450" eaLnBrk="0" fontAlgn="base" hangingPunct="0">
              <a:lnSpc>
                <a:spcPct val="90000"/>
              </a:lnSpc>
              <a:spcBef>
                <a:spcPct val="0"/>
              </a:spcBef>
              <a:spcAft>
                <a:spcPct val="0"/>
              </a:spcAft>
              <a:defRPr/>
            </a:pPr>
            <a:r>
              <a:rPr lang="en-US" sz="900" dirty="0">
                <a:solidFill>
                  <a:srgbClr val="01673E"/>
                </a:solidFill>
                <a:latin typeface="Times New Roman" pitchFamily="18" charset="0"/>
                <a:ea typeface="Times New Roman" pitchFamily="18" charset="0"/>
                <a:cs typeface="Times New Roman" pitchFamily="18" charset="0"/>
              </a:rPr>
              <a:t>	Managed by UT-Battelle</a:t>
            </a:r>
            <a:br>
              <a:rPr lang="en-US" sz="900" dirty="0">
                <a:solidFill>
                  <a:srgbClr val="01673E"/>
                </a:solidFill>
                <a:latin typeface="Times New Roman" pitchFamily="18" charset="0"/>
                <a:ea typeface="Times New Roman" pitchFamily="18" charset="0"/>
                <a:cs typeface="Times New Roman" pitchFamily="18" charset="0"/>
              </a:rPr>
            </a:br>
            <a:r>
              <a:rPr lang="en-US" sz="900" dirty="0">
                <a:solidFill>
                  <a:srgbClr val="01673E"/>
                </a:solidFill>
                <a:latin typeface="Times New Roman" pitchFamily="18" charset="0"/>
                <a:ea typeface="Times New Roman" pitchFamily="18" charset="0"/>
                <a:cs typeface="Times New Roman" pitchFamily="18" charset="0"/>
              </a:rPr>
              <a:t>for the Department of Energy</a:t>
            </a:r>
          </a:p>
        </p:txBody>
      </p:sp>
      <p:pic>
        <p:nvPicPr>
          <p:cNvPr id="2054" name="Picture 271" descr="GIST_text_bar"/>
          <p:cNvPicPr>
            <a:picLocks noChangeAspect="1" noChangeArrowheads="1"/>
          </p:cNvPicPr>
          <p:nvPr/>
        </p:nvPicPr>
        <p:blipFill>
          <a:blip r:embed="rId8" cstate="screen"/>
          <a:srcRect/>
          <a:stretch>
            <a:fillRect/>
          </a:stretch>
        </p:blipFill>
        <p:spPr bwMode="auto">
          <a:xfrm>
            <a:off x="184150" y="655638"/>
            <a:ext cx="2662238" cy="201612"/>
          </a:xfrm>
          <a:prstGeom prst="rect">
            <a:avLst/>
          </a:prstGeom>
          <a:noFill/>
          <a:ln w="9525">
            <a:noFill/>
            <a:miter lim="800000"/>
            <a:headEnd/>
            <a:tailEnd/>
          </a:ln>
        </p:spPr>
      </p:pic>
      <p:sp>
        <p:nvSpPr>
          <p:cNvPr id="160016" name="Line 272"/>
          <p:cNvSpPr>
            <a:spLocks noChangeShapeType="1"/>
          </p:cNvSpPr>
          <p:nvPr/>
        </p:nvSpPr>
        <p:spPr bwMode="auto">
          <a:xfrm>
            <a:off x="2806700" y="774700"/>
            <a:ext cx="5534025" cy="7938"/>
          </a:xfrm>
          <a:prstGeom prst="line">
            <a:avLst/>
          </a:prstGeom>
          <a:noFill/>
          <a:ln w="38100">
            <a:solidFill>
              <a:schemeClr val="tx2"/>
            </a:solidFill>
            <a:round/>
            <a:headEnd/>
            <a:tailEnd/>
          </a:ln>
          <a:effectLst/>
        </p:spPr>
        <p:txBody>
          <a:bodyPr wrap="none" lIns="22860" tIns="11430" rIns="22860" bIns="11430" anchor="ctr"/>
          <a:lstStyle/>
          <a:p>
            <a:pPr eaLnBrk="0" fontAlgn="base" hangingPunct="0">
              <a:spcBef>
                <a:spcPct val="0"/>
              </a:spcBef>
              <a:spcAft>
                <a:spcPct val="0"/>
              </a:spcAft>
              <a:defRPr/>
            </a:pPr>
            <a:endParaRPr lang="en-US">
              <a:solidFill>
                <a:srgbClr val="000000"/>
              </a:solidFill>
              <a:latin typeface="Arial"/>
              <a:cs typeface="Arial" pitchFamily="34" charset="0"/>
            </a:endParaRPr>
          </a:p>
        </p:txBody>
      </p:sp>
      <p:pic>
        <p:nvPicPr>
          <p:cNvPr id="2056" name="Picture 274" descr="GIST_globe_bar"/>
          <p:cNvPicPr>
            <a:picLocks noChangeAspect="1" noChangeArrowheads="1"/>
          </p:cNvPicPr>
          <p:nvPr/>
        </p:nvPicPr>
        <p:blipFill>
          <a:blip r:embed="rId9" cstate="screen"/>
          <a:srcRect/>
          <a:stretch>
            <a:fillRect/>
          </a:stretch>
        </p:blipFill>
        <p:spPr bwMode="auto">
          <a:xfrm>
            <a:off x="8261350" y="239713"/>
            <a:ext cx="755650" cy="725487"/>
          </a:xfrm>
          <a:prstGeom prst="rect">
            <a:avLst/>
          </a:prstGeom>
          <a:noFill/>
          <a:ln w="9525">
            <a:noFill/>
            <a:miter lim="800000"/>
            <a:headEnd/>
            <a:tailEnd/>
          </a:ln>
        </p:spPr>
      </p:pic>
      <p:pic>
        <p:nvPicPr>
          <p:cNvPr id="11" name="Picture 262" descr="ORNL_leaf white"/>
          <p:cNvPicPr>
            <a:picLocks noChangeAspect="1" noChangeArrowheads="1"/>
          </p:cNvPicPr>
          <p:nvPr/>
        </p:nvPicPr>
        <p:blipFill>
          <a:blip r:embed="rId10" cstate="screen"/>
          <a:srcRect/>
          <a:stretch>
            <a:fillRect/>
          </a:stretch>
        </p:blipFill>
        <p:spPr bwMode="auto">
          <a:xfrm>
            <a:off x="8161338" y="6338888"/>
            <a:ext cx="820737" cy="407987"/>
          </a:xfrm>
          <a:prstGeom prst="rect">
            <a:avLst/>
          </a:prstGeom>
          <a:noFill/>
          <a:effectLst>
            <a:outerShdw blurRad="63500" algn="ctr" rotWithShape="0">
              <a:schemeClr val="bg2">
                <a:alpha val="74998"/>
              </a:schemeClr>
            </a:outerShdw>
          </a:effectLst>
        </p:spPr>
      </p:pic>
    </p:spTree>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Lst>
  <p:hf hdr="0" ftr="0" dt="0"/>
  <p:txStyles>
    <p:titleStyle>
      <a:lvl1pPr algn="ctr" rtl="0" eaLnBrk="1" fontAlgn="base" hangingPunct="1">
        <a:lnSpc>
          <a:spcPct val="85000"/>
        </a:lnSpc>
        <a:spcBef>
          <a:spcPct val="0"/>
        </a:spcBef>
        <a:spcAft>
          <a:spcPct val="0"/>
        </a:spcAft>
        <a:defRPr sz="3000">
          <a:solidFill>
            <a:srgbClr val="00673E"/>
          </a:solidFill>
          <a:latin typeface="+mj-lt"/>
          <a:ea typeface="Geneva" pitchFamily="-106" charset="-128"/>
          <a:cs typeface="Geneva" pitchFamily="-106" charset="-128"/>
        </a:defRPr>
      </a:lvl1pPr>
      <a:lvl2pPr algn="ctr" rtl="0" eaLnBrk="1" fontAlgn="base" hangingPunct="1">
        <a:lnSpc>
          <a:spcPct val="85000"/>
        </a:lnSpc>
        <a:spcBef>
          <a:spcPct val="0"/>
        </a:spcBef>
        <a:spcAft>
          <a:spcPct val="0"/>
        </a:spcAft>
        <a:defRPr sz="3000">
          <a:solidFill>
            <a:srgbClr val="00673E"/>
          </a:solidFill>
          <a:latin typeface="Arial Black" pitchFamily="-106" charset="0"/>
          <a:ea typeface="Geneva" pitchFamily="-106" charset="-128"/>
          <a:cs typeface="Geneva" pitchFamily="-106" charset="-128"/>
        </a:defRPr>
      </a:lvl2pPr>
      <a:lvl3pPr algn="ctr" rtl="0" eaLnBrk="1" fontAlgn="base" hangingPunct="1">
        <a:lnSpc>
          <a:spcPct val="85000"/>
        </a:lnSpc>
        <a:spcBef>
          <a:spcPct val="0"/>
        </a:spcBef>
        <a:spcAft>
          <a:spcPct val="0"/>
        </a:spcAft>
        <a:defRPr sz="3000">
          <a:solidFill>
            <a:srgbClr val="00673E"/>
          </a:solidFill>
          <a:latin typeface="Arial Black" pitchFamily="-106" charset="0"/>
          <a:ea typeface="Geneva" pitchFamily="-106" charset="-128"/>
          <a:cs typeface="Geneva" pitchFamily="-106" charset="-128"/>
        </a:defRPr>
      </a:lvl3pPr>
      <a:lvl4pPr algn="ctr" rtl="0" eaLnBrk="1" fontAlgn="base" hangingPunct="1">
        <a:lnSpc>
          <a:spcPct val="85000"/>
        </a:lnSpc>
        <a:spcBef>
          <a:spcPct val="0"/>
        </a:spcBef>
        <a:spcAft>
          <a:spcPct val="0"/>
        </a:spcAft>
        <a:defRPr sz="3000">
          <a:solidFill>
            <a:srgbClr val="00673E"/>
          </a:solidFill>
          <a:latin typeface="Arial Black" pitchFamily="-106" charset="0"/>
          <a:ea typeface="Geneva" pitchFamily="-106" charset="-128"/>
          <a:cs typeface="Geneva" pitchFamily="-106" charset="-128"/>
        </a:defRPr>
      </a:lvl4pPr>
      <a:lvl5pPr algn="ctr" rtl="0" eaLnBrk="1" fontAlgn="base" hangingPunct="1">
        <a:lnSpc>
          <a:spcPct val="85000"/>
        </a:lnSpc>
        <a:spcBef>
          <a:spcPct val="0"/>
        </a:spcBef>
        <a:spcAft>
          <a:spcPct val="0"/>
        </a:spcAft>
        <a:defRPr sz="3000">
          <a:solidFill>
            <a:srgbClr val="00673E"/>
          </a:solidFill>
          <a:latin typeface="Arial Black" pitchFamily="-106" charset="0"/>
          <a:ea typeface="Geneva" pitchFamily="-106" charset="-128"/>
          <a:cs typeface="Geneva" pitchFamily="-106" charset="-128"/>
        </a:defRPr>
      </a:lvl5pPr>
      <a:lvl6pPr marL="114300" algn="ctr" defTabSz="914400" rtl="0" eaLnBrk="1" fontAlgn="base" hangingPunct="1">
        <a:lnSpc>
          <a:spcPct val="85000"/>
        </a:lnSpc>
        <a:spcBef>
          <a:spcPct val="0"/>
        </a:spcBef>
        <a:spcAft>
          <a:spcPct val="0"/>
        </a:spcAft>
        <a:defRPr sz="3000">
          <a:solidFill>
            <a:srgbClr val="00673E"/>
          </a:solidFill>
          <a:latin typeface="Arial Black" pitchFamily="-106" charset="0"/>
        </a:defRPr>
      </a:lvl6pPr>
      <a:lvl7pPr marL="228600" algn="ctr" defTabSz="914400" rtl="0" eaLnBrk="1" fontAlgn="base" hangingPunct="1">
        <a:lnSpc>
          <a:spcPct val="85000"/>
        </a:lnSpc>
        <a:spcBef>
          <a:spcPct val="0"/>
        </a:spcBef>
        <a:spcAft>
          <a:spcPct val="0"/>
        </a:spcAft>
        <a:defRPr sz="3000">
          <a:solidFill>
            <a:srgbClr val="00673E"/>
          </a:solidFill>
          <a:latin typeface="Arial Black" pitchFamily="-106" charset="0"/>
        </a:defRPr>
      </a:lvl7pPr>
      <a:lvl8pPr marL="342900" algn="ctr" defTabSz="914400" rtl="0" eaLnBrk="1" fontAlgn="base" hangingPunct="1">
        <a:lnSpc>
          <a:spcPct val="85000"/>
        </a:lnSpc>
        <a:spcBef>
          <a:spcPct val="0"/>
        </a:spcBef>
        <a:spcAft>
          <a:spcPct val="0"/>
        </a:spcAft>
        <a:defRPr sz="3000">
          <a:solidFill>
            <a:srgbClr val="00673E"/>
          </a:solidFill>
          <a:latin typeface="Arial Black" pitchFamily="-106" charset="0"/>
        </a:defRPr>
      </a:lvl8pPr>
      <a:lvl9pPr marL="457200" algn="ctr" defTabSz="914400" rtl="0" eaLnBrk="1" fontAlgn="base" hangingPunct="1">
        <a:lnSpc>
          <a:spcPct val="85000"/>
        </a:lnSpc>
        <a:spcBef>
          <a:spcPct val="0"/>
        </a:spcBef>
        <a:spcAft>
          <a:spcPct val="0"/>
        </a:spcAft>
        <a:defRPr sz="3000">
          <a:solidFill>
            <a:srgbClr val="00673E"/>
          </a:solidFill>
          <a:latin typeface="Arial Black" pitchFamily="-106" charset="0"/>
        </a:defRPr>
      </a:lvl9pPr>
    </p:titleStyle>
    <p:bodyStyle>
      <a:lvl1pPr marL="342900" indent="-342900" algn="l" rtl="0" eaLnBrk="1" fontAlgn="base" hangingPunct="1">
        <a:lnSpc>
          <a:spcPct val="90000"/>
        </a:lnSpc>
        <a:spcBef>
          <a:spcPct val="60000"/>
        </a:spcBef>
        <a:spcAft>
          <a:spcPct val="0"/>
        </a:spcAft>
        <a:buClr>
          <a:srgbClr val="01673E"/>
        </a:buClr>
        <a:buFont typeface="Symbol" pitchFamily="18" charset="2"/>
        <a:buChar char="·"/>
        <a:defRPr sz="2800" b="1">
          <a:solidFill>
            <a:srgbClr val="000000"/>
          </a:solidFill>
          <a:latin typeface="+mn-lt"/>
          <a:ea typeface="Geneva" pitchFamily="-106" charset="-128"/>
          <a:cs typeface="Geneva" pitchFamily="-106" charset="-128"/>
        </a:defRPr>
      </a:lvl1pPr>
      <a:lvl2pPr marL="742950" indent="-285750" algn="l" rtl="0" eaLnBrk="1" fontAlgn="base" hangingPunct="1">
        <a:lnSpc>
          <a:spcPct val="90000"/>
        </a:lnSpc>
        <a:spcBef>
          <a:spcPct val="35000"/>
        </a:spcBef>
        <a:spcAft>
          <a:spcPct val="0"/>
        </a:spcAft>
        <a:buClr>
          <a:srgbClr val="01673E"/>
        </a:buClr>
        <a:buFont typeface="Arial" pitchFamily="34" charset="0"/>
        <a:buChar char="–"/>
        <a:defRPr sz="2400" b="1">
          <a:solidFill>
            <a:srgbClr val="000000"/>
          </a:solidFill>
          <a:latin typeface="+mn-lt"/>
          <a:ea typeface="Geneva" pitchFamily="-106" charset="-128"/>
          <a:cs typeface="Geneva"/>
        </a:defRPr>
      </a:lvl2pPr>
      <a:lvl3pPr marL="1143000" indent="-228600" algn="l" rtl="0" eaLnBrk="1" fontAlgn="base" hangingPunct="1">
        <a:lnSpc>
          <a:spcPct val="90000"/>
        </a:lnSpc>
        <a:spcBef>
          <a:spcPct val="25000"/>
        </a:spcBef>
        <a:spcAft>
          <a:spcPct val="0"/>
        </a:spcAft>
        <a:buClr>
          <a:srgbClr val="01673E"/>
        </a:buClr>
        <a:buFont typeface="Symbol" pitchFamily="18" charset="2"/>
        <a:buChar char="·"/>
        <a:defRPr sz="2000" b="1">
          <a:solidFill>
            <a:srgbClr val="000000"/>
          </a:solidFill>
          <a:latin typeface="+mn-lt"/>
          <a:ea typeface="Geneva" pitchFamily="-106" charset="-128"/>
          <a:cs typeface="Geneva"/>
        </a:defRPr>
      </a:lvl3pPr>
      <a:lvl4pPr marL="1600200" indent="-228600" algn="l" rtl="0" eaLnBrk="1" fontAlgn="base" hangingPunct="1">
        <a:lnSpc>
          <a:spcPct val="90000"/>
        </a:lnSpc>
        <a:spcBef>
          <a:spcPct val="20000"/>
        </a:spcBef>
        <a:spcAft>
          <a:spcPct val="0"/>
        </a:spcAft>
        <a:buClr>
          <a:srgbClr val="01673E"/>
        </a:buClr>
        <a:buFont typeface="Arial" pitchFamily="34" charset="0"/>
        <a:buChar char="–"/>
        <a:defRPr b="1">
          <a:solidFill>
            <a:srgbClr val="000000"/>
          </a:solidFill>
          <a:latin typeface="+mn-lt"/>
          <a:ea typeface="Geneva" pitchFamily="-106" charset="-128"/>
          <a:cs typeface="Geneva"/>
        </a:defRPr>
      </a:lvl4pPr>
      <a:lvl5pPr marL="2057400" indent="-228600" algn="l" rtl="0" eaLnBrk="1" fontAlgn="base" hangingPunct="1">
        <a:lnSpc>
          <a:spcPct val="90000"/>
        </a:lnSpc>
        <a:spcBef>
          <a:spcPct val="20000"/>
        </a:spcBef>
        <a:spcAft>
          <a:spcPct val="0"/>
        </a:spcAft>
        <a:buClr>
          <a:srgbClr val="01673E"/>
        </a:buClr>
        <a:buFont typeface="Symbol" pitchFamily="18" charset="2"/>
        <a:buChar char="·"/>
        <a:defRPr b="1">
          <a:solidFill>
            <a:srgbClr val="000000"/>
          </a:solidFill>
          <a:latin typeface="+mn-lt"/>
          <a:ea typeface="Geneva" pitchFamily="-106" charset="-128"/>
          <a:cs typeface="Geneva"/>
        </a:defRPr>
      </a:lvl5pPr>
      <a:lvl6pPr marL="21717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6pPr>
      <a:lvl7pPr marL="22860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7pPr>
      <a:lvl8pPr marL="24003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8pPr>
      <a:lvl9pPr marL="25146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9pPr>
    </p:bodyStyle>
    <p:otherStyle>
      <a:defPPr>
        <a:defRPr lang="en-US"/>
      </a:defPPr>
      <a:lvl1pPr marL="0" algn="l" defTabSz="114300" rtl="0" eaLnBrk="1" latinLnBrk="0" hangingPunct="1">
        <a:defRPr sz="500" kern="1200">
          <a:solidFill>
            <a:schemeClr val="tx1"/>
          </a:solidFill>
          <a:latin typeface="+mn-lt"/>
          <a:ea typeface="+mn-ea"/>
          <a:cs typeface="+mn-cs"/>
        </a:defRPr>
      </a:lvl1pPr>
      <a:lvl2pPr marL="114300" algn="l" defTabSz="114300" rtl="0" eaLnBrk="1" latinLnBrk="0" hangingPunct="1">
        <a:defRPr sz="500" kern="1200">
          <a:solidFill>
            <a:schemeClr val="tx1"/>
          </a:solidFill>
          <a:latin typeface="+mn-lt"/>
          <a:ea typeface="+mn-ea"/>
          <a:cs typeface="+mn-cs"/>
        </a:defRPr>
      </a:lvl2pPr>
      <a:lvl3pPr marL="228600" algn="l" defTabSz="114300" rtl="0" eaLnBrk="1" latinLnBrk="0" hangingPunct="1">
        <a:defRPr sz="500" kern="1200">
          <a:solidFill>
            <a:schemeClr val="tx1"/>
          </a:solidFill>
          <a:latin typeface="+mn-lt"/>
          <a:ea typeface="+mn-ea"/>
          <a:cs typeface="+mn-cs"/>
        </a:defRPr>
      </a:lvl3pPr>
      <a:lvl4pPr marL="342900" algn="l" defTabSz="114300" rtl="0" eaLnBrk="1" latinLnBrk="0" hangingPunct="1">
        <a:defRPr sz="500" kern="1200">
          <a:solidFill>
            <a:schemeClr val="tx1"/>
          </a:solidFill>
          <a:latin typeface="+mn-lt"/>
          <a:ea typeface="+mn-ea"/>
          <a:cs typeface="+mn-cs"/>
        </a:defRPr>
      </a:lvl4pPr>
      <a:lvl5pPr marL="457200" algn="l" defTabSz="114300" rtl="0" eaLnBrk="1" latinLnBrk="0" hangingPunct="1">
        <a:defRPr sz="500" kern="1200">
          <a:solidFill>
            <a:schemeClr val="tx1"/>
          </a:solidFill>
          <a:latin typeface="+mn-lt"/>
          <a:ea typeface="+mn-ea"/>
          <a:cs typeface="+mn-cs"/>
        </a:defRPr>
      </a:lvl5pPr>
      <a:lvl6pPr marL="571500" algn="l" defTabSz="114300" rtl="0" eaLnBrk="1" latinLnBrk="0" hangingPunct="1">
        <a:defRPr sz="500" kern="1200">
          <a:solidFill>
            <a:schemeClr val="tx1"/>
          </a:solidFill>
          <a:latin typeface="+mn-lt"/>
          <a:ea typeface="+mn-ea"/>
          <a:cs typeface="+mn-cs"/>
        </a:defRPr>
      </a:lvl6pPr>
      <a:lvl7pPr marL="685800" algn="l" defTabSz="114300" rtl="0" eaLnBrk="1" latinLnBrk="0" hangingPunct="1">
        <a:defRPr sz="500" kern="1200">
          <a:solidFill>
            <a:schemeClr val="tx1"/>
          </a:solidFill>
          <a:latin typeface="+mn-lt"/>
          <a:ea typeface="+mn-ea"/>
          <a:cs typeface="+mn-cs"/>
        </a:defRPr>
      </a:lvl7pPr>
      <a:lvl8pPr marL="800100" algn="l" defTabSz="114300" rtl="0" eaLnBrk="1" latinLnBrk="0" hangingPunct="1">
        <a:defRPr sz="500" kern="1200">
          <a:solidFill>
            <a:schemeClr val="tx1"/>
          </a:solidFill>
          <a:latin typeface="+mn-lt"/>
          <a:ea typeface="+mn-ea"/>
          <a:cs typeface="+mn-cs"/>
        </a:defRPr>
      </a:lvl8pPr>
      <a:lvl9pPr marL="914400" algn="l" defTabSz="114300" rtl="0" eaLnBrk="1" latinLnBrk="0" hangingPunct="1">
        <a:defRPr sz="5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70" descr="pp_bkg2"/>
          <p:cNvPicPr>
            <a:picLocks noChangeAspect="1" noChangeArrowheads="1"/>
          </p:cNvPicPr>
          <p:nvPr/>
        </p:nvPicPr>
        <p:blipFill>
          <a:blip r:embed="rId8" cstate="screen"/>
          <a:srcRect/>
          <a:stretch>
            <a:fillRect/>
          </a:stretch>
        </p:blipFill>
        <p:spPr bwMode="auto">
          <a:xfrm>
            <a:off x="0" y="0"/>
            <a:ext cx="9145588" cy="6859588"/>
          </a:xfrm>
          <a:prstGeom prst="rect">
            <a:avLst/>
          </a:prstGeom>
          <a:noFill/>
          <a:ln w="9525">
            <a:noFill/>
            <a:miter lim="800000"/>
            <a:headEnd/>
            <a:tailEnd/>
          </a:ln>
        </p:spPr>
      </p:pic>
      <p:sp>
        <p:nvSpPr>
          <p:cNvPr id="2051" name="Rectangle 222"/>
          <p:cNvSpPr>
            <a:spLocks noGrp="1" noChangeArrowheads="1"/>
          </p:cNvSpPr>
          <p:nvPr>
            <p:ph type="body" idx="1"/>
          </p:nvPr>
        </p:nvSpPr>
        <p:spPr bwMode="auto">
          <a:xfrm>
            <a:off x="120650" y="1354138"/>
            <a:ext cx="8229600" cy="4533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225"/>
          <p:cNvSpPr>
            <a:spLocks noGrp="1" noChangeArrowheads="1"/>
          </p:cNvSpPr>
          <p:nvPr>
            <p:ph type="title"/>
          </p:nvPr>
        </p:nvSpPr>
        <p:spPr bwMode="auto">
          <a:xfrm>
            <a:off x="120650" y="153988"/>
            <a:ext cx="8032750" cy="504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59979" name="Rectangle 235"/>
          <p:cNvSpPr>
            <a:spLocks noChangeArrowheads="1"/>
          </p:cNvSpPr>
          <p:nvPr/>
        </p:nvSpPr>
        <p:spPr bwMode="auto">
          <a:xfrm>
            <a:off x="0" y="6237288"/>
            <a:ext cx="1754188" cy="274637"/>
          </a:xfrm>
          <a:prstGeom prst="rect">
            <a:avLst/>
          </a:prstGeom>
          <a:noFill/>
          <a:ln w="9525">
            <a:noFill/>
            <a:miter lim="800000"/>
            <a:headEnd/>
            <a:tailEnd/>
          </a:ln>
          <a:effectLst/>
        </p:spPr>
        <p:txBody>
          <a:bodyPr/>
          <a:lstStyle/>
          <a:p>
            <a:pPr marL="171450" indent="-171450" eaLnBrk="0" fontAlgn="base" hangingPunct="0">
              <a:lnSpc>
                <a:spcPct val="90000"/>
              </a:lnSpc>
              <a:spcBef>
                <a:spcPct val="0"/>
              </a:spcBef>
              <a:spcAft>
                <a:spcPct val="0"/>
              </a:spcAft>
              <a:defRPr/>
            </a:pPr>
            <a:r>
              <a:rPr lang="en-US" sz="900" dirty="0">
                <a:solidFill>
                  <a:srgbClr val="01673E"/>
                </a:solidFill>
                <a:latin typeface="Times New Roman" pitchFamily="18" charset="0"/>
                <a:ea typeface="Times New Roman" pitchFamily="18" charset="0"/>
                <a:cs typeface="Times New Roman" pitchFamily="18" charset="0"/>
              </a:rPr>
              <a:t>	Managed by UT-Battelle</a:t>
            </a:r>
            <a:br>
              <a:rPr lang="en-US" sz="900" dirty="0">
                <a:solidFill>
                  <a:srgbClr val="01673E"/>
                </a:solidFill>
                <a:latin typeface="Times New Roman" pitchFamily="18" charset="0"/>
                <a:ea typeface="Times New Roman" pitchFamily="18" charset="0"/>
                <a:cs typeface="Times New Roman" pitchFamily="18" charset="0"/>
              </a:rPr>
            </a:br>
            <a:r>
              <a:rPr lang="en-US" sz="900" dirty="0">
                <a:solidFill>
                  <a:srgbClr val="01673E"/>
                </a:solidFill>
                <a:latin typeface="Times New Roman" pitchFamily="18" charset="0"/>
                <a:ea typeface="Times New Roman" pitchFamily="18" charset="0"/>
                <a:cs typeface="Times New Roman" pitchFamily="18" charset="0"/>
              </a:rPr>
              <a:t>for the Department of Energy</a:t>
            </a:r>
          </a:p>
        </p:txBody>
      </p:sp>
      <p:pic>
        <p:nvPicPr>
          <p:cNvPr id="2054" name="Picture 271" descr="GIST_text_bar"/>
          <p:cNvPicPr>
            <a:picLocks noChangeAspect="1" noChangeArrowheads="1"/>
          </p:cNvPicPr>
          <p:nvPr/>
        </p:nvPicPr>
        <p:blipFill>
          <a:blip r:embed="rId9" cstate="screen"/>
          <a:srcRect/>
          <a:stretch>
            <a:fillRect/>
          </a:stretch>
        </p:blipFill>
        <p:spPr bwMode="auto">
          <a:xfrm>
            <a:off x="184150" y="655638"/>
            <a:ext cx="2662238" cy="201612"/>
          </a:xfrm>
          <a:prstGeom prst="rect">
            <a:avLst/>
          </a:prstGeom>
          <a:noFill/>
          <a:ln w="9525">
            <a:noFill/>
            <a:miter lim="800000"/>
            <a:headEnd/>
            <a:tailEnd/>
          </a:ln>
        </p:spPr>
      </p:pic>
      <p:sp>
        <p:nvSpPr>
          <p:cNvPr id="160016" name="Line 272"/>
          <p:cNvSpPr>
            <a:spLocks noChangeShapeType="1"/>
          </p:cNvSpPr>
          <p:nvPr/>
        </p:nvSpPr>
        <p:spPr bwMode="auto">
          <a:xfrm>
            <a:off x="2806700" y="774700"/>
            <a:ext cx="5534025" cy="7938"/>
          </a:xfrm>
          <a:prstGeom prst="line">
            <a:avLst/>
          </a:prstGeom>
          <a:noFill/>
          <a:ln w="38100">
            <a:solidFill>
              <a:schemeClr val="tx2"/>
            </a:solidFill>
            <a:round/>
            <a:headEnd/>
            <a:tailEnd/>
          </a:ln>
          <a:effectLst/>
        </p:spPr>
        <p:txBody>
          <a:bodyPr wrap="none" lIns="22860" tIns="11430" rIns="22860" bIns="11430" anchor="ctr"/>
          <a:lstStyle/>
          <a:p>
            <a:pPr eaLnBrk="0" fontAlgn="base" hangingPunct="0">
              <a:spcBef>
                <a:spcPct val="0"/>
              </a:spcBef>
              <a:spcAft>
                <a:spcPct val="0"/>
              </a:spcAft>
              <a:defRPr/>
            </a:pPr>
            <a:endParaRPr lang="en-US">
              <a:solidFill>
                <a:srgbClr val="000000"/>
              </a:solidFill>
              <a:latin typeface="Arial"/>
              <a:cs typeface="Arial" pitchFamily="34" charset="0"/>
            </a:endParaRPr>
          </a:p>
        </p:txBody>
      </p:sp>
      <p:pic>
        <p:nvPicPr>
          <p:cNvPr id="2056" name="Picture 274" descr="GIST_globe_bar"/>
          <p:cNvPicPr>
            <a:picLocks noChangeAspect="1" noChangeArrowheads="1"/>
          </p:cNvPicPr>
          <p:nvPr/>
        </p:nvPicPr>
        <p:blipFill>
          <a:blip r:embed="rId10" cstate="screen"/>
          <a:srcRect/>
          <a:stretch>
            <a:fillRect/>
          </a:stretch>
        </p:blipFill>
        <p:spPr bwMode="auto">
          <a:xfrm>
            <a:off x="8261350" y="239713"/>
            <a:ext cx="755650" cy="725487"/>
          </a:xfrm>
          <a:prstGeom prst="rect">
            <a:avLst/>
          </a:prstGeom>
          <a:noFill/>
          <a:ln w="9525">
            <a:noFill/>
            <a:miter lim="800000"/>
            <a:headEnd/>
            <a:tailEnd/>
          </a:ln>
        </p:spPr>
      </p:pic>
      <p:pic>
        <p:nvPicPr>
          <p:cNvPr id="11" name="Picture 262" descr="ORNL_leaf white"/>
          <p:cNvPicPr>
            <a:picLocks noChangeAspect="1" noChangeArrowheads="1"/>
          </p:cNvPicPr>
          <p:nvPr/>
        </p:nvPicPr>
        <p:blipFill>
          <a:blip r:embed="rId11" cstate="screen"/>
          <a:srcRect/>
          <a:stretch>
            <a:fillRect/>
          </a:stretch>
        </p:blipFill>
        <p:spPr bwMode="auto">
          <a:xfrm>
            <a:off x="8161338" y="6338888"/>
            <a:ext cx="820737" cy="407987"/>
          </a:xfrm>
          <a:prstGeom prst="rect">
            <a:avLst/>
          </a:prstGeom>
          <a:noFill/>
          <a:effectLst>
            <a:outerShdw blurRad="63500" algn="ctr" rotWithShape="0">
              <a:schemeClr val="bg2">
                <a:alpha val="74998"/>
              </a:schemeClr>
            </a:outerShdw>
          </a:effectLst>
        </p:spPr>
      </p:pic>
    </p:spTree>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Lst>
  <p:hf hdr="0" ftr="0" dt="0"/>
  <p:txStyles>
    <p:titleStyle>
      <a:lvl1pPr algn="ctr" rtl="0" eaLnBrk="1" fontAlgn="base" hangingPunct="1">
        <a:lnSpc>
          <a:spcPct val="85000"/>
        </a:lnSpc>
        <a:spcBef>
          <a:spcPct val="0"/>
        </a:spcBef>
        <a:spcAft>
          <a:spcPct val="0"/>
        </a:spcAft>
        <a:defRPr sz="3000">
          <a:solidFill>
            <a:srgbClr val="00673E"/>
          </a:solidFill>
          <a:latin typeface="+mj-lt"/>
          <a:ea typeface="Geneva" pitchFamily="-106" charset="-128"/>
          <a:cs typeface="Geneva" pitchFamily="-106" charset="-128"/>
        </a:defRPr>
      </a:lvl1pPr>
      <a:lvl2pPr algn="ctr" rtl="0" eaLnBrk="1" fontAlgn="base" hangingPunct="1">
        <a:lnSpc>
          <a:spcPct val="85000"/>
        </a:lnSpc>
        <a:spcBef>
          <a:spcPct val="0"/>
        </a:spcBef>
        <a:spcAft>
          <a:spcPct val="0"/>
        </a:spcAft>
        <a:defRPr sz="3000">
          <a:solidFill>
            <a:srgbClr val="00673E"/>
          </a:solidFill>
          <a:latin typeface="Arial Black" pitchFamily="-106" charset="0"/>
          <a:ea typeface="Geneva" pitchFamily="-106" charset="-128"/>
          <a:cs typeface="Geneva" pitchFamily="-106" charset="-128"/>
        </a:defRPr>
      </a:lvl2pPr>
      <a:lvl3pPr algn="ctr" rtl="0" eaLnBrk="1" fontAlgn="base" hangingPunct="1">
        <a:lnSpc>
          <a:spcPct val="85000"/>
        </a:lnSpc>
        <a:spcBef>
          <a:spcPct val="0"/>
        </a:spcBef>
        <a:spcAft>
          <a:spcPct val="0"/>
        </a:spcAft>
        <a:defRPr sz="3000">
          <a:solidFill>
            <a:srgbClr val="00673E"/>
          </a:solidFill>
          <a:latin typeface="Arial Black" pitchFamily="-106" charset="0"/>
          <a:ea typeface="Geneva" pitchFamily="-106" charset="-128"/>
          <a:cs typeface="Geneva" pitchFamily="-106" charset="-128"/>
        </a:defRPr>
      </a:lvl3pPr>
      <a:lvl4pPr algn="ctr" rtl="0" eaLnBrk="1" fontAlgn="base" hangingPunct="1">
        <a:lnSpc>
          <a:spcPct val="85000"/>
        </a:lnSpc>
        <a:spcBef>
          <a:spcPct val="0"/>
        </a:spcBef>
        <a:spcAft>
          <a:spcPct val="0"/>
        </a:spcAft>
        <a:defRPr sz="3000">
          <a:solidFill>
            <a:srgbClr val="00673E"/>
          </a:solidFill>
          <a:latin typeface="Arial Black" pitchFamily="-106" charset="0"/>
          <a:ea typeface="Geneva" pitchFamily="-106" charset="-128"/>
          <a:cs typeface="Geneva" pitchFamily="-106" charset="-128"/>
        </a:defRPr>
      </a:lvl4pPr>
      <a:lvl5pPr algn="ctr" rtl="0" eaLnBrk="1" fontAlgn="base" hangingPunct="1">
        <a:lnSpc>
          <a:spcPct val="85000"/>
        </a:lnSpc>
        <a:spcBef>
          <a:spcPct val="0"/>
        </a:spcBef>
        <a:spcAft>
          <a:spcPct val="0"/>
        </a:spcAft>
        <a:defRPr sz="3000">
          <a:solidFill>
            <a:srgbClr val="00673E"/>
          </a:solidFill>
          <a:latin typeface="Arial Black" pitchFamily="-106" charset="0"/>
          <a:ea typeface="Geneva" pitchFamily="-106" charset="-128"/>
          <a:cs typeface="Geneva" pitchFamily="-106" charset="-128"/>
        </a:defRPr>
      </a:lvl5pPr>
      <a:lvl6pPr marL="114300" algn="ctr" defTabSz="914400" rtl="0" eaLnBrk="1" fontAlgn="base" hangingPunct="1">
        <a:lnSpc>
          <a:spcPct val="85000"/>
        </a:lnSpc>
        <a:spcBef>
          <a:spcPct val="0"/>
        </a:spcBef>
        <a:spcAft>
          <a:spcPct val="0"/>
        </a:spcAft>
        <a:defRPr sz="3000">
          <a:solidFill>
            <a:srgbClr val="00673E"/>
          </a:solidFill>
          <a:latin typeface="Arial Black" pitchFamily="-106" charset="0"/>
        </a:defRPr>
      </a:lvl6pPr>
      <a:lvl7pPr marL="228600" algn="ctr" defTabSz="914400" rtl="0" eaLnBrk="1" fontAlgn="base" hangingPunct="1">
        <a:lnSpc>
          <a:spcPct val="85000"/>
        </a:lnSpc>
        <a:spcBef>
          <a:spcPct val="0"/>
        </a:spcBef>
        <a:spcAft>
          <a:spcPct val="0"/>
        </a:spcAft>
        <a:defRPr sz="3000">
          <a:solidFill>
            <a:srgbClr val="00673E"/>
          </a:solidFill>
          <a:latin typeface="Arial Black" pitchFamily="-106" charset="0"/>
        </a:defRPr>
      </a:lvl7pPr>
      <a:lvl8pPr marL="342900" algn="ctr" defTabSz="914400" rtl="0" eaLnBrk="1" fontAlgn="base" hangingPunct="1">
        <a:lnSpc>
          <a:spcPct val="85000"/>
        </a:lnSpc>
        <a:spcBef>
          <a:spcPct val="0"/>
        </a:spcBef>
        <a:spcAft>
          <a:spcPct val="0"/>
        </a:spcAft>
        <a:defRPr sz="3000">
          <a:solidFill>
            <a:srgbClr val="00673E"/>
          </a:solidFill>
          <a:latin typeface="Arial Black" pitchFamily="-106" charset="0"/>
        </a:defRPr>
      </a:lvl8pPr>
      <a:lvl9pPr marL="457200" algn="ctr" defTabSz="914400" rtl="0" eaLnBrk="1" fontAlgn="base" hangingPunct="1">
        <a:lnSpc>
          <a:spcPct val="85000"/>
        </a:lnSpc>
        <a:spcBef>
          <a:spcPct val="0"/>
        </a:spcBef>
        <a:spcAft>
          <a:spcPct val="0"/>
        </a:spcAft>
        <a:defRPr sz="3000">
          <a:solidFill>
            <a:srgbClr val="00673E"/>
          </a:solidFill>
          <a:latin typeface="Arial Black" pitchFamily="-106" charset="0"/>
        </a:defRPr>
      </a:lvl9pPr>
    </p:titleStyle>
    <p:bodyStyle>
      <a:lvl1pPr marL="342900" indent="-342900" algn="l" rtl="0" eaLnBrk="1" fontAlgn="base" hangingPunct="1">
        <a:lnSpc>
          <a:spcPct val="90000"/>
        </a:lnSpc>
        <a:spcBef>
          <a:spcPct val="60000"/>
        </a:spcBef>
        <a:spcAft>
          <a:spcPct val="0"/>
        </a:spcAft>
        <a:buClr>
          <a:srgbClr val="01673E"/>
        </a:buClr>
        <a:buFont typeface="Symbol" pitchFamily="18" charset="2"/>
        <a:buChar char="·"/>
        <a:defRPr sz="2800" b="1">
          <a:solidFill>
            <a:srgbClr val="000000"/>
          </a:solidFill>
          <a:latin typeface="+mn-lt"/>
          <a:ea typeface="Geneva" pitchFamily="-106" charset="-128"/>
          <a:cs typeface="Geneva" pitchFamily="-106" charset="-128"/>
        </a:defRPr>
      </a:lvl1pPr>
      <a:lvl2pPr marL="742950" indent="-285750" algn="l" rtl="0" eaLnBrk="1" fontAlgn="base" hangingPunct="1">
        <a:lnSpc>
          <a:spcPct val="90000"/>
        </a:lnSpc>
        <a:spcBef>
          <a:spcPct val="35000"/>
        </a:spcBef>
        <a:spcAft>
          <a:spcPct val="0"/>
        </a:spcAft>
        <a:buClr>
          <a:srgbClr val="01673E"/>
        </a:buClr>
        <a:buFont typeface="Arial" pitchFamily="34" charset="0"/>
        <a:buChar char="–"/>
        <a:defRPr sz="2400" b="1">
          <a:solidFill>
            <a:srgbClr val="000000"/>
          </a:solidFill>
          <a:latin typeface="+mn-lt"/>
          <a:ea typeface="Geneva" pitchFamily="-106" charset="-128"/>
          <a:cs typeface="Geneva"/>
        </a:defRPr>
      </a:lvl2pPr>
      <a:lvl3pPr marL="1143000" indent="-228600" algn="l" rtl="0" eaLnBrk="1" fontAlgn="base" hangingPunct="1">
        <a:lnSpc>
          <a:spcPct val="90000"/>
        </a:lnSpc>
        <a:spcBef>
          <a:spcPct val="25000"/>
        </a:spcBef>
        <a:spcAft>
          <a:spcPct val="0"/>
        </a:spcAft>
        <a:buClr>
          <a:srgbClr val="01673E"/>
        </a:buClr>
        <a:buFont typeface="Symbol" pitchFamily="18" charset="2"/>
        <a:buChar char="·"/>
        <a:defRPr sz="2000" b="1">
          <a:solidFill>
            <a:srgbClr val="000000"/>
          </a:solidFill>
          <a:latin typeface="+mn-lt"/>
          <a:ea typeface="Geneva" pitchFamily="-106" charset="-128"/>
          <a:cs typeface="Geneva"/>
        </a:defRPr>
      </a:lvl3pPr>
      <a:lvl4pPr marL="1600200" indent="-228600" algn="l" rtl="0" eaLnBrk="1" fontAlgn="base" hangingPunct="1">
        <a:lnSpc>
          <a:spcPct val="90000"/>
        </a:lnSpc>
        <a:spcBef>
          <a:spcPct val="20000"/>
        </a:spcBef>
        <a:spcAft>
          <a:spcPct val="0"/>
        </a:spcAft>
        <a:buClr>
          <a:srgbClr val="01673E"/>
        </a:buClr>
        <a:buFont typeface="Arial" pitchFamily="34" charset="0"/>
        <a:buChar char="–"/>
        <a:defRPr b="1">
          <a:solidFill>
            <a:srgbClr val="000000"/>
          </a:solidFill>
          <a:latin typeface="+mn-lt"/>
          <a:ea typeface="Geneva" pitchFamily="-106" charset="-128"/>
          <a:cs typeface="Geneva"/>
        </a:defRPr>
      </a:lvl4pPr>
      <a:lvl5pPr marL="2057400" indent="-228600" algn="l" rtl="0" eaLnBrk="1" fontAlgn="base" hangingPunct="1">
        <a:lnSpc>
          <a:spcPct val="90000"/>
        </a:lnSpc>
        <a:spcBef>
          <a:spcPct val="20000"/>
        </a:spcBef>
        <a:spcAft>
          <a:spcPct val="0"/>
        </a:spcAft>
        <a:buClr>
          <a:srgbClr val="01673E"/>
        </a:buClr>
        <a:buFont typeface="Symbol" pitchFamily="18" charset="2"/>
        <a:buChar char="·"/>
        <a:defRPr b="1">
          <a:solidFill>
            <a:srgbClr val="000000"/>
          </a:solidFill>
          <a:latin typeface="+mn-lt"/>
          <a:ea typeface="Geneva" pitchFamily="-106" charset="-128"/>
          <a:cs typeface="Geneva"/>
        </a:defRPr>
      </a:lvl5pPr>
      <a:lvl6pPr marL="21717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6pPr>
      <a:lvl7pPr marL="22860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7pPr>
      <a:lvl8pPr marL="24003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8pPr>
      <a:lvl9pPr marL="25146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9pPr>
    </p:bodyStyle>
    <p:otherStyle>
      <a:defPPr>
        <a:defRPr lang="en-US"/>
      </a:defPPr>
      <a:lvl1pPr marL="0" algn="l" defTabSz="114300" rtl="0" eaLnBrk="1" latinLnBrk="0" hangingPunct="1">
        <a:defRPr sz="500" kern="1200">
          <a:solidFill>
            <a:schemeClr val="tx1"/>
          </a:solidFill>
          <a:latin typeface="+mn-lt"/>
          <a:ea typeface="+mn-ea"/>
          <a:cs typeface="+mn-cs"/>
        </a:defRPr>
      </a:lvl1pPr>
      <a:lvl2pPr marL="114300" algn="l" defTabSz="114300" rtl="0" eaLnBrk="1" latinLnBrk="0" hangingPunct="1">
        <a:defRPr sz="500" kern="1200">
          <a:solidFill>
            <a:schemeClr val="tx1"/>
          </a:solidFill>
          <a:latin typeface="+mn-lt"/>
          <a:ea typeface="+mn-ea"/>
          <a:cs typeface="+mn-cs"/>
        </a:defRPr>
      </a:lvl2pPr>
      <a:lvl3pPr marL="228600" algn="l" defTabSz="114300" rtl="0" eaLnBrk="1" latinLnBrk="0" hangingPunct="1">
        <a:defRPr sz="500" kern="1200">
          <a:solidFill>
            <a:schemeClr val="tx1"/>
          </a:solidFill>
          <a:latin typeface="+mn-lt"/>
          <a:ea typeface="+mn-ea"/>
          <a:cs typeface="+mn-cs"/>
        </a:defRPr>
      </a:lvl3pPr>
      <a:lvl4pPr marL="342900" algn="l" defTabSz="114300" rtl="0" eaLnBrk="1" latinLnBrk="0" hangingPunct="1">
        <a:defRPr sz="500" kern="1200">
          <a:solidFill>
            <a:schemeClr val="tx1"/>
          </a:solidFill>
          <a:latin typeface="+mn-lt"/>
          <a:ea typeface="+mn-ea"/>
          <a:cs typeface="+mn-cs"/>
        </a:defRPr>
      </a:lvl4pPr>
      <a:lvl5pPr marL="457200" algn="l" defTabSz="114300" rtl="0" eaLnBrk="1" latinLnBrk="0" hangingPunct="1">
        <a:defRPr sz="500" kern="1200">
          <a:solidFill>
            <a:schemeClr val="tx1"/>
          </a:solidFill>
          <a:latin typeface="+mn-lt"/>
          <a:ea typeface="+mn-ea"/>
          <a:cs typeface="+mn-cs"/>
        </a:defRPr>
      </a:lvl5pPr>
      <a:lvl6pPr marL="571500" algn="l" defTabSz="114300" rtl="0" eaLnBrk="1" latinLnBrk="0" hangingPunct="1">
        <a:defRPr sz="500" kern="1200">
          <a:solidFill>
            <a:schemeClr val="tx1"/>
          </a:solidFill>
          <a:latin typeface="+mn-lt"/>
          <a:ea typeface="+mn-ea"/>
          <a:cs typeface="+mn-cs"/>
        </a:defRPr>
      </a:lvl6pPr>
      <a:lvl7pPr marL="685800" algn="l" defTabSz="114300" rtl="0" eaLnBrk="1" latinLnBrk="0" hangingPunct="1">
        <a:defRPr sz="500" kern="1200">
          <a:solidFill>
            <a:schemeClr val="tx1"/>
          </a:solidFill>
          <a:latin typeface="+mn-lt"/>
          <a:ea typeface="+mn-ea"/>
          <a:cs typeface="+mn-cs"/>
        </a:defRPr>
      </a:lvl7pPr>
      <a:lvl8pPr marL="800100" algn="l" defTabSz="114300" rtl="0" eaLnBrk="1" latinLnBrk="0" hangingPunct="1">
        <a:defRPr sz="500" kern="1200">
          <a:solidFill>
            <a:schemeClr val="tx1"/>
          </a:solidFill>
          <a:latin typeface="+mn-lt"/>
          <a:ea typeface="+mn-ea"/>
          <a:cs typeface="+mn-cs"/>
        </a:defRPr>
      </a:lvl8pPr>
      <a:lvl9pPr marL="914400" algn="l" defTabSz="114300" rtl="0" eaLnBrk="1" latinLnBrk="0" hangingPunct="1">
        <a:defRPr sz="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70" descr="pp_bkg2"/>
          <p:cNvPicPr>
            <a:picLocks noChangeAspect="1" noChangeArrowheads="1"/>
          </p:cNvPicPr>
          <p:nvPr/>
        </p:nvPicPr>
        <p:blipFill>
          <a:blip r:embed="rId15" cstate="print"/>
          <a:srcRect/>
          <a:stretch>
            <a:fillRect/>
          </a:stretch>
        </p:blipFill>
        <p:spPr bwMode="auto">
          <a:xfrm>
            <a:off x="0" y="0"/>
            <a:ext cx="9145588" cy="6859588"/>
          </a:xfrm>
          <a:prstGeom prst="rect">
            <a:avLst/>
          </a:prstGeom>
          <a:noFill/>
          <a:ln w="9525">
            <a:noFill/>
            <a:miter lim="800000"/>
            <a:headEnd/>
            <a:tailEnd/>
          </a:ln>
        </p:spPr>
      </p:pic>
      <p:sp>
        <p:nvSpPr>
          <p:cNvPr id="1027" name="Rectangle 222"/>
          <p:cNvSpPr>
            <a:spLocks noGrp="1" noChangeArrowheads="1"/>
          </p:cNvSpPr>
          <p:nvPr>
            <p:ph type="body" idx="1"/>
          </p:nvPr>
        </p:nvSpPr>
        <p:spPr bwMode="auto">
          <a:xfrm>
            <a:off x="120650" y="1354138"/>
            <a:ext cx="8229600" cy="4533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225"/>
          <p:cNvSpPr>
            <a:spLocks noGrp="1" noChangeArrowheads="1"/>
          </p:cNvSpPr>
          <p:nvPr>
            <p:ph type="title"/>
          </p:nvPr>
        </p:nvSpPr>
        <p:spPr bwMode="auto">
          <a:xfrm>
            <a:off x="120650" y="153992"/>
            <a:ext cx="8032750" cy="504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59979" name="Rectangle 235"/>
          <p:cNvSpPr>
            <a:spLocks noChangeArrowheads="1"/>
          </p:cNvSpPr>
          <p:nvPr/>
        </p:nvSpPr>
        <p:spPr bwMode="auto">
          <a:xfrm>
            <a:off x="0" y="6237287"/>
            <a:ext cx="1754188" cy="274638"/>
          </a:xfrm>
          <a:prstGeom prst="rect">
            <a:avLst/>
          </a:prstGeom>
          <a:noFill/>
          <a:ln w="9525">
            <a:noFill/>
            <a:miter lim="800000"/>
            <a:headEnd/>
            <a:tailEnd/>
          </a:ln>
          <a:effectLst/>
        </p:spPr>
        <p:txBody>
          <a:bodyPr lIns="91440" tIns="45720" rIns="91440" bIns="45720"/>
          <a:lstStyle/>
          <a:p>
            <a:pPr marL="171450" indent="-171450" eaLnBrk="0" fontAlgn="base" hangingPunct="0">
              <a:lnSpc>
                <a:spcPct val="90000"/>
              </a:lnSpc>
              <a:spcBef>
                <a:spcPct val="0"/>
              </a:spcBef>
              <a:spcAft>
                <a:spcPct val="0"/>
              </a:spcAft>
              <a:defRPr/>
            </a:pPr>
            <a:r>
              <a:rPr lang="en-US" sz="900" dirty="0">
                <a:solidFill>
                  <a:srgbClr val="01673E"/>
                </a:solidFill>
                <a:latin typeface="Times New Roman" pitchFamily="18" charset="0"/>
                <a:ea typeface="Times New Roman" pitchFamily="18" charset="0"/>
                <a:cs typeface="Times New Roman" pitchFamily="18" charset="0"/>
              </a:rPr>
              <a:t>	Managed by UT-Battelle</a:t>
            </a:r>
            <a:br>
              <a:rPr lang="en-US" sz="900" dirty="0">
                <a:solidFill>
                  <a:srgbClr val="01673E"/>
                </a:solidFill>
                <a:latin typeface="Times New Roman" pitchFamily="18" charset="0"/>
                <a:ea typeface="Times New Roman" pitchFamily="18" charset="0"/>
                <a:cs typeface="Times New Roman" pitchFamily="18" charset="0"/>
              </a:rPr>
            </a:br>
            <a:r>
              <a:rPr lang="en-US" sz="900" dirty="0">
                <a:solidFill>
                  <a:srgbClr val="01673E"/>
                </a:solidFill>
                <a:latin typeface="Times New Roman" pitchFamily="18" charset="0"/>
                <a:ea typeface="Times New Roman" pitchFamily="18" charset="0"/>
                <a:cs typeface="Times New Roman" pitchFamily="18" charset="0"/>
              </a:rPr>
              <a:t>for the Department of Energy</a:t>
            </a:r>
          </a:p>
        </p:txBody>
      </p:sp>
      <p:pic>
        <p:nvPicPr>
          <p:cNvPr id="1030" name="Picture 271" descr="GIST_text_bar"/>
          <p:cNvPicPr>
            <a:picLocks noChangeAspect="1" noChangeArrowheads="1"/>
          </p:cNvPicPr>
          <p:nvPr/>
        </p:nvPicPr>
        <p:blipFill>
          <a:blip r:embed="rId16" cstate="print"/>
          <a:srcRect/>
          <a:stretch>
            <a:fillRect/>
          </a:stretch>
        </p:blipFill>
        <p:spPr bwMode="auto">
          <a:xfrm>
            <a:off x="184150" y="655641"/>
            <a:ext cx="2662238" cy="201613"/>
          </a:xfrm>
          <a:prstGeom prst="rect">
            <a:avLst/>
          </a:prstGeom>
          <a:noFill/>
          <a:ln w="9525">
            <a:noFill/>
            <a:miter lim="800000"/>
            <a:headEnd/>
            <a:tailEnd/>
          </a:ln>
        </p:spPr>
      </p:pic>
      <p:sp>
        <p:nvSpPr>
          <p:cNvPr id="160016" name="Line 272"/>
          <p:cNvSpPr>
            <a:spLocks noChangeShapeType="1"/>
          </p:cNvSpPr>
          <p:nvPr/>
        </p:nvSpPr>
        <p:spPr bwMode="auto">
          <a:xfrm>
            <a:off x="2806704" y="774700"/>
            <a:ext cx="5534025" cy="7938"/>
          </a:xfrm>
          <a:prstGeom prst="line">
            <a:avLst/>
          </a:prstGeom>
          <a:noFill/>
          <a:ln w="38100">
            <a:solidFill>
              <a:schemeClr val="tx2"/>
            </a:solidFill>
            <a:round/>
            <a:headEnd/>
            <a:tailEnd/>
          </a:ln>
          <a:effectLst/>
        </p:spPr>
        <p:txBody>
          <a:bodyPr wrap="none" lIns="22860" tIns="11430" rIns="22860" bIns="11430" anchor="ctr"/>
          <a:lstStyle/>
          <a:p>
            <a:pPr eaLnBrk="0" fontAlgn="base" hangingPunct="0">
              <a:spcBef>
                <a:spcPct val="0"/>
              </a:spcBef>
              <a:spcAft>
                <a:spcPct val="0"/>
              </a:spcAft>
              <a:defRPr/>
            </a:pPr>
            <a:endParaRPr lang="en-US">
              <a:solidFill>
                <a:srgbClr val="000000"/>
              </a:solidFill>
              <a:latin typeface="Arial" pitchFamily="-106" charset="0"/>
              <a:cs typeface="Arial" charset="0"/>
            </a:endParaRPr>
          </a:p>
        </p:txBody>
      </p:sp>
      <p:pic>
        <p:nvPicPr>
          <p:cNvPr id="1032" name="Picture 274" descr="GIST_globe_bar"/>
          <p:cNvPicPr>
            <a:picLocks noChangeAspect="1" noChangeArrowheads="1"/>
          </p:cNvPicPr>
          <p:nvPr/>
        </p:nvPicPr>
        <p:blipFill>
          <a:blip r:embed="rId17" cstate="print"/>
          <a:srcRect/>
          <a:stretch>
            <a:fillRect/>
          </a:stretch>
        </p:blipFill>
        <p:spPr bwMode="auto">
          <a:xfrm>
            <a:off x="8261350" y="239712"/>
            <a:ext cx="755650" cy="725488"/>
          </a:xfrm>
          <a:prstGeom prst="rect">
            <a:avLst/>
          </a:prstGeom>
          <a:noFill/>
          <a:ln w="9525">
            <a:noFill/>
            <a:miter lim="800000"/>
            <a:headEnd/>
            <a:tailEnd/>
          </a:ln>
        </p:spPr>
      </p:pic>
      <p:pic>
        <p:nvPicPr>
          <p:cNvPr id="11" name="Picture 262" descr="ORNL_leaf white"/>
          <p:cNvPicPr>
            <a:picLocks noChangeAspect="1" noChangeArrowheads="1"/>
          </p:cNvPicPr>
          <p:nvPr/>
        </p:nvPicPr>
        <p:blipFill>
          <a:blip r:embed="rId18" cstate="print"/>
          <a:srcRect/>
          <a:stretch>
            <a:fillRect/>
          </a:stretch>
        </p:blipFill>
        <p:spPr bwMode="auto">
          <a:xfrm>
            <a:off x="8160544" y="6338491"/>
            <a:ext cx="820738" cy="407988"/>
          </a:xfrm>
          <a:prstGeom prst="rect">
            <a:avLst/>
          </a:prstGeom>
          <a:noFill/>
          <a:effectLst>
            <a:outerShdw blurRad="63500" algn="ctr" rotWithShape="0">
              <a:schemeClr val="bg2">
                <a:alpha val="74998"/>
              </a:schemeClr>
            </a:outerShdw>
          </a:effectLst>
        </p:spPr>
      </p:pic>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hf hdr="0" ftr="0" dt="0"/>
  <p:txStyles>
    <p:titleStyle>
      <a:lvl1pPr algn="ctr" defTabSz="914400" rtl="0" eaLnBrk="1" fontAlgn="base" hangingPunct="1">
        <a:lnSpc>
          <a:spcPct val="85000"/>
        </a:lnSpc>
        <a:spcBef>
          <a:spcPct val="0"/>
        </a:spcBef>
        <a:spcAft>
          <a:spcPct val="0"/>
        </a:spcAft>
        <a:defRPr sz="3000">
          <a:solidFill>
            <a:srgbClr val="00673E"/>
          </a:solidFill>
          <a:latin typeface="+mj-lt"/>
          <a:ea typeface="Geneva" pitchFamily="-106" charset="-128"/>
          <a:cs typeface="Geneva" pitchFamily="-106" charset="-128"/>
        </a:defRPr>
      </a:lvl1pPr>
      <a:lvl2pPr algn="ctr" defTabSz="914400" rtl="0" eaLnBrk="1" fontAlgn="base" hangingPunct="1">
        <a:lnSpc>
          <a:spcPct val="85000"/>
        </a:lnSpc>
        <a:spcBef>
          <a:spcPct val="0"/>
        </a:spcBef>
        <a:spcAft>
          <a:spcPct val="0"/>
        </a:spcAft>
        <a:defRPr sz="3000">
          <a:solidFill>
            <a:srgbClr val="00673E"/>
          </a:solidFill>
          <a:latin typeface="Arial Black" pitchFamily="-106" charset="0"/>
          <a:ea typeface="Geneva" pitchFamily="-106" charset="-128"/>
          <a:cs typeface="Geneva" pitchFamily="-106" charset="-128"/>
        </a:defRPr>
      </a:lvl2pPr>
      <a:lvl3pPr algn="ctr" defTabSz="914400" rtl="0" eaLnBrk="1" fontAlgn="base" hangingPunct="1">
        <a:lnSpc>
          <a:spcPct val="85000"/>
        </a:lnSpc>
        <a:spcBef>
          <a:spcPct val="0"/>
        </a:spcBef>
        <a:spcAft>
          <a:spcPct val="0"/>
        </a:spcAft>
        <a:defRPr sz="3000">
          <a:solidFill>
            <a:srgbClr val="00673E"/>
          </a:solidFill>
          <a:latin typeface="Arial Black" pitchFamily="-106" charset="0"/>
          <a:ea typeface="Geneva" pitchFamily="-106" charset="-128"/>
          <a:cs typeface="Geneva" pitchFamily="-106" charset="-128"/>
        </a:defRPr>
      </a:lvl3pPr>
      <a:lvl4pPr algn="ctr" defTabSz="914400" rtl="0" eaLnBrk="1" fontAlgn="base" hangingPunct="1">
        <a:lnSpc>
          <a:spcPct val="85000"/>
        </a:lnSpc>
        <a:spcBef>
          <a:spcPct val="0"/>
        </a:spcBef>
        <a:spcAft>
          <a:spcPct val="0"/>
        </a:spcAft>
        <a:defRPr sz="3000">
          <a:solidFill>
            <a:srgbClr val="00673E"/>
          </a:solidFill>
          <a:latin typeface="Arial Black" pitchFamily="-106" charset="0"/>
          <a:ea typeface="Geneva" pitchFamily="-106" charset="-128"/>
          <a:cs typeface="Geneva" pitchFamily="-106" charset="-128"/>
        </a:defRPr>
      </a:lvl4pPr>
      <a:lvl5pPr algn="ctr" defTabSz="914400" rtl="0" eaLnBrk="1" fontAlgn="base" hangingPunct="1">
        <a:lnSpc>
          <a:spcPct val="85000"/>
        </a:lnSpc>
        <a:spcBef>
          <a:spcPct val="0"/>
        </a:spcBef>
        <a:spcAft>
          <a:spcPct val="0"/>
        </a:spcAft>
        <a:defRPr sz="3000">
          <a:solidFill>
            <a:srgbClr val="00673E"/>
          </a:solidFill>
          <a:latin typeface="Arial Black" pitchFamily="-106" charset="0"/>
          <a:ea typeface="Geneva" pitchFamily="-106" charset="-128"/>
          <a:cs typeface="Geneva" pitchFamily="-106" charset="-128"/>
        </a:defRPr>
      </a:lvl5pPr>
      <a:lvl6pPr marL="114300" algn="ctr" defTabSz="914400" rtl="0" eaLnBrk="1" fontAlgn="base" hangingPunct="1">
        <a:lnSpc>
          <a:spcPct val="85000"/>
        </a:lnSpc>
        <a:spcBef>
          <a:spcPct val="0"/>
        </a:spcBef>
        <a:spcAft>
          <a:spcPct val="0"/>
        </a:spcAft>
        <a:defRPr sz="3000">
          <a:solidFill>
            <a:srgbClr val="00673E"/>
          </a:solidFill>
          <a:latin typeface="Arial Black" pitchFamily="-106" charset="0"/>
        </a:defRPr>
      </a:lvl6pPr>
      <a:lvl7pPr marL="228600" algn="ctr" defTabSz="914400" rtl="0" eaLnBrk="1" fontAlgn="base" hangingPunct="1">
        <a:lnSpc>
          <a:spcPct val="85000"/>
        </a:lnSpc>
        <a:spcBef>
          <a:spcPct val="0"/>
        </a:spcBef>
        <a:spcAft>
          <a:spcPct val="0"/>
        </a:spcAft>
        <a:defRPr sz="3000">
          <a:solidFill>
            <a:srgbClr val="00673E"/>
          </a:solidFill>
          <a:latin typeface="Arial Black" pitchFamily="-106" charset="0"/>
        </a:defRPr>
      </a:lvl7pPr>
      <a:lvl8pPr marL="342900" algn="ctr" defTabSz="914400" rtl="0" eaLnBrk="1" fontAlgn="base" hangingPunct="1">
        <a:lnSpc>
          <a:spcPct val="85000"/>
        </a:lnSpc>
        <a:spcBef>
          <a:spcPct val="0"/>
        </a:spcBef>
        <a:spcAft>
          <a:spcPct val="0"/>
        </a:spcAft>
        <a:defRPr sz="3000">
          <a:solidFill>
            <a:srgbClr val="00673E"/>
          </a:solidFill>
          <a:latin typeface="Arial Black" pitchFamily="-106" charset="0"/>
        </a:defRPr>
      </a:lvl8pPr>
      <a:lvl9pPr marL="457200" algn="ctr" defTabSz="914400" rtl="0" eaLnBrk="1" fontAlgn="base" hangingPunct="1">
        <a:lnSpc>
          <a:spcPct val="85000"/>
        </a:lnSpc>
        <a:spcBef>
          <a:spcPct val="0"/>
        </a:spcBef>
        <a:spcAft>
          <a:spcPct val="0"/>
        </a:spcAft>
        <a:defRPr sz="3000">
          <a:solidFill>
            <a:srgbClr val="00673E"/>
          </a:solidFill>
          <a:latin typeface="Arial Black" pitchFamily="-106" charset="0"/>
        </a:defRPr>
      </a:lvl9pPr>
    </p:titleStyle>
    <p:bodyStyle>
      <a:lvl1pPr marL="342900" indent="-342900" algn="l" defTabSz="914400" rtl="0" eaLnBrk="1" fontAlgn="base" hangingPunct="1">
        <a:lnSpc>
          <a:spcPct val="90000"/>
        </a:lnSpc>
        <a:spcBef>
          <a:spcPct val="60000"/>
        </a:spcBef>
        <a:spcAft>
          <a:spcPct val="0"/>
        </a:spcAft>
        <a:buClr>
          <a:srgbClr val="01673E"/>
        </a:buClr>
        <a:buFont typeface="Symbol" pitchFamily="18" charset="2"/>
        <a:buChar char="·"/>
        <a:defRPr sz="2800" b="1">
          <a:solidFill>
            <a:srgbClr val="000000"/>
          </a:solidFill>
          <a:latin typeface="+mn-lt"/>
          <a:ea typeface="Geneva" pitchFamily="-106" charset="-128"/>
          <a:cs typeface="Geneva" pitchFamily="-106" charset="-128"/>
        </a:defRPr>
      </a:lvl1pPr>
      <a:lvl2pPr marL="742950" indent="-285750" algn="l" defTabSz="914400" rtl="0" eaLnBrk="1" fontAlgn="base" hangingPunct="1">
        <a:lnSpc>
          <a:spcPct val="90000"/>
        </a:lnSpc>
        <a:spcBef>
          <a:spcPct val="35000"/>
        </a:spcBef>
        <a:spcAft>
          <a:spcPct val="0"/>
        </a:spcAft>
        <a:buClr>
          <a:srgbClr val="01673E"/>
        </a:buClr>
        <a:buFont typeface="Arial" pitchFamily="34" charset="0"/>
        <a:buChar char="–"/>
        <a:defRPr sz="2400" b="1">
          <a:solidFill>
            <a:srgbClr val="000000"/>
          </a:solidFill>
          <a:latin typeface="+mn-lt"/>
          <a:ea typeface="Geneva" pitchFamily="-106" charset="-128"/>
          <a:cs typeface="Geneva"/>
        </a:defRPr>
      </a:lvl2pPr>
      <a:lvl3pPr marL="1143000" indent="-228600" algn="l" defTabSz="914400" rtl="0" eaLnBrk="1" fontAlgn="base" hangingPunct="1">
        <a:lnSpc>
          <a:spcPct val="90000"/>
        </a:lnSpc>
        <a:spcBef>
          <a:spcPct val="25000"/>
        </a:spcBef>
        <a:spcAft>
          <a:spcPct val="0"/>
        </a:spcAft>
        <a:buClr>
          <a:srgbClr val="01673E"/>
        </a:buClr>
        <a:buFont typeface="Symbol" pitchFamily="18" charset="2"/>
        <a:buChar char="·"/>
        <a:defRPr sz="2000" b="1">
          <a:solidFill>
            <a:srgbClr val="000000"/>
          </a:solidFill>
          <a:latin typeface="+mn-lt"/>
          <a:ea typeface="Geneva" pitchFamily="-106" charset="-128"/>
          <a:cs typeface="Geneva"/>
        </a:defRPr>
      </a:lvl3pPr>
      <a:lvl4pPr marL="1600200" indent="-228600" algn="l" defTabSz="914400" rtl="0" eaLnBrk="1" fontAlgn="base" hangingPunct="1">
        <a:lnSpc>
          <a:spcPct val="90000"/>
        </a:lnSpc>
        <a:spcBef>
          <a:spcPct val="20000"/>
        </a:spcBef>
        <a:spcAft>
          <a:spcPct val="0"/>
        </a:spcAft>
        <a:buClr>
          <a:srgbClr val="01673E"/>
        </a:buClr>
        <a:buFont typeface="Arial" pitchFamily="34" charset="0"/>
        <a:buChar char="–"/>
        <a:defRPr sz="1800" b="1">
          <a:solidFill>
            <a:srgbClr val="000000"/>
          </a:solidFill>
          <a:latin typeface="+mn-lt"/>
          <a:ea typeface="Geneva" pitchFamily="-106" charset="-128"/>
          <a:cs typeface="Geneva"/>
        </a:defRPr>
      </a:lvl4pPr>
      <a:lvl5pPr marL="2057400" indent="-228600" algn="l" defTabSz="914400" rtl="0" eaLnBrk="1" fontAlgn="base" hangingPunct="1">
        <a:lnSpc>
          <a:spcPct val="90000"/>
        </a:lnSpc>
        <a:spcBef>
          <a:spcPct val="20000"/>
        </a:spcBef>
        <a:spcAft>
          <a:spcPct val="0"/>
        </a:spcAft>
        <a:buClr>
          <a:srgbClr val="01673E"/>
        </a:buClr>
        <a:buFont typeface="Symbol" pitchFamily="18" charset="2"/>
        <a:buChar char="·"/>
        <a:defRPr sz="1800" b="1">
          <a:solidFill>
            <a:srgbClr val="000000"/>
          </a:solidFill>
          <a:latin typeface="+mn-lt"/>
          <a:ea typeface="Geneva" pitchFamily="-106" charset="-128"/>
          <a:cs typeface="Geneva"/>
        </a:defRPr>
      </a:lvl5pPr>
      <a:lvl6pPr marL="21717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6pPr>
      <a:lvl7pPr marL="22860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7pPr>
      <a:lvl8pPr marL="24003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8pPr>
      <a:lvl9pPr marL="25146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9pPr>
    </p:bodyStyle>
    <p:otherStyle>
      <a:defPPr>
        <a:defRPr lang="en-US"/>
      </a:defPPr>
      <a:lvl1pPr marL="0" algn="l" defTabSz="114300" rtl="0" eaLnBrk="1" latinLnBrk="0" hangingPunct="1">
        <a:defRPr sz="500" kern="1200">
          <a:solidFill>
            <a:schemeClr val="tx1"/>
          </a:solidFill>
          <a:latin typeface="+mn-lt"/>
          <a:ea typeface="+mn-ea"/>
          <a:cs typeface="+mn-cs"/>
        </a:defRPr>
      </a:lvl1pPr>
      <a:lvl2pPr marL="114300" algn="l" defTabSz="114300" rtl="0" eaLnBrk="1" latinLnBrk="0" hangingPunct="1">
        <a:defRPr sz="500" kern="1200">
          <a:solidFill>
            <a:schemeClr val="tx1"/>
          </a:solidFill>
          <a:latin typeface="+mn-lt"/>
          <a:ea typeface="+mn-ea"/>
          <a:cs typeface="+mn-cs"/>
        </a:defRPr>
      </a:lvl2pPr>
      <a:lvl3pPr marL="228600" algn="l" defTabSz="114300" rtl="0" eaLnBrk="1" latinLnBrk="0" hangingPunct="1">
        <a:defRPr sz="500" kern="1200">
          <a:solidFill>
            <a:schemeClr val="tx1"/>
          </a:solidFill>
          <a:latin typeface="+mn-lt"/>
          <a:ea typeface="+mn-ea"/>
          <a:cs typeface="+mn-cs"/>
        </a:defRPr>
      </a:lvl3pPr>
      <a:lvl4pPr marL="342900" algn="l" defTabSz="114300" rtl="0" eaLnBrk="1" latinLnBrk="0" hangingPunct="1">
        <a:defRPr sz="500" kern="1200">
          <a:solidFill>
            <a:schemeClr val="tx1"/>
          </a:solidFill>
          <a:latin typeface="+mn-lt"/>
          <a:ea typeface="+mn-ea"/>
          <a:cs typeface="+mn-cs"/>
        </a:defRPr>
      </a:lvl4pPr>
      <a:lvl5pPr marL="457200" algn="l" defTabSz="114300" rtl="0" eaLnBrk="1" latinLnBrk="0" hangingPunct="1">
        <a:defRPr sz="500" kern="1200">
          <a:solidFill>
            <a:schemeClr val="tx1"/>
          </a:solidFill>
          <a:latin typeface="+mn-lt"/>
          <a:ea typeface="+mn-ea"/>
          <a:cs typeface="+mn-cs"/>
        </a:defRPr>
      </a:lvl5pPr>
      <a:lvl6pPr marL="571500" algn="l" defTabSz="114300" rtl="0" eaLnBrk="1" latinLnBrk="0" hangingPunct="1">
        <a:defRPr sz="500" kern="1200">
          <a:solidFill>
            <a:schemeClr val="tx1"/>
          </a:solidFill>
          <a:latin typeface="+mn-lt"/>
          <a:ea typeface="+mn-ea"/>
          <a:cs typeface="+mn-cs"/>
        </a:defRPr>
      </a:lvl6pPr>
      <a:lvl7pPr marL="685800" algn="l" defTabSz="114300" rtl="0" eaLnBrk="1" latinLnBrk="0" hangingPunct="1">
        <a:defRPr sz="500" kern="1200">
          <a:solidFill>
            <a:schemeClr val="tx1"/>
          </a:solidFill>
          <a:latin typeface="+mn-lt"/>
          <a:ea typeface="+mn-ea"/>
          <a:cs typeface="+mn-cs"/>
        </a:defRPr>
      </a:lvl7pPr>
      <a:lvl8pPr marL="800100" algn="l" defTabSz="114300" rtl="0" eaLnBrk="1" latinLnBrk="0" hangingPunct="1">
        <a:defRPr sz="500" kern="1200">
          <a:solidFill>
            <a:schemeClr val="tx1"/>
          </a:solidFill>
          <a:latin typeface="+mn-lt"/>
          <a:ea typeface="+mn-ea"/>
          <a:cs typeface="+mn-cs"/>
        </a:defRPr>
      </a:lvl8pPr>
      <a:lvl9pPr marL="914400" algn="l" defTabSz="114300" rtl="0" eaLnBrk="1" latinLnBrk="0" hangingPunct="1">
        <a:defRPr sz="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70" descr="pp_bkg2"/>
          <p:cNvPicPr>
            <a:picLocks noChangeAspect="1" noChangeArrowheads="1"/>
          </p:cNvPicPr>
          <p:nvPr/>
        </p:nvPicPr>
        <p:blipFill>
          <a:blip r:embed="rId5" cstate="screen"/>
          <a:srcRect/>
          <a:stretch>
            <a:fillRect/>
          </a:stretch>
        </p:blipFill>
        <p:spPr bwMode="auto">
          <a:xfrm>
            <a:off x="0" y="0"/>
            <a:ext cx="9145588" cy="6859588"/>
          </a:xfrm>
          <a:prstGeom prst="rect">
            <a:avLst/>
          </a:prstGeom>
          <a:noFill/>
          <a:ln w="9525">
            <a:noFill/>
            <a:miter lim="800000"/>
            <a:headEnd/>
            <a:tailEnd/>
          </a:ln>
        </p:spPr>
      </p:pic>
      <p:sp>
        <p:nvSpPr>
          <p:cNvPr id="2051" name="Rectangle 222"/>
          <p:cNvSpPr>
            <a:spLocks noGrp="1" noChangeArrowheads="1"/>
          </p:cNvSpPr>
          <p:nvPr>
            <p:ph type="body" idx="1"/>
          </p:nvPr>
        </p:nvSpPr>
        <p:spPr bwMode="auto">
          <a:xfrm>
            <a:off x="120650" y="1354138"/>
            <a:ext cx="8229600" cy="4533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225"/>
          <p:cNvSpPr>
            <a:spLocks noGrp="1" noChangeArrowheads="1"/>
          </p:cNvSpPr>
          <p:nvPr>
            <p:ph type="title"/>
          </p:nvPr>
        </p:nvSpPr>
        <p:spPr bwMode="auto">
          <a:xfrm>
            <a:off x="120650" y="153992"/>
            <a:ext cx="8032750" cy="504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59979" name="Rectangle 235"/>
          <p:cNvSpPr>
            <a:spLocks noChangeArrowheads="1"/>
          </p:cNvSpPr>
          <p:nvPr/>
        </p:nvSpPr>
        <p:spPr bwMode="auto">
          <a:xfrm>
            <a:off x="0" y="6237292"/>
            <a:ext cx="1754188" cy="274637"/>
          </a:xfrm>
          <a:prstGeom prst="rect">
            <a:avLst/>
          </a:prstGeom>
          <a:noFill/>
          <a:ln w="9525">
            <a:noFill/>
            <a:miter lim="800000"/>
            <a:headEnd/>
            <a:tailEnd/>
          </a:ln>
          <a:effectLst/>
        </p:spPr>
        <p:txBody>
          <a:bodyPr lIns="91440" tIns="45720" rIns="91440" bIns="45720"/>
          <a:lstStyle/>
          <a:p>
            <a:pPr marL="171450" indent="-171450" eaLnBrk="0" fontAlgn="base" hangingPunct="0">
              <a:lnSpc>
                <a:spcPct val="90000"/>
              </a:lnSpc>
              <a:spcBef>
                <a:spcPct val="0"/>
              </a:spcBef>
              <a:spcAft>
                <a:spcPct val="0"/>
              </a:spcAft>
              <a:defRPr/>
            </a:pPr>
            <a:r>
              <a:rPr lang="en-US" sz="900" dirty="0">
                <a:solidFill>
                  <a:srgbClr val="01673E"/>
                </a:solidFill>
                <a:latin typeface="Times New Roman" pitchFamily="18" charset="0"/>
                <a:ea typeface="Times New Roman" pitchFamily="18" charset="0"/>
                <a:cs typeface="Times New Roman" pitchFamily="18" charset="0"/>
              </a:rPr>
              <a:t>	Managed by UT-Battelle</a:t>
            </a:r>
            <a:br>
              <a:rPr lang="en-US" sz="900" dirty="0">
                <a:solidFill>
                  <a:srgbClr val="01673E"/>
                </a:solidFill>
                <a:latin typeface="Times New Roman" pitchFamily="18" charset="0"/>
                <a:ea typeface="Times New Roman" pitchFamily="18" charset="0"/>
                <a:cs typeface="Times New Roman" pitchFamily="18" charset="0"/>
              </a:rPr>
            </a:br>
            <a:r>
              <a:rPr lang="en-US" sz="900" dirty="0">
                <a:solidFill>
                  <a:srgbClr val="01673E"/>
                </a:solidFill>
                <a:latin typeface="Times New Roman" pitchFamily="18" charset="0"/>
                <a:ea typeface="Times New Roman" pitchFamily="18" charset="0"/>
                <a:cs typeface="Times New Roman" pitchFamily="18" charset="0"/>
              </a:rPr>
              <a:t>for the Department of Energy</a:t>
            </a:r>
          </a:p>
        </p:txBody>
      </p:sp>
      <p:pic>
        <p:nvPicPr>
          <p:cNvPr id="2054" name="Picture 271" descr="GIST_text_bar"/>
          <p:cNvPicPr>
            <a:picLocks noChangeAspect="1" noChangeArrowheads="1"/>
          </p:cNvPicPr>
          <p:nvPr/>
        </p:nvPicPr>
        <p:blipFill>
          <a:blip r:embed="rId6" cstate="screen"/>
          <a:srcRect/>
          <a:stretch>
            <a:fillRect/>
          </a:stretch>
        </p:blipFill>
        <p:spPr bwMode="auto">
          <a:xfrm>
            <a:off x="184150" y="655638"/>
            <a:ext cx="2662238" cy="201612"/>
          </a:xfrm>
          <a:prstGeom prst="rect">
            <a:avLst/>
          </a:prstGeom>
          <a:noFill/>
          <a:ln w="9525">
            <a:noFill/>
            <a:miter lim="800000"/>
            <a:headEnd/>
            <a:tailEnd/>
          </a:ln>
        </p:spPr>
      </p:pic>
      <p:sp>
        <p:nvSpPr>
          <p:cNvPr id="160016" name="Line 272"/>
          <p:cNvSpPr>
            <a:spLocks noChangeShapeType="1"/>
          </p:cNvSpPr>
          <p:nvPr/>
        </p:nvSpPr>
        <p:spPr bwMode="auto">
          <a:xfrm>
            <a:off x="2806704" y="774700"/>
            <a:ext cx="5534025" cy="7938"/>
          </a:xfrm>
          <a:prstGeom prst="line">
            <a:avLst/>
          </a:prstGeom>
          <a:noFill/>
          <a:ln w="38100">
            <a:solidFill>
              <a:schemeClr val="tx2"/>
            </a:solidFill>
            <a:round/>
            <a:headEnd/>
            <a:tailEnd/>
          </a:ln>
          <a:effectLst/>
        </p:spPr>
        <p:txBody>
          <a:bodyPr wrap="none" lIns="22860" tIns="11430" rIns="22860" bIns="11430" anchor="ctr"/>
          <a:lstStyle/>
          <a:p>
            <a:pPr eaLnBrk="0" fontAlgn="base" hangingPunct="0">
              <a:spcBef>
                <a:spcPct val="0"/>
              </a:spcBef>
              <a:spcAft>
                <a:spcPct val="0"/>
              </a:spcAft>
              <a:defRPr/>
            </a:pPr>
            <a:endParaRPr lang="en-US">
              <a:solidFill>
                <a:srgbClr val="000000"/>
              </a:solidFill>
              <a:latin typeface="Arial"/>
              <a:cs typeface="Arial" pitchFamily="34" charset="0"/>
            </a:endParaRPr>
          </a:p>
        </p:txBody>
      </p:sp>
      <p:pic>
        <p:nvPicPr>
          <p:cNvPr id="2056" name="Picture 274" descr="GIST_globe_bar"/>
          <p:cNvPicPr>
            <a:picLocks noChangeAspect="1" noChangeArrowheads="1"/>
          </p:cNvPicPr>
          <p:nvPr/>
        </p:nvPicPr>
        <p:blipFill>
          <a:blip r:embed="rId7" cstate="screen"/>
          <a:srcRect/>
          <a:stretch>
            <a:fillRect/>
          </a:stretch>
        </p:blipFill>
        <p:spPr bwMode="auto">
          <a:xfrm>
            <a:off x="8261350" y="239717"/>
            <a:ext cx="755650" cy="725487"/>
          </a:xfrm>
          <a:prstGeom prst="rect">
            <a:avLst/>
          </a:prstGeom>
          <a:noFill/>
          <a:ln w="9525">
            <a:noFill/>
            <a:miter lim="800000"/>
            <a:headEnd/>
            <a:tailEnd/>
          </a:ln>
        </p:spPr>
      </p:pic>
      <p:pic>
        <p:nvPicPr>
          <p:cNvPr id="11" name="Picture 262" descr="ORNL_leaf white"/>
          <p:cNvPicPr>
            <a:picLocks noChangeAspect="1" noChangeArrowheads="1"/>
          </p:cNvPicPr>
          <p:nvPr/>
        </p:nvPicPr>
        <p:blipFill>
          <a:blip r:embed="rId8" cstate="screen"/>
          <a:srcRect/>
          <a:stretch>
            <a:fillRect/>
          </a:stretch>
        </p:blipFill>
        <p:spPr bwMode="auto">
          <a:xfrm>
            <a:off x="8161342" y="6338892"/>
            <a:ext cx="820737" cy="407987"/>
          </a:xfrm>
          <a:prstGeom prst="rect">
            <a:avLst/>
          </a:prstGeom>
          <a:noFill/>
          <a:effectLst>
            <a:outerShdw blurRad="63500" algn="ctr" rotWithShape="0">
              <a:schemeClr val="bg2">
                <a:alpha val="74998"/>
              </a:schemeClr>
            </a:outerShdw>
          </a:effectLst>
        </p:spPr>
      </p:pic>
    </p:spTree>
  </p:cSld>
  <p:clrMap bg1="lt1" tx1="dk1" bg2="lt2" tx2="dk2" accent1="accent1" accent2="accent2" accent3="accent3" accent4="accent4" accent5="accent5" accent6="accent6" hlink="hlink" folHlink="folHlink"/>
  <p:sldLayoutIdLst>
    <p:sldLayoutId id="2147483728" r:id="rId1"/>
    <p:sldLayoutId id="2147483730" r:id="rId2"/>
    <p:sldLayoutId id="2147483731" r:id="rId3"/>
  </p:sldLayoutIdLst>
  <p:hf hdr="0" ftr="0" dt="0"/>
  <p:txStyles>
    <p:titleStyle>
      <a:lvl1pPr algn="ctr" rtl="0" eaLnBrk="0" fontAlgn="base" hangingPunct="0">
        <a:lnSpc>
          <a:spcPct val="85000"/>
        </a:lnSpc>
        <a:spcBef>
          <a:spcPct val="0"/>
        </a:spcBef>
        <a:spcAft>
          <a:spcPct val="0"/>
        </a:spcAft>
        <a:defRPr sz="3000">
          <a:solidFill>
            <a:srgbClr val="00673E"/>
          </a:solidFill>
          <a:latin typeface="+mj-lt"/>
          <a:ea typeface="Geneva" pitchFamily="-106" charset="-128"/>
          <a:cs typeface="Geneva" pitchFamily="-106" charset="-128"/>
        </a:defRPr>
      </a:lvl1pPr>
      <a:lvl2pPr algn="ctr" rtl="0" eaLnBrk="0" fontAlgn="base" hangingPunct="0">
        <a:lnSpc>
          <a:spcPct val="85000"/>
        </a:lnSpc>
        <a:spcBef>
          <a:spcPct val="0"/>
        </a:spcBef>
        <a:spcAft>
          <a:spcPct val="0"/>
        </a:spcAft>
        <a:defRPr sz="3000">
          <a:solidFill>
            <a:srgbClr val="00673E"/>
          </a:solidFill>
          <a:latin typeface="Arial Black" pitchFamily="-106" charset="0"/>
          <a:ea typeface="Geneva" pitchFamily="-106" charset="-128"/>
          <a:cs typeface="Geneva" pitchFamily="-106" charset="-128"/>
        </a:defRPr>
      </a:lvl2pPr>
      <a:lvl3pPr algn="ctr" rtl="0" eaLnBrk="0" fontAlgn="base" hangingPunct="0">
        <a:lnSpc>
          <a:spcPct val="85000"/>
        </a:lnSpc>
        <a:spcBef>
          <a:spcPct val="0"/>
        </a:spcBef>
        <a:spcAft>
          <a:spcPct val="0"/>
        </a:spcAft>
        <a:defRPr sz="3000">
          <a:solidFill>
            <a:srgbClr val="00673E"/>
          </a:solidFill>
          <a:latin typeface="Arial Black" pitchFamily="-106" charset="0"/>
          <a:ea typeface="Geneva" pitchFamily="-106" charset="-128"/>
          <a:cs typeface="Geneva" pitchFamily="-106" charset="-128"/>
        </a:defRPr>
      </a:lvl3pPr>
      <a:lvl4pPr algn="ctr" rtl="0" eaLnBrk="0" fontAlgn="base" hangingPunct="0">
        <a:lnSpc>
          <a:spcPct val="85000"/>
        </a:lnSpc>
        <a:spcBef>
          <a:spcPct val="0"/>
        </a:spcBef>
        <a:spcAft>
          <a:spcPct val="0"/>
        </a:spcAft>
        <a:defRPr sz="3000">
          <a:solidFill>
            <a:srgbClr val="00673E"/>
          </a:solidFill>
          <a:latin typeface="Arial Black" pitchFamily="-106" charset="0"/>
          <a:ea typeface="Geneva" pitchFamily="-106" charset="-128"/>
          <a:cs typeface="Geneva" pitchFamily="-106" charset="-128"/>
        </a:defRPr>
      </a:lvl4pPr>
      <a:lvl5pPr algn="ctr" rtl="0" eaLnBrk="0" fontAlgn="base" hangingPunct="0">
        <a:lnSpc>
          <a:spcPct val="85000"/>
        </a:lnSpc>
        <a:spcBef>
          <a:spcPct val="0"/>
        </a:spcBef>
        <a:spcAft>
          <a:spcPct val="0"/>
        </a:spcAft>
        <a:defRPr sz="3000">
          <a:solidFill>
            <a:srgbClr val="00673E"/>
          </a:solidFill>
          <a:latin typeface="Arial Black" pitchFamily="-106" charset="0"/>
          <a:ea typeface="Geneva" pitchFamily="-106" charset="-128"/>
          <a:cs typeface="Geneva" pitchFamily="-106" charset="-128"/>
        </a:defRPr>
      </a:lvl5pPr>
      <a:lvl6pPr marL="114300" algn="ctr" defTabSz="914400" rtl="0" eaLnBrk="1" fontAlgn="base" hangingPunct="1">
        <a:lnSpc>
          <a:spcPct val="85000"/>
        </a:lnSpc>
        <a:spcBef>
          <a:spcPct val="0"/>
        </a:spcBef>
        <a:spcAft>
          <a:spcPct val="0"/>
        </a:spcAft>
        <a:defRPr sz="3000">
          <a:solidFill>
            <a:srgbClr val="00673E"/>
          </a:solidFill>
          <a:latin typeface="Arial Black" pitchFamily="-106" charset="0"/>
        </a:defRPr>
      </a:lvl6pPr>
      <a:lvl7pPr marL="228600" algn="ctr" defTabSz="914400" rtl="0" eaLnBrk="1" fontAlgn="base" hangingPunct="1">
        <a:lnSpc>
          <a:spcPct val="85000"/>
        </a:lnSpc>
        <a:spcBef>
          <a:spcPct val="0"/>
        </a:spcBef>
        <a:spcAft>
          <a:spcPct val="0"/>
        </a:spcAft>
        <a:defRPr sz="3000">
          <a:solidFill>
            <a:srgbClr val="00673E"/>
          </a:solidFill>
          <a:latin typeface="Arial Black" pitchFamily="-106" charset="0"/>
        </a:defRPr>
      </a:lvl7pPr>
      <a:lvl8pPr marL="342900" algn="ctr" defTabSz="914400" rtl="0" eaLnBrk="1" fontAlgn="base" hangingPunct="1">
        <a:lnSpc>
          <a:spcPct val="85000"/>
        </a:lnSpc>
        <a:spcBef>
          <a:spcPct val="0"/>
        </a:spcBef>
        <a:spcAft>
          <a:spcPct val="0"/>
        </a:spcAft>
        <a:defRPr sz="3000">
          <a:solidFill>
            <a:srgbClr val="00673E"/>
          </a:solidFill>
          <a:latin typeface="Arial Black" pitchFamily="-106" charset="0"/>
        </a:defRPr>
      </a:lvl8pPr>
      <a:lvl9pPr marL="457200" algn="ctr" defTabSz="914400" rtl="0" eaLnBrk="1" fontAlgn="base" hangingPunct="1">
        <a:lnSpc>
          <a:spcPct val="85000"/>
        </a:lnSpc>
        <a:spcBef>
          <a:spcPct val="0"/>
        </a:spcBef>
        <a:spcAft>
          <a:spcPct val="0"/>
        </a:spcAft>
        <a:defRPr sz="3000">
          <a:solidFill>
            <a:srgbClr val="00673E"/>
          </a:solidFill>
          <a:latin typeface="Arial Black" pitchFamily="-106" charset="0"/>
        </a:defRPr>
      </a:lvl9pPr>
    </p:titleStyle>
    <p:bodyStyle>
      <a:lvl1pPr marL="342900" indent="-342900" algn="l" rtl="0" eaLnBrk="0" fontAlgn="base" hangingPunct="0">
        <a:lnSpc>
          <a:spcPct val="90000"/>
        </a:lnSpc>
        <a:spcBef>
          <a:spcPct val="60000"/>
        </a:spcBef>
        <a:spcAft>
          <a:spcPct val="0"/>
        </a:spcAft>
        <a:buClr>
          <a:srgbClr val="01673E"/>
        </a:buClr>
        <a:buFont typeface="Symbol" pitchFamily="18" charset="2"/>
        <a:buChar char="·"/>
        <a:defRPr sz="2800" b="1">
          <a:solidFill>
            <a:srgbClr val="000000"/>
          </a:solidFill>
          <a:latin typeface="+mn-lt"/>
          <a:ea typeface="Geneva" pitchFamily="-106" charset="-128"/>
          <a:cs typeface="Geneva" pitchFamily="-106" charset="-128"/>
        </a:defRPr>
      </a:lvl1pPr>
      <a:lvl2pPr marL="742950" indent="-285750" algn="l" rtl="0" eaLnBrk="0" fontAlgn="base" hangingPunct="0">
        <a:lnSpc>
          <a:spcPct val="90000"/>
        </a:lnSpc>
        <a:spcBef>
          <a:spcPct val="35000"/>
        </a:spcBef>
        <a:spcAft>
          <a:spcPct val="0"/>
        </a:spcAft>
        <a:buClr>
          <a:srgbClr val="01673E"/>
        </a:buClr>
        <a:buFont typeface="Arial" pitchFamily="34" charset="0"/>
        <a:buChar char="–"/>
        <a:defRPr sz="2400" b="1">
          <a:solidFill>
            <a:srgbClr val="000000"/>
          </a:solidFill>
          <a:latin typeface="+mn-lt"/>
          <a:ea typeface="Geneva" pitchFamily="-106" charset="-128"/>
          <a:cs typeface="Geneva"/>
        </a:defRPr>
      </a:lvl2pPr>
      <a:lvl3pPr marL="1143000" indent="-228600" algn="l" rtl="0" eaLnBrk="0" fontAlgn="base" hangingPunct="0">
        <a:lnSpc>
          <a:spcPct val="90000"/>
        </a:lnSpc>
        <a:spcBef>
          <a:spcPct val="25000"/>
        </a:spcBef>
        <a:spcAft>
          <a:spcPct val="0"/>
        </a:spcAft>
        <a:buClr>
          <a:srgbClr val="01673E"/>
        </a:buClr>
        <a:buFont typeface="Symbol" pitchFamily="18" charset="2"/>
        <a:buChar char="·"/>
        <a:defRPr sz="2000" b="1">
          <a:solidFill>
            <a:srgbClr val="000000"/>
          </a:solidFill>
          <a:latin typeface="+mn-lt"/>
          <a:ea typeface="Geneva" pitchFamily="-106" charset="-128"/>
          <a:cs typeface="Geneva"/>
        </a:defRPr>
      </a:lvl3pPr>
      <a:lvl4pPr marL="1600200" indent="-228600" algn="l" rtl="0" eaLnBrk="0" fontAlgn="base" hangingPunct="0">
        <a:lnSpc>
          <a:spcPct val="90000"/>
        </a:lnSpc>
        <a:spcBef>
          <a:spcPct val="20000"/>
        </a:spcBef>
        <a:spcAft>
          <a:spcPct val="0"/>
        </a:spcAft>
        <a:buClr>
          <a:srgbClr val="01673E"/>
        </a:buClr>
        <a:buFont typeface="Arial" pitchFamily="34" charset="0"/>
        <a:buChar char="–"/>
        <a:defRPr b="1">
          <a:solidFill>
            <a:srgbClr val="000000"/>
          </a:solidFill>
          <a:latin typeface="+mn-lt"/>
          <a:ea typeface="Geneva" pitchFamily="-106" charset="-128"/>
          <a:cs typeface="Geneva"/>
        </a:defRPr>
      </a:lvl4pPr>
      <a:lvl5pPr marL="2057400" indent="-228600" algn="l" rtl="0" eaLnBrk="0" fontAlgn="base" hangingPunct="0">
        <a:lnSpc>
          <a:spcPct val="90000"/>
        </a:lnSpc>
        <a:spcBef>
          <a:spcPct val="20000"/>
        </a:spcBef>
        <a:spcAft>
          <a:spcPct val="0"/>
        </a:spcAft>
        <a:buClr>
          <a:srgbClr val="01673E"/>
        </a:buClr>
        <a:buFont typeface="Symbol" pitchFamily="18" charset="2"/>
        <a:buChar char="·"/>
        <a:defRPr b="1">
          <a:solidFill>
            <a:srgbClr val="000000"/>
          </a:solidFill>
          <a:latin typeface="+mn-lt"/>
          <a:ea typeface="Geneva" pitchFamily="-106" charset="-128"/>
          <a:cs typeface="Geneva"/>
        </a:defRPr>
      </a:lvl5pPr>
      <a:lvl6pPr marL="21717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6pPr>
      <a:lvl7pPr marL="22860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7pPr>
      <a:lvl8pPr marL="24003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8pPr>
      <a:lvl9pPr marL="25146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9pPr>
    </p:bodyStyle>
    <p:otherStyle>
      <a:defPPr>
        <a:defRPr lang="en-US"/>
      </a:defPPr>
      <a:lvl1pPr marL="0" algn="l" defTabSz="114300" rtl="0" eaLnBrk="1" latinLnBrk="0" hangingPunct="1">
        <a:defRPr sz="500" kern="1200">
          <a:solidFill>
            <a:schemeClr val="tx1"/>
          </a:solidFill>
          <a:latin typeface="+mn-lt"/>
          <a:ea typeface="+mn-ea"/>
          <a:cs typeface="+mn-cs"/>
        </a:defRPr>
      </a:lvl1pPr>
      <a:lvl2pPr marL="114300" algn="l" defTabSz="114300" rtl="0" eaLnBrk="1" latinLnBrk="0" hangingPunct="1">
        <a:defRPr sz="500" kern="1200">
          <a:solidFill>
            <a:schemeClr val="tx1"/>
          </a:solidFill>
          <a:latin typeface="+mn-lt"/>
          <a:ea typeface="+mn-ea"/>
          <a:cs typeface="+mn-cs"/>
        </a:defRPr>
      </a:lvl2pPr>
      <a:lvl3pPr marL="228600" algn="l" defTabSz="114300" rtl="0" eaLnBrk="1" latinLnBrk="0" hangingPunct="1">
        <a:defRPr sz="500" kern="1200">
          <a:solidFill>
            <a:schemeClr val="tx1"/>
          </a:solidFill>
          <a:latin typeface="+mn-lt"/>
          <a:ea typeface="+mn-ea"/>
          <a:cs typeface="+mn-cs"/>
        </a:defRPr>
      </a:lvl3pPr>
      <a:lvl4pPr marL="342900" algn="l" defTabSz="114300" rtl="0" eaLnBrk="1" latinLnBrk="0" hangingPunct="1">
        <a:defRPr sz="500" kern="1200">
          <a:solidFill>
            <a:schemeClr val="tx1"/>
          </a:solidFill>
          <a:latin typeface="+mn-lt"/>
          <a:ea typeface="+mn-ea"/>
          <a:cs typeface="+mn-cs"/>
        </a:defRPr>
      </a:lvl4pPr>
      <a:lvl5pPr marL="457200" algn="l" defTabSz="114300" rtl="0" eaLnBrk="1" latinLnBrk="0" hangingPunct="1">
        <a:defRPr sz="500" kern="1200">
          <a:solidFill>
            <a:schemeClr val="tx1"/>
          </a:solidFill>
          <a:latin typeface="+mn-lt"/>
          <a:ea typeface="+mn-ea"/>
          <a:cs typeface="+mn-cs"/>
        </a:defRPr>
      </a:lvl5pPr>
      <a:lvl6pPr marL="571500" algn="l" defTabSz="114300" rtl="0" eaLnBrk="1" latinLnBrk="0" hangingPunct="1">
        <a:defRPr sz="500" kern="1200">
          <a:solidFill>
            <a:schemeClr val="tx1"/>
          </a:solidFill>
          <a:latin typeface="+mn-lt"/>
          <a:ea typeface="+mn-ea"/>
          <a:cs typeface="+mn-cs"/>
        </a:defRPr>
      </a:lvl6pPr>
      <a:lvl7pPr marL="685800" algn="l" defTabSz="114300" rtl="0" eaLnBrk="1" latinLnBrk="0" hangingPunct="1">
        <a:defRPr sz="500" kern="1200">
          <a:solidFill>
            <a:schemeClr val="tx1"/>
          </a:solidFill>
          <a:latin typeface="+mn-lt"/>
          <a:ea typeface="+mn-ea"/>
          <a:cs typeface="+mn-cs"/>
        </a:defRPr>
      </a:lvl7pPr>
      <a:lvl8pPr marL="800100" algn="l" defTabSz="114300" rtl="0" eaLnBrk="1" latinLnBrk="0" hangingPunct="1">
        <a:defRPr sz="500" kern="1200">
          <a:solidFill>
            <a:schemeClr val="tx1"/>
          </a:solidFill>
          <a:latin typeface="+mn-lt"/>
          <a:ea typeface="+mn-ea"/>
          <a:cs typeface="+mn-cs"/>
        </a:defRPr>
      </a:lvl8pPr>
      <a:lvl9pPr marL="914400" algn="l" defTabSz="114300" rtl="0" eaLnBrk="1" latinLnBrk="0" hangingPunct="1">
        <a:defRPr sz="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70" descr="pp_bkg2"/>
          <p:cNvPicPr>
            <a:picLocks noChangeAspect="1" noChangeArrowheads="1"/>
          </p:cNvPicPr>
          <p:nvPr/>
        </p:nvPicPr>
        <p:blipFill>
          <a:blip r:embed="rId6" cstate="screen"/>
          <a:srcRect/>
          <a:stretch>
            <a:fillRect/>
          </a:stretch>
        </p:blipFill>
        <p:spPr bwMode="auto">
          <a:xfrm>
            <a:off x="0" y="0"/>
            <a:ext cx="9145588" cy="6859588"/>
          </a:xfrm>
          <a:prstGeom prst="rect">
            <a:avLst/>
          </a:prstGeom>
          <a:noFill/>
          <a:ln w="9525">
            <a:noFill/>
            <a:miter lim="800000"/>
            <a:headEnd/>
            <a:tailEnd/>
          </a:ln>
        </p:spPr>
      </p:pic>
      <p:sp>
        <p:nvSpPr>
          <p:cNvPr id="2051" name="Rectangle 222"/>
          <p:cNvSpPr>
            <a:spLocks noGrp="1" noChangeArrowheads="1"/>
          </p:cNvSpPr>
          <p:nvPr>
            <p:ph type="body" idx="1"/>
          </p:nvPr>
        </p:nvSpPr>
        <p:spPr bwMode="auto">
          <a:xfrm>
            <a:off x="120650" y="1354138"/>
            <a:ext cx="8229600" cy="4533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225"/>
          <p:cNvSpPr>
            <a:spLocks noGrp="1" noChangeArrowheads="1"/>
          </p:cNvSpPr>
          <p:nvPr>
            <p:ph type="title"/>
          </p:nvPr>
        </p:nvSpPr>
        <p:spPr bwMode="auto">
          <a:xfrm>
            <a:off x="120650" y="153988"/>
            <a:ext cx="8032750" cy="504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59979" name="Rectangle 235"/>
          <p:cNvSpPr>
            <a:spLocks noChangeArrowheads="1"/>
          </p:cNvSpPr>
          <p:nvPr/>
        </p:nvSpPr>
        <p:spPr bwMode="auto">
          <a:xfrm>
            <a:off x="0" y="6237288"/>
            <a:ext cx="1754188" cy="274637"/>
          </a:xfrm>
          <a:prstGeom prst="rect">
            <a:avLst/>
          </a:prstGeom>
          <a:noFill/>
          <a:ln w="9525">
            <a:noFill/>
            <a:miter lim="800000"/>
            <a:headEnd/>
            <a:tailEnd/>
          </a:ln>
          <a:effectLst/>
        </p:spPr>
        <p:txBody>
          <a:bodyPr/>
          <a:lstStyle/>
          <a:p>
            <a:pPr marL="171450" indent="-171450" eaLnBrk="0" fontAlgn="base" hangingPunct="0">
              <a:lnSpc>
                <a:spcPct val="90000"/>
              </a:lnSpc>
              <a:spcBef>
                <a:spcPct val="0"/>
              </a:spcBef>
              <a:spcAft>
                <a:spcPct val="0"/>
              </a:spcAft>
              <a:defRPr/>
            </a:pPr>
            <a:r>
              <a:rPr lang="en-US" sz="900" dirty="0">
                <a:solidFill>
                  <a:srgbClr val="01673E"/>
                </a:solidFill>
                <a:latin typeface="Times New Roman" pitchFamily="18" charset="0"/>
                <a:ea typeface="Times New Roman" pitchFamily="18" charset="0"/>
                <a:cs typeface="Times New Roman" pitchFamily="18" charset="0"/>
              </a:rPr>
              <a:t>	Managed by UT-Battelle</a:t>
            </a:r>
            <a:br>
              <a:rPr lang="en-US" sz="900" dirty="0">
                <a:solidFill>
                  <a:srgbClr val="01673E"/>
                </a:solidFill>
                <a:latin typeface="Times New Roman" pitchFamily="18" charset="0"/>
                <a:ea typeface="Times New Roman" pitchFamily="18" charset="0"/>
                <a:cs typeface="Times New Roman" pitchFamily="18" charset="0"/>
              </a:rPr>
            </a:br>
            <a:r>
              <a:rPr lang="en-US" sz="900" dirty="0">
                <a:solidFill>
                  <a:srgbClr val="01673E"/>
                </a:solidFill>
                <a:latin typeface="Times New Roman" pitchFamily="18" charset="0"/>
                <a:ea typeface="Times New Roman" pitchFamily="18" charset="0"/>
                <a:cs typeface="Times New Roman" pitchFamily="18" charset="0"/>
              </a:rPr>
              <a:t>for the Department of Energy</a:t>
            </a:r>
          </a:p>
        </p:txBody>
      </p:sp>
      <p:pic>
        <p:nvPicPr>
          <p:cNvPr id="2054" name="Picture 271" descr="GIST_text_bar"/>
          <p:cNvPicPr>
            <a:picLocks noChangeAspect="1" noChangeArrowheads="1"/>
          </p:cNvPicPr>
          <p:nvPr/>
        </p:nvPicPr>
        <p:blipFill>
          <a:blip r:embed="rId7" cstate="screen"/>
          <a:srcRect/>
          <a:stretch>
            <a:fillRect/>
          </a:stretch>
        </p:blipFill>
        <p:spPr bwMode="auto">
          <a:xfrm>
            <a:off x="184150" y="655638"/>
            <a:ext cx="2662238" cy="201612"/>
          </a:xfrm>
          <a:prstGeom prst="rect">
            <a:avLst/>
          </a:prstGeom>
          <a:noFill/>
          <a:ln w="9525">
            <a:noFill/>
            <a:miter lim="800000"/>
            <a:headEnd/>
            <a:tailEnd/>
          </a:ln>
        </p:spPr>
      </p:pic>
      <p:sp>
        <p:nvSpPr>
          <p:cNvPr id="160016" name="Line 272"/>
          <p:cNvSpPr>
            <a:spLocks noChangeShapeType="1"/>
          </p:cNvSpPr>
          <p:nvPr/>
        </p:nvSpPr>
        <p:spPr bwMode="auto">
          <a:xfrm>
            <a:off x="2806700" y="774700"/>
            <a:ext cx="5534025" cy="7938"/>
          </a:xfrm>
          <a:prstGeom prst="line">
            <a:avLst/>
          </a:prstGeom>
          <a:noFill/>
          <a:ln w="38100">
            <a:solidFill>
              <a:schemeClr val="tx2"/>
            </a:solidFill>
            <a:round/>
            <a:headEnd/>
            <a:tailEnd/>
          </a:ln>
          <a:effectLst/>
        </p:spPr>
        <p:txBody>
          <a:bodyPr wrap="none" lIns="22860" tIns="11430" rIns="22860" bIns="11430" anchor="ctr"/>
          <a:lstStyle/>
          <a:p>
            <a:pPr eaLnBrk="0" fontAlgn="base" hangingPunct="0">
              <a:spcBef>
                <a:spcPct val="0"/>
              </a:spcBef>
              <a:spcAft>
                <a:spcPct val="0"/>
              </a:spcAft>
              <a:defRPr/>
            </a:pPr>
            <a:endParaRPr lang="en-US">
              <a:solidFill>
                <a:srgbClr val="000000"/>
              </a:solidFill>
              <a:latin typeface="Arial"/>
              <a:cs typeface="Arial" pitchFamily="34" charset="0"/>
            </a:endParaRPr>
          </a:p>
        </p:txBody>
      </p:sp>
      <p:pic>
        <p:nvPicPr>
          <p:cNvPr id="2056" name="Picture 274" descr="GIST_globe_bar"/>
          <p:cNvPicPr>
            <a:picLocks noChangeAspect="1" noChangeArrowheads="1"/>
          </p:cNvPicPr>
          <p:nvPr/>
        </p:nvPicPr>
        <p:blipFill>
          <a:blip r:embed="rId8" cstate="screen"/>
          <a:srcRect/>
          <a:stretch>
            <a:fillRect/>
          </a:stretch>
        </p:blipFill>
        <p:spPr bwMode="auto">
          <a:xfrm>
            <a:off x="8261350" y="239713"/>
            <a:ext cx="755650" cy="725487"/>
          </a:xfrm>
          <a:prstGeom prst="rect">
            <a:avLst/>
          </a:prstGeom>
          <a:noFill/>
          <a:ln w="9525">
            <a:noFill/>
            <a:miter lim="800000"/>
            <a:headEnd/>
            <a:tailEnd/>
          </a:ln>
        </p:spPr>
      </p:pic>
      <p:pic>
        <p:nvPicPr>
          <p:cNvPr id="11" name="Picture 262" descr="ORNL_leaf white"/>
          <p:cNvPicPr>
            <a:picLocks noChangeAspect="1" noChangeArrowheads="1"/>
          </p:cNvPicPr>
          <p:nvPr/>
        </p:nvPicPr>
        <p:blipFill>
          <a:blip r:embed="rId9" cstate="screen"/>
          <a:srcRect/>
          <a:stretch>
            <a:fillRect/>
          </a:stretch>
        </p:blipFill>
        <p:spPr bwMode="auto">
          <a:xfrm>
            <a:off x="8161338" y="6338888"/>
            <a:ext cx="820737" cy="407987"/>
          </a:xfrm>
          <a:prstGeom prst="rect">
            <a:avLst/>
          </a:prstGeom>
          <a:noFill/>
          <a:effectLst>
            <a:outerShdw blurRad="63500" algn="ctr" rotWithShape="0">
              <a:schemeClr val="bg2">
                <a:alpha val="74998"/>
              </a:schemeClr>
            </a:outerShdw>
          </a:effectLst>
        </p:spPr>
      </p:pic>
    </p:spTree>
  </p:cSld>
  <p:clrMap bg1="lt1" tx1="dk1" bg2="lt2" tx2="dk2" accent1="accent1" accent2="accent2" accent3="accent3" accent4="accent4" accent5="accent5" accent6="accent6" hlink="hlink" folHlink="folHlink"/>
  <p:sldLayoutIdLst>
    <p:sldLayoutId id="2147483734" r:id="rId1"/>
    <p:sldLayoutId id="2147483736" r:id="rId2"/>
    <p:sldLayoutId id="2147483737" r:id="rId3"/>
    <p:sldLayoutId id="2147483738" r:id="rId4"/>
  </p:sldLayoutIdLst>
  <p:hf hdr="0" ftr="0" dt="0"/>
  <p:txStyles>
    <p:titleStyle>
      <a:lvl1pPr algn="ctr" rtl="0" eaLnBrk="0" fontAlgn="base" hangingPunct="0">
        <a:lnSpc>
          <a:spcPct val="85000"/>
        </a:lnSpc>
        <a:spcBef>
          <a:spcPct val="0"/>
        </a:spcBef>
        <a:spcAft>
          <a:spcPct val="0"/>
        </a:spcAft>
        <a:defRPr sz="3000">
          <a:solidFill>
            <a:srgbClr val="00673E"/>
          </a:solidFill>
          <a:latin typeface="+mj-lt"/>
          <a:ea typeface="Geneva" pitchFamily="-106" charset="-128"/>
          <a:cs typeface="Geneva" pitchFamily="-106" charset="-128"/>
        </a:defRPr>
      </a:lvl1pPr>
      <a:lvl2pPr algn="ctr" rtl="0" eaLnBrk="0" fontAlgn="base" hangingPunct="0">
        <a:lnSpc>
          <a:spcPct val="85000"/>
        </a:lnSpc>
        <a:spcBef>
          <a:spcPct val="0"/>
        </a:spcBef>
        <a:spcAft>
          <a:spcPct val="0"/>
        </a:spcAft>
        <a:defRPr sz="3000">
          <a:solidFill>
            <a:srgbClr val="00673E"/>
          </a:solidFill>
          <a:latin typeface="Arial Black" pitchFamily="-106" charset="0"/>
          <a:ea typeface="Geneva" pitchFamily="-106" charset="-128"/>
          <a:cs typeface="Geneva" pitchFamily="-106" charset="-128"/>
        </a:defRPr>
      </a:lvl2pPr>
      <a:lvl3pPr algn="ctr" rtl="0" eaLnBrk="0" fontAlgn="base" hangingPunct="0">
        <a:lnSpc>
          <a:spcPct val="85000"/>
        </a:lnSpc>
        <a:spcBef>
          <a:spcPct val="0"/>
        </a:spcBef>
        <a:spcAft>
          <a:spcPct val="0"/>
        </a:spcAft>
        <a:defRPr sz="3000">
          <a:solidFill>
            <a:srgbClr val="00673E"/>
          </a:solidFill>
          <a:latin typeface="Arial Black" pitchFamily="-106" charset="0"/>
          <a:ea typeface="Geneva" pitchFamily="-106" charset="-128"/>
          <a:cs typeface="Geneva" pitchFamily="-106" charset="-128"/>
        </a:defRPr>
      </a:lvl3pPr>
      <a:lvl4pPr algn="ctr" rtl="0" eaLnBrk="0" fontAlgn="base" hangingPunct="0">
        <a:lnSpc>
          <a:spcPct val="85000"/>
        </a:lnSpc>
        <a:spcBef>
          <a:spcPct val="0"/>
        </a:spcBef>
        <a:spcAft>
          <a:spcPct val="0"/>
        </a:spcAft>
        <a:defRPr sz="3000">
          <a:solidFill>
            <a:srgbClr val="00673E"/>
          </a:solidFill>
          <a:latin typeface="Arial Black" pitchFamily="-106" charset="0"/>
          <a:ea typeface="Geneva" pitchFamily="-106" charset="-128"/>
          <a:cs typeface="Geneva" pitchFamily="-106" charset="-128"/>
        </a:defRPr>
      </a:lvl4pPr>
      <a:lvl5pPr algn="ctr" rtl="0" eaLnBrk="0" fontAlgn="base" hangingPunct="0">
        <a:lnSpc>
          <a:spcPct val="85000"/>
        </a:lnSpc>
        <a:spcBef>
          <a:spcPct val="0"/>
        </a:spcBef>
        <a:spcAft>
          <a:spcPct val="0"/>
        </a:spcAft>
        <a:defRPr sz="3000">
          <a:solidFill>
            <a:srgbClr val="00673E"/>
          </a:solidFill>
          <a:latin typeface="Arial Black" pitchFamily="-106" charset="0"/>
          <a:ea typeface="Geneva" pitchFamily="-106" charset="-128"/>
          <a:cs typeface="Geneva" pitchFamily="-106" charset="-128"/>
        </a:defRPr>
      </a:lvl5pPr>
      <a:lvl6pPr marL="114300" algn="ctr" defTabSz="914400" rtl="0" eaLnBrk="1" fontAlgn="base" hangingPunct="1">
        <a:lnSpc>
          <a:spcPct val="85000"/>
        </a:lnSpc>
        <a:spcBef>
          <a:spcPct val="0"/>
        </a:spcBef>
        <a:spcAft>
          <a:spcPct val="0"/>
        </a:spcAft>
        <a:defRPr sz="3000">
          <a:solidFill>
            <a:srgbClr val="00673E"/>
          </a:solidFill>
          <a:latin typeface="Arial Black" pitchFamily="-106" charset="0"/>
        </a:defRPr>
      </a:lvl6pPr>
      <a:lvl7pPr marL="228600" algn="ctr" defTabSz="914400" rtl="0" eaLnBrk="1" fontAlgn="base" hangingPunct="1">
        <a:lnSpc>
          <a:spcPct val="85000"/>
        </a:lnSpc>
        <a:spcBef>
          <a:spcPct val="0"/>
        </a:spcBef>
        <a:spcAft>
          <a:spcPct val="0"/>
        </a:spcAft>
        <a:defRPr sz="3000">
          <a:solidFill>
            <a:srgbClr val="00673E"/>
          </a:solidFill>
          <a:latin typeface="Arial Black" pitchFamily="-106" charset="0"/>
        </a:defRPr>
      </a:lvl7pPr>
      <a:lvl8pPr marL="342900" algn="ctr" defTabSz="914400" rtl="0" eaLnBrk="1" fontAlgn="base" hangingPunct="1">
        <a:lnSpc>
          <a:spcPct val="85000"/>
        </a:lnSpc>
        <a:spcBef>
          <a:spcPct val="0"/>
        </a:spcBef>
        <a:spcAft>
          <a:spcPct val="0"/>
        </a:spcAft>
        <a:defRPr sz="3000">
          <a:solidFill>
            <a:srgbClr val="00673E"/>
          </a:solidFill>
          <a:latin typeface="Arial Black" pitchFamily="-106" charset="0"/>
        </a:defRPr>
      </a:lvl8pPr>
      <a:lvl9pPr marL="457200" algn="ctr" defTabSz="914400" rtl="0" eaLnBrk="1" fontAlgn="base" hangingPunct="1">
        <a:lnSpc>
          <a:spcPct val="85000"/>
        </a:lnSpc>
        <a:spcBef>
          <a:spcPct val="0"/>
        </a:spcBef>
        <a:spcAft>
          <a:spcPct val="0"/>
        </a:spcAft>
        <a:defRPr sz="3000">
          <a:solidFill>
            <a:srgbClr val="00673E"/>
          </a:solidFill>
          <a:latin typeface="Arial Black" pitchFamily="-106" charset="0"/>
        </a:defRPr>
      </a:lvl9pPr>
    </p:titleStyle>
    <p:bodyStyle>
      <a:lvl1pPr marL="342900" indent="-342900" algn="l" rtl="0" eaLnBrk="0" fontAlgn="base" hangingPunct="0">
        <a:lnSpc>
          <a:spcPct val="90000"/>
        </a:lnSpc>
        <a:spcBef>
          <a:spcPct val="60000"/>
        </a:spcBef>
        <a:spcAft>
          <a:spcPct val="0"/>
        </a:spcAft>
        <a:buClr>
          <a:srgbClr val="01673E"/>
        </a:buClr>
        <a:buFont typeface="Symbol" pitchFamily="18" charset="2"/>
        <a:buChar char="·"/>
        <a:defRPr sz="2800" b="1">
          <a:solidFill>
            <a:srgbClr val="000000"/>
          </a:solidFill>
          <a:latin typeface="+mn-lt"/>
          <a:ea typeface="Geneva" pitchFamily="-106" charset="-128"/>
          <a:cs typeface="Geneva" pitchFamily="-106" charset="-128"/>
        </a:defRPr>
      </a:lvl1pPr>
      <a:lvl2pPr marL="742950" indent="-285750" algn="l" rtl="0" eaLnBrk="0" fontAlgn="base" hangingPunct="0">
        <a:lnSpc>
          <a:spcPct val="90000"/>
        </a:lnSpc>
        <a:spcBef>
          <a:spcPct val="35000"/>
        </a:spcBef>
        <a:spcAft>
          <a:spcPct val="0"/>
        </a:spcAft>
        <a:buClr>
          <a:srgbClr val="01673E"/>
        </a:buClr>
        <a:buFont typeface="Arial" pitchFamily="34" charset="0"/>
        <a:buChar char="–"/>
        <a:defRPr sz="2400" b="1">
          <a:solidFill>
            <a:srgbClr val="000000"/>
          </a:solidFill>
          <a:latin typeface="+mn-lt"/>
          <a:ea typeface="Geneva" pitchFamily="-106" charset="-128"/>
          <a:cs typeface="Geneva"/>
        </a:defRPr>
      </a:lvl2pPr>
      <a:lvl3pPr marL="1143000" indent="-228600" algn="l" rtl="0" eaLnBrk="0" fontAlgn="base" hangingPunct="0">
        <a:lnSpc>
          <a:spcPct val="90000"/>
        </a:lnSpc>
        <a:spcBef>
          <a:spcPct val="25000"/>
        </a:spcBef>
        <a:spcAft>
          <a:spcPct val="0"/>
        </a:spcAft>
        <a:buClr>
          <a:srgbClr val="01673E"/>
        </a:buClr>
        <a:buFont typeface="Symbol" pitchFamily="18" charset="2"/>
        <a:buChar char="·"/>
        <a:defRPr sz="2000" b="1">
          <a:solidFill>
            <a:srgbClr val="000000"/>
          </a:solidFill>
          <a:latin typeface="+mn-lt"/>
          <a:ea typeface="Geneva" pitchFamily="-106" charset="-128"/>
          <a:cs typeface="Geneva"/>
        </a:defRPr>
      </a:lvl3pPr>
      <a:lvl4pPr marL="1600200" indent="-228600" algn="l" rtl="0" eaLnBrk="0" fontAlgn="base" hangingPunct="0">
        <a:lnSpc>
          <a:spcPct val="90000"/>
        </a:lnSpc>
        <a:spcBef>
          <a:spcPct val="20000"/>
        </a:spcBef>
        <a:spcAft>
          <a:spcPct val="0"/>
        </a:spcAft>
        <a:buClr>
          <a:srgbClr val="01673E"/>
        </a:buClr>
        <a:buFont typeface="Arial" pitchFamily="34" charset="0"/>
        <a:buChar char="–"/>
        <a:defRPr b="1">
          <a:solidFill>
            <a:srgbClr val="000000"/>
          </a:solidFill>
          <a:latin typeface="+mn-lt"/>
          <a:ea typeface="Geneva" pitchFamily="-106" charset="-128"/>
          <a:cs typeface="Geneva"/>
        </a:defRPr>
      </a:lvl4pPr>
      <a:lvl5pPr marL="2057400" indent="-228600" algn="l" rtl="0" eaLnBrk="0" fontAlgn="base" hangingPunct="0">
        <a:lnSpc>
          <a:spcPct val="90000"/>
        </a:lnSpc>
        <a:spcBef>
          <a:spcPct val="20000"/>
        </a:spcBef>
        <a:spcAft>
          <a:spcPct val="0"/>
        </a:spcAft>
        <a:buClr>
          <a:srgbClr val="01673E"/>
        </a:buClr>
        <a:buFont typeface="Symbol" pitchFamily="18" charset="2"/>
        <a:buChar char="·"/>
        <a:defRPr b="1">
          <a:solidFill>
            <a:srgbClr val="000000"/>
          </a:solidFill>
          <a:latin typeface="+mn-lt"/>
          <a:ea typeface="Geneva" pitchFamily="-106" charset="-128"/>
          <a:cs typeface="Geneva"/>
        </a:defRPr>
      </a:lvl5pPr>
      <a:lvl6pPr marL="21717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6pPr>
      <a:lvl7pPr marL="22860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7pPr>
      <a:lvl8pPr marL="24003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8pPr>
      <a:lvl9pPr marL="25146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9pPr>
    </p:bodyStyle>
    <p:otherStyle>
      <a:defPPr>
        <a:defRPr lang="en-US"/>
      </a:defPPr>
      <a:lvl1pPr marL="0" algn="l" defTabSz="114300" rtl="0" eaLnBrk="1" latinLnBrk="0" hangingPunct="1">
        <a:defRPr sz="500" kern="1200">
          <a:solidFill>
            <a:schemeClr val="tx1"/>
          </a:solidFill>
          <a:latin typeface="+mn-lt"/>
          <a:ea typeface="+mn-ea"/>
          <a:cs typeface="+mn-cs"/>
        </a:defRPr>
      </a:lvl1pPr>
      <a:lvl2pPr marL="114300" algn="l" defTabSz="114300" rtl="0" eaLnBrk="1" latinLnBrk="0" hangingPunct="1">
        <a:defRPr sz="500" kern="1200">
          <a:solidFill>
            <a:schemeClr val="tx1"/>
          </a:solidFill>
          <a:latin typeface="+mn-lt"/>
          <a:ea typeface="+mn-ea"/>
          <a:cs typeface="+mn-cs"/>
        </a:defRPr>
      </a:lvl2pPr>
      <a:lvl3pPr marL="228600" algn="l" defTabSz="114300" rtl="0" eaLnBrk="1" latinLnBrk="0" hangingPunct="1">
        <a:defRPr sz="500" kern="1200">
          <a:solidFill>
            <a:schemeClr val="tx1"/>
          </a:solidFill>
          <a:latin typeface="+mn-lt"/>
          <a:ea typeface="+mn-ea"/>
          <a:cs typeface="+mn-cs"/>
        </a:defRPr>
      </a:lvl3pPr>
      <a:lvl4pPr marL="342900" algn="l" defTabSz="114300" rtl="0" eaLnBrk="1" latinLnBrk="0" hangingPunct="1">
        <a:defRPr sz="500" kern="1200">
          <a:solidFill>
            <a:schemeClr val="tx1"/>
          </a:solidFill>
          <a:latin typeface="+mn-lt"/>
          <a:ea typeface="+mn-ea"/>
          <a:cs typeface="+mn-cs"/>
        </a:defRPr>
      </a:lvl4pPr>
      <a:lvl5pPr marL="457200" algn="l" defTabSz="114300" rtl="0" eaLnBrk="1" latinLnBrk="0" hangingPunct="1">
        <a:defRPr sz="500" kern="1200">
          <a:solidFill>
            <a:schemeClr val="tx1"/>
          </a:solidFill>
          <a:latin typeface="+mn-lt"/>
          <a:ea typeface="+mn-ea"/>
          <a:cs typeface="+mn-cs"/>
        </a:defRPr>
      </a:lvl5pPr>
      <a:lvl6pPr marL="571500" algn="l" defTabSz="114300" rtl="0" eaLnBrk="1" latinLnBrk="0" hangingPunct="1">
        <a:defRPr sz="500" kern="1200">
          <a:solidFill>
            <a:schemeClr val="tx1"/>
          </a:solidFill>
          <a:latin typeface="+mn-lt"/>
          <a:ea typeface="+mn-ea"/>
          <a:cs typeface="+mn-cs"/>
        </a:defRPr>
      </a:lvl6pPr>
      <a:lvl7pPr marL="685800" algn="l" defTabSz="114300" rtl="0" eaLnBrk="1" latinLnBrk="0" hangingPunct="1">
        <a:defRPr sz="500" kern="1200">
          <a:solidFill>
            <a:schemeClr val="tx1"/>
          </a:solidFill>
          <a:latin typeface="+mn-lt"/>
          <a:ea typeface="+mn-ea"/>
          <a:cs typeface="+mn-cs"/>
        </a:defRPr>
      </a:lvl7pPr>
      <a:lvl8pPr marL="800100" algn="l" defTabSz="114300" rtl="0" eaLnBrk="1" latinLnBrk="0" hangingPunct="1">
        <a:defRPr sz="500" kern="1200">
          <a:solidFill>
            <a:schemeClr val="tx1"/>
          </a:solidFill>
          <a:latin typeface="+mn-lt"/>
          <a:ea typeface="+mn-ea"/>
          <a:cs typeface="+mn-cs"/>
        </a:defRPr>
      </a:lvl8pPr>
      <a:lvl9pPr marL="914400" algn="l" defTabSz="114300" rtl="0" eaLnBrk="1" latinLnBrk="0" hangingPunct="1">
        <a:defRPr sz="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70" descr="pp_bkg2"/>
          <p:cNvPicPr>
            <a:picLocks noChangeAspect="1" noChangeArrowheads="1"/>
          </p:cNvPicPr>
          <p:nvPr/>
        </p:nvPicPr>
        <p:blipFill>
          <a:blip r:embed="rId17" cstate="print"/>
          <a:srcRect/>
          <a:stretch>
            <a:fillRect/>
          </a:stretch>
        </p:blipFill>
        <p:spPr bwMode="auto">
          <a:xfrm>
            <a:off x="0" y="0"/>
            <a:ext cx="9145588" cy="6859588"/>
          </a:xfrm>
          <a:prstGeom prst="rect">
            <a:avLst/>
          </a:prstGeom>
          <a:noFill/>
          <a:ln w="9525">
            <a:noFill/>
            <a:miter lim="800000"/>
            <a:headEnd/>
            <a:tailEnd/>
          </a:ln>
        </p:spPr>
      </p:pic>
      <p:sp>
        <p:nvSpPr>
          <p:cNvPr id="1027" name="Rectangle 222"/>
          <p:cNvSpPr>
            <a:spLocks noGrp="1" noChangeArrowheads="1"/>
          </p:cNvSpPr>
          <p:nvPr>
            <p:ph type="body" idx="1"/>
          </p:nvPr>
        </p:nvSpPr>
        <p:spPr bwMode="auto">
          <a:xfrm>
            <a:off x="120650" y="1354138"/>
            <a:ext cx="8229600" cy="4533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225"/>
          <p:cNvSpPr>
            <a:spLocks noGrp="1" noChangeArrowheads="1"/>
          </p:cNvSpPr>
          <p:nvPr>
            <p:ph type="title"/>
          </p:nvPr>
        </p:nvSpPr>
        <p:spPr bwMode="auto">
          <a:xfrm>
            <a:off x="120650" y="153988"/>
            <a:ext cx="8032750" cy="504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59979" name="Rectangle 235"/>
          <p:cNvSpPr>
            <a:spLocks noChangeArrowheads="1"/>
          </p:cNvSpPr>
          <p:nvPr/>
        </p:nvSpPr>
        <p:spPr bwMode="auto">
          <a:xfrm>
            <a:off x="0" y="6237287"/>
            <a:ext cx="1754188" cy="274638"/>
          </a:xfrm>
          <a:prstGeom prst="rect">
            <a:avLst/>
          </a:prstGeom>
          <a:noFill/>
          <a:ln w="9525">
            <a:noFill/>
            <a:miter lim="800000"/>
            <a:headEnd/>
            <a:tailEnd/>
          </a:ln>
          <a:effectLst/>
        </p:spPr>
        <p:txBody>
          <a:bodyPr lIns="91440" tIns="45720" rIns="91440" bIns="45720"/>
          <a:lstStyle/>
          <a:p>
            <a:pPr marL="171450" indent="-171450" eaLnBrk="0" fontAlgn="base" hangingPunct="0">
              <a:lnSpc>
                <a:spcPct val="90000"/>
              </a:lnSpc>
              <a:spcBef>
                <a:spcPct val="0"/>
              </a:spcBef>
              <a:spcAft>
                <a:spcPct val="0"/>
              </a:spcAft>
              <a:defRPr/>
            </a:pPr>
            <a:r>
              <a:rPr lang="en-US" sz="900" dirty="0">
                <a:solidFill>
                  <a:srgbClr val="01673E"/>
                </a:solidFill>
                <a:latin typeface="Times New Roman" pitchFamily="18" charset="0"/>
                <a:ea typeface="Times New Roman" pitchFamily="18" charset="0"/>
                <a:cs typeface="Times New Roman" pitchFamily="18" charset="0"/>
              </a:rPr>
              <a:t>	Managed by UT-Battelle</a:t>
            </a:r>
            <a:br>
              <a:rPr lang="en-US" sz="900" dirty="0">
                <a:solidFill>
                  <a:srgbClr val="01673E"/>
                </a:solidFill>
                <a:latin typeface="Times New Roman" pitchFamily="18" charset="0"/>
                <a:ea typeface="Times New Roman" pitchFamily="18" charset="0"/>
                <a:cs typeface="Times New Roman" pitchFamily="18" charset="0"/>
              </a:rPr>
            </a:br>
            <a:r>
              <a:rPr lang="en-US" sz="900" dirty="0">
                <a:solidFill>
                  <a:srgbClr val="01673E"/>
                </a:solidFill>
                <a:latin typeface="Times New Roman" pitchFamily="18" charset="0"/>
                <a:ea typeface="Times New Roman" pitchFamily="18" charset="0"/>
                <a:cs typeface="Times New Roman" pitchFamily="18" charset="0"/>
              </a:rPr>
              <a:t>for the Department of Energy</a:t>
            </a:r>
          </a:p>
        </p:txBody>
      </p:sp>
      <p:pic>
        <p:nvPicPr>
          <p:cNvPr id="1030" name="Picture 271" descr="GIST_text_bar"/>
          <p:cNvPicPr>
            <a:picLocks noChangeAspect="1" noChangeArrowheads="1"/>
          </p:cNvPicPr>
          <p:nvPr/>
        </p:nvPicPr>
        <p:blipFill>
          <a:blip r:embed="rId18" cstate="print"/>
          <a:srcRect/>
          <a:stretch>
            <a:fillRect/>
          </a:stretch>
        </p:blipFill>
        <p:spPr bwMode="auto">
          <a:xfrm>
            <a:off x="184150" y="655637"/>
            <a:ext cx="2662238" cy="201613"/>
          </a:xfrm>
          <a:prstGeom prst="rect">
            <a:avLst/>
          </a:prstGeom>
          <a:noFill/>
          <a:ln w="9525">
            <a:noFill/>
            <a:miter lim="800000"/>
            <a:headEnd/>
            <a:tailEnd/>
          </a:ln>
        </p:spPr>
      </p:pic>
      <p:sp>
        <p:nvSpPr>
          <p:cNvPr id="160016" name="Line 272"/>
          <p:cNvSpPr>
            <a:spLocks noChangeShapeType="1"/>
          </p:cNvSpPr>
          <p:nvPr/>
        </p:nvSpPr>
        <p:spPr bwMode="auto">
          <a:xfrm>
            <a:off x="2806700" y="774700"/>
            <a:ext cx="5534025" cy="7938"/>
          </a:xfrm>
          <a:prstGeom prst="line">
            <a:avLst/>
          </a:prstGeom>
          <a:noFill/>
          <a:ln w="38100">
            <a:solidFill>
              <a:schemeClr val="tx2"/>
            </a:solidFill>
            <a:round/>
            <a:headEnd/>
            <a:tailEnd/>
          </a:ln>
          <a:effectLst/>
        </p:spPr>
        <p:txBody>
          <a:bodyPr wrap="none" lIns="22860" tIns="11430" rIns="22860" bIns="11430" anchor="ctr"/>
          <a:lstStyle/>
          <a:p>
            <a:pPr eaLnBrk="0" fontAlgn="base" hangingPunct="0">
              <a:spcBef>
                <a:spcPct val="0"/>
              </a:spcBef>
              <a:spcAft>
                <a:spcPct val="0"/>
              </a:spcAft>
              <a:defRPr/>
            </a:pPr>
            <a:endParaRPr lang="en-US">
              <a:solidFill>
                <a:srgbClr val="000000"/>
              </a:solidFill>
              <a:latin typeface="Arial" pitchFamily="-106" charset="0"/>
              <a:cs typeface="Arial" charset="0"/>
            </a:endParaRPr>
          </a:p>
        </p:txBody>
      </p:sp>
      <p:pic>
        <p:nvPicPr>
          <p:cNvPr id="1032" name="Picture 274" descr="GIST_globe_bar"/>
          <p:cNvPicPr>
            <a:picLocks noChangeAspect="1" noChangeArrowheads="1"/>
          </p:cNvPicPr>
          <p:nvPr/>
        </p:nvPicPr>
        <p:blipFill>
          <a:blip r:embed="rId19" cstate="print"/>
          <a:srcRect/>
          <a:stretch>
            <a:fillRect/>
          </a:stretch>
        </p:blipFill>
        <p:spPr bwMode="auto">
          <a:xfrm>
            <a:off x="8261350" y="239712"/>
            <a:ext cx="755650" cy="725488"/>
          </a:xfrm>
          <a:prstGeom prst="rect">
            <a:avLst/>
          </a:prstGeom>
          <a:noFill/>
          <a:ln w="9525">
            <a:noFill/>
            <a:miter lim="800000"/>
            <a:headEnd/>
            <a:tailEnd/>
          </a:ln>
        </p:spPr>
      </p:pic>
      <p:pic>
        <p:nvPicPr>
          <p:cNvPr id="11" name="Picture 262" descr="ORNL_leaf white"/>
          <p:cNvPicPr>
            <a:picLocks noChangeAspect="1" noChangeArrowheads="1"/>
          </p:cNvPicPr>
          <p:nvPr/>
        </p:nvPicPr>
        <p:blipFill>
          <a:blip r:embed="rId20" cstate="print"/>
          <a:srcRect/>
          <a:stretch>
            <a:fillRect/>
          </a:stretch>
        </p:blipFill>
        <p:spPr bwMode="auto">
          <a:xfrm>
            <a:off x="8160544" y="6338491"/>
            <a:ext cx="820738" cy="407988"/>
          </a:xfrm>
          <a:prstGeom prst="rect">
            <a:avLst/>
          </a:prstGeom>
          <a:noFill/>
          <a:effectLst>
            <a:outerShdw blurRad="63500" algn="ctr" rotWithShape="0">
              <a:schemeClr val="bg2">
                <a:alpha val="74998"/>
              </a:schemeClr>
            </a:outerShdw>
          </a:effectLst>
        </p:spPr>
      </p:pic>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842" r:id="rId14"/>
    <p:sldLayoutId id="2147483851" r:id="rId15"/>
  </p:sldLayoutIdLst>
  <p:hf hdr="0" ftr="0" dt="0"/>
  <p:txStyles>
    <p:titleStyle>
      <a:lvl1pPr algn="ctr" defTabSz="914400" rtl="0" eaLnBrk="1" fontAlgn="base" hangingPunct="1">
        <a:lnSpc>
          <a:spcPct val="85000"/>
        </a:lnSpc>
        <a:spcBef>
          <a:spcPct val="0"/>
        </a:spcBef>
        <a:spcAft>
          <a:spcPct val="0"/>
        </a:spcAft>
        <a:defRPr sz="3000">
          <a:solidFill>
            <a:srgbClr val="00673E"/>
          </a:solidFill>
          <a:latin typeface="+mj-lt"/>
          <a:ea typeface="Geneva" pitchFamily="-106" charset="-128"/>
          <a:cs typeface="Geneva" pitchFamily="-106" charset="-128"/>
        </a:defRPr>
      </a:lvl1pPr>
      <a:lvl2pPr algn="ctr" defTabSz="914400" rtl="0" eaLnBrk="1" fontAlgn="base" hangingPunct="1">
        <a:lnSpc>
          <a:spcPct val="85000"/>
        </a:lnSpc>
        <a:spcBef>
          <a:spcPct val="0"/>
        </a:spcBef>
        <a:spcAft>
          <a:spcPct val="0"/>
        </a:spcAft>
        <a:defRPr sz="3000">
          <a:solidFill>
            <a:srgbClr val="00673E"/>
          </a:solidFill>
          <a:latin typeface="Arial Black" pitchFamily="-106" charset="0"/>
          <a:ea typeface="Geneva" pitchFamily="-106" charset="-128"/>
          <a:cs typeface="Geneva" pitchFamily="-106" charset="-128"/>
        </a:defRPr>
      </a:lvl2pPr>
      <a:lvl3pPr algn="ctr" defTabSz="914400" rtl="0" eaLnBrk="1" fontAlgn="base" hangingPunct="1">
        <a:lnSpc>
          <a:spcPct val="85000"/>
        </a:lnSpc>
        <a:spcBef>
          <a:spcPct val="0"/>
        </a:spcBef>
        <a:spcAft>
          <a:spcPct val="0"/>
        </a:spcAft>
        <a:defRPr sz="3000">
          <a:solidFill>
            <a:srgbClr val="00673E"/>
          </a:solidFill>
          <a:latin typeface="Arial Black" pitchFamily="-106" charset="0"/>
          <a:ea typeface="Geneva" pitchFamily="-106" charset="-128"/>
          <a:cs typeface="Geneva" pitchFamily="-106" charset="-128"/>
        </a:defRPr>
      </a:lvl3pPr>
      <a:lvl4pPr algn="ctr" defTabSz="914400" rtl="0" eaLnBrk="1" fontAlgn="base" hangingPunct="1">
        <a:lnSpc>
          <a:spcPct val="85000"/>
        </a:lnSpc>
        <a:spcBef>
          <a:spcPct val="0"/>
        </a:spcBef>
        <a:spcAft>
          <a:spcPct val="0"/>
        </a:spcAft>
        <a:defRPr sz="3000">
          <a:solidFill>
            <a:srgbClr val="00673E"/>
          </a:solidFill>
          <a:latin typeface="Arial Black" pitchFamily="-106" charset="0"/>
          <a:ea typeface="Geneva" pitchFamily="-106" charset="-128"/>
          <a:cs typeface="Geneva" pitchFamily="-106" charset="-128"/>
        </a:defRPr>
      </a:lvl4pPr>
      <a:lvl5pPr algn="ctr" defTabSz="914400" rtl="0" eaLnBrk="1" fontAlgn="base" hangingPunct="1">
        <a:lnSpc>
          <a:spcPct val="85000"/>
        </a:lnSpc>
        <a:spcBef>
          <a:spcPct val="0"/>
        </a:spcBef>
        <a:spcAft>
          <a:spcPct val="0"/>
        </a:spcAft>
        <a:defRPr sz="3000">
          <a:solidFill>
            <a:srgbClr val="00673E"/>
          </a:solidFill>
          <a:latin typeface="Arial Black" pitchFamily="-106" charset="0"/>
          <a:ea typeface="Geneva" pitchFamily="-106" charset="-128"/>
          <a:cs typeface="Geneva" pitchFamily="-106" charset="-128"/>
        </a:defRPr>
      </a:lvl5pPr>
      <a:lvl6pPr marL="114300" algn="ctr" defTabSz="914400" rtl="0" eaLnBrk="1" fontAlgn="base" hangingPunct="1">
        <a:lnSpc>
          <a:spcPct val="85000"/>
        </a:lnSpc>
        <a:spcBef>
          <a:spcPct val="0"/>
        </a:spcBef>
        <a:spcAft>
          <a:spcPct val="0"/>
        </a:spcAft>
        <a:defRPr sz="3000">
          <a:solidFill>
            <a:srgbClr val="00673E"/>
          </a:solidFill>
          <a:latin typeface="Arial Black" pitchFamily="-106" charset="0"/>
        </a:defRPr>
      </a:lvl6pPr>
      <a:lvl7pPr marL="228600" algn="ctr" defTabSz="914400" rtl="0" eaLnBrk="1" fontAlgn="base" hangingPunct="1">
        <a:lnSpc>
          <a:spcPct val="85000"/>
        </a:lnSpc>
        <a:spcBef>
          <a:spcPct val="0"/>
        </a:spcBef>
        <a:spcAft>
          <a:spcPct val="0"/>
        </a:spcAft>
        <a:defRPr sz="3000">
          <a:solidFill>
            <a:srgbClr val="00673E"/>
          </a:solidFill>
          <a:latin typeface="Arial Black" pitchFamily="-106" charset="0"/>
        </a:defRPr>
      </a:lvl7pPr>
      <a:lvl8pPr marL="342900" algn="ctr" defTabSz="914400" rtl="0" eaLnBrk="1" fontAlgn="base" hangingPunct="1">
        <a:lnSpc>
          <a:spcPct val="85000"/>
        </a:lnSpc>
        <a:spcBef>
          <a:spcPct val="0"/>
        </a:spcBef>
        <a:spcAft>
          <a:spcPct val="0"/>
        </a:spcAft>
        <a:defRPr sz="3000">
          <a:solidFill>
            <a:srgbClr val="00673E"/>
          </a:solidFill>
          <a:latin typeface="Arial Black" pitchFamily="-106" charset="0"/>
        </a:defRPr>
      </a:lvl8pPr>
      <a:lvl9pPr marL="457200" algn="ctr" defTabSz="914400" rtl="0" eaLnBrk="1" fontAlgn="base" hangingPunct="1">
        <a:lnSpc>
          <a:spcPct val="85000"/>
        </a:lnSpc>
        <a:spcBef>
          <a:spcPct val="0"/>
        </a:spcBef>
        <a:spcAft>
          <a:spcPct val="0"/>
        </a:spcAft>
        <a:defRPr sz="3000">
          <a:solidFill>
            <a:srgbClr val="00673E"/>
          </a:solidFill>
          <a:latin typeface="Arial Black" pitchFamily="-106" charset="0"/>
        </a:defRPr>
      </a:lvl9pPr>
    </p:titleStyle>
    <p:bodyStyle>
      <a:lvl1pPr marL="342900" indent="-342900" algn="l" defTabSz="914400" rtl="0" eaLnBrk="1" fontAlgn="base" hangingPunct="1">
        <a:lnSpc>
          <a:spcPct val="90000"/>
        </a:lnSpc>
        <a:spcBef>
          <a:spcPct val="60000"/>
        </a:spcBef>
        <a:spcAft>
          <a:spcPct val="0"/>
        </a:spcAft>
        <a:buClr>
          <a:srgbClr val="01673E"/>
        </a:buClr>
        <a:buFont typeface="Symbol" pitchFamily="18" charset="2"/>
        <a:buChar char="·"/>
        <a:defRPr sz="2800" b="1">
          <a:solidFill>
            <a:srgbClr val="000000"/>
          </a:solidFill>
          <a:latin typeface="+mn-lt"/>
          <a:ea typeface="Geneva" pitchFamily="-106" charset="-128"/>
          <a:cs typeface="Geneva" pitchFamily="-106" charset="-128"/>
        </a:defRPr>
      </a:lvl1pPr>
      <a:lvl2pPr marL="742950" indent="-285750" algn="l" defTabSz="914400" rtl="0" eaLnBrk="1" fontAlgn="base" hangingPunct="1">
        <a:lnSpc>
          <a:spcPct val="90000"/>
        </a:lnSpc>
        <a:spcBef>
          <a:spcPct val="35000"/>
        </a:spcBef>
        <a:spcAft>
          <a:spcPct val="0"/>
        </a:spcAft>
        <a:buClr>
          <a:srgbClr val="01673E"/>
        </a:buClr>
        <a:buFont typeface="Arial" pitchFamily="34" charset="0"/>
        <a:buChar char="–"/>
        <a:defRPr sz="2400" b="1">
          <a:solidFill>
            <a:srgbClr val="000000"/>
          </a:solidFill>
          <a:latin typeface="+mn-lt"/>
          <a:ea typeface="Geneva" pitchFamily="-106" charset="-128"/>
          <a:cs typeface="Geneva"/>
        </a:defRPr>
      </a:lvl2pPr>
      <a:lvl3pPr marL="1143000" indent="-228600" algn="l" defTabSz="914400" rtl="0" eaLnBrk="1" fontAlgn="base" hangingPunct="1">
        <a:lnSpc>
          <a:spcPct val="90000"/>
        </a:lnSpc>
        <a:spcBef>
          <a:spcPct val="25000"/>
        </a:spcBef>
        <a:spcAft>
          <a:spcPct val="0"/>
        </a:spcAft>
        <a:buClr>
          <a:srgbClr val="01673E"/>
        </a:buClr>
        <a:buFont typeface="Symbol" pitchFamily="18" charset="2"/>
        <a:buChar char="·"/>
        <a:defRPr sz="2000" b="1">
          <a:solidFill>
            <a:srgbClr val="000000"/>
          </a:solidFill>
          <a:latin typeface="+mn-lt"/>
          <a:ea typeface="Geneva" pitchFamily="-106" charset="-128"/>
          <a:cs typeface="Geneva"/>
        </a:defRPr>
      </a:lvl3pPr>
      <a:lvl4pPr marL="1600200" indent="-228600" algn="l" defTabSz="914400" rtl="0" eaLnBrk="1" fontAlgn="base" hangingPunct="1">
        <a:lnSpc>
          <a:spcPct val="90000"/>
        </a:lnSpc>
        <a:spcBef>
          <a:spcPct val="20000"/>
        </a:spcBef>
        <a:spcAft>
          <a:spcPct val="0"/>
        </a:spcAft>
        <a:buClr>
          <a:srgbClr val="01673E"/>
        </a:buClr>
        <a:buFont typeface="Arial" pitchFamily="34" charset="0"/>
        <a:buChar char="–"/>
        <a:defRPr sz="1800" b="1">
          <a:solidFill>
            <a:srgbClr val="000000"/>
          </a:solidFill>
          <a:latin typeface="+mn-lt"/>
          <a:ea typeface="Geneva" pitchFamily="-106" charset="-128"/>
          <a:cs typeface="Geneva"/>
        </a:defRPr>
      </a:lvl4pPr>
      <a:lvl5pPr marL="2057400" indent="-228600" algn="l" defTabSz="914400" rtl="0" eaLnBrk="1" fontAlgn="base" hangingPunct="1">
        <a:lnSpc>
          <a:spcPct val="90000"/>
        </a:lnSpc>
        <a:spcBef>
          <a:spcPct val="20000"/>
        </a:spcBef>
        <a:spcAft>
          <a:spcPct val="0"/>
        </a:spcAft>
        <a:buClr>
          <a:srgbClr val="01673E"/>
        </a:buClr>
        <a:buFont typeface="Symbol" pitchFamily="18" charset="2"/>
        <a:buChar char="·"/>
        <a:defRPr sz="1800" b="1">
          <a:solidFill>
            <a:srgbClr val="000000"/>
          </a:solidFill>
          <a:latin typeface="+mn-lt"/>
          <a:ea typeface="Geneva" pitchFamily="-106" charset="-128"/>
          <a:cs typeface="Geneva"/>
        </a:defRPr>
      </a:lvl5pPr>
      <a:lvl6pPr marL="21717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6pPr>
      <a:lvl7pPr marL="22860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7pPr>
      <a:lvl8pPr marL="24003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8pPr>
      <a:lvl9pPr marL="25146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9pPr>
    </p:bodyStyle>
    <p:otherStyle>
      <a:defPPr>
        <a:defRPr lang="en-US"/>
      </a:defPPr>
      <a:lvl1pPr marL="0" algn="l" defTabSz="114300" rtl="0" eaLnBrk="1" latinLnBrk="0" hangingPunct="1">
        <a:defRPr sz="500" kern="1200">
          <a:solidFill>
            <a:schemeClr val="tx1"/>
          </a:solidFill>
          <a:latin typeface="+mn-lt"/>
          <a:ea typeface="+mn-ea"/>
          <a:cs typeface="+mn-cs"/>
        </a:defRPr>
      </a:lvl1pPr>
      <a:lvl2pPr marL="114300" algn="l" defTabSz="114300" rtl="0" eaLnBrk="1" latinLnBrk="0" hangingPunct="1">
        <a:defRPr sz="500" kern="1200">
          <a:solidFill>
            <a:schemeClr val="tx1"/>
          </a:solidFill>
          <a:latin typeface="+mn-lt"/>
          <a:ea typeface="+mn-ea"/>
          <a:cs typeface="+mn-cs"/>
        </a:defRPr>
      </a:lvl2pPr>
      <a:lvl3pPr marL="228600" algn="l" defTabSz="114300" rtl="0" eaLnBrk="1" latinLnBrk="0" hangingPunct="1">
        <a:defRPr sz="500" kern="1200">
          <a:solidFill>
            <a:schemeClr val="tx1"/>
          </a:solidFill>
          <a:latin typeface="+mn-lt"/>
          <a:ea typeface="+mn-ea"/>
          <a:cs typeface="+mn-cs"/>
        </a:defRPr>
      </a:lvl3pPr>
      <a:lvl4pPr marL="342900" algn="l" defTabSz="114300" rtl="0" eaLnBrk="1" latinLnBrk="0" hangingPunct="1">
        <a:defRPr sz="500" kern="1200">
          <a:solidFill>
            <a:schemeClr val="tx1"/>
          </a:solidFill>
          <a:latin typeface="+mn-lt"/>
          <a:ea typeface="+mn-ea"/>
          <a:cs typeface="+mn-cs"/>
        </a:defRPr>
      </a:lvl4pPr>
      <a:lvl5pPr marL="457200" algn="l" defTabSz="114300" rtl="0" eaLnBrk="1" latinLnBrk="0" hangingPunct="1">
        <a:defRPr sz="500" kern="1200">
          <a:solidFill>
            <a:schemeClr val="tx1"/>
          </a:solidFill>
          <a:latin typeface="+mn-lt"/>
          <a:ea typeface="+mn-ea"/>
          <a:cs typeface="+mn-cs"/>
        </a:defRPr>
      </a:lvl5pPr>
      <a:lvl6pPr marL="571500" algn="l" defTabSz="114300" rtl="0" eaLnBrk="1" latinLnBrk="0" hangingPunct="1">
        <a:defRPr sz="500" kern="1200">
          <a:solidFill>
            <a:schemeClr val="tx1"/>
          </a:solidFill>
          <a:latin typeface="+mn-lt"/>
          <a:ea typeface="+mn-ea"/>
          <a:cs typeface="+mn-cs"/>
        </a:defRPr>
      </a:lvl6pPr>
      <a:lvl7pPr marL="685800" algn="l" defTabSz="114300" rtl="0" eaLnBrk="1" latinLnBrk="0" hangingPunct="1">
        <a:defRPr sz="500" kern="1200">
          <a:solidFill>
            <a:schemeClr val="tx1"/>
          </a:solidFill>
          <a:latin typeface="+mn-lt"/>
          <a:ea typeface="+mn-ea"/>
          <a:cs typeface="+mn-cs"/>
        </a:defRPr>
      </a:lvl7pPr>
      <a:lvl8pPr marL="800100" algn="l" defTabSz="114300" rtl="0" eaLnBrk="1" latinLnBrk="0" hangingPunct="1">
        <a:defRPr sz="500" kern="1200">
          <a:solidFill>
            <a:schemeClr val="tx1"/>
          </a:solidFill>
          <a:latin typeface="+mn-lt"/>
          <a:ea typeface="+mn-ea"/>
          <a:cs typeface="+mn-cs"/>
        </a:defRPr>
      </a:lvl8pPr>
      <a:lvl9pPr marL="914400" algn="l" defTabSz="114300" rtl="0" eaLnBrk="1" latinLnBrk="0" hangingPunct="1">
        <a:defRPr sz="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11125" y="177800"/>
            <a:ext cx="8229600" cy="4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p>
        </p:txBody>
      </p:sp>
      <p:sp>
        <p:nvSpPr>
          <p:cNvPr id="1027" name="Text Placeholder 2"/>
          <p:cNvSpPr>
            <a:spLocks noGrp="1"/>
          </p:cNvSpPr>
          <p:nvPr>
            <p:ph type="body" idx="1"/>
          </p:nvPr>
        </p:nvSpPr>
        <p:spPr bwMode="auto">
          <a:xfrm>
            <a:off x="111125" y="1344613"/>
            <a:ext cx="8229600" cy="2024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Rectangle 6"/>
          <p:cNvSpPr>
            <a:spLocks noChangeArrowheads="1"/>
          </p:cNvSpPr>
          <p:nvPr/>
        </p:nvSpPr>
        <p:spPr bwMode="auto">
          <a:xfrm flipH="1">
            <a:off x="228600" y="6402388"/>
            <a:ext cx="2819400" cy="304800"/>
          </a:xfrm>
          <a:prstGeom prst="rect">
            <a:avLst/>
          </a:prstGeom>
          <a:noFill/>
          <a:ln w="9525">
            <a:noFill/>
            <a:miter lim="800000"/>
            <a:headEnd/>
            <a:tailEnd/>
          </a:ln>
          <a:effectLst/>
        </p:spPr>
        <p:txBody>
          <a:bodyPr lIns="0" tIns="0" rIns="0" bIns="0"/>
          <a:lstStyle/>
          <a:p>
            <a:pPr defTabSz="173038" fontAlgn="base">
              <a:lnSpc>
                <a:spcPct val="90000"/>
              </a:lnSpc>
              <a:spcBef>
                <a:spcPct val="0"/>
              </a:spcBef>
              <a:spcAft>
                <a:spcPct val="0"/>
              </a:spcAft>
              <a:tabLst>
                <a:tab pos="230188" algn="l"/>
              </a:tabLst>
              <a:defRPr/>
            </a:pPr>
            <a:fld id="{94CC296D-C792-4D67-B958-F8F3842740D5}" type="slidenum">
              <a:rPr lang="en-US" sz="900">
                <a:solidFill>
                  <a:prstClr val="white">
                    <a:lumMod val="75000"/>
                  </a:prstClr>
                </a:solidFill>
                <a:latin typeface="Times New Roman" pitchFamily="18" charset="0"/>
                <a:cs typeface="Times New Roman" pitchFamily="18" charset="0"/>
              </a:rPr>
              <a:pPr defTabSz="173038" fontAlgn="base">
                <a:lnSpc>
                  <a:spcPct val="90000"/>
                </a:lnSpc>
                <a:spcBef>
                  <a:spcPct val="0"/>
                </a:spcBef>
                <a:spcAft>
                  <a:spcPct val="0"/>
                </a:spcAft>
                <a:tabLst>
                  <a:tab pos="230188" algn="l"/>
                </a:tabLst>
                <a:defRPr/>
              </a:pPr>
              <a:t>‹#›</a:t>
            </a:fld>
            <a:r>
              <a:rPr lang="en-US" sz="900" dirty="0">
                <a:solidFill>
                  <a:prstClr val="white">
                    <a:lumMod val="75000"/>
                  </a:prstClr>
                </a:solidFill>
                <a:latin typeface="Times New Roman" pitchFamily="18" charset="0"/>
                <a:cs typeface="Times New Roman" pitchFamily="18" charset="0"/>
              </a:rPr>
              <a:t>	Managed by UT-Battelle</a:t>
            </a:r>
            <a:br>
              <a:rPr lang="en-US" sz="900" dirty="0">
                <a:solidFill>
                  <a:prstClr val="white">
                    <a:lumMod val="75000"/>
                  </a:prstClr>
                </a:solidFill>
                <a:latin typeface="Times New Roman" pitchFamily="18" charset="0"/>
                <a:cs typeface="Times New Roman" pitchFamily="18" charset="0"/>
              </a:rPr>
            </a:br>
            <a:r>
              <a:rPr lang="en-US" sz="900" dirty="0">
                <a:solidFill>
                  <a:prstClr val="white">
                    <a:lumMod val="75000"/>
                  </a:prstClr>
                </a:solidFill>
                <a:latin typeface="Times New Roman" pitchFamily="18" charset="0"/>
                <a:cs typeface="Times New Roman" pitchFamily="18" charset="0"/>
              </a:rPr>
              <a:t>	for the U.S. Department of Energy</a:t>
            </a:r>
          </a:p>
        </p:txBody>
      </p:sp>
      <p:pic>
        <p:nvPicPr>
          <p:cNvPr id="1029" name="Content Placeholder 10" descr="ORNL emboss_2.pn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8077200" y="6216650"/>
            <a:ext cx="8905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256"/>
          <p:cNvSpPr txBox="1">
            <a:spLocks noChangeArrowheads="1"/>
          </p:cNvSpPr>
          <p:nvPr/>
        </p:nvSpPr>
        <p:spPr>
          <a:xfrm>
            <a:off x="3124200" y="6477000"/>
            <a:ext cx="2895600" cy="182563"/>
          </a:xfrm>
          <a:prstGeom prst="rect">
            <a:avLst/>
          </a:prstGeom>
          <a:ln/>
        </p:spPr>
        <p:txBody>
          <a:bodyPr/>
          <a:lstStyle>
            <a:lvl1pPr>
              <a:defRPr/>
            </a:lvl1pPr>
          </a:lstStyle>
          <a:p>
            <a:pPr algn="ctr" fontAlgn="base">
              <a:spcBef>
                <a:spcPct val="0"/>
              </a:spcBef>
              <a:spcAft>
                <a:spcPct val="0"/>
              </a:spcAft>
              <a:defRPr/>
            </a:pPr>
            <a:r>
              <a:rPr lang="en-US" sz="900" dirty="0" smtClean="0">
                <a:solidFill>
                  <a:prstClr val="white">
                    <a:lumMod val="75000"/>
                  </a:prstClr>
                </a:solidFill>
                <a:latin typeface="Times New Roman" pitchFamily="18" charset="0"/>
                <a:cs typeface="Times New Roman" pitchFamily="18" charset="0"/>
              </a:rPr>
              <a:t>KUB_0905</a:t>
            </a:r>
            <a:endParaRPr lang="en-US" sz="900" dirty="0">
              <a:solidFill>
                <a:prstClr val="white">
                  <a:lumMod val="75000"/>
                </a:prstClr>
              </a:solidFill>
              <a:latin typeface="Times New Roman" pitchFamily="18" charset="0"/>
              <a:cs typeface="Times New Roman" pitchFamily="18" charset="0"/>
            </a:endParaRPr>
          </a:p>
        </p:txBody>
      </p:sp>
    </p:spTree>
    <p:extLst>
      <p:ext uri="{BB962C8B-B14F-4D97-AF65-F5344CB8AC3E}">
        <p14:creationId xmlns:p14="http://schemas.microsoft.com/office/powerpoint/2010/main" val="3414290524"/>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3" r:id="rId7"/>
  </p:sldLayoutIdLst>
  <p:hf hdr="0" ftr="0" dt="0"/>
  <p:txStyles>
    <p:titleStyle>
      <a:lvl1pPr algn="l" rtl="0" fontAlgn="base">
        <a:lnSpc>
          <a:spcPct val="85000"/>
        </a:lnSpc>
        <a:spcBef>
          <a:spcPct val="0"/>
        </a:spcBef>
        <a:spcAft>
          <a:spcPct val="0"/>
        </a:spcAft>
        <a:defRPr sz="3000" kern="1200">
          <a:solidFill>
            <a:srgbClr val="006C3A"/>
          </a:solidFill>
          <a:latin typeface="Arial Black" pitchFamily="34" charset="0"/>
          <a:ea typeface="+mj-ea"/>
          <a:cs typeface="+mj-cs"/>
        </a:defRPr>
      </a:lvl1pPr>
      <a:lvl2pPr algn="l" rtl="0" fontAlgn="base">
        <a:lnSpc>
          <a:spcPct val="85000"/>
        </a:lnSpc>
        <a:spcBef>
          <a:spcPct val="0"/>
        </a:spcBef>
        <a:spcAft>
          <a:spcPct val="0"/>
        </a:spcAft>
        <a:defRPr sz="3000">
          <a:solidFill>
            <a:srgbClr val="006C3A"/>
          </a:solidFill>
          <a:latin typeface="Arial Black" pitchFamily="34" charset="0"/>
        </a:defRPr>
      </a:lvl2pPr>
      <a:lvl3pPr algn="l" rtl="0" fontAlgn="base">
        <a:lnSpc>
          <a:spcPct val="85000"/>
        </a:lnSpc>
        <a:spcBef>
          <a:spcPct val="0"/>
        </a:spcBef>
        <a:spcAft>
          <a:spcPct val="0"/>
        </a:spcAft>
        <a:defRPr sz="3000">
          <a:solidFill>
            <a:srgbClr val="006C3A"/>
          </a:solidFill>
          <a:latin typeface="Arial Black" pitchFamily="34" charset="0"/>
        </a:defRPr>
      </a:lvl3pPr>
      <a:lvl4pPr algn="l" rtl="0" fontAlgn="base">
        <a:lnSpc>
          <a:spcPct val="85000"/>
        </a:lnSpc>
        <a:spcBef>
          <a:spcPct val="0"/>
        </a:spcBef>
        <a:spcAft>
          <a:spcPct val="0"/>
        </a:spcAft>
        <a:defRPr sz="3000">
          <a:solidFill>
            <a:srgbClr val="006C3A"/>
          </a:solidFill>
          <a:latin typeface="Arial Black" pitchFamily="34" charset="0"/>
        </a:defRPr>
      </a:lvl4pPr>
      <a:lvl5pPr algn="l" rtl="0" fontAlgn="base">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fontAlgn="base">
        <a:lnSpc>
          <a:spcPct val="90000"/>
        </a:lnSpc>
        <a:spcBef>
          <a:spcPts val="1400"/>
        </a:spcBef>
        <a:spcAft>
          <a:spcPct val="0"/>
        </a:spcAft>
        <a:buClr>
          <a:srgbClr val="006C3A"/>
        </a:buClr>
        <a:buFont typeface="Arial" charset="0"/>
        <a:buChar char="•"/>
        <a:defRPr sz="2800" b="1" kern="1200">
          <a:solidFill>
            <a:schemeClr val="tx1"/>
          </a:solidFill>
          <a:latin typeface="Arial Narrow" pitchFamily="34" charset="0"/>
          <a:ea typeface="+mn-ea"/>
          <a:cs typeface="+mn-cs"/>
        </a:defRPr>
      </a:lvl1pPr>
      <a:lvl2pPr marL="625475" indent="-279400" algn="l" rtl="0" fontAlgn="base">
        <a:lnSpc>
          <a:spcPct val="90000"/>
        </a:lnSpc>
        <a:spcBef>
          <a:spcPts val="800"/>
        </a:spcBef>
        <a:spcAft>
          <a:spcPct val="0"/>
        </a:spcAft>
        <a:buClr>
          <a:srgbClr val="006C3A"/>
        </a:buClr>
        <a:buFont typeface="Arial" charset="0"/>
        <a:buChar char="–"/>
        <a:defRPr sz="2400" b="1" kern="1200">
          <a:solidFill>
            <a:schemeClr val="tx1"/>
          </a:solidFill>
          <a:latin typeface="Arial Narrow" pitchFamily="34" charset="0"/>
          <a:ea typeface="+mn-ea"/>
          <a:cs typeface="+mn-cs"/>
        </a:defRPr>
      </a:lvl2pPr>
      <a:lvl3pPr marL="914400" indent="-230188" algn="l" rtl="0" fontAlgn="base">
        <a:lnSpc>
          <a:spcPct val="90000"/>
        </a:lnSpc>
        <a:spcBef>
          <a:spcPts val="800"/>
        </a:spcBef>
        <a:spcAft>
          <a:spcPct val="0"/>
        </a:spcAft>
        <a:buClr>
          <a:srgbClr val="006C3A"/>
        </a:buClr>
        <a:buFont typeface="Arial" charset="0"/>
        <a:buChar char="•"/>
        <a:defRPr sz="2000" b="1" kern="1200">
          <a:solidFill>
            <a:schemeClr val="tx1"/>
          </a:solidFill>
          <a:latin typeface="Arial Narrow" pitchFamily="34" charset="0"/>
          <a:ea typeface="+mn-ea"/>
          <a:cs typeface="+mn-cs"/>
        </a:defRPr>
      </a:lvl3pPr>
      <a:lvl4pPr marL="1144588" indent="-173038" algn="l" rtl="0" fontAlgn="base">
        <a:lnSpc>
          <a:spcPct val="90000"/>
        </a:lnSpc>
        <a:spcBef>
          <a:spcPts val="800"/>
        </a:spcBef>
        <a:spcAft>
          <a:spcPct val="0"/>
        </a:spcAft>
        <a:buClr>
          <a:srgbClr val="006C3A"/>
        </a:buClr>
        <a:buFont typeface="Arial" charset="0"/>
        <a:buChar char="–"/>
        <a:defRPr b="1" kern="1200">
          <a:solidFill>
            <a:schemeClr val="tx1"/>
          </a:solidFill>
          <a:latin typeface="Arial Narrow" pitchFamily="34" charset="0"/>
          <a:ea typeface="+mn-ea"/>
          <a:cs typeface="+mn-cs"/>
        </a:defRPr>
      </a:lvl4pPr>
      <a:lvl5pPr marL="1482725" indent="-222250" algn="l" rtl="0" fontAlgn="base">
        <a:lnSpc>
          <a:spcPct val="90000"/>
        </a:lnSpc>
        <a:spcBef>
          <a:spcPts val="600"/>
        </a:spcBef>
        <a:spcAft>
          <a:spcPct val="0"/>
        </a:spcAft>
        <a:buClr>
          <a:srgbClr val="006C3A"/>
        </a:buClr>
        <a:buFont typeface="Arial" charset="0"/>
        <a:buChar char="»"/>
        <a:defRPr b="1"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p:cNvSpPr/>
          <p:nvPr/>
        </p:nvSpPr>
        <p:spPr bwMode="auto">
          <a:xfrm>
            <a:off x="0" y="6426099"/>
            <a:ext cx="9144000" cy="431901"/>
          </a:xfrm>
          <a:prstGeom prst="rect">
            <a:avLst/>
          </a:prstGeom>
          <a:solidFill>
            <a:schemeClr val="bg1"/>
          </a:solidFill>
          <a:ln w="9525" cap="flat" cmpd="sng" algn="ctr">
            <a:solidFill>
              <a:schemeClr val="bg1"/>
            </a:solidFill>
            <a:prstDash val="solid"/>
            <a:round/>
            <a:headEnd type="none" w="med" len="med"/>
            <a:tailEnd type="none" w="med" len="med"/>
          </a:ln>
          <a:effectLst>
            <a:outerShdw blurRad="127000" dist="38100" dir="18900000" algn="bl" rotWithShape="0">
              <a:prstClr val="black">
                <a:alpha val="20000"/>
              </a:prstClr>
            </a:outerShdw>
          </a:effectLst>
        </p:spPr>
        <p:txBody>
          <a:bodyPr/>
          <a:lstStyle/>
          <a:p>
            <a:pPr eaLnBrk="0" fontAlgn="base" hangingPunct="0">
              <a:spcBef>
                <a:spcPct val="0"/>
              </a:spcBef>
              <a:spcAft>
                <a:spcPct val="0"/>
              </a:spcAft>
              <a:defRPr/>
            </a:pPr>
            <a:endParaRPr lang="en-US">
              <a:solidFill>
                <a:prstClr val="black"/>
              </a:solidFill>
              <a:latin typeface="Arial" pitchFamily="34" charset="0"/>
              <a:cs typeface="Arial" pitchFamily="34" charset="0"/>
            </a:endParaRPr>
          </a:p>
        </p:txBody>
      </p:sp>
      <p:pic>
        <p:nvPicPr>
          <p:cNvPr id="2" name="Picture 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418452" y="6485683"/>
            <a:ext cx="2404872" cy="305082"/>
          </a:xfrm>
          <a:prstGeom prst="rect">
            <a:avLst/>
          </a:prstGeom>
        </p:spPr>
      </p:pic>
      <p:sp>
        <p:nvSpPr>
          <p:cNvPr id="1026" name="Title Placeholder 1"/>
          <p:cNvSpPr>
            <a:spLocks noGrp="1"/>
          </p:cNvSpPr>
          <p:nvPr>
            <p:ph type="title"/>
          </p:nvPr>
        </p:nvSpPr>
        <p:spPr bwMode="auto">
          <a:xfrm>
            <a:off x="202910" y="177800"/>
            <a:ext cx="8229600"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endParaRPr lang="en-US" dirty="0" smtClean="0"/>
          </a:p>
        </p:txBody>
      </p:sp>
      <p:sp>
        <p:nvSpPr>
          <p:cNvPr id="1027" name="Text Placeholder 2"/>
          <p:cNvSpPr>
            <a:spLocks noGrp="1"/>
          </p:cNvSpPr>
          <p:nvPr>
            <p:ph type="body" idx="1"/>
          </p:nvPr>
        </p:nvSpPr>
        <p:spPr bwMode="auto">
          <a:xfrm>
            <a:off x="196560" y="1291787"/>
            <a:ext cx="8229600" cy="195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Rectangle 6"/>
          <p:cNvSpPr>
            <a:spLocks noChangeArrowheads="1"/>
          </p:cNvSpPr>
          <p:nvPr/>
        </p:nvSpPr>
        <p:spPr bwMode="auto">
          <a:xfrm flipH="1">
            <a:off x="22695" y="6688586"/>
            <a:ext cx="210301" cy="152400"/>
          </a:xfrm>
          <a:prstGeom prst="rect">
            <a:avLst/>
          </a:prstGeom>
          <a:noFill/>
          <a:ln w="9525">
            <a:noFill/>
            <a:miter lim="800000"/>
            <a:headEnd/>
            <a:tailEnd/>
          </a:ln>
          <a:effectLst/>
        </p:spPr>
        <p:txBody>
          <a:bodyPr lIns="0" tIns="0" rIns="0" bIns="0"/>
          <a:lstStyle/>
          <a:p>
            <a:pPr algn="r" defTabSz="173038" fontAlgn="base">
              <a:lnSpc>
                <a:spcPct val="90000"/>
              </a:lnSpc>
              <a:spcBef>
                <a:spcPct val="0"/>
              </a:spcBef>
              <a:spcAft>
                <a:spcPct val="0"/>
              </a:spcAft>
              <a:tabLst>
                <a:tab pos="230188" algn="l"/>
              </a:tabLst>
              <a:defRPr/>
            </a:pPr>
            <a:fld id="{040BB257-551A-4736-B50F-DCF1BA034C06}" type="slidenum">
              <a:rPr lang="en-US" sz="800" smtClean="0">
                <a:solidFill>
                  <a:prstClr val="white">
                    <a:lumMod val="75000"/>
                  </a:prstClr>
                </a:solidFill>
                <a:latin typeface="Arial" pitchFamily="34" charset="0"/>
                <a:cs typeface="Arial" pitchFamily="34" charset="0"/>
              </a:rPr>
              <a:pPr algn="r" defTabSz="173038" fontAlgn="base">
                <a:lnSpc>
                  <a:spcPct val="90000"/>
                </a:lnSpc>
                <a:spcBef>
                  <a:spcPct val="0"/>
                </a:spcBef>
                <a:spcAft>
                  <a:spcPct val="0"/>
                </a:spcAft>
                <a:tabLst>
                  <a:tab pos="230188" algn="l"/>
                </a:tabLst>
                <a:defRPr/>
              </a:pPr>
              <a:t>‹#›</a:t>
            </a:fld>
            <a:endParaRPr lang="en-US" sz="800" dirty="0">
              <a:solidFill>
                <a:prstClr val="white">
                  <a:lumMod val="75000"/>
                </a:prstClr>
              </a:solidFill>
              <a:latin typeface="Arial" pitchFamily="34" charset="0"/>
              <a:cs typeface="Arial" pitchFamily="34" charset="0"/>
            </a:endParaRPr>
          </a:p>
        </p:txBody>
      </p:sp>
      <p:sp>
        <p:nvSpPr>
          <p:cNvPr id="14" name="Rectangle 256"/>
          <p:cNvSpPr txBox="1">
            <a:spLocks noChangeArrowheads="1"/>
          </p:cNvSpPr>
          <p:nvPr/>
        </p:nvSpPr>
        <p:spPr>
          <a:xfrm>
            <a:off x="216123" y="6633485"/>
            <a:ext cx="2895600" cy="182562"/>
          </a:xfrm>
          <a:prstGeom prst="rect">
            <a:avLst/>
          </a:prstGeom>
          <a:ln/>
        </p:spPr>
        <p:txBody>
          <a:bodyPr/>
          <a:lstStyle/>
          <a:p>
            <a:pPr fontAlgn="base">
              <a:spcBef>
                <a:spcPct val="0"/>
              </a:spcBef>
              <a:spcAft>
                <a:spcPct val="0"/>
              </a:spcAft>
            </a:pPr>
            <a:r>
              <a:rPr lang="en-US" sz="800" dirty="0" smtClean="0">
                <a:solidFill>
                  <a:srgbClr val="BFBFBF"/>
                </a:solidFill>
                <a:latin typeface="Arial" pitchFamily="34" charset="0"/>
                <a:cs typeface="Arial" pitchFamily="34" charset="0"/>
              </a:rPr>
              <a:t>Presentation name</a:t>
            </a:r>
            <a:endParaRPr lang="en-US" sz="800" dirty="0">
              <a:solidFill>
                <a:srgbClr val="BFBFBF"/>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Lst>
  <p:hf hdr="0" ftr="0" dt="0"/>
  <p:txStyles>
    <p:titleStyle>
      <a:lvl1pPr algn="l" rtl="0" eaLnBrk="1" fontAlgn="base" hangingPunct="1">
        <a:lnSpc>
          <a:spcPct val="85000"/>
        </a:lnSpc>
        <a:spcBef>
          <a:spcPct val="0"/>
        </a:spcBef>
        <a:spcAft>
          <a:spcPct val="0"/>
        </a:spcAft>
        <a:defRPr sz="3000" kern="1200">
          <a:solidFill>
            <a:schemeClr val="tx2"/>
          </a:solidFill>
          <a:latin typeface="Arial Black"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Narrow" pitchFamily="34" charset="0"/>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Narrow" pitchFamily="34" charset="0"/>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Narrow" pitchFamily="34" charset="0"/>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Narrow" pitchFamily="34" charset="0"/>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9">
            <a:alphaModFix amt="0"/>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204" y="177114"/>
            <a:ext cx="8229600" cy="484748"/>
          </a:xfrm>
          <a:prstGeom prst="rect">
            <a:avLst/>
          </a:prstGeom>
        </p:spPr>
        <p:txBody>
          <a:bodyPr vert="horz" lIns="91440" tIns="45720" rIns="91440" bIns="45720" rtlCol="0" anchor="t" anchorCtr="0">
            <a:spAutoFit/>
          </a:bodyPr>
          <a:lstStyle/>
          <a:p>
            <a:r>
              <a:rPr lang="en-US" smtClean="0"/>
              <a:t>Click to edit Master title style</a:t>
            </a:r>
            <a:endParaRPr lang="en-US" dirty="0"/>
          </a:p>
        </p:txBody>
      </p:sp>
      <p:sp>
        <p:nvSpPr>
          <p:cNvPr id="3" name="Text Placeholder 2"/>
          <p:cNvSpPr>
            <a:spLocks noGrp="1"/>
          </p:cNvSpPr>
          <p:nvPr>
            <p:ph type="body" idx="1"/>
          </p:nvPr>
        </p:nvSpPr>
        <p:spPr>
          <a:xfrm>
            <a:off x="111204" y="1344823"/>
            <a:ext cx="8229600" cy="2024144"/>
          </a:xfrm>
          <a:prstGeom prst="rect">
            <a:avLst/>
          </a:prstGeom>
        </p:spPr>
        <p:txBody>
          <a:bodyPr vert="horz" lIns="91440" tIns="45720" rIns="91440" bIns="4572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6"/>
          <p:cNvSpPr>
            <a:spLocks noChangeArrowheads="1"/>
          </p:cNvSpPr>
          <p:nvPr/>
        </p:nvSpPr>
        <p:spPr bwMode="auto">
          <a:xfrm flipH="1">
            <a:off x="228600" y="6402858"/>
            <a:ext cx="2819400" cy="304800"/>
          </a:xfrm>
          <a:prstGeom prst="rect">
            <a:avLst/>
          </a:prstGeom>
          <a:noFill/>
          <a:ln w="9525">
            <a:noFill/>
            <a:miter lim="800000"/>
            <a:headEnd/>
            <a:tailEnd/>
          </a:ln>
          <a:effectLst/>
        </p:spPr>
        <p:txBody>
          <a:bodyPr lIns="0" tIns="0" rIns="0" bIns="0"/>
          <a:lstStyle/>
          <a:p>
            <a:pPr defTabSz="173038" fontAlgn="base">
              <a:lnSpc>
                <a:spcPct val="90000"/>
              </a:lnSpc>
              <a:spcBef>
                <a:spcPct val="0"/>
              </a:spcBef>
              <a:spcAft>
                <a:spcPct val="0"/>
              </a:spcAft>
              <a:tabLst>
                <a:tab pos="230188" algn="l"/>
              </a:tabLst>
              <a:defRPr/>
            </a:pPr>
            <a:fld id="{5090E27C-CA13-484A-97F4-0144A35C19E2}" type="slidenum">
              <a:rPr lang="en-US" sz="900">
                <a:solidFill>
                  <a:prstClr val="white">
                    <a:lumMod val="75000"/>
                  </a:prstClr>
                </a:solidFill>
                <a:latin typeface="Times New Roman" pitchFamily="18" charset="0"/>
                <a:cs typeface="Times New Roman" pitchFamily="18" charset="0"/>
              </a:rPr>
              <a:pPr defTabSz="173038" fontAlgn="base">
                <a:lnSpc>
                  <a:spcPct val="90000"/>
                </a:lnSpc>
                <a:spcBef>
                  <a:spcPct val="0"/>
                </a:spcBef>
                <a:spcAft>
                  <a:spcPct val="0"/>
                </a:spcAft>
                <a:tabLst>
                  <a:tab pos="230188" algn="l"/>
                </a:tabLst>
                <a:defRPr/>
              </a:pPr>
              <a:t>‹#›</a:t>
            </a:fld>
            <a:r>
              <a:rPr lang="en-US" sz="900" dirty="0">
                <a:solidFill>
                  <a:prstClr val="white">
                    <a:lumMod val="75000"/>
                  </a:prstClr>
                </a:solidFill>
                <a:latin typeface="Times New Roman" pitchFamily="18" charset="0"/>
                <a:cs typeface="Times New Roman" pitchFamily="18" charset="0"/>
              </a:rPr>
              <a:t>	Managed by UT-Battelle</a:t>
            </a:r>
            <a:br>
              <a:rPr lang="en-US" sz="900" dirty="0">
                <a:solidFill>
                  <a:prstClr val="white">
                    <a:lumMod val="75000"/>
                  </a:prstClr>
                </a:solidFill>
                <a:latin typeface="Times New Roman" pitchFamily="18" charset="0"/>
                <a:cs typeface="Times New Roman" pitchFamily="18" charset="0"/>
              </a:rPr>
            </a:br>
            <a:r>
              <a:rPr lang="en-US" sz="900" dirty="0">
                <a:solidFill>
                  <a:prstClr val="white">
                    <a:lumMod val="75000"/>
                  </a:prstClr>
                </a:solidFill>
                <a:latin typeface="Times New Roman" pitchFamily="18" charset="0"/>
                <a:cs typeface="Times New Roman" pitchFamily="18" charset="0"/>
              </a:rPr>
              <a:t>	for the U.S. Department of Energy</a:t>
            </a:r>
          </a:p>
        </p:txBody>
      </p:sp>
      <p:pic>
        <p:nvPicPr>
          <p:cNvPr id="6" name="Content Placeholder 10" descr="ORNL emboss_2.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8077200" y="6216650"/>
            <a:ext cx="890588" cy="457200"/>
          </a:xfrm>
          <a:prstGeom prst="rect">
            <a:avLst/>
          </a:prstGeom>
          <a:noFill/>
          <a:ln w="9525">
            <a:noFill/>
            <a:miter lim="800000"/>
            <a:headEnd/>
            <a:tailEnd/>
          </a:ln>
        </p:spPr>
      </p:pic>
    </p:spTree>
    <p:extLst>
      <p:ext uri="{BB962C8B-B14F-4D97-AF65-F5344CB8AC3E}">
        <p14:creationId xmlns:p14="http://schemas.microsoft.com/office/powerpoint/2010/main" val="1185603864"/>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Lst>
  <p:hf hdr="0" ftr="0" dt="0"/>
  <p:txStyles>
    <p:titleStyle>
      <a:lvl1pPr algn="l" defTabSz="914400" rtl="0" eaLnBrk="1" latinLnBrk="0" hangingPunct="1">
        <a:lnSpc>
          <a:spcPct val="85000"/>
        </a:lnSpc>
        <a:spcBef>
          <a:spcPct val="0"/>
        </a:spcBef>
        <a:buNone/>
        <a:defRPr sz="3000" kern="1200">
          <a:solidFill>
            <a:srgbClr val="006C3A"/>
          </a:solidFill>
          <a:latin typeface="Arial Black" pitchFamily="34" charset="0"/>
          <a:ea typeface="+mj-ea"/>
          <a:cs typeface="+mj-cs"/>
        </a:defRPr>
      </a:lvl1pPr>
    </p:titleStyle>
    <p:bodyStyle>
      <a:lvl1pPr marL="230188" indent="-230188" algn="l" defTabSz="914400" rtl="0" eaLnBrk="1" latinLnBrk="0" hangingPunct="1">
        <a:lnSpc>
          <a:spcPct val="90000"/>
        </a:lnSpc>
        <a:spcBef>
          <a:spcPts val="1400"/>
        </a:spcBef>
        <a:buClr>
          <a:srgbClr val="006C3A"/>
        </a:buClr>
        <a:buFont typeface="Arial" pitchFamily="34" charset="0"/>
        <a:buChar char="•"/>
        <a:defRPr sz="2800" b="1" kern="1200">
          <a:solidFill>
            <a:schemeClr val="tx1"/>
          </a:solidFill>
          <a:latin typeface="Arial Narrow" pitchFamily="34" charset="0"/>
          <a:ea typeface="+mn-ea"/>
          <a:cs typeface="+mn-cs"/>
        </a:defRPr>
      </a:lvl1pPr>
      <a:lvl2pPr marL="625475" indent="-279400" algn="l" defTabSz="914400" rtl="0" eaLnBrk="1" latinLnBrk="0" hangingPunct="1">
        <a:lnSpc>
          <a:spcPct val="90000"/>
        </a:lnSpc>
        <a:spcBef>
          <a:spcPts val="800"/>
        </a:spcBef>
        <a:buClr>
          <a:srgbClr val="006C3A"/>
        </a:buClr>
        <a:buFont typeface="Arial" pitchFamily="34" charset="0"/>
        <a:buChar char="–"/>
        <a:defRPr sz="2400" b="1" kern="1200">
          <a:solidFill>
            <a:schemeClr val="tx1"/>
          </a:solidFill>
          <a:latin typeface="Arial Narrow" pitchFamily="34" charset="0"/>
          <a:ea typeface="+mn-ea"/>
          <a:cs typeface="+mn-cs"/>
        </a:defRPr>
      </a:lvl2pPr>
      <a:lvl3pPr marL="914400" indent="-230188" algn="l" defTabSz="914400" rtl="0" eaLnBrk="1" latinLnBrk="0" hangingPunct="1">
        <a:lnSpc>
          <a:spcPct val="90000"/>
        </a:lnSpc>
        <a:spcBef>
          <a:spcPts val="800"/>
        </a:spcBef>
        <a:buClr>
          <a:srgbClr val="006C3A"/>
        </a:buClr>
        <a:buFont typeface="Arial" pitchFamily="34" charset="0"/>
        <a:buChar char="•"/>
        <a:defRPr sz="2000" b="1" kern="1200">
          <a:solidFill>
            <a:schemeClr val="tx1"/>
          </a:solidFill>
          <a:latin typeface="Arial Narrow" pitchFamily="34" charset="0"/>
          <a:ea typeface="+mn-ea"/>
          <a:cs typeface="+mn-cs"/>
        </a:defRPr>
      </a:lvl3pPr>
      <a:lvl4pPr marL="1144588" indent="-173038" algn="l" defTabSz="914400" rtl="0" eaLnBrk="1" latinLnBrk="0" hangingPunct="1">
        <a:lnSpc>
          <a:spcPct val="90000"/>
        </a:lnSpc>
        <a:spcBef>
          <a:spcPts val="800"/>
        </a:spcBef>
        <a:buClr>
          <a:srgbClr val="006C3A"/>
        </a:buClr>
        <a:buFont typeface="Arial" pitchFamily="34" charset="0"/>
        <a:buChar char="–"/>
        <a:defRPr sz="1800" b="1" kern="1200">
          <a:solidFill>
            <a:schemeClr val="tx1"/>
          </a:solidFill>
          <a:latin typeface="Arial Narrow" pitchFamily="34" charset="0"/>
          <a:ea typeface="+mn-ea"/>
          <a:cs typeface="+mn-cs"/>
        </a:defRPr>
      </a:lvl4pPr>
      <a:lvl5pPr marL="1482725" indent="-222250" algn="l" defTabSz="914400" rtl="0" eaLnBrk="1" latinLnBrk="0" hangingPunct="1">
        <a:lnSpc>
          <a:spcPct val="90000"/>
        </a:lnSpc>
        <a:spcBef>
          <a:spcPts val="600"/>
        </a:spcBef>
        <a:buClr>
          <a:srgbClr val="006C3A"/>
        </a:buClr>
        <a:buFont typeface="Arial" pitchFamily="34" charset="0"/>
        <a:buChar char="»"/>
        <a:defRPr sz="1800" b="1"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11125" y="177800"/>
            <a:ext cx="8229600" cy="484188"/>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
        <p:nvSpPr>
          <p:cNvPr id="1027" name="Text Placeholder 2"/>
          <p:cNvSpPr>
            <a:spLocks noGrp="1"/>
          </p:cNvSpPr>
          <p:nvPr>
            <p:ph type="body" idx="1"/>
          </p:nvPr>
        </p:nvSpPr>
        <p:spPr bwMode="auto">
          <a:xfrm>
            <a:off x="111125" y="1344613"/>
            <a:ext cx="8229600" cy="2024062"/>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6"/>
          <p:cNvSpPr>
            <a:spLocks noChangeArrowheads="1"/>
          </p:cNvSpPr>
          <p:nvPr/>
        </p:nvSpPr>
        <p:spPr bwMode="auto">
          <a:xfrm flipH="1">
            <a:off x="228600" y="6402388"/>
            <a:ext cx="2819400" cy="304800"/>
          </a:xfrm>
          <a:prstGeom prst="rect">
            <a:avLst/>
          </a:prstGeom>
          <a:noFill/>
          <a:ln w="9525">
            <a:noFill/>
            <a:miter lim="800000"/>
            <a:headEnd/>
            <a:tailEnd/>
          </a:ln>
          <a:effectLst/>
        </p:spPr>
        <p:txBody>
          <a:bodyPr lIns="0" tIns="0" rIns="0" bIns="0"/>
          <a:lstStyle/>
          <a:p>
            <a:pPr defTabSz="173038" fontAlgn="base">
              <a:lnSpc>
                <a:spcPct val="90000"/>
              </a:lnSpc>
              <a:spcBef>
                <a:spcPct val="0"/>
              </a:spcBef>
              <a:spcAft>
                <a:spcPct val="0"/>
              </a:spcAft>
              <a:tabLst>
                <a:tab pos="230188" algn="l"/>
              </a:tabLst>
            </a:pPr>
            <a:fld id="{23F8DB28-29B5-D94F-8433-0FEF00CE86E1}" type="slidenum">
              <a:rPr lang="en-US" sz="900" smtClean="0">
                <a:solidFill>
                  <a:srgbClr val="BFBFBF"/>
                </a:solidFill>
                <a:latin typeface="Times New Roman" charset="0"/>
                <a:ea typeface="ＭＳ Ｐゴシック" charset="0"/>
                <a:cs typeface="Times New Roman" charset="0"/>
              </a:rPr>
              <a:pPr defTabSz="173038" fontAlgn="base">
                <a:lnSpc>
                  <a:spcPct val="90000"/>
                </a:lnSpc>
                <a:spcBef>
                  <a:spcPct val="0"/>
                </a:spcBef>
                <a:spcAft>
                  <a:spcPct val="0"/>
                </a:spcAft>
                <a:tabLst>
                  <a:tab pos="230188" algn="l"/>
                </a:tabLst>
              </a:pPr>
              <a:t>‹#›</a:t>
            </a:fld>
            <a:r>
              <a:rPr lang="en-US" sz="900" smtClean="0">
                <a:solidFill>
                  <a:srgbClr val="BFBFBF"/>
                </a:solidFill>
                <a:latin typeface="Times New Roman" charset="0"/>
                <a:ea typeface="ＭＳ Ｐゴシック" charset="0"/>
                <a:cs typeface="Times New Roman" charset="0"/>
              </a:rPr>
              <a:t>	Managed by UT-Battelle</a:t>
            </a:r>
            <a:br>
              <a:rPr lang="en-US" sz="900" smtClean="0">
                <a:solidFill>
                  <a:srgbClr val="BFBFBF"/>
                </a:solidFill>
                <a:latin typeface="Times New Roman" charset="0"/>
                <a:ea typeface="ＭＳ Ｐゴシック" charset="0"/>
                <a:cs typeface="Times New Roman" charset="0"/>
              </a:rPr>
            </a:br>
            <a:r>
              <a:rPr lang="en-US" sz="900" smtClean="0">
                <a:solidFill>
                  <a:srgbClr val="BFBFBF"/>
                </a:solidFill>
                <a:latin typeface="Times New Roman" charset="0"/>
                <a:ea typeface="ＭＳ Ｐゴシック" charset="0"/>
                <a:cs typeface="Times New Roman" charset="0"/>
              </a:rPr>
              <a:t>	for the U.S. Department of Energy</a:t>
            </a:r>
          </a:p>
        </p:txBody>
      </p:sp>
      <p:pic>
        <p:nvPicPr>
          <p:cNvPr id="1029" name="Content Placeholder 10" descr="ORNL emboss_2.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077200" y="6216650"/>
            <a:ext cx="8905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256"/>
          <p:cNvSpPr txBox="1">
            <a:spLocks noChangeArrowheads="1"/>
          </p:cNvSpPr>
          <p:nvPr/>
        </p:nvSpPr>
        <p:spPr>
          <a:xfrm>
            <a:off x="3124200" y="6477000"/>
            <a:ext cx="2895600" cy="182563"/>
          </a:xfrm>
          <a:prstGeom prst="rect">
            <a:avLst/>
          </a:prstGeom>
          <a:ln/>
        </p:spPr>
        <p:txBody>
          <a:bodyPr/>
          <a:lstStyle>
            <a:lvl1pPr>
              <a:defRPr/>
            </a:lvl1pPr>
          </a:lstStyle>
          <a:p>
            <a:pPr algn="ctr" fontAlgn="base">
              <a:spcBef>
                <a:spcPct val="0"/>
              </a:spcBef>
              <a:spcAft>
                <a:spcPct val="0"/>
              </a:spcAft>
              <a:defRPr/>
            </a:pPr>
            <a:r>
              <a:rPr lang="en-US" sz="900" dirty="0" smtClean="0">
                <a:solidFill>
                  <a:prstClr val="white">
                    <a:lumMod val="75000"/>
                  </a:prstClr>
                </a:solidFill>
                <a:latin typeface="Times New Roman" pitchFamily="18" charset="0"/>
                <a:ea typeface="ＭＳ Ｐゴシック" charset="0"/>
                <a:cs typeface="Times New Roman" pitchFamily="18" charset="0"/>
              </a:rPr>
              <a:t>Presentation_name</a:t>
            </a:r>
            <a:endParaRPr lang="en-US" sz="900" dirty="0">
              <a:solidFill>
                <a:prstClr val="white">
                  <a:lumMod val="75000"/>
                </a:prstClr>
              </a:solidFill>
              <a:latin typeface="Times New Roman" pitchFamily="18" charset="0"/>
              <a:ea typeface="ＭＳ Ｐゴシック" charset="0"/>
              <a:cs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Lst>
  <p:hf hdr="0" ftr="0" dt="0"/>
  <p:txStyles>
    <p:titleStyle>
      <a:lvl1pPr algn="l" rtl="0" fontAlgn="base">
        <a:lnSpc>
          <a:spcPct val="85000"/>
        </a:lnSpc>
        <a:spcBef>
          <a:spcPct val="0"/>
        </a:spcBef>
        <a:spcAft>
          <a:spcPct val="0"/>
        </a:spcAft>
        <a:defRPr sz="3000" kern="1200">
          <a:solidFill>
            <a:srgbClr val="006C3A"/>
          </a:solidFill>
          <a:latin typeface="Arial Black" pitchFamily="34" charset="0"/>
          <a:ea typeface="ＭＳ Ｐゴシック" charset="0"/>
          <a:cs typeface="+mj-cs"/>
        </a:defRPr>
      </a:lvl1pPr>
      <a:lvl2pPr algn="l" rtl="0" fontAlgn="base">
        <a:lnSpc>
          <a:spcPct val="85000"/>
        </a:lnSpc>
        <a:spcBef>
          <a:spcPct val="0"/>
        </a:spcBef>
        <a:spcAft>
          <a:spcPct val="0"/>
        </a:spcAft>
        <a:defRPr sz="3000">
          <a:solidFill>
            <a:srgbClr val="006C3A"/>
          </a:solidFill>
          <a:latin typeface="Arial Black" charset="0"/>
          <a:ea typeface="ＭＳ Ｐゴシック" charset="0"/>
        </a:defRPr>
      </a:lvl2pPr>
      <a:lvl3pPr algn="l" rtl="0" fontAlgn="base">
        <a:lnSpc>
          <a:spcPct val="85000"/>
        </a:lnSpc>
        <a:spcBef>
          <a:spcPct val="0"/>
        </a:spcBef>
        <a:spcAft>
          <a:spcPct val="0"/>
        </a:spcAft>
        <a:defRPr sz="3000">
          <a:solidFill>
            <a:srgbClr val="006C3A"/>
          </a:solidFill>
          <a:latin typeface="Arial Black" charset="0"/>
          <a:ea typeface="ＭＳ Ｐゴシック" charset="0"/>
        </a:defRPr>
      </a:lvl3pPr>
      <a:lvl4pPr algn="l" rtl="0" fontAlgn="base">
        <a:lnSpc>
          <a:spcPct val="85000"/>
        </a:lnSpc>
        <a:spcBef>
          <a:spcPct val="0"/>
        </a:spcBef>
        <a:spcAft>
          <a:spcPct val="0"/>
        </a:spcAft>
        <a:defRPr sz="3000">
          <a:solidFill>
            <a:srgbClr val="006C3A"/>
          </a:solidFill>
          <a:latin typeface="Arial Black" charset="0"/>
          <a:ea typeface="ＭＳ Ｐゴシック" charset="0"/>
        </a:defRPr>
      </a:lvl4pPr>
      <a:lvl5pPr algn="l" rtl="0" fontAlgn="base">
        <a:lnSpc>
          <a:spcPct val="85000"/>
        </a:lnSpc>
        <a:spcBef>
          <a:spcPct val="0"/>
        </a:spcBef>
        <a:spcAft>
          <a:spcPct val="0"/>
        </a:spcAft>
        <a:defRPr sz="3000">
          <a:solidFill>
            <a:srgbClr val="006C3A"/>
          </a:solidFill>
          <a:latin typeface="Arial Black" charset="0"/>
          <a:ea typeface="ＭＳ Ｐゴシック" charset="0"/>
        </a:defRPr>
      </a:lvl5pPr>
      <a:lvl6pPr marL="457200" algn="l" rtl="0" fontAlgn="base">
        <a:lnSpc>
          <a:spcPct val="85000"/>
        </a:lnSpc>
        <a:spcBef>
          <a:spcPct val="0"/>
        </a:spcBef>
        <a:spcAft>
          <a:spcPct val="0"/>
        </a:spcAft>
        <a:defRPr sz="3000">
          <a:solidFill>
            <a:srgbClr val="006C3A"/>
          </a:solidFill>
          <a:latin typeface="Arial Black" charset="0"/>
          <a:ea typeface="ＭＳ Ｐゴシック" charset="0"/>
        </a:defRPr>
      </a:lvl6pPr>
      <a:lvl7pPr marL="914400" algn="l" rtl="0" fontAlgn="base">
        <a:lnSpc>
          <a:spcPct val="85000"/>
        </a:lnSpc>
        <a:spcBef>
          <a:spcPct val="0"/>
        </a:spcBef>
        <a:spcAft>
          <a:spcPct val="0"/>
        </a:spcAft>
        <a:defRPr sz="3000">
          <a:solidFill>
            <a:srgbClr val="006C3A"/>
          </a:solidFill>
          <a:latin typeface="Arial Black" charset="0"/>
          <a:ea typeface="ＭＳ Ｐゴシック" charset="0"/>
        </a:defRPr>
      </a:lvl7pPr>
      <a:lvl8pPr marL="1371600" algn="l" rtl="0" fontAlgn="base">
        <a:lnSpc>
          <a:spcPct val="85000"/>
        </a:lnSpc>
        <a:spcBef>
          <a:spcPct val="0"/>
        </a:spcBef>
        <a:spcAft>
          <a:spcPct val="0"/>
        </a:spcAft>
        <a:defRPr sz="3000">
          <a:solidFill>
            <a:srgbClr val="006C3A"/>
          </a:solidFill>
          <a:latin typeface="Arial Black" charset="0"/>
          <a:ea typeface="ＭＳ Ｐゴシック" charset="0"/>
        </a:defRPr>
      </a:lvl8pPr>
      <a:lvl9pPr marL="1828800" algn="l" rtl="0" fontAlgn="base">
        <a:lnSpc>
          <a:spcPct val="85000"/>
        </a:lnSpc>
        <a:spcBef>
          <a:spcPct val="0"/>
        </a:spcBef>
        <a:spcAft>
          <a:spcPct val="0"/>
        </a:spcAft>
        <a:defRPr sz="3000">
          <a:solidFill>
            <a:srgbClr val="006C3A"/>
          </a:solidFill>
          <a:latin typeface="Arial Black" charset="0"/>
          <a:ea typeface="ＭＳ Ｐゴシック" charset="0"/>
        </a:defRPr>
      </a:lvl9pPr>
    </p:titleStyle>
    <p:bodyStyle>
      <a:lvl1pPr marL="230188" indent="-230188" algn="l" rtl="0" fontAlgn="base">
        <a:lnSpc>
          <a:spcPct val="90000"/>
        </a:lnSpc>
        <a:spcBef>
          <a:spcPts val="1400"/>
        </a:spcBef>
        <a:spcAft>
          <a:spcPct val="0"/>
        </a:spcAft>
        <a:buClr>
          <a:srgbClr val="006C3A"/>
        </a:buClr>
        <a:buFont typeface="Arial" charset="0"/>
        <a:buChar char="•"/>
        <a:defRPr sz="2800" kern="1200">
          <a:solidFill>
            <a:schemeClr val="tx1"/>
          </a:solidFill>
          <a:latin typeface="Arial Narrow" pitchFamily="34" charset="0"/>
          <a:ea typeface="ＭＳ Ｐゴシック" charset="0"/>
          <a:cs typeface="+mn-cs"/>
        </a:defRPr>
      </a:lvl1pPr>
      <a:lvl2pPr marL="625475" indent="-279400" algn="l" rtl="0" fontAlgn="base">
        <a:lnSpc>
          <a:spcPct val="90000"/>
        </a:lnSpc>
        <a:spcBef>
          <a:spcPts val="800"/>
        </a:spcBef>
        <a:spcAft>
          <a:spcPct val="0"/>
        </a:spcAft>
        <a:buClr>
          <a:srgbClr val="006C3A"/>
        </a:buClr>
        <a:buFont typeface="Arial" charset="0"/>
        <a:buChar char="–"/>
        <a:defRPr sz="2400" kern="1200">
          <a:solidFill>
            <a:schemeClr val="tx1"/>
          </a:solidFill>
          <a:latin typeface="Arial Narrow" pitchFamily="34" charset="0"/>
          <a:ea typeface="ＭＳ Ｐゴシック" charset="0"/>
          <a:cs typeface="+mn-cs"/>
        </a:defRPr>
      </a:lvl2pPr>
      <a:lvl3pPr marL="914400" indent="-230188" algn="l" rtl="0" fontAlgn="base">
        <a:lnSpc>
          <a:spcPct val="90000"/>
        </a:lnSpc>
        <a:spcBef>
          <a:spcPts val="800"/>
        </a:spcBef>
        <a:spcAft>
          <a:spcPct val="0"/>
        </a:spcAft>
        <a:buClr>
          <a:srgbClr val="006C3A"/>
        </a:buClr>
        <a:buFont typeface="Arial" charset="0"/>
        <a:buChar char="•"/>
        <a:defRPr sz="2000" kern="1200">
          <a:solidFill>
            <a:schemeClr val="tx1"/>
          </a:solidFill>
          <a:latin typeface="Arial Narrow" pitchFamily="34" charset="0"/>
          <a:ea typeface="ＭＳ Ｐゴシック" charset="0"/>
          <a:cs typeface="+mn-cs"/>
        </a:defRPr>
      </a:lvl3pPr>
      <a:lvl4pPr marL="1144588" indent="-173038" algn="l" rtl="0" fontAlgn="base">
        <a:lnSpc>
          <a:spcPct val="90000"/>
        </a:lnSpc>
        <a:spcBef>
          <a:spcPts val="800"/>
        </a:spcBef>
        <a:spcAft>
          <a:spcPct val="0"/>
        </a:spcAft>
        <a:buClr>
          <a:srgbClr val="006C3A"/>
        </a:buClr>
        <a:buFont typeface="Arial" charset="0"/>
        <a:buChar char="–"/>
        <a:defRPr kern="1200">
          <a:solidFill>
            <a:schemeClr val="tx1"/>
          </a:solidFill>
          <a:latin typeface="Arial Narrow" pitchFamily="34" charset="0"/>
          <a:ea typeface="ＭＳ Ｐゴシック" charset="0"/>
          <a:cs typeface="+mn-cs"/>
        </a:defRPr>
      </a:lvl4pPr>
      <a:lvl5pPr marL="1482725" indent="-222250" algn="l" rtl="0" fontAlgn="base">
        <a:lnSpc>
          <a:spcPct val="90000"/>
        </a:lnSpc>
        <a:spcBef>
          <a:spcPts val="600"/>
        </a:spcBef>
        <a:spcAft>
          <a:spcPct val="0"/>
        </a:spcAft>
        <a:buClr>
          <a:srgbClr val="006C3A"/>
        </a:buClr>
        <a:buFont typeface="Arial" charset="0"/>
        <a:buChar char="»"/>
        <a:defRPr kern="1200">
          <a:solidFill>
            <a:schemeClr val="tx1"/>
          </a:solidFill>
          <a:latin typeface="Arial Narrow" pitchFamily="34" charset="0"/>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3.xml"/><Relationship Id="rId2" Type="http://schemas.openxmlformats.org/officeDocument/2006/relationships/image" Target="../media/image52.jpeg"/></Relationships>
</file>

<file path=ppt/slides/_rels/slide11.xml.rels><?xml version="1.0" encoding="UTF-8" standalone="yes" ?><Relationships xmlns="http://schemas.openxmlformats.org/package/2006/relationships"><Relationship Id="rId3" Target="../media/image56.jpeg" Type="http://schemas.openxmlformats.org/officeDocument/2006/relationships/image"/><Relationship Id="rId4" Target="../media/image57.jpeg" Type="http://schemas.openxmlformats.org/officeDocument/2006/relationships/image"/><Relationship Id="rId1" Target="../slideLayouts/slideLayout40.xml" Type="http://schemas.openxmlformats.org/officeDocument/2006/relationships/slideLayout"/><Relationship Id="rId2" Target="../media/image55.jpeg" Type="http://schemas.openxmlformats.org/officeDocument/2006/relationships/image"/></Relationships>
</file>

<file path=ppt/slides/_rels/slide12.xml.rels><?xml version="1.0" encoding="UTF-8" standalone="yes" ?><Relationships xmlns="http://schemas.openxmlformats.org/package/2006/relationships"><Relationship Id="rId3" Target="../media/image58.jpeg" Type="http://schemas.openxmlformats.org/officeDocument/2006/relationships/image"/><Relationship Id="rId4" Target="../media/image59.jpeg" Type="http://schemas.openxmlformats.org/officeDocument/2006/relationships/image"/><Relationship Id="rId5" Target="../media/image60.jpeg" Type="http://schemas.openxmlformats.org/officeDocument/2006/relationships/image"/><Relationship Id="rId1" Target="../slideLayouts/slideLayout28.xml" Type="http://schemas.openxmlformats.org/officeDocument/2006/relationships/slideLayout"/><Relationship Id="rId2" Target="../notesSlides/notesSlide5.xml" Type="http://schemas.openxmlformats.org/officeDocument/2006/relationships/notesSlide"/></Relationships>
</file>

<file path=ppt/slides/_rels/slide13.xml.rels><?xml version="1.0" encoding="UTF-8" standalone="yes" ?><Relationships xmlns="http://schemas.openxmlformats.org/package/2006/relationships"><Relationship Id="rId3" Target="../media/image62.jpeg" Type="http://schemas.openxmlformats.org/officeDocument/2006/relationships/image"/><Relationship Id="rId4" Target="../media/image63.jpeg" Type="http://schemas.openxmlformats.org/officeDocument/2006/relationships/image"/><Relationship Id="rId5" Target="../media/image64.jpeg" Type="http://schemas.openxmlformats.org/officeDocument/2006/relationships/image"/><Relationship Id="rId6" Target="../media/image65.jpeg" Type="http://schemas.openxmlformats.org/officeDocument/2006/relationships/image"/><Relationship Id="rId7" Target="../media/image66.jpeg" Type="http://schemas.openxmlformats.org/officeDocument/2006/relationships/image"/><Relationship Id="rId8" Target="../media/image67.jpeg" Type="http://schemas.openxmlformats.org/officeDocument/2006/relationships/image"/><Relationship Id="rId1" Target="../slideLayouts/slideLayout3.xml" Type="http://schemas.openxmlformats.org/officeDocument/2006/relationships/slideLayout"/><Relationship Id="rId2" Target="../media/image61.png" Type="http://schemas.openxmlformats.org/officeDocument/2006/relationships/image"/></Relationships>
</file>

<file path=ppt/slides/_rels/slide14.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1" Type="http://schemas.openxmlformats.org/officeDocument/2006/relationships/slideLayout" Target="../slideLayouts/slideLayout80.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8" Type="http://schemas.openxmlformats.org/officeDocument/2006/relationships/image" Target="../media/image75.png"/><Relationship Id="rId9" Type="http://schemas.openxmlformats.org/officeDocument/2006/relationships/image" Target="../media/image76.png"/><Relationship Id="rId1" Type="http://schemas.openxmlformats.org/officeDocument/2006/relationships/slideLayout" Target="../slideLayouts/slideLayout80.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78.wmf"/><Relationship Id="rId4" Type="http://schemas.openxmlformats.org/officeDocument/2006/relationships/image" Target="../media/image79.wmf"/><Relationship Id="rId1" Type="http://schemas.openxmlformats.org/officeDocument/2006/relationships/slideLayout" Target="../slideLayouts/slideLayout78.xml"/><Relationship Id="rId2" Type="http://schemas.openxmlformats.org/officeDocument/2006/relationships/image" Target="../media/image77.jpeg"/></Relationships>
</file>

<file path=ppt/slides/_rels/slide17.xml.rels><?xml version="1.0" encoding="UTF-8" standalone="yes" ?><Relationships xmlns="http://schemas.openxmlformats.org/package/2006/relationships"><Relationship Id="rId3" Target="../media/image81.jpeg" Type="http://schemas.openxmlformats.org/officeDocument/2006/relationships/image"/><Relationship Id="rId4" Target="../media/image82.png" Type="http://schemas.openxmlformats.org/officeDocument/2006/relationships/image"/><Relationship Id="rId5" Target="../media/image83.png" Type="http://schemas.openxmlformats.org/officeDocument/2006/relationships/image"/><Relationship Id="rId6" Target="../media/image84.jpeg" Type="http://schemas.openxmlformats.org/officeDocument/2006/relationships/image"/><Relationship Id="rId7" Target="../media/image85.png" Type="http://schemas.openxmlformats.org/officeDocument/2006/relationships/image"/><Relationship Id="rId8" Target="../media/image86.jpeg" Type="http://schemas.openxmlformats.org/officeDocument/2006/relationships/image"/><Relationship Id="rId9" Target="../media/image87.jpeg" Type="http://schemas.openxmlformats.org/officeDocument/2006/relationships/image"/><Relationship Id="rId10" Target="../media/image88.jpeg" Type="http://schemas.openxmlformats.org/officeDocument/2006/relationships/image"/><Relationship Id="rId11" Target="../media/image89.png" Type="http://schemas.openxmlformats.org/officeDocument/2006/relationships/image"/><Relationship Id="rId1" Target="../slideLayouts/slideLayout80.xml" Type="http://schemas.openxmlformats.org/officeDocument/2006/relationships/slideLayout"/><Relationship Id="rId2" Target="../media/image80.jpeg" Type="http://schemas.openxmlformats.org/officeDocument/2006/relationships/image"/></Relationships>
</file>

<file path=ppt/slides/_rels/slide18.xml.rels><?xml version="1.0" encoding="UTF-8" standalone="yes" ?><Relationships xmlns="http://schemas.openxmlformats.org/package/2006/relationships"><Relationship Id="rId1" Target="../slideLayouts/slideLayout79.xml" Type="http://schemas.openxmlformats.org/officeDocument/2006/relationships/slideLayout"/><Relationship Id="rId2" Target="../media/image90.jpeg" Type="http://schemas.openxmlformats.org/officeDocument/2006/relationships/image"/></Relationships>
</file>

<file path=ppt/slides/_rels/slide19.xml.rels><?xml version="1.0" encoding="UTF-8" standalone="yes" ?><Relationships xmlns="http://schemas.openxmlformats.org/package/2006/relationships"><Relationship Id="rId1" Target="../slideLayouts/slideLayout80.xml" Type="http://schemas.openxmlformats.org/officeDocument/2006/relationships/slideLayout"/><Relationship Id="rId2" Target="../media/image91.jpeg" Type="http://schemas.openxmlformats.org/officeDocument/2006/relationships/image"/></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xml"/><Relationship Id="rId3" Type="http://schemas.openxmlformats.org/officeDocument/2006/relationships/image" Target="../media/image29.jpeg"/></Relationships>
</file>

<file path=ppt/slides/_rels/slide20.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jpeg"/><Relationship Id="rId1" Type="http://schemas.openxmlformats.org/officeDocument/2006/relationships/slideLayout" Target="../slideLayouts/slideLayout80.xml"/><Relationship Id="rId2" Type="http://schemas.openxmlformats.org/officeDocument/2006/relationships/image" Target="../media/image92.jpeg"/></Relationships>
</file>

<file path=ppt/slides/_rels/slide21.xml.rels><?xml version="1.0" encoding="UTF-8" standalone="yes"?>
<Relationships xmlns="http://schemas.openxmlformats.org/package/2006/relationships"><Relationship Id="rId3" Type="http://schemas.openxmlformats.org/officeDocument/2006/relationships/image" Target="../media/image95.jpg"/><Relationship Id="rId4" Type="http://schemas.openxmlformats.org/officeDocument/2006/relationships/image" Target="../media/image96.jpg"/><Relationship Id="rId5" Type="http://schemas.openxmlformats.org/officeDocument/2006/relationships/image" Target="../media/image97.jpg"/><Relationship Id="rId1" Type="http://schemas.openxmlformats.org/officeDocument/2006/relationships/slideLayout" Target="../slideLayouts/slideLayout81.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0.jpeg"/><Relationship Id="rId5" Type="http://schemas.openxmlformats.org/officeDocument/2006/relationships/image" Target="../media/image101.jpeg"/><Relationship Id="rId6" Type="http://schemas.openxmlformats.org/officeDocument/2006/relationships/image" Target="../media/image102.JPG"/><Relationship Id="rId7" Type="http://schemas.openxmlformats.org/officeDocument/2006/relationships/image" Target="../media/image103.JPG"/><Relationship Id="rId8" Type="http://schemas.openxmlformats.org/officeDocument/2006/relationships/image" Target="../media/image104.JPG"/><Relationship Id="rId9" Type="http://schemas.openxmlformats.org/officeDocument/2006/relationships/image" Target="../media/image105.jpeg"/><Relationship Id="rId10" Type="http://schemas.openxmlformats.org/officeDocument/2006/relationships/image" Target="../media/image106.jpeg"/><Relationship Id="rId11" Type="http://schemas.openxmlformats.org/officeDocument/2006/relationships/image" Target="../media/image107.jpeg"/><Relationship Id="rId1" Type="http://schemas.openxmlformats.org/officeDocument/2006/relationships/slideLayout" Target="../slideLayouts/slideLayout79.xml"/><Relationship Id="rId2" Type="http://schemas.openxmlformats.org/officeDocument/2006/relationships/image" Target="../media/image98.jpe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diagramData" Target="../diagrams/data5.xml"/><Relationship Id="rId5" Type="http://schemas.openxmlformats.org/officeDocument/2006/relationships/diagramLayout" Target="../diagrams/layout5.xml"/><Relationship Id="rId6" Type="http://schemas.openxmlformats.org/officeDocument/2006/relationships/diagramQuickStyle" Target="../diagrams/quickStyle5.xml"/><Relationship Id="rId7" Type="http://schemas.openxmlformats.org/officeDocument/2006/relationships/diagramColors" Target="../diagrams/colors5.xml"/><Relationship Id="rId8" Type="http://schemas.microsoft.com/office/2007/relationships/diagramDrawing" Target="../diagrams/drawing5.xml"/><Relationship Id="rId1" Type="http://schemas.openxmlformats.org/officeDocument/2006/relationships/slideLayout" Target="../slideLayouts/slideLayout50.xml"/><Relationship Id="rId2" Type="http://schemas.openxmlformats.org/officeDocument/2006/relationships/image" Target="../media/image108.jpeg"/></Relationships>
</file>

<file path=ppt/slides/_rels/slide24.xml.rels><?xml version="1.0" encoding="UTF-8" standalone="yes" ?><Relationships xmlns="http://schemas.openxmlformats.org/package/2006/relationships"><Relationship Id="rId11" Target="../media/image126.png" Type="http://schemas.openxmlformats.org/officeDocument/2006/relationships/image"/><Relationship Id="rId12" Target="../media/image127.jpeg" Type="http://schemas.openxmlformats.org/officeDocument/2006/relationships/image"/><Relationship Id="rId13" Target="../media/image128.jpeg" Type="http://schemas.openxmlformats.org/officeDocument/2006/relationships/image"/><Relationship Id="rId14" Target="../media/image117.wmf" Type="http://schemas.openxmlformats.org/officeDocument/2006/relationships/image"/><Relationship Id="rId15" Target="../media/image117.wmf" Type="http://schemas.openxmlformats.org/officeDocument/2006/relationships/image"/><Relationship Id="rId16" Target="../media/image129.jpeg" Type="http://schemas.openxmlformats.org/officeDocument/2006/relationships/image"/><Relationship Id="rId17" Target="../media/image130.jpeg" Type="http://schemas.openxmlformats.org/officeDocument/2006/relationships/image"/><Relationship Id="rId2" Target="../slideLayouts/slideLayout50.xml" Type="http://schemas.openxmlformats.org/officeDocument/2006/relationships/slideLayout"/><Relationship Id="rId3" Target="../media/image118.jpeg" Type="http://schemas.openxmlformats.org/officeDocument/2006/relationships/image"/><Relationship Id="rId4" Target="../media/image119.jpeg" Type="http://schemas.openxmlformats.org/officeDocument/2006/relationships/image"/><Relationship Id="rId5" Target="../media/image120.jpeg" Type="http://schemas.openxmlformats.org/officeDocument/2006/relationships/image"/><Relationship Id="rId6" Target="../media/image121.jpeg" Type="http://schemas.openxmlformats.org/officeDocument/2006/relationships/image"/><Relationship Id="rId7" Target="../media/image122.jpeg" Type="http://schemas.openxmlformats.org/officeDocument/2006/relationships/image"/><Relationship Id="rId8" Target="../media/image123.jpeg" Type="http://schemas.openxmlformats.org/officeDocument/2006/relationships/image"/><Relationship Id="rId9" Target="../media/image124.jpeg" Type="http://schemas.openxmlformats.org/officeDocument/2006/relationships/image"/><Relationship Id="rId10" Target="../media/image125.jpeg" Type="http://schemas.openxmlformats.org/officeDocument/2006/relationships/image"/></Relationships>
</file>

<file path=ppt/slides/_rels/slide25.xml.rels><?xml version="1.0" encoding="UTF-8" standalone="yes" ?><Relationships xmlns="http://schemas.openxmlformats.org/package/2006/relationships"><Relationship Id="rId3" Target="../slideLayouts/slideLayout50.xml" Type="http://schemas.openxmlformats.org/officeDocument/2006/relationships/slideLayout"/><Relationship Id="rId4" Target="../notesSlides/notesSlide9.xml" Type="http://schemas.openxmlformats.org/officeDocument/2006/relationships/notesSlide"/><Relationship Id="rId5" Target="../media/image131.jpeg" Type="http://schemas.openxmlformats.org/officeDocument/2006/relationships/image"/><Relationship Id="rId6" Target="../media/image132.jpeg" Type="http://schemas.openxmlformats.org/officeDocument/2006/relationships/image"/><Relationship Id="rId7" Target="../media/image133.jpeg" Type="http://schemas.openxmlformats.org/officeDocument/2006/relationships/image"/><Relationship Id="rId8" Target="../media/image134.jpeg" Type="http://schemas.openxmlformats.org/officeDocument/2006/relationships/image"/><Relationship Id="rId9" Target="../media/image135.png" Type="http://schemas.openxmlformats.org/officeDocument/2006/relationships/image"/><Relationship Id="rId1" Target="../media/media1.wmv" Type="http://schemas.microsoft.com/office/2007/relationships/media"/><Relationship Id="rId2" Target="../media/media1.wmv" Type="http://schemas.openxmlformats.org/officeDocument/2006/relationships/video"/></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1.xml"/><Relationship Id="rId4" Type="http://schemas.openxmlformats.org/officeDocument/2006/relationships/notesSlide" Target="../notesSlides/notesSlide10.xml"/><Relationship Id="rId5" Type="http://schemas.openxmlformats.org/officeDocument/2006/relationships/image" Target="../media/image136.jpg"/><Relationship Id="rId6" Type="http://schemas.openxmlformats.org/officeDocument/2006/relationships/image" Target="../media/image137.jpeg"/><Relationship Id="rId7" Type="http://schemas.openxmlformats.org/officeDocument/2006/relationships/image" Target="../media/image138.jpeg"/><Relationship Id="rId8" Type="http://schemas.openxmlformats.org/officeDocument/2006/relationships/image" Target="../media/image139.jpeg"/><Relationship Id="rId1" Type="http://schemas.microsoft.com/office/2007/relationships/media" Target="file://localhost/Users/8bb/Movies/Transportation%20Anil/station_output.wmv" TargetMode="External"/><Relationship Id="rId2" Type="http://schemas.openxmlformats.org/officeDocument/2006/relationships/video" Target="file://localhost/Users/8bb/Movies/Transportation%20Anil/station_output.wmv" TargetMode="External"/></Relationships>
</file>

<file path=ppt/slides/_rels/slide27.xml.rels><?xml version="1.0" encoding="UTF-8" standalone="yes" ?><Relationships xmlns="http://schemas.openxmlformats.org/package/2006/relationships"><Relationship Id="rId3" Target="../slideLayouts/slideLayout28.xml" Type="http://schemas.openxmlformats.org/officeDocument/2006/relationships/slideLayout"/><Relationship Id="rId4" Target="../media/image140.jpeg" Type="http://schemas.openxmlformats.org/officeDocument/2006/relationships/image"/><Relationship Id="rId1" Target="../media/media2.wmv" Type="http://schemas.microsoft.com/office/2007/relationships/media"/><Relationship Id="rId2" Target="../media/media2.wmv" Type="http://schemas.openxmlformats.org/officeDocument/2006/relationships/video"/></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1.xml"/><Relationship Id="rId3" Type="http://schemas.openxmlformats.org/officeDocument/2006/relationships/image" Target="../media/image14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2.xml"/><Relationship Id="rId3" Type="http://schemas.openxmlformats.org/officeDocument/2006/relationships/image" Target="../media/image142.png"/></Relationships>
</file>

<file path=ppt/slides/_rels/slide3.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76.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143.jpeg"/><Relationship Id="rId3" Type="http://schemas.openxmlformats.org/officeDocument/2006/relationships/image" Target="../media/image14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145.gif"/></Relationships>
</file>

<file path=ppt/slides/_rels/slide32.xml.rels><?xml version="1.0" encoding="UTF-8" standalone="yes" ?><Relationships xmlns="http://schemas.openxmlformats.org/package/2006/relationships"><Relationship Id="rId3" Target="../media/image147.jpeg" Type="http://schemas.openxmlformats.org/officeDocument/2006/relationships/image"/><Relationship Id="rId4" Target="../media/image148.jpeg" Type="http://schemas.openxmlformats.org/officeDocument/2006/relationships/image"/><Relationship Id="rId1" Target="../slideLayouts/slideLayout71.xml" Type="http://schemas.openxmlformats.org/officeDocument/2006/relationships/slideLayout"/><Relationship Id="rId2" Target="../media/image146.jpeg" Type="http://schemas.openxmlformats.org/officeDocument/2006/relationships/image"/></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3" Type="http://schemas.openxmlformats.org/officeDocument/2006/relationships/image" Target="../media/image150.jpeg"/><Relationship Id="rId4" Type="http://schemas.openxmlformats.org/officeDocument/2006/relationships/image" Target="../media/image151.gif"/><Relationship Id="rId5" Type="http://schemas.openxmlformats.org/officeDocument/2006/relationships/image" Target="../media/image152.jpeg"/><Relationship Id="rId1" Type="http://schemas.openxmlformats.org/officeDocument/2006/relationships/slideLayout" Target="../slideLayouts/slideLayout28.xml"/><Relationship Id="rId2" Type="http://schemas.openxmlformats.org/officeDocument/2006/relationships/image" Target="../media/image149.jpe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1" Type="http://schemas.openxmlformats.org/officeDocument/2006/relationships/slideLayout" Target="../slideLayouts/slideLayout6.xml"/><Relationship Id="rId2" Type="http://schemas.openxmlformats.org/officeDocument/2006/relationships/image" Target="../media/image153.gif"/></Relationships>
</file>

<file path=ppt/slides/_rels/slide36.xml.rels><?xml version="1.0" encoding="UTF-8" standalone="yes" ?><Relationships xmlns="http://schemas.openxmlformats.org/package/2006/relationships"><Relationship Id="rId3" Target="../media/image155.jpeg" Type="http://schemas.openxmlformats.org/officeDocument/2006/relationships/image"/><Relationship Id="rId4" Target="../media/image156.png" Type="http://schemas.openxmlformats.org/officeDocument/2006/relationships/image"/><Relationship Id="rId1" Target="../slideLayouts/slideLayout3.xml" Type="http://schemas.openxmlformats.org/officeDocument/2006/relationships/slideLayout"/><Relationship Id="rId2" Target="../media/image154.png" Type="http://schemas.openxmlformats.org/officeDocument/2006/relationships/image"/></Relationships>
</file>

<file path=ppt/slides/_rels/slide37.xml.rels><?xml version="1.0" encoding="UTF-8" standalone="yes" ?><Relationships xmlns="http://schemas.openxmlformats.org/package/2006/relationships"><Relationship Id="rId3" Target="../media/image157.png" Type="http://schemas.openxmlformats.org/officeDocument/2006/relationships/image"/><Relationship Id="rId4" Target="http://pubs.acs.org/action/doSearch?action=search&amp;author=Jones,+C&amp;qsSearchArea=author" TargetMode="External" Type="http://schemas.openxmlformats.org/officeDocument/2006/relationships/hyperlink"/><Relationship Id="rId5" Target="http://pubs.acs.org/action/doSearch?action=search&amp;author=Kammen,+D+M&amp;qsSearchArea=author" TargetMode="External" Type="http://schemas.openxmlformats.org/officeDocument/2006/relationships/hyperlink"/><Relationship Id="rId6" Target="../media/image158.png" Type="http://schemas.openxmlformats.org/officeDocument/2006/relationships/image"/><Relationship Id="rId1" Target="../slideLayouts/slideLayout46.xml" Type="http://schemas.openxmlformats.org/officeDocument/2006/relationships/slideLayout"/><Relationship Id="rId2" Target="../notesSlides/notesSlide13.xml" Type="http://schemas.openxmlformats.org/officeDocument/2006/relationships/notesSlide"/></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7" Type="http://schemas.openxmlformats.org/officeDocument/2006/relationships/image" Target="../media/image159.jpg"/><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_rels/slide39.xml.rels><?xml version="1.0" encoding="UTF-8" standalone="yes"?>
<Relationships xmlns="http://schemas.openxmlformats.org/package/2006/relationships"><Relationship Id="rId3" Type="http://schemas.openxmlformats.org/officeDocument/2006/relationships/image" Target="../media/image161.jpg"/><Relationship Id="rId4" Type="http://schemas.openxmlformats.org/officeDocument/2006/relationships/image" Target="../media/image162.jpg"/><Relationship Id="rId5" Type="http://schemas.openxmlformats.org/officeDocument/2006/relationships/image" Target="../media/image163.jpeg"/><Relationship Id="rId1" Type="http://schemas.openxmlformats.org/officeDocument/2006/relationships/slideLayout" Target="../slideLayouts/slideLayout3.xml"/><Relationship Id="rId2" Type="http://schemas.openxmlformats.org/officeDocument/2006/relationships/image" Target="../media/image16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arget="../media/image165.jpeg" Type="http://schemas.openxmlformats.org/officeDocument/2006/relationships/image"/><Relationship Id="rId4" Target="../media/image166.jpeg" Type="http://schemas.openxmlformats.org/officeDocument/2006/relationships/image"/><Relationship Id="rId1" Target="../slideLayouts/slideLayout54.xml" Type="http://schemas.openxmlformats.org/officeDocument/2006/relationships/slideLayout"/><Relationship Id="rId2" Target="../media/image164.png" Type="http://schemas.openxmlformats.org/officeDocument/2006/relationships/image"/></Relationships>
</file>

<file path=ppt/slides/_rels/slide41.xml.rels><?xml version="1.0" encoding="UTF-8" standalone="yes" ?><Relationships xmlns="http://schemas.openxmlformats.org/package/2006/relationships"><Relationship Id="rId3" Target="../media/image168.jpg" Type="http://schemas.openxmlformats.org/officeDocument/2006/relationships/image"/><Relationship Id="rId4" Target="../media/image169.jpeg" Type="http://schemas.openxmlformats.org/officeDocument/2006/relationships/image"/><Relationship Id="rId5" Target="../media/image170.jpeg" Type="http://schemas.openxmlformats.org/officeDocument/2006/relationships/image"/><Relationship Id="rId1" Target="../slideLayouts/slideLayout53.xml" Type="http://schemas.openxmlformats.org/officeDocument/2006/relationships/slideLayout"/><Relationship Id="rId2" Target="../media/image167.jpg" Type="http://schemas.openxmlformats.org/officeDocument/2006/relationships/image"/></Relationships>
</file>

<file path=ppt/slides/_rels/slide42.xml.rels><?xml version="1.0" encoding="UTF-8" standalone="yes" ?><Relationships xmlns="http://schemas.openxmlformats.org/package/2006/relationships"><Relationship Id="rId3" Target="../media/image172.jpg" Type="http://schemas.openxmlformats.org/officeDocument/2006/relationships/image"/><Relationship Id="rId4" Target="../media/image173.png" Type="http://schemas.openxmlformats.org/officeDocument/2006/relationships/image"/><Relationship Id="rId5" Target="../media/image174.jpeg" Type="http://schemas.openxmlformats.org/officeDocument/2006/relationships/image"/><Relationship Id="rId1" Target="../slideLayouts/slideLayout3.xml" Type="http://schemas.openxmlformats.org/officeDocument/2006/relationships/slideLayout"/><Relationship Id="rId2" Target="../media/image171.jpeg" Type="http://schemas.openxmlformats.org/officeDocument/2006/relationships/image"/></Relationships>
</file>

<file path=ppt/slides/_rels/slide43.xml.rels><?xml version="1.0" encoding="UTF-8" standalone="yes" ?><Relationships xmlns="http://schemas.openxmlformats.org/package/2006/relationships"><Relationship Id="rId3" Target="../media/image176.jpeg" Type="http://schemas.openxmlformats.org/officeDocument/2006/relationships/image"/><Relationship Id="rId4" Target="../media/image177.jpg" Type="http://schemas.openxmlformats.org/officeDocument/2006/relationships/image"/><Relationship Id="rId5" Target="../media/image178.png" Type="http://schemas.openxmlformats.org/officeDocument/2006/relationships/image"/><Relationship Id="rId1" Target="../slideLayouts/slideLayout3.xml" Type="http://schemas.openxmlformats.org/officeDocument/2006/relationships/slideLayout"/><Relationship Id="rId2" Target="../media/image175.jpg" Type="http://schemas.openxmlformats.org/officeDocument/2006/relationships/image"/></Relationships>
</file>

<file path=ppt/slides/_rels/slide44.xml.rels><?xml version="1.0" encoding="UTF-8" standalone="yes" ?><Relationships xmlns="http://schemas.openxmlformats.org/package/2006/relationships"><Relationship Id="rId3" Target="../media/image180.jpeg" Type="http://schemas.openxmlformats.org/officeDocument/2006/relationships/image"/><Relationship Id="rId4" Target="../media/image181.jpeg" Type="http://schemas.openxmlformats.org/officeDocument/2006/relationships/image"/><Relationship Id="rId1" Target="../slideLayouts/slideLayout63.xml" Type="http://schemas.openxmlformats.org/officeDocument/2006/relationships/slideLayout"/><Relationship Id="rId2" Target="../media/image179.jpeg" Type="http://schemas.openxmlformats.org/officeDocument/2006/relationships/image"/></Relationships>
</file>

<file path=ppt/slides/_rels/slide45.xml.rels><?xml version="1.0" encoding="UTF-8" standalone="yes" ?><Relationships xmlns="http://schemas.openxmlformats.org/package/2006/relationships"><Relationship Id="rId3" Target="../media/image183.png" Type="http://schemas.openxmlformats.org/officeDocument/2006/relationships/image"/><Relationship Id="rId4" Target="../media/image184.jpeg" Type="http://schemas.openxmlformats.org/officeDocument/2006/relationships/image"/><Relationship Id="rId5" Target="../media/image185.jpeg" Type="http://schemas.openxmlformats.org/officeDocument/2006/relationships/image"/><Relationship Id="rId6" Target="../media/image186.jpeg" Type="http://schemas.openxmlformats.org/officeDocument/2006/relationships/image"/><Relationship Id="rId1" Target="../slideLayouts/slideLayout3.xml" Type="http://schemas.openxmlformats.org/officeDocument/2006/relationships/slideLayout"/><Relationship Id="rId2" Target="../media/image182.png" Type="http://schemas.openxmlformats.org/officeDocument/2006/relationships/image"/></Relationships>
</file>

<file path=ppt/slides/_rels/slide46.xml.rels><?xml version="1.0" encoding="UTF-8" standalone="yes" ?><Relationships xmlns="http://schemas.openxmlformats.org/package/2006/relationships"><Relationship Id="rId3" Target="../media/image187.jpg" Type="http://schemas.openxmlformats.org/officeDocument/2006/relationships/image"/><Relationship Id="rId4" Target="../media/image188.jpg" Type="http://schemas.openxmlformats.org/officeDocument/2006/relationships/image"/><Relationship Id="rId5" Target="../media/image189.jpg" Type="http://schemas.openxmlformats.org/officeDocument/2006/relationships/image"/><Relationship Id="rId6" Target="../media/image190.jpeg" Type="http://schemas.openxmlformats.org/officeDocument/2006/relationships/image"/><Relationship Id="rId7" Target="../media/image191.jpg" Type="http://schemas.openxmlformats.org/officeDocument/2006/relationships/image"/><Relationship Id="rId8" Target="../media/image192.jpg" Type="http://schemas.openxmlformats.org/officeDocument/2006/relationships/image"/><Relationship Id="rId9" Target="../media/image193.jpeg" Type="http://schemas.openxmlformats.org/officeDocument/2006/relationships/image"/><Relationship Id="rId1" Target="../slideLayouts/slideLayout4.xml" Type="http://schemas.openxmlformats.org/officeDocument/2006/relationships/slideLayout"/><Relationship Id="rId2" Target="../notesSlides/notesSlide14.xml" Type="http://schemas.openxmlformats.org/officeDocument/2006/relationships/notesSlide"/></Relationships>
</file>

<file path=ppt/slides/_rels/slide47.xml.rels><?xml version="1.0" encoding="UTF-8" standalone="yes"?>
<Relationships xmlns="http://schemas.openxmlformats.org/package/2006/relationships"><Relationship Id="rId3" Type="http://schemas.openxmlformats.org/officeDocument/2006/relationships/image" Target="../media/image195.jpg"/><Relationship Id="rId4" Type="http://schemas.openxmlformats.org/officeDocument/2006/relationships/image" Target="../media/image196.jpg"/><Relationship Id="rId1" Type="http://schemas.openxmlformats.org/officeDocument/2006/relationships/slideLayout" Target="../slideLayouts/slideLayout2.xml"/><Relationship Id="rId2" Type="http://schemas.openxmlformats.org/officeDocument/2006/relationships/image" Target="../media/image194.gif"/></Relationships>
</file>

<file path=ppt/slides/_rels/slide48.xml.rels><?xml version="1.0" encoding="UTF-8" standalone="yes" ?><Relationships xmlns="http://schemas.openxmlformats.org/package/2006/relationships"><Relationship Id="rId3" Target="../media/image198.png" Type="http://schemas.openxmlformats.org/officeDocument/2006/relationships/image"/><Relationship Id="rId4" Target="../media/hdphoto3.wdp" Type="http://schemas.microsoft.com/office/2007/relationships/hdphoto"/><Relationship Id="rId1" Target="../slideLayouts/slideLayout28.xml" Type="http://schemas.openxmlformats.org/officeDocument/2006/relationships/slideLayout"/><Relationship Id="rId2" Target="../media/image197.jpeg" Type="http://schemas.openxmlformats.org/officeDocument/2006/relationships/image"/></Relationships>
</file>

<file path=ppt/slides/_rels/slide49.xml.rels><?xml version="1.0" encoding="UTF-8" standalone="yes" ?><Relationships xmlns="http://schemas.openxmlformats.org/package/2006/relationships"><Relationship Id="rId3" Target="../media/image200.png" Type="http://schemas.openxmlformats.org/officeDocument/2006/relationships/image"/><Relationship Id="rId4" Target="../media/image201.jpeg" Type="http://schemas.openxmlformats.org/officeDocument/2006/relationships/image"/><Relationship Id="rId1" Target="../slideLayouts/slideLayout8.xml" Type="http://schemas.openxmlformats.org/officeDocument/2006/relationships/slideLayout"/><Relationship Id="rId2" Target="../media/image199.gif" Type="http://schemas.openxmlformats.org/officeDocument/2006/relationships/image"/></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4.jpg"/><Relationship Id="rId3" Type="http://schemas.openxmlformats.org/officeDocument/2006/relationships/image" Target="../media/image35.jpg"/></Relationships>
</file>

<file path=ppt/slides/_rels/slide50.xml.rels><?xml version="1.0" encoding="UTF-8" standalone="yes"?>
<Relationships xmlns="http://schemas.openxmlformats.org/package/2006/relationships"><Relationship Id="rId3" Type="http://schemas.openxmlformats.org/officeDocument/2006/relationships/image" Target="../media/image202.jpeg"/><Relationship Id="rId4" Type="http://schemas.openxmlformats.org/officeDocument/2006/relationships/image" Target="../media/image203.jpeg"/><Relationship Id="rId5" Type="http://schemas.openxmlformats.org/officeDocument/2006/relationships/image" Target="../media/image204.jpeg"/><Relationship Id="rId6" Type="http://schemas.openxmlformats.org/officeDocument/2006/relationships/image" Target="../media/image205.jpeg"/><Relationship Id="rId7" Type="http://schemas.openxmlformats.org/officeDocument/2006/relationships/image" Target="../media/image206.jpe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3.xml"/><Relationship Id="rId4" Type="http://schemas.openxmlformats.org/officeDocument/2006/relationships/image" Target="../media/image207.png"/><Relationship Id="rId1" Type="http://schemas.microsoft.com/office/2007/relationships/media" Target="file://localhost/Users/8bb/Movies/Climate/TMQ_LS_t341_2005_720x480.mpg" TargetMode="External"/><Relationship Id="rId2" Type="http://schemas.openxmlformats.org/officeDocument/2006/relationships/video" Target="file://localhost/Users/8bb/Movies/Climate/TMQ_LS_t341_2005_720x480.mpg" TargetMode="External"/></Relationships>
</file>

<file path=ppt/slides/_rels/slide52.xml.rels><?xml version="1.0" encoding="UTF-8" standalone="yes"?>
<Relationships xmlns="http://schemas.openxmlformats.org/package/2006/relationships"><Relationship Id="rId11" Type="http://schemas.openxmlformats.org/officeDocument/2006/relationships/diagramQuickStyle" Target="../diagrams/quickStyle9.xml"/><Relationship Id="rId12" Type="http://schemas.openxmlformats.org/officeDocument/2006/relationships/diagramColors" Target="../diagrams/colors9.xml"/><Relationship Id="rId13" Type="http://schemas.microsoft.com/office/2007/relationships/diagramDrawing" Target="../diagrams/drawing9.xml"/><Relationship Id="rId1" Type="http://schemas.openxmlformats.org/officeDocument/2006/relationships/slideLayout" Target="../slideLayouts/slideLayout50.xml"/><Relationship Id="rId2" Type="http://schemas.openxmlformats.org/officeDocument/2006/relationships/image" Target="../media/image208.emf"/><Relationship Id="rId3" Type="http://schemas.openxmlformats.org/officeDocument/2006/relationships/image" Target="../media/image48.jpeg"/><Relationship Id="rId4" Type="http://schemas.openxmlformats.org/officeDocument/2006/relationships/diagramData" Target="../diagrams/data8.xml"/><Relationship Id="rId5" Type="http://schemas.openxmlformats.org/officeDocument/2006/relationships/diagramLayout" Target="../diagrams/layout8.xml"/><Relationship Id="rId6" Type="http://schemas.openxmlformats.org/officeDocument/2006/relationships/diagramQuickStyle" Target="../diagrams/quickStyle8.xml"/><Relationship Id="rId7" Type="http://schemas.openxmlformats.org/officeDocument/2006/relationships/diagramColors" Target="../diagrams/colors8.xml"/><Relationship Id="rId8" Type="http://schemas.microsoft.com/office/2007/relationships/diagramDrawing" Target="../diagrams/drawing8.xml"/><Relationship Id="rId9" Type="http://schemas.openxmlformats.org/officeDocument/2006/relationships/diagramData" Target="../diagrams/data9.xml"/><Relationship Id="rId10" Type="http://schemas.openxmlformats.org/officeDocument/2006/relationships/diagramLayout" Target="../diagrams/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6.xml"/><Relationship Id="rId3" Type="http://schemas.openxmlformats.org/officeDocument/2006/relationships/image" Target="../media/image209.jpeg"/></Relationships>
</file>

<file path=ppt/slides/_rels/slide6.xml.rels><?xml version="1.0" encoding="UTF-8" standalone="yes" ?><Relationships xmlns="http://schemas.openxmlformats.org/package/2006/relationships"><Relationship Id="rId11" Target="../media/image45.jpg" Type="http://schemas.openxmlformats.org/officeDocument/2006/relationships/image"/><Relationship Id="rId12" Target="../media/image36.jpg" Type="http://schemas.openxmlformats.org/officeDocument/2006/relationships/image"/><Relationship Id="rId13" Target="../diagrams/data3.xml" Type="http://schemas.openxmlformats.org/officeDocument/2006/relationships/diagramData"/><Relationship Id="rId14" Target="../diagrams/layout3.xml" Type="http://schemas.openxmlformats.org/officeDocument/2006/relationships/diagramLayout"/><Relationship Id="rId15" Target="../diagrams/quickStyle3.xml" Type="http://schemas.openxmlformats.org/officeDocument/2006/relationships/diagramQuickStyle"/><Relationship Id="rId16" Target="../diagrams/colors3.xml" Type="http://schemas.openxmlformats.org/officeDocument/2006/relationships/diagramColors"/><Relationship Id="rId17" Target="../diagrams/drawing3.xml" Type="http://schemas.microsoft.com/office/2007/relationships/diagramDrawing"/><Relationship Id="rId1" Target="../slideLayouts/slideLayout59.xml" Type="http://schemas.openxmlformats.org/officeDocument/2006/relationships/slideLayout"/><Relationship Id="rId2" Target="../diagrams/data2.xml" Type="http://schemas.openxmlformats.org/officeDocument/2006/relationships/diagramData"/><Relationship Id="rId3" Target="../diagrams/layout2.xml" Type="http://schemas.openxmlformats.org/officeDocument/2006/relationships/diagramLayout"/><Relationship Id="rId4" Target="../diagrams/quickStyle2.xml" Type="http://schemas.openxmlformats.org/officeDocument/2006/relationships/diagramQuickStyle"/><Relationship Id="rId5" Target="../diagrams/colors2.xml" Type="http://schemas.openxmlformats.org/officeDocument/2006/relationships/diagramColors"/><Relationship Id="rId6" Target="../diagrams/drawing2.xml" Type="http://schemas.microsoft.com/office/2007/relationships/diagramDrawing"/><Relationship Id="rId7" Target="http://images.google.com/imgres?imgurl=http://www.st.com/stonline/stappl/publish/stwebresources/PL__Press__Release/CERN_LHC_t2030shigh.jpeg&amp;imgrefurl=http://wk.typepad.com/weblog/2008/02/ted-2008---sess.html&amp;h=514&amp;w=789&amp;sz=606&amp;hl=en&amp;start=3&amp;sig2=JpG3uuLLGQaVlbdCCTHJfw&amp;um=1&amp;tbnid=LVmRtlYltPxfNM:&amp;tbnh=93&amp;tbnw=143&amp;ei=PQFWSOzDBqOYoQSlwr2TAw&amp;prev=/images?q=lhc&amp;um=1&amp;hl=en&amp;rls=com.microsoft:*:IE-SearchBox&amp;rlz=1I7GGLR&amp;sa=N" TargetMode="External" Type="http://schemas.openxmlformats.org/officeDocument/2006/relationships/hyperlink"/><Relationship Id="rId8" Target="../media/image42.jpeg" Type="http://schemas.openxmlformats.org/officeDocument/2006/relationships/image"/><Relationship Id="rId9" Target="../media/image43.jpeg" Type="http://schemas.openxmlformats.org/officeDocument/2006/relationships/image"/><Relationship Id="rId10" Target="../media/image44.png" Type="http://schemas.openxmlformats.org/officeDocument/2006/relationships/image"/></Relationships>
</file>

<file path=ppt/slides/_rels/slide7.xml.rels><?xml version="1.0" encoding="UTF-8" standalone="yes"?>
<Relationships xmlns="http://schemas.openxmlformats.org/package/2006/relationships"><Relationship Id="rId3" Type="http://schemas.openxmlformats.org/officeDocument/2006/relationships/image" Target="../media/image47.jpeg"/><Relationship Id="rId4" Type="http://schemas.microsoft.com/office/2007/relationships/hdphoto" Target="../media/hdphoto1.wdp"/><Relationship Id="rId1" Type="http://schemas.openxmlformats.org/officeDocument/2006/relationships/slideLayout" Target="../slideLayouts/slideLayout10.xml"/><Relationship Id="rId2" Type="http://schemas.openxmlformats.org/officeDocument/2006/relationships/image" Target="../media/image4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48.jpe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33.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7378" y="2819400"/>
            <a:ext cx="4683222" cy="3211135"/>
          </a:xfrm>
        </p:spPr>
        <p:txBody>
          <a:bodyPr/>
          <a:lstStyle/>
          <a:p>
            <a:pPr algn="l">
              <a:spcBef>
                <a:spcPct val="80000"/>
              </a:spcBef>
              <a:defRPr/>
            </a:pPr>
            <a:r>
              <a:rPr lang="en-US" sz="1800" dirty="0" smtClean="0"/>
              <a:t>Presented at</a:t>
            </a:r>
            <a:r>
              <a:rPr lang="en-US" sz="2000" dirty="0" smtClean="0"/>
              <a:t/>
            </a:r>
            <a:br>
              <a:rPr lang="en-US" sz="2000" dirty="0" smtClean="0"/>
            </a:br>
            <a:r>
              <a:rPr lang="en-US" sz="2000" b="1" spc="-150" dirty="0" smtClean="0"/>
              <a:t>IACS Seminar Series and Geography Colloquium</a:t>
            </a:r>
          </a:p>
          <a:p>
            <a:pPr algn="l">
              <a:spcBef>
                <a:spcPct val="80000"/>
              </a:spcBef>
              <a:defRPr/>
            </a:pPr>
            <a:endParaRPr lang="en-US" sz="1800" b="0" dirty="0" smtClean="0">
              <a:latin typeface="Arial Black" pitchFamily="34" charset="0"/>
            </a:endParaRPr>
          </a:p>
          <a:p>
            <a:pPr algn="l">
              <a:spcBef>
                <a:spcPct val="80000"/>
              </a:spcBef>
              <a:defRPr/>
            </a:pPr>
            <a:r>
              <a:rPr lang="en-US" sz="1800" b="0" dirty="0" smtClean="0">
                <a:latin typeface="Arial Black" pitchFamily="34" charset="0"/>
              </a:rPr>
              <a:t>Budhendra Bhaduri</a:t>
            </a:r>
            <a:r>
              <a:rPr lang="en-US" sz="1800" dirty="0" smtClean="0"/>
              <a:t/>
            </a:r>
            <a:br>
              <a:rPr lang="en-US" sz="1800" dirty="0" smtClean="0"/>
            </a:br>
            <a:r>
              <a:rPr lang="en-US" sz="1800" spc="-150" dirty="0" smtClean="0"/>
              <a:t>Corporate Research Fellow</a:t>
            </a:r>
          </a:p>
          <a:p>
            <a:pPr algn="l">
              <a:spcBef>
                <a:spcPts val="0"/>
              </a:spcBef>
              <a:defRPr/>
            </a:pPr>
            <a:r>
              <a:rPr lang="en-US" sz="1800" spc="-150" dirty="0" smtClean="0"/>
              <a:t>Director, Oak Ridge Urban Dynamics Institute</a:t>
            </a:r>
          </a:p>
          <a:p>
            <a:pPr algn="l">
              <a:spcBef>
                <a:spcPct val="80000"/>
              </a:spcBef>
              <a:defRPr/>
            </a:pPr>
            <a:endParaRPr lang="en-US" sz="1600" dirty="0" smtClean="0"/>
          </a:p>
          <a:p>
            <a:pPr algn="l">
              <a:spcBef>
                <a:spcPct val="80000"/>
              </a:spcBef>
              <a:defRPr/>
            </a:pPr>
            <a:r>
              <a:rPr lang="en-US" sz="1600" dirty="0" smtClean="0"/>
              <a:t>April 10, 2015</a:t>
            </a:r>
            <a:br>
              <a:rPr lang="en-US" sz="1600" dirty="0" smtClean="0"/>
            </a:br>
            <a:r>
              <a:rPr lang="en-US" sz="1600" dirty="0" smtClean="0"/>
              <a:t>Cambridge, MA</a:t>
            </a:r>
          </a:p>
          <a:p>
            <a:pPr algn="l"/>
            <a:endParaRPr lang="en-US" dirty="0"/>
          </a:p>
        </p:txBody>
      </p:sp>
      <p:sp>
        <p:nvSpPr>
          <p:cNvPr id="2" name="Title 1"/>
          <p:cNvSpPr>
            <a:spLocks noGrp="1"/>
          </p:cNvSpPr>
          <p:nvPr>
            <p:ph type="ctrTitle"/>
          </p:nvPr>
        </p:nvSpPr>
        <p:spPr>
          <a:xfrm>
            <a:off x="152400" y="433708"/>
            <a:ext cx="5105400" cy="1852292"/>
          </a:xfrm>
        </p:spPr>
        <p:txBody>
          <a:bodyPr/>
          <a:lstStyle/>
          <a:p>
            <a:pPr algn="l"/>
            <a:r>
              <a:rPr lang="en-US" sz="2800" dirty="0"/>
              <a:t>Big Data, Geospatial Computing, and My 2 Cents in an Open Data Economy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smtClean="0"/>
              <a:t>Spatial refinement of LandScan Global</a:t>
            </a:r>
            <a:endParaRPr lang="en-US" dirty="0"/>
          </a:p>
        </p:txBody>
      </p:sp>
      <p:pic>
        <p:nvPicPr>
          <p:cNvPr id="11" name="Picture 4" descr="B_naw2_no"/>
          <p:cNvPicPr>
            <a:picLocks noChangeAspect="1" noChangeArrowheads="1"/>
          </p:cNvPicPr>
          <p:nvPr/>
        </p:nvPicPr>
        <p:blipFill>
          <a:blip r:embed="rId2" cstate="print"/>
          <a:srcRect/>
          <a:stretch>
            <a:fillRect/>
          </a:stretch>
        </p:blipFill>
        <p:spPr bwMode="auto">
          <a:xfrm>
            <a:off x="0" y="1096963"/>
            <a:ext cx="9144000" cy="5761037"/>
          </a:xfrm>
          <a:prstGeom prst="rect">
            <a:avLst/>
          </a:prstGeom>
          <a:noFill/>
        </p:spPr>
      </p:pic>
      <p:pic>
        <p:nvPicPr>
          <p:cNvPr id="12" name="Picture 4" descr="B_naw2_global"/>
          <p:cNvPicPr>
            <a:picLocks noChangeAspect="1" noChangeArrowheads="1"/>
          </p:cNvPicPr>
          <p:nvPr/>
        </p:nvPicPr>
        <p:blipFill>
          <a:blip r:embed="rId3" cstate="print"/>
          <a:srcRect/>
          <a:stretch>
            <a:fillRect/>
          </a:stretch>
        </p:blipFill>
        <p:spPr bwMode="auto">
          <a:xfrm>
            <a:off x="0" y="1096963"/>
            <a:ext cx="9144000" cy="5761037"/>
          </a:xfrm>
          <a:prstGeom prst="rect">
            <a:avLst/>
          </a:prstGeom>
          <a:noFill/>
        </p:spPr>
      </p:pic>
      <p:pic>
        <p:nvPicPr>
          <p:cNvPr id="13" name="Picture 4" descr="B_naw2_HD"/>
          <p:cNvPicPr>
            <a:picLocks noChangeAspect="1" noChangeArrowheads="1"/>
          </p:cNvPicPr>
          <p:nvPr/>
        </p:nvPicPr>
        <p:blipFill>
          <a:blip r:embed="rId4" cstate="print"/>
          <a:srcRect/>
          <a:stretch>
            <a:fillRect/>
          </a:stretch>
        </p:blipFill>
        <p:spPr bwMode="auto">
          <a:xfrm>
            <a:off x="0" y="1096963"/>
            <a:ext cx="9144000" cy="5761037"/>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par>
                          <p:cTn id="8" fill="hold">
                            <p:stCondLst>
                              <p:cond delay="12000"/>
                            </p:stCondLst>
                            <p:childTnLst>
                              <p:par>
                                <p:cTn id="9" presetID="10" presetClass="entr" presetSubtype="0" repeatCount="indefinite" fill="hold" nodeType="afterEffect">
                                  <p:stCondLst>
                                    <p:cond delay="100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Port Said</a:t>
            </a:r>
            <a:endParaRPr lang="en-US" sz="3200" b="1" dirty="0"/>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63251"/>
            <a:ext cx="9144000" cy="5531498"/>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62540"/>
            <a:ext cx="9144000" cy="5532919"/>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58813"/>
            <a:ext cx="9144000" cy="5532919"/>
          </a:xfrm>
          <a:prstGeom prst="rect">
            <a:avLst/>
          </a:prstGeom>
        </p:spPr>
      </p:pic>
    </p:spTree>
    <p:extLst>
      <p:ext uri="{BB962C8B-B14F-4D97-AF65-F5344CB8AC3E}">
        <p14:creationId xmlns:p14="http://schemas.microsoft.com/office/powerpoint/2010/main" val="187304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“Developed Land Cover” Examples </a:t>
            </a:r>
            <a:endParaRPr lang="en-US" dirty="0"/>
          </a:p>
        </p:txBody>
      </p:sp>
      <p:pic>
        <p:nvPicPr>
          <p:cNvPr id="5" name="Picture 4" descr="Screen Shot 2013-03-19 at 1.57.2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0650" y="-2061"/>
            <a:ext cx="8939626" cy="6902946"/>
          </a:xfrm>
          <a:prstGeom prst="rect">
            <a:avLst/>
          </a:prstGeom>
        </p:spPr>
      </p:pic>
      <p:pic>
        <p:nvPicPr>
          <p:cNvPr id="6" name="Picture 5" descr="Screen Shot 2013-03-19 at 1.59.45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0650" y="-2061"/>
            <a:ext cx="8924079" cy="6910719"/>
          </a:xfrm>
          <a:prstGeom prst="rect">
            <a:avLst/>
          </a:prstGeom>
        </p:spPr>
      </p:pic>
      <p:pic>
        <p:nvPicPr>
          <p:cNvPr id="7" name="Picture 6" descr="Screen Shot 2013-03-19 at 2.00.02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0650" y="-2061"/>
            <a:ext cx="8908531" cy="6895172"/>
          </a:xfrm>
          <a:prstGeom prst="rect">
            <a:avLst/>
          </a:prstGeom>
        </p:spPr>
      </p:pic>
    </p:spTree>
    <p:extLst>
      <p:ext uri="{BB962C8B-B14F-4D97-AF65-F5344CB8AC3E}">
        <p14:creationId xmlns:p14="http://schemas.microsoft.com/office/powerpoint/2010/main" val="276060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ornl.gov\gistdata\DATA\NGA\SociCultMapping\imagery\CitySphere\Addis_Ababa_Tiles_out\Pictures\AddisOverview.pn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61638" y="0"/>
            <a:ext cx="8797636" cy="6858000"/>
          </a:xfrm>
          <a:prstGeom prst="rect">
            <a:avLst/>
          </a:prstGeom>
          <a:noFill/>
        </p:spPr>
      </p:pic>
      <p:sp>
        <p:nvSpPr>
          <p:cNvPr id="3" name="Title 2"/>
          <p:cNvSpPr>
            <a:spLocks noGrp="1"/>
          </p:cNvSpPr>
          <p:nvPr>
            <p:ph type="title"/>
          </p:nvPr>
        </p:nvSpPr>
        <p:spPr/>
        <p:txBody>
          <a:bodyPr/>
          <a:lstStyle/>
          <a:p>
            <a:pPr algn="l"/>
            <a:r>
              <a:rPr lang="en-US" dirty="0" smtClean="0">
                <a:solidFill>
                  <a:schemeClr val="bg1"/>
                </a:solidFill>
                <a:effectLst>
                  <a:glow rad="63500">
                    <a:schemeClr val="accent4">
                      <a:satMod val="175000"/>
                      <a:alpha val="40000"/>
                    </a:schemeClr>
                  </a:glow>
                  <a:outerShdw blurRad="50800" dist="38100" dir="5400000" algn="t" rotWithShape="0">
                    <a:prstClr val="black">
                      <a:alpha val="40000"/>
                    </a:prstClr>
                  </a:outerShdw>
                </a:effectLst>
              </a:rPr>
              <a:t>Addis Ababa, Ethiopia</a:t>
            </a:r>
            <a:endParaRPr lang="en-US" dirty="0">
              <a:solidFill>
                <a:schemeClr val="bg1"/>
              </a:solidFill>
              <a:effectLst>
                <a:glow rad="63500">
                  <a:schemeClr val="accent4">
                    <a:satMod val="175000"/>
                    <a:alpha val="40000"/>
                  </a:schemeClr>
                </a:glow>
                <a:outerShdw blurRad="50800" dist="38100" dir="5400000" algn="t" rotWithShape="0">
                  <a:prstClr val="black">
                    <a:alpha val="40000"/>
                  </a:prstClr>
                </a:outerShdw>
              </a:effectLst>
            </a:endParaRPr>
          </a:p>
        </p:txBody>
      </p:sp>
      <p:grpSp>
        <p:nvGrpSpPr>
          <p:cNvPr id="2" name="Group 1"/>
          <p:cNvGrpSpPr/>
          <p:nvPr/>
        </p:nvGrpSpPr>
        <p:grpSpPr>
          <a:xfrm>
            <a:off x="5334000" y="914400"/>
            <a:ext cx="3733800" cy="5636119"/>
            <a:chOff x="5334000" y="914400"/>
            <a:chExt cx="3733800" cy="5636119"/>
          </a:xfrm>
        </p:grpSpPr>
        <p:pic>
          <p:nvPicPr>
            <p:cNvPr id="5" name="Picture 2"/>
            <p:cNvPicPr>
              <a:picLocks noChangeAspect="1" noChangeArrowheads="1"/>
            </p:cNvPicPr>
            <p:nvPr/>
          </p:nvPicPr>
          <p:blipFill>
            <a:blip r:embed="rId3" cstate="print"/>
            <a:srcRect/>
            <a:stretch>
              <a:fillRect/>
            </a:stretch>
          </p:blipFill>
          <p:spPr bwMode="auto">
            <a:xfrm>
              <a:off x="5334000" y="914400"/>
              <a:ext cx="1828800" cy="1826119"/>
            </a:xfrm>
            <a:prstGeom prst="rect">
              <a:avLst/>
            </a:prstGeom>
            <a:ln w="3175" cmpd="sng">
              <a:solidFill>
                <a:schemeClr val="bg1"/>
              </a:solidFill>
            </a:ln>
            <a:effectLst>
              <a:outerShdw blurRad="292100" dist="139700" dir="2700000" algn="tl" rotWithShape="0">
                <a:srgbClr val="333333">
                  <a:alpha val="65000"/>
                </a:srgbClr>
              </a:outerShdw>
            </a:effectLst>
          </p:spPr>
        </p:pic>
        <p:pic>
          <p:nvPicPr>
            <p:cNvPr id="6" name="Picture 3"/>
            <p:cNvPicPr>
              <a:picLocks noChangeAspect="1" noChangeArrowheads="1"/>
            </p:cNvPicPr>
            <p:nvPr/>
          </p:nvPicPr>
          <p:blipFill>
            <a:blip r:embed="rId4" cstate="print"/>
            <a:srcRect/>
            <a:stretch>
              <a:fillRect/>
            </a:stretch>
          </p:blipFill>
          <p:spPr bwMode="auto">
            <a:xfrm>
              <a:off x="7239000" y="914400"/>
              <a:ext cx="1828800" cy="1831489"/>
            </a:xfrm>
            <a:prstGeom prst="rect">
              <a:avLst/>
            </a:prstGeom>
            <a:ln w="3175" cmpd="sng">
              <a:solidFill>
                <a:schemeClr val="bg1"/>
              </a:solidFill>
            </a:ln>
            <a:effectLst>
              <a:outerShdw blurRad="292100" dist="139700" dir="2700000" algn="tl" rotWithShape="0">
                <a:srgbClr val="333333">
                  <a:alpha val="65000"/>
                </a:srgbClr>
              </a:outerShdw>
            </a:effectLst>
          </p:spPr>
        </p:pic>
        <p:pic>
          <p:nvPicPr>
            <p:cNvPr id="7" name="Picture 4"/>
            <p:cNvPicPr>
              <a:picLocks noChangeAspect="1" noChangeArrowheads="1"/>
            </p:cNvPicPr>
            <p:nvPr/>
          </p:nvPicPr>
          <p:blipFill>
            <a:blip r:embed="rId5" cstate="print"/>
            <a:srcRect/>
            <a:stretch>
              <a:fillRect/>
            </a:stretch>
          </p:blipFill>
          <p:spPr bwMode="auto">
            <a:xfrm>
              <a:off x="5334000" y="2819400"/>
              <a:ext cx="1828800" cy="1828800"/>
            </a:xfrm>
            <a:prstGeom prst="rect">
              <a:avLst/>
            </a:prstGeom>
            <a:ln w="3175" cmpd="sng">
              <a:solidFill>
                <a:schemeClr val="bg1"/>
              </a:solidFill>
            </a:ln>
            <a:effectLst>
              <a:outerShdw blurRad="292100" dist="139700" dir="2700000" algn="tl" rotWithShape="0">
                <a:srgbClr val="333333">
                  <a:alpha val="65000"/>
                </a:srgbClr>
              </a:outerShdw>
            </a:effectLst>
          </p:spPr>
        </p:pic>
        <p:pic>
          <p:nvPicPr>
            <p:cNvPr id="8" name="Picture 5"/>
            <p:cNvPicPr>
              <a:picLocks noChangeAspect="1" noChangeArrowheads="1"/>
            </p:cNvPicPr>
            <p:nvPr/>
          </p:nvPicPr>
          <p:blipFill>
            <a:blip r:embed="rId6" cstate="print"/>
            <a:srcRect/>
            <a:stretch>
              <a:fillRect/>
            </a:stretch>
          </p:blipFill>
          <p:spPr bwMode="auto">
            <a:xfrm>
              <a:off x="7239000" y="2819400"/>
              <a:ext cx="1828800" cy="1828800"/>
            </a:xfrm>
            <a:prstGeom prst="rect">
              <a:avLst/>
            </a:prstGeom>
            <a:ln w="3175" cmpd="sng">
              <a:solidFill>
                <a:schemeClr val="bg1"/>
              </a:solidFill>
            </a:ln>
            <a:effectLst>
              <a:outerShdw blurRad="292100" dist="139700" dir="2700000" algn="tl" rotWithShape="0">
                <a:srgbClr val="333333">
                  <a:alpha val="65000"/>
                </a:srgbClr>
              </a:outerShdw>
            </a:effectLst>
          </p:spPr>
        </p:pic>
        <p:pic>
          <p:nvPicPr>
            <p:cNvPr id="9" name="Picture 6"/>
            <p:cNvPicPr>
              <a:picLocks noChangeAspect="1" noChangeArrowheads="1"/>
            </p:cNvPicPr>
            <p:nvPr/>
          </p:nvPicPr>
          <p:blipFill>
            <a:blip r:embed="rId7" cstate="print"/>
            <a:srcRect/>
            <a:stretch>
              <a:fillRect/>
            </a:stretch>
          </p:blipFill>
          <p:spPr bwMode="auto">
            <a:xfrm>
              <a:off x="5334000" y="4724400"/>
              <a:ext cx="1828800" cy="1823453"/>
            </a:xfrm>
            <a:prstGeom prst="rect">
              <a:avLst/>
            </a:prstGeom>
            <a:ln w="3175" cmpd="sng">
              <a:solidFill>
                <a:schemeClr val="bg1"/>
              </a:solidFill>
            </a:ln>
            <a:effectLst>
              <a:outerShdw blurRad="292100" dist="139700" dir="2700000" algn="tl" rotWithShape="0">
                <a:srgbClr val="333333">
                  <a:alpha val="65000"/>
                </a:srgbClr>
              </a:outerShdw>
            </a:effectLst>
          </p:spPr>
        </p:pic>
        <p:pic>
          <p:nvPicPr>
            <p:cNvPr id="10" name="Picture 7"/>
            <p:cNvPicPr>
              <a:picLocks noChangeAspect="1" noChangeArrowheads="1"/>
            </p:cNvPicPr>
            <p:nvPr/>
          </p:nvPicPr>
          <p:blipFill>
            <a:blip r:embed="rId8" cstate="print"/>
            <a:srcRect/>
            <a:stretch>
              <a:fillRect/>
            </a:stretch>
          </p:blipFill>
          <p:spPr bwMode="auto">
            <a:xfrm>
              <a:off x="7239000" y="4724400"/>
              <a:ext cx="1828800" cy="1826119"/>
            </a:xfrm>
            <a:prstGeom prst="rect">
              <a:avLst/>
            </a:prstGeom>
            <a:ln w="3175" cmpd="sng">
              <a:solidFill>
                <a:schemeClr val="bg1"/>
              </a:solidFill>
            </a:ln>
            <a:effectLst>
              <a:outerShdw blurRad="292100" dist="139700" dir="2700000" algn="tl" rotWithShape="0">
                <a:srgbClr val="333333">
                  <a:alpha val="65000"/>
                </a:srgbClr>
              </a:outerShdw>
            </a:effectLst>
          </p:spPr>
        </p:pic>
      </p:grpSp>
      <p:sp>
        <p:nvSpPr>
          <p:cNvPr id="12" name="Content Placeholder 2"/>
          <p:cNvSpPr txBox="1">
            <a:spLocks/>
          </p:cNvSpPr>
          <p:nvPr/>
        </p:nvSpPr>
        <p:spPr>
          <a:xfrm>
            <a:off x="228600" y="3431533"/>
            <a:ext cx="3276600" cy="3350267"/>
          </a:xfrm>
          <a:prstGeom prst="rect">
            <a:avLst/>
          </a:prstGeom>
          <a:gradFill flip="none" rotWithShape="1">
            <a:gsLst>
              <a:gs pos="0">
                <a:schemeClr val="accent6">
                  <a:tint val="50000"/>
                  <a:satMod val="300000"/>
                  <a:alpha val="55000"/>
                </a:schemeClr>
              </a:gs>
              <a:gs pos="35000">
                <a:schemeClr val="accent6">
                  <a:tint val="37000"/>
                  <a:satMod val="300000"/>
                  <a:alpha val="55000"/>
                </a:schemeClr>
              </a:gs>
              <a:gs pos="100000">
                <a:schemeClr val="accent6">
                  <a:tint val="15000"/>
                  <a:satMod val="350000"/>
                  <a:alpha val="55000"/>
                </a:schemeClr>
              </a:gs>
            </a:gsLst>
            <a:lin ang="16200000" scaled="1"/>
            <a:tileRect/>
          </a:gradFill>
          <a:ln>
            <a:noFill/>
          </a:ln>
          <a:effectLst>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a:lstStyle>
            <a:lvl1pPr marL="342900" indent="-342900" algn="l" rtl="0" eaLnBrk="0" fontAlgn="base" hangingPunct="0">
              <a:lnSpc>
                <a:spcPct val="90000"/>
              </a:lnSpc>
              <a:spcBef>
                <a:spcPct val="60000"/>
              </a:spcBef>
              <a:spcAft>
                <a:spcPct val="0"/>
              </a:spcAft>
              <a:buClr>
                <a:srgbClr val="01673E"/>
              </a:buClr>
              <a:buFont typeface="Symbol" pitchFamily="18" charset="2"/>
              <a:buChar char="·"/>
              <a:defRPr sz="2800" b="1">
                <a:solidFill>
                  <a:srgbClr val="000000"/>
                </a:solidFill>
                <a:latin typeface="+mn-lt"/>
                <a:ea typeface="Geneva" pitchFamily="-106" charset="-128"/>
                <a:cs typeface="Geneva" pitchFamily="-106" charset="-128"/>
              </a:defRPr>
            </a:lvl1pPr>
            <a:lvl2pPr marL="742950" indent="-285750" algn="l" rtl="0" eaLnBrk="0" fontAlgn="base" hangingPunct="0">
              <a:lnSpc>
                <a:spcPct val="90000"/>
              </a:lnSpc>
              <a:spcBef>
                <a:spcPct val="35000"/>
              </a:spcBef>
              <a:spcAft>
                <a:spcPct val="0"/>
              </a:spcAft>
              <a:buClr>
                <a:srgbClr val="01673E"/>
              </a:buClr>
              <a:buFont typeface="Arial" pitchFamily="34" charset="0"/>
              <a:buChar char="–"/>
              <a:defRPr sz="2400" b="1">
                <a:solidFill>
                  <a:srgbClr val="000000"/>
                </a:solidFill>
                <a:latin typeface="+mn-lt"/>
                <a:ea typeface="Geneva" pitchFamily="-106" charset="-128"/>
                <a:cs typeface="Geneva"/>
              </a:defRPr>
            </a:lvl2pPr>
            <a:lvl3pPr marL="1143000" indent="-228600" algn="l" rtl="0" eaLnBrk="0" fontAlgn="base" hangingPunct="0">
              <a:lnSpc>
                <a:spcPct val="90000"/>
              </a:lnSpc>
              <a:spcBef>
                <a:spcPct val="25000"/>
              </a:spcBef>
              <a:spcAft>
                <a:spcPct val="0"/>
              </a:spcAft>
              <a:buClr>
                <a:srgbClr val="01673E"/>
              </a:buClr>
              <a:buFont typeface="Symbol" pitchFamily="18" charset="2"/>
              <a:buChar char="·"/>
              <a:defRPr sz="2000" b="1">
                <a:solidFill>
                  <a:srgbClr val="000000"/>
                </a:solidFill>
                <a:latin typeface="+mn-lt"/>
                <a:ea typeface="Geneva" pitchFamily="-106" charset="-128"/>
                <a:cs typeface="Geneva"/>
              </a:defRPr>
            </a:lvl3pPr>
            <a:lvl4pPr marL="1600200" indent="-228600" algn="l" rtl="0" eaLnBrk="0" fontAlgn="base" hangingPunct="0">
              <a:lnSpc>
                <a:spcPct val="90000"/>
              </a:lnSpc>
              <a:spcBef>
                <a:spcPct val="20000"/>
              </a:spcBef>
              <a:spcAft>
                <a:spcPct val="0"/>
              </a:spcAft>
              <a:buClr>
                <a:srgbClr val="01673E"/>
              </a:buClr>
              <a:buFont typeface="Arial" pitchFamily="34" charset="0"/>
              <a:buChar char="–"/>
              <a:defRPr b="1">
                <a:solidFill>
                  <a:srgbClr val="000000"/>
                </a:solidFill>
                <a:latin typeface="+mn-lt"/>
                <a:ea typeface="Geneva" pitchFamily="-106" charset="-128"/>
                <a:cs typeface="Geneva"/>
              </a:defRPr>
            </a:lvl4pPr>
            <a:lvl5pPr marL="2057400" indent="-228600" algn="l" rtl="0" eaLnBrk="0" fontAlgn="base" hangingPunct="0">
              <a:lnSpc>
                <a:spcPct val="90000"/>
              </a:lnSpc>
              <a:spcBef>
                <a:spcPct val="20000"/>
              </a:spcBef>
              <a:spcAft>
                <a:spcPct val="0"/>
              </a:spcAft>
              <a:buClr>
                <a:srgbClr val="01673E"/>
              </a:buClr>
              <a:buFont typeface="Symbol" pitchFamily="18" charset="2"/>
              <a:buChar char="·"/>
              <a:defRPr b="1">
                <a:solidFill>
                  <a:srgbClr val="000000"/>
                </a:solidFill>
                <a:latin typeface="+mn-lt"/>
                <a:ea typeface="Geneva" pitchFamily="-106" charset="-128"/>
                <a:cs typeface="Geneva"/>
              </a:defRPr>
            </a:lvl5pPr>
            <a:lvl6pPr marL="21717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6pPr>
            <a:lvl7pPr marL="22860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7pPr>
            <a:lvl8pPr marL="24003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8pPr>
            <a:lvl9pPr marL="25146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9pPr>
          </a:lstStyle>
          <a:p>
            <a:pPr>
              <a:lnSpc>
                <a:spcPct val="70000"/>
              </a:lnSpc>
              <a:buFont typeface="Wingdings" pitchFamily="2" charset="2"/>
              <a:buChar char="§"/>
            </a:pPr>
            <a:r>
              <a:rPr lang="en-US" sz="1800" b="0" dirty="0" smtClean="0">
                <a:latin typeface="Arial"/>
              </a:rPr>
              <a:t>Image analyzed (0.6m)</a:t>
            </a:r>
          </a:p>
          <a:p>
            <a:pPr lvl="1">
              <a:lnSpc>
                <a:spcPct val="70000"/>
              </a:lnSpc>
              <a:buFont typeface="Wingdings" pitchFamily="2" charset="2"/>
              <a:buChar char="§"/>
            </a:pPr>
            <a:r>
              <a:rPr lang="en-US" sz="1600" b="0" dirty="0" smtClean="0">
                <a:latin typeface="Arial"/>
              </a:rPr>
              <a:t>40,000x40,000 pixels (800 sq. km)</a:t>
            </a:r>
          </a:p>
          <a:p>
            <a:pPr lvl="1">
              <a:lnSpc>
                <a:spcPct val="70000"/>
              </a:lnSpc>
              <a:buFont typeface="Wingdings" pitchFamily="2" charset="2"/>
              <a:buChar char="§"/>
            </a:pPr>
            <a:r>
              <a:rPr lang="da-DK" sz="1600" b="0" dirty="0" smtClean="0">
                <a:latin typeface="Arial"/>
              </a:rPr>
              <a:t>RGB bands</a:t>
            </a:r>
            <a:r>
              <a:rPr lang="en-US" sz="1600" b="0" dirty="0" smtClean="0">
                <a:latin typeface="Arial"/>
              </a:rPr>
              <a:t> </a:t>
            </a:r>
          </a:p>
          <a:p>
            <a:pPr>
              <a:lnSpc>
                <a:spcPct val="70000"/>
              </a:lnSpc>
              <a:buFont typeface="Wingdings" pitchFamily="2" charset="2"/>
              <a:buChar char="§"/>
            </a:pPr>
            <a:r>
              <a:rPr lang="en-US" sz="1800" b="0" dirty="0" smtClean="0">
                <a:latin typeface="Arial"/>
              </a:rPr>
              <a:t>Overall accuracy 93%</a:t>
            </a:r>
          </a:p>
          <a:p>
            <a:pPr lvl="1">
              <a:lnSpc>
                <a:spcPct val="70000"/>
              </a:lnSpc>
              <a:buFont typeface="Wingdings" pitchFamily="2" charset="2"/>
              <a:buChar char="§"/>
            </a:pPr>
            <a:r>
              <a:rPr lang="en-US" sz="1600" b="0" dirty="0" smtClean="0">
                <a:latin typeface="Arial"/>
              </a:rPr>
              <a:t>Settlement class 89%</a:t>
            </a:r>
          </a:p>
          <a:p>
            <a:pPr lvl="1">
              <a:lnSpc>
                <a:spcPct val="70000"/>
              </a:lnSpc>
              <a:buFont typeface="Wingdings" pitchFamily="2" charset="2"/>
              <a:buChar char="§"/>
            </a:pPr>
            <a:r>
              <a:rPr lang="en-US" sz="1600" b="0" dirty="0" smtClean="0">
                <a:latin typeface="Arial"/>
              </a:rPr>
              <a:t>Non-settlement class 94%</a:t>
            </a:r>
          </a:p>
          <a:p>
            <a:pPr>
              <a:lnSpc>
                <a:spcPct val="70000"/>
              </a:lnSpc>
              <a:buFont typeface="Wingdings" pitchFamily="2" charset="2"/>
              <a:buChar char="§"/>
            </a:pPr>
            <a:r>
              <a:rPr lang="en-US" sz="1800" b="0" dirty="0" smtClean="0">
                <a:latin typeface="Arial"/>
              </a:rPr>
              <a:t>Total processing time</a:t>
            </a:r>
          </a:p>
          <a:p>
            <a:pPr lvl="1">
              <a:lnSpc>
                <a:spcPct val="70000"/>
              </a:lnSpc>
              <a:buFont typeface="Wingdings" pitchFamily="2" charset="2"/>
              <a:buChar char="§"/>
            </a:pPr>
            <a:r>
              <a:rPr lang="en-US" sz="1600" b="0" dirty="0" smtClean="0">
                <a:latin typeface="Arial"/>
              </a:rPr>
              <a:t>15 seconds</a:t>
            </a:r>
          </a:p>
        </p:txBody>
      </p:sp>
    </p:spTree>
    <p:extLst>
      <p:ext uri="{BB962C8B-B14F-4D97-AF65-F5344CB8AC3E}">
        <p14:creationId xmlns:p14="http://schemas.microsoft.com/office/powerpoint/2010/main" val="10991328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20650" y="152400"/>
            <a:ext cx="8794750" cy="685800"/>
          </a:xfrm>
        </p:spPr>
        <p:txBody>
          <a:bodyPr/>
          <a:lstStyle/>
          <a:p>
            <a:r>
              <a:rPr lang="en-US" sz="3200" dirty="0" smtClean="0"/>
              <a:t>Settlements are economic indicators</a:t>
            </a:r>
            <a:endParaRPr lang="en-US" sz="3200" dirty="0"/>
          </a:p>
        </p:txBody>
      </p:sp>
      <p:pic>
        <p:nvPicPr>
          <p:cNvPr id="32771" name="Picture 3" descr="census_blkgrp_cla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0300" y="858838"/>
            <a:ext cx="6511925" cy="5965825"/>
          </a:xfrm>
          <a:prstGeom prst="rect">
            <a:avLst/>
          </a:prstGeom>
          <a:noFill/>
          <a:extLst>
            <a:ext uri="{909E8E84-426E-40dd-AFC4-6F175D3DCCD1}">
              <a14:hiddenFill xmlns:a14="http://schemas.microsoft.com/office/drawing/2010/main" xmlns="">
                <a:solidFill>
                  <a:srgbClr val="FFFFFF"/>
                </a:solidFill>
              </a14:hiddenFill>
            </a:ext>
          </a:extLst>
        </p:spPr>
      </p:pic>
      <p:pic>
        <p:nvPicPr>
          <p:cNvPr id="32772" name="Picture 4" descr="image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33475" y="858838"/>
            <a:ext cx="6511925" cy="5508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24480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fade">
                                      <p:cBhvr>
                                        <p:cTn id="7" dur="2000"/>
                                        <p:tgtEl>
                                          <p:spTgt spid="32771"/>
                                        </p:tgtEl>
                                      </p:cBhvr>
                                    </p:animEffect>
                                  </p:childTnLst>
                                </p:cTn>
                              </p:par>
                              <p:par>
                                <p:cTn id="8" presetID="10" presetClass="exit" presetSubtype="0" fill="hold" nodeType="withEffect">
                                  <p:stCondLst>
                                    <p:cond delay="0"/>
                                  </p:stCondLst>
                                  <p:childTnLst>
                                    <p:animEffect transition="out" filter="fade">
                                      <p:cBhvr>
                                        <p:cTn id="9" dur="3000"/>
                                        <p:tgtEl>
                                          <p:spTgt spid="32772"/>
                                        </p:tgtEl>
                                      </p:cBhvr>
                                    </p:animEffect>
                                    <p:set>
                                      <p:cBhvr>
                                        <p:cTn id="10" dur="1" fill="hold">
                                          <p:stCondLst>
                                            <p:cond delay="2999"/>
                                          </p:stCondLst>
                                        </p:cTn>
                                        <p:tgtEl>
                                          <p:spTgt spid="327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sz="3400" dirty="0"/>
              <a:t>Patterns in </a:t>
            </a:r>
            <a:r>
              <a:rPr lang="en-US" sz="3400" dirty="0" smtClean="0"/>
              <a:t>overhead imagery</a:t>
            </a:r>
            <a:endParaRPr lang="en-US" sz="3400" dirty="0"/>
          </a:p>
        </p:txBody>
      </p:sp>
      <p:pic>
        <p:nvPicPr>
          <p:cNvPr id="34819" name="Picture 3" descr="census_blkgrp_class_sma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63442" y="838200"/>
            <a:ext cx="7122205" cy="6019800"/>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34820" name="Picture 4" descr="rich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200" y="3213100"/>
            <a:ext cx="2080768" cy="20848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152400" prst="hardEdge"/>
            <a:extrusionClr>
              <a:srgbClr val="000000"/>
            </a:extrusionClr>
          </a:sp3d>
          <a:extLst>
            <a:ext uri="{909E8E84-426E-40dd-AFC4-6F175D3DCCD1}">
              <a14:hiddenFill xmlns:a14="http://schemas.microsoft.com/office/drawing/2010/main" xmlns="">
                <a:solidFill>
                  <a:srgbClr val="FFFFFF"/>
                </a:solidFill>
              </a14:hiddenFill>
            </a:ext>
          </a:extLst>
        </p:spPr>
      </p:pic>
      <p:pic>
        <p:nvPicPr>
          <p:cNvPr id="34821" name="Picture 5" descr="rich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6200" y="893763"/>
            <a:ext cx="2080768" cy="20807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152400" prst="hardEdge"/>
            <a:extrusionClr>
              <a:srgbClr val="000000"/>
            </a:extrusionClr>
          </a:sp3d>
          <a:extLst>
            <a:ext uri="{909E8E84-426E-40dd-AFC4-6F175D3DCCD1}">
              <a14:hiddenFill xmlns:a14="http://schemas.microsoft.com/office/drawing/2010/main" xmlns="">
                <a:solidFill>
                  <a:srgbClr val="FFFFFF"/>
                </a:solidFill>
              </a14:hiddenFill>
            </a:ext>
          </a:extLst>
        </p:spPr>
      </p:pic>
      <p:pic>
        <p:nvPicPr>
          <p:cNvPr id="34822" name="Picture 6" descr="poor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362200" y="4572000"/>
            <a:ext cx="2080768" cy="20807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152400" prst="hardEdge"/>
            <a:extrusionClr>
              <a:srgbClr val="000000"/>
            </a:extrusionClr>
          </a:sp3d>
          <a:extLst>
            <a:ext uri="{909E8E84-426E-40dd-AFC4-6F175D3DCCD1}">
              <a14:hiddenFill xmlns:a14="http://schemas.microsoft.com/office/drawing/2010/main" xmlns="">
                <a:solidFill>
                  <a:srgbClr val="FFFFFF"/>
                </a:solidFill>
              </a14:hiddenFill>
            </a:ext>
          </a:extLst>
        </p:spPr>
      </p:pic>
      <p:pic>
        <p:nvPicPr>
          <p:cNvPr id="34823" name="Picture 7" descr="poor2"/>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671568" y="4572000"/>
            <a:ext cx="2080768" cy="20807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152400" prst="hardEdge"/>
            <a:extrusionClr>
              <a:srgbClr val="000000"/>
            </a:extrusionClr>
          </a:sp3d>
          <a:extLst>
            <a:ext uri="{909E8E84-426E-40dd-AFC4-6F175D3DCCD1}">
              <a14:hiddenFill xmlns:a14="http://schemas.microsoft.com/office/drawing/2010/main" xmlns="">
                <a:solidFill>
                  <a:srgbClr val="FFFFFF"/>
                </a:solidFill>
              </a14:hiddenFill>
            </a:ext>
          </a:extLst>
        </p:spPr>
      </p:pic>
      <p:pic>
        <p:nvPicPr>
          <p:cNvPr id="34824" name="Picture 8" descr="mid1"/>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010400" y="893763"/>
            <a:ext cx="2080768" cy="20807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152400" prst="hardEdge"/>
            <a:extrusionClr>
              <a:srgbClr val="000000"/>
            </a:extrusionClr>
          </a:sp3d>
          <a:extLst>
            <a:ext uri="{909E8E84-426E-40dd-AFC4-6F175D3DCCD1}">
              <a14:hiddenFill xmlns:a14="http://schemas.microsoft.com/office/drawing/2010/main" xmlns="">
                <a:solidFill>
                  <a:srgbClr val="FFFFFF"/>
                </a:solidFill>
              </a14:hiddenFill>
            </a:ext>
          </a:extLst>
        </p:spPr>
      </p:pic>
      <p:pic>
        <p:nvPicPr>
          <p:cNvPr id="34825" name="Picture 9" descr="mid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010400" y="3215132"/>
            <a:ext cx="2080768" cy="20807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152400" prst="hardEdge"/>
            <a:extrusionClr>
              <a:srgbClr val="000000"/>
            </a:extrusionClr>
          </a:sp3d>
          <a:extLst>
            <a:ext uri="{909E8E84-426E-40dd-AFC4-6F175D3DCCD1}">
              <a14:hiddenFill xmlns:a14="http://schemas.microsoft.com/office/drawing/2010/main" xmlns="">
                <a:solidFill>
                  <a:srgbClr val="FFFFFF"/>
                </a:solidFill>
              </a14:hiddenFill>
            </a:ext>
          </a:extLst>
        </p:spPr>
      </p:pic>
      <p:sp>
        <p:nvSpPr>
          <p:cNvPr id="34826" name="Line 10"/>
          <p:cNvSpPr>
            <a:spLocks noChangeShapeType="1"/>
          </p:cNvSpPr>
          <p:nvPr/>
        </p:nvSpPr>
        <p:spPr bwMode="auto">
          <a:xfrm flipH="1">
            <a:off x="1828800" y="3352800"/>
            <a:ext cx="671513" cy="407987"/>
          </a:xfrm>
          <a:prstGeom prst="line">
            <a:avLst/>
          </a:prstGeom>
          <a:noFill/>
          <a:ln w="38100" cap="flat" cmpd="sng">
            <a:solidFill>
              <a:schemeClr val="tx1"/>
            </a:solidFill>
            <a:round/>
            <a:headEnd/>
            <a:tailEnd type="arrow" w="med" len="me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defTabSz="457200"/>
            <a:endParaRPr lang="en-US">
              <a:solidFill>
                <a:srgbClr val="000000"/>
              </a:solidFill>
              <a:latin typeface="Arial"/>
            </a:endParaRPr>
          </a:p>
        </p:txBody>
      </p:sp>
      <p:sp>
        <p:nvSpPr>
          <p:cNvPr id="34827" name="Line 11"/>
          <p:cNvSpPr>
            <a:spLocks noChangeShapeType="1"/>
          </p:cNvSpPr>
          <p:nvPr/>
        </p:nvSpPr>
        <p:spPr bwMode="auto">
          <a:xfrm flipV="1">
            <a:off x="5181600" y="1828799"/>
            <a:ext cx="2133600" cy="498475"/>
          </a:xfrm>
          <a:prstGeom prst="line">
            <a:avLst/>
          </a:prstGeom>
          <a:noFill/>
          <a:ln w="38100" cap="flat" cmpd="sng">
            <a:solidFill>
              <a:schemeClr val="tx1"/>
            </a:solidFill>
            <a:round/>
            <a:headEnd/>
            <a:tailEnd type="arrow" w="med" len="me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defTabSz="457200"/>
            <a:endParaRPr lang="en-US">
              <a:solidFill>
                <a:srgbClr val="000000"/>
              </a:solidFill>
              <a:latin typeface="Arial"/>
            </a:endParaRPr>
          </a:p>
        </p:txBody>
      </p:sp>
      <p:sp>
        <p:nvSpPr>
          <p:cNvPr id="34828" name="Line 12"/>
          <p:cNvSpPr>
            <a:spLocks noChangeShapeType="1"/>
          </p:cNvSpPr>
          <p:nvPr/>
        </p:nvSpPr>
        <p:spPr bwMode="auto">
          <a:xfrm>
            <a:off x="5791200" y="4038600"/>
            <a:ext cx="1350963" cy="525462"/>
          </a:xfrm>
          <a:prstGeom prst="line">
            <a:avLst/>
          </a:prstGeom>
          <a:noFill/>
          <a:ln w="38100" cap="flat" cmpd="sng">
            <a:solidFill>
              <a:schemeClr val="tx1"/>
            </a:solidFill>
            <a:round/>
            <a:headEnd/>
            <a:tailEnd type="arrow" w="med" len="me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defTabSz="457200"/>
            <a:endParaRPr lang="en-US">
              <a:solidFill>
                <a:srgbClr val="000000"/>
              </a:solidFill>
              <a:latin typeface="Arial"/>
            </a:endParaRPr>
          </a:p>
        </p:txBody>
      </p:sp>
      <p:sp>
        <p:nvSpPr>
          <p:cNvPr id="34829" name="Line 13"/>
          <p:cNvSpPr>
            <a:spLocks noChangeShapeType="1"/>
          </p:cNvSpPr>
          <p:nvPr/>
        </p:nvSpPr>
        <p:spPr bwMode="auto">
          <a:xfrm flipH="1">
            <a:off x="3429000" y="4343400"/>
            <a:ext cx="0" cy="1277937"/>
          </a:xfrm>
          <a:prstGeom prst="line">
            <a:avLst/>
          </a:prstGeom>
          <a:noFill/>
          <a:ln w="38100" cap="flat" cmpd="sng">
            <a:solidFill>
              <a:schemeClr val="tx1"/>
            </a:solidFill>
            <a:round/>
            <a:headEnd/>
            <a:tailEnd type="arrow" w="med" len="me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defTabSz="457200"/>
            <a:endParaRPr lang="en-US">
              <a:solidFill>
                <a:srgbClr val="000000"/>
              </a:solidFill>
              <a:latin typeface="Arial"/>
            </a:endParaRPr>
          </a:p>
        </p:txBody>
      </p:sp>
      <p:sp>
        <p:nvSpPr>
          <p:cNvPr id="34830" name="Line 14"/>
          <p:cNvSpPr>
            <a:spLocks noChangeShapeType="1"/>
          </p:cNvSpPr>
          <p:nvPr/>
        </p:nvSpPr>
        <p:spPr bwMode="auto">
          <a:xfrm>
            <a:off x="4800600" y="4191000"/>
            <a:ext cx="922337" cy="984250"/>
          </a:xfrm>
          <a:prstGeom prst="line">
            <a:avLst/>
          </a:prstGeom>
          <a:noFill/>
          <a:ln w="38100" cap="flat" cmpd="sng">
            <a:solidFill>
              <a:schemeClr val="tx1"/>
            </a:solidFill>
            <a:round/>
            <a:headEnd/>
            <a:tailEnd type="arrow" w="med" len="me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defTabSz="457200"/>
            <a:endParaRPr lang="en-US">
              <a:solidFill>
                <a:srgbClr val="000000"/>
              </a:solidFill>
              <a:latin typeface="Arial"/>
            </a:endParaRPr>
          </a:p>
        </p:txBody>
      </p:sp>
      <p:sp>
        <p:nvSpPr>
          <p:cNvPr id="34833" name="Text Box 17"/>
          <p:cNvSpPr txBox="1">
            <a:spLocks noChangeArrowheads="1"/>
          </p:cNvSpPr>
          <p:nvPr/>
        </p:nvSpPr>
        <p:spPr bwMode="auto">
          <a:xfrm>
            <a:off x="304800" y="5272087"/>
            <a:ext cx="1670050" cy="366713"/>
          </a:xfrm>
          <a:prstGeom prst="rect">
            <a:avLst/>
          </a:prstGeom>
          <a:ln/>
        </p:spPr>
        <p:style>
          <a:lnRef idx="1">
            <a:schemeClr val="accent2"/>
          </a:lnRef>
          <a:fillRef idx="2">
            <a:schemeClr val="accent2"/>
          </a:fillRef>
          <a:effectRef idx="1">
            <a:schemeClr val="accent2"/>
          </a:effectRef>
          <a:fontRef idx="minor">
            <a:schemeClr val="dk1"/>
          </a:fontRef>
        </p:style>
        <p:txBody>
          <a:bodyPr wrap="none">
            <a:spAutoFit/>
          </a:bodyPr>
          <a:lstStyle/>
          <a:p>
            <a:pPr defTabSz="457200"/>
            <a:r>
              <a:rPr lang="en-US" dirty="0">
                <a:solidFill>
                  <a:srgbClr val="000000"/>
                </a:solidFill>
                <a:latin typeface="Arial"/>
              </a:rPr>
              <a:t>Higher Income</a:t>
            </a:r>
          </a:p>
        </p:txBody>
      </p:sp>
      <p:sp>
        <p:nvSpPr>
          <p:cNvPr id="34834" name="Text Box 18"/>
          <p:cNvSpPr txBox="1">
            <a:spLocks noChangeArrowheads="1"/>
          </p:cNvSpPr>
          <p:nvPr/>
        </p:nvSpPr>
        <p:spPr bwMode="auto">
          <a:xfrm>
            <a:off x="4038600" y="6497638"/>
            <a:ext cx="1619250" cy="366712"/>
          </a:xfrm>
          <a:prstGeom prst="rect">
            <a:avLst/>
          </a:prstGeom>
          <a:ln/>
        </p:spPr>
        <p:style>
          <a:lnRef idx="1">
            <a:schemeClr val="accent2"/>
          </a:lnRef>
          <a:fillRef idx="2">
            <a:schemeClr val="accent2"/>
          </a:fillRef>
          <a:effectRef idx="1">
            <a:schemeClr val="accent2"/>
          </a:effectRef>
          <a:fontRef idx="minor">
            <a:schemeClr val="dk1"/>
          </a:fontRef>
        </p:style>
        <p:txBody>
          <a:bodyPr wrap="none">
            <a:spAutoFit/>
          </a:bodyPr>
          <a:lstStyle/>
          <a:p>
            <a:pPr defTabSz="457200"/>
            <a:r>
              <a:rPr lang="en-US" dirty="0">
                <a:solidFill>
                  <a:srgbClr val="000000"/>
                </a:solidFill>
                <a:latin typeface="Arial"/>
              </a:rPr>
              <a:t>Lower Income</a:t>
            </a:r>
          </a:p>
        </p:txBody>
      </p:sp>
      <p:sp>
        <p:nvSpPr>
          <p:cNvPr id="34835" name="Text Box 19"/>
          <p:cNvSpPr txBox="1">
            <a:spLocks noChangeArrowheads="1"/>
          </p:cNvSpPr>
          <p:nvPr/>
        </p:nvSpPr>
        <p:spPr bwMode="auto">
          <a:xfrm>
            <a:off x="7162800" y="5272088"/>
            <a:ext cx="1670050" cy="366712"/>
          </a:xfrm>
          <a:prstGeom prst="rect">
            <a:avLst/>
          </a:prstGeom>
          <a:ln/>
        </p:spPr>
        <p:style>
          <a:lnRef idx="1">
            <a:schemeClr val="accent2"/>
          </a:lnRef>
          <a:fillRef idx="2">
            <a:schemeClr val="accent2"/>
          </a:fillRef>
          <a:effectRef idx="1">
            <a:schemeClr val="accent2"/>
          </a:effectRef>
          <a:fontRef idx="minor">
            <a:schemeClr val="dk1"/>
          </a:fontRef>
        </p:style>
        <p:txBody>
          <a:bodyPr wrap="none">
            <a:spAutoFit/>
          </a:bodyPr>
          <a:lstStyle/>
          <a:p>
            <a:pPr defTabSz="457200"/>
            <a:r>
              <a:rPr lang="en-US" dirty="0">
                <a:solidFill>
                  <a:srgbClr val="000000"/>
                </a:solidFill>
                <a:latin typeface="Arial"/>
              </a:rPr>
              <a:t>Middle Income</a:t>
            </a:r>
          </a:p>
        </p:txBody>
      </p:sp>
      <p:cxnSp>
        <p:nvCxnSpPr>
          <p:cNvPr id="3" name="Straight Arrow Connector 2"/>
          <p:cNvCxnSpPr/>
          <p:nvPr/>
        </p:nvCxnSpPr>
        <p:spPr bwMode="auto">
          <a:xfrm flipH="1">
            <a:off x="1447800" y="1905000"/>
            <a:ext cx="3810000" cy="76200"/>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2700000" algn="tl" rotWithShape="0">
              <a:srgbClr val="000000">
                <a:alpha val="43000"/>
              </a:srgbClr>
            </a:outerShdw>
          </a:effectLst>
        </p:spPr>
      </p:cxnSp>
    </p:spTree>
    <p:extLst>
      <p:ext uri="{BB962C8B-B14F-4D97-AF65-F5344CB8AC3E}">
        <p14:creationId xmlns:p14="http://schemas.microsoft.com/office/powerpoint/2010/main" val="5325263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4"/>
          <p:cNvSpPr>
            <a:spLocks noChangeArrowheads="1"/>
          </p:cNvSpPr>
          <p:nvPr/>
        </p:nvSpPr>
        <p:spPr bwMode="auto">
          <a:xfrm>
            <a:off x="120650" y="153988"/>
            <a:ext cx="9023350" cy="515937"/>
          </a:xfrm>
          <a:prstGeom prst="rect">
            <a:avLst/>
          </a:prstGeom>
          <a:noFill/>
          <a:ln w="9525">
            <a:noFill/>
            <a:miter lim="800000"/>
            <a:headEnd/>
            <a:tailEnd/>
          </a:ln>
        </p:spPr>
        <p:txBody>
          <a:bodyPr lIns="23509" tIns="11755" rIns="23509" bIns="11755">
            <a:spAutoFit/>
          </a:bodyPr>
          <a:lstStyle/>
          <a:p>
            <a:pPr defTabSz="234950">
              <a:defRPr/>
            </a:pPr>
            <a:r>
              <a:rPr lang="en-US" sz="3200" b="1" dirty="0">
                <a:solidFill>
                  <a:srgbClr val="00673E"/>
                </a:solidFill>
                <a:latin typeface="Arial Black"/>
                <a:ea typeface="ＭＳ Ｐゴシック" charset="0"/>
                <a:cs typeface="Arial" pitchFamily="34" charset="0"/>
              </a:rPr>
              <a:t>Edge Orientation Distribution</a:t>
            </a:r>
          </a:p>
        </p:txBody>
      </p:sp>
      <p:pic>
        <p:nvPicPr>
          <p:cNvPr id="65539" name="Picture 31" descr="damascus_ashirwarwar_subset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03200" y="1039813"/>
            <a:ext cx="5791200" cy="3852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0" name="Freeform 32"/>
          <p:cNvSpPr>
            <a:spLocks/>
          </p:cNvSpPr>
          <p:nvPr/>
        </p:nvSpPr>
        <p:spPr bwMode="auto">
          <a:xfrm>
            <a:off x="180975" y="2873375"/>
            <a:ext cx="2806700" cy="2020888"/>
          </a:xfrm>
          <a:custGeom>
            <a:avLst/>
            <a:gdLst>
              <a:gd name="T0" fmla="*/ 2147483647 w 1853"/>
              <a:gd name="T1" fmla="*/ 2147483647 h 1397"/>
              <a:gd name="T2" fmla="*/ 0 w 1853"/>
              <a:gd name="T3" fmla="*/ 2147483647 h 1397"/>
              <a:gd name="T4" fmla="*/ 2147483647 w 1853"/>
              <a:gd name="T5" fmla="*/ 2147483647 h 1397"/>
              <a:gd name="T6" fmla="*/ 2147483647 w 1853"/>
              <a:gd name="T7" fmla="*/ 2147483647 h 1397"/>
              <a:gd name="T8" fmla="*/ 2147483647 w 1853"/>
              <a:gd name="T9" fmla="*/ 2147483647 h 1397"/>
              <a:gd name="T10" fmla="*/ 2147483647 w 1853"/>
              <a:gd name="T11" fmla="*/ 2147483647 h 1397"/>
              <a:gd name="T12" fmla="*/ 2147483647 w 1853"/>
              <a:gd name="T13" fmla="*/ 0 h 1397"/>
              <a:gd name="T14" fmla="*/ 2147483647 w 1853"/>
              <a:gd name="T15" fmla="*/ 2147483647 h 1397"/>
              <a:gd name="T16" fmla="*/ 2147483647 w 1853"/>
              <a:gd name="T17" fmla="*/ 2147483647 h 1397"/>
              <a:gd name="T18" fmla="*/ 2147483647 w 1853"/>
              <a:gd name="T19" fmla="*/ 2147483647 h 1397"/>
              <a:gd name="T20" fmla="*/ 2147483647 w 1853"/>
              <a:gd name="T21" fmla="*/ 2147483647 h 1397"/>
              <a:gd name="T22" fmla="*/ 2147483647 w 1853"/>
              <a:gd name="T23" fmla="*/ 2147483647 h 1397"/>
              <a:gd name="T24" fmla="*/ 2147483647 w 1853"/>
              <a:gd name="T25" fmla="*/ 2147483647 h 1397"/>
              <a:gd name="T26" fmla="*/ 2147483647 w 1853"/>
              <a:gd name="T27" fmla="*/ 2147483647 h 1397"/>
              <a:gd name="T28" fmla="*/ 2147483647 w 1853"/>
              <a:gd name="T29" fmla="*/ 2147483647 h 1397"/>
              <a:gd name="T30" fmla="*/ 2147483647 w 1853"/>
              <a:gd name="T31" fmla="*/ 2147483647 h 1397"/>
              <a:gd name="T32" fmla="*/ 2147483647 w 1853"/>
              <a:gd name="T33" fmla="*/ 2147483647 h 1397"/>
              <a:gd name="T34" fmla="*/ 2147483647 w 1853"/>
              <a:gd name="T35" fmla="*/ 2147483647 h 1397"/>
              <a:gd name="T36" fmla="*/ 2147483647 w 1853"/>
              <a:gd name="T37" fmla="*/ 2147483647 h 1397"/>
              <a:gd name="T38" fmla="*/ 2147483647 w 1853"/>
              <a:gd name="T39" fmla="*/ 2147483647 h 1397"/>
              <a:gd name="T40" fmla="*/ 2147483647 w 1853"/>
              <a:gd name="T41" fmla="*/ 2147483647 h 1397"/>
              <a:gd name="T42" fmla="*/ 2147483647 w 1853"/>
              <a:gd name="T43" fmla="*/ 2147483647 h 1397"/>
              <a:gd name="T44" fmla="*/ 2147483647 w 1853"/>
              <a:gd name="T45" fmla="*/ 2147483647 h 139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53"/>
              <a:gd name="T70" fmla="*/ 0 h 1397"/>
              <a:gd name="T71" fmla="*/ 1853 w 1853"/>
              <a:gd name="T72" fmla="*/ 1397 h 139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53" h="1397">
                <a:moveTo>
                  <a:pt x="5" y="1354"/>
                </a:moveTo>
                <a:lnTo>
                  <a:pt x="0" y="692"/>
                </a:lnTo>
                <a:lnTo>
                  <a:pt x="279" y="480"/>
                </a:lnTo>
                <a:lnTo>
                  <a:pt x="524" y="408"/>
                </a:lnTo>
                <a:lnTo>
                  <a:pt x="1013" y="202"/>
                </a:lnTo>
                <a:lnTo>
                  <a:pt x="1445" y="39"/>
                </a:lnTo>
                <a:lnTo>
                  <a:pt x="1551" y="0"/>
                </a:lnTo>
                <a:lnTo>
                  <a:pt x="1671" y="10"/>
                </a:lnTo>
                <a:lnTo>
                  <a:pt x="1853" y="317"/>
                </a:lnTo>
                <a:lnTo>
                  <a:pt x="1757" y="572"/>
                </a:lnTo>
                <a:lnTo>
                  <a:pt x="1666" y="706"/>
                </a:lnTo>
                <a:lnTo>
                  <a:pt x="1700" y="816"/>
                </a:lnTo>
                <a:lnTo>
                  <a:pt x="1791" y="946"/>
                </a:lnTo>
                <a:lnTo>
                  <a:pt x="1786" y="1220"/>
                </a:lnTo>
                <a:lnTo>
                  <a:pt x="1776" y="1287"/>
                </a:lnTo>
                <a:lnTo>
                  <a:pt x="1805" y="1373"/>
                </a:lnTo>
                <a:lnTo>
                  <a:pt x="1685" y="1388"/>
                </a:lnTo>
                <a:lnTo>
                  <a:pt x="1349" y="1397"/>
                </a:lnTo>
                <a:lnTo>
                  <a:pt x="898" y="1397"/>
                </a:lnTo>
                <a:lnTo>
                  <a:pt x="778" y="1383"/>
                </a:lnTo>
                <a:lnTo>
                  <a:pt x="250" y="1373"/>
                </a:lnTo>
                <a:lnTo>
                  <a:pt x="58" y="1373"/>
                </a:lnTo>
                <a:lnTo>
                  <a:pt x="5" y="1354"/>
                </a:lnTo>
                <a:close/>
              </a:path>
            </a:pathLst>
          </a:custGeom>
          <a:noFill/>
          <a:ln w="76200" cmpd="sng">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srgbClr val="000000"/>
              </a:solidFill>
              <a:latin typeface="Arial" charset="0"/>
              <a:ea typeface="ＭＳ Ｐゴシック" charset="0"/>
              <a:cs typeface="Arial" charset="0"/>
            </a:endParaRPr>
          </a:p>
        </p:txBody>
      </p:sp>
      <p:sp>
        <p:nvSpPr>
          <p:cNvPr id="65541" name="Freeform 33"/>
          <p:cNvSpPr>
            <a:spLocks/>
          </p:cNvSpPr>
          <p:nvPr/>
        </p:nvSpPr>
        <p:spPr bwMode="auto">
          <a:xfrm>
            <a:off x="284163" y="1023938"/>
            <a:ext cx="4194175" cy="1290637"/>
          </a:xfrm>
          <a:custGeom>
            <a:avLst/>
            <a:gdLst>
              <a:gd name="T0" fmla="*/ 0 w 2769"/>
              <a:gd name="T1" fmla="*/ 2147483647 h 893"/>
              <a:gd name="T2" fmla="*/ 2147483647 w 2769"/>
              <a:gd name="T3" fmla="*/ 2147483647 h 893"/>
              <a:gd name="T4" fmla="*/ 2147483647 w 2769"/>
              <a:gd name="T5" fmla="*/ 2147483647 h 893"/>
              <a:gd name="T6" fmla="*/ 2147483647 w 2769"/>
              <a:gd name="T7" fmla="*/ 2147483647 h 893"/>
              <a:gd name="T8" fmla="*/ 2147483647 w 2769"/>
              <a:gd name="T9" fmla="*/ 2147483647 h 893"/>
              <a:gd name="T10" fmla="*/ 2147483647 w 2769"/>
              <a:gd name="T11" fmla="*/ 2147483647 h 893"/>
              <a:gd name="T12" fmla="*/ 2147483647 w 2769"/>
              <a:gd name="T13" fmla="*/ 2147483647 h 893"/>
              <a:gd name="T14" fmla="*/ 2147483647 w 2769"/>
              <a:gd name="T15" fmla="*/ 0 h 893"/>
              <a:gd name="T16" fmla="*/ 2147483647 w 2769"/>
              <a:gd name="T17" fmla="*/ 2147483647 h 893"/>
              <a:gd name="T18" fmla="*/ 2147483647 w 2769"/>
              <a:gd name="T19" fmla="*/ 2147483647 h 893"/>
              <a:gd name="T20" fmla="*/ 2147483647 w 2769"/>
              <a:gd name="T21" fmla="*/ 2147483647 h 893"/>
              <a:gd name="T22" fmla="*/ 2147483647 w 2769"/>
              <a:gd name="T23" fmla="*/ 2147483647 h 893"/>
              <a:gd name="T24" fmla="*/ 2147483647 w 2769"/>
              <a:gd name="T25" fmla="*/ 2147483647 h 893"/>
              <a:gd name="T26" fmla="*/ 2147483647 w 2769"/>
              <a:gd name="T27" fmla="*/ 2147483647 h 893"/>
              <a:gd name="T28" fmla="*/ 2147483647 w 2769"/>
              <a:gd name="T29" fmla="*/ 2147483647 h 893"/>
              <a:gd name="T30" fmla="*/ 2147483647 w 2769"/>
              <a:gd name="T31" fmla="*/ 2147483647 h 893"/>
              <a:gd name="T32" fmla="*/ 2147483647 w 2769"/>
              <a:gd name="T33" fmla="*/ 2147483647 h 893"/>
              <a:gd name="T34" fmla="*/ 2147483647 w 2769"/>
              <a:gd name="T35" fmla="*/ 2147483647 h 893"/>
              <a:gd name="T36" fmla="*/ 2147483647 w 2769"/>
              <a:gd name="T37" fmla="*/ 2147483647 h 893"/>
              <a:gd name="T38" fmla="*/ 0 w 2769"/>
              <a:gd name="T39" fmla="*/ 2147483647 h 89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69"/>
              <a:gd name="T61" fmla="*/ 0 h 893"/>
              <a:gd name="T62" fmla="*/ 2769 w 2769"/>
              <a:gd name="T63" fmla="*/ 893 h 89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69" h="893">
                <a:moveTo>
                  <a:pt x="0" y="480"/>
                </a:moveTo>
                <a:lnTo>
                  <a:pt x="105" y="307"/>
                </a:lnTo>
                <a:lnTo>
                  <a:pt x="249" y="216"/>
                </a:lnTo>
                <a:lnTo>
                  <a:pt x="628" y="216"/>
                </a:lnTo>
                <a:lnTo>
                  <a:pt x="1012" y="182"/>
                </a:lnTo>
                <a:lnTo>
                  <a:pt x="1190" y="72"/>
                </a:lnTo>
                <a:lnTo>
                  <a:pt x="1348" y="9"/>
                </a:lnTo>
                <a:lnTo>
                  <a:pt x="2769" y="0"/>
                </a:lnTo>
                <a:lnTo>
                  <a:pt x="2702" y="273"/>
                </a:lnTo>
                <a:lnTo>
                  <a:pt x="2241" y="725"/>
                </a:lnTo>
                <a:lnTo>
                  <a:pt x="2083" y="854"/>
                </a:lnTo>
                <a:lnTo>
                  <a:pt x="1920" y="854"/>
                </a:lnTo>
                <a:lnTo>
                  <a:pt x="1593" y="547"/>
                </a:lnTo>
                <a:lnTo>
                  <a:pt x="1353" y="566"/>
                </a:lnTo>
                <a:lnTo>
                  <a:pt x="1046" y="758"/>
                </a:lnTo>
                <a:lnTo>
                  <a:pt x="561" y="859"/>
                </a:lnTo>
                <a:lnTo>
                  <a:pt x="374" y="893"/>
                </a:lnTo>
                <a:lnTo>
                  <a:pt x="153" y="715"/>
                </a:lnTo>
                <a:lnTo>
                  <a:pt x="43" y="542"/>
                </a:lnTo>
                <a:lnTo>
                  <a:pt x="0" y="480"/>
                </a:lnTo>
                <a:close/>
              </a:path>
            </a:pathLst>
          </a:custGeom>
          <a:noFill/>
          <a:ln w="76200" cmpd="sng">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srgbClr val="000000"/>
              </a:solidFill>
              <a:latin typeface="Arial" charset="0"/>
              <a:ea typeface="ＭＳ Ｐゴシック" charset="0"/>
              <a:cs typeface="Arial" charset="0"/>
            </a:endParaRPr>
          </a:p>
        </p:txBody>
      </p:sp>
      <p:pic>
        <p:nvPicPr>
          <p:cNvPr id="65542" name="Picture 4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26175" y="1266825"/>
            <a:ext cx="2563813" cy="187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3" name="Text Box 50"/>
          <p:cNvSpPr txBox="1">
            <a:spLocks noChangeArrowheads="1"/>
          </p:cNvSpPr>
          <p:nvPr/>
        </p:nvSpPr>
        <p:spPr bwMode="auto">
          <a:xfrm>
            <a:off x="6916738" y="3090863"/>
            <a:ext cx="1412875"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200" smtClean="0">
                <a:solidFill>
                  <a:srgbClr val="000000"/>
                </a:solidFill>
              </a:rPr>
              <a:t>Edge Orientations</a:t>
            </a:r>
          </a:p>
        </p:txBody>
      </p:sp>
      <p:sp>
        <p:nvSpPr>
          <p:cNvPr id="65544" name="Text Box 51"/>
          <p:cNvSpPr txBox="1">
            <a:spLocks noChangeArrowheads="1"/>
          </p:cNvSpPr>
          <p:nvPr/>
        </p:nvSpPr>
        <p:spPr bwMode="auto">
          <a:xfrm rot="-5400000">
            <a:off x="5821362" y="2032001"/>
            <a:ext cx="900113"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200" smtClean="0">
                <a:solidFill>
                  <a:srgbClr val="000000"/>
                </a:solidFill>
              </a:rPr>
              <a:t>Probability</a:t>
            </a:r>
          </a:p>
        </p:txBody>
      </p:sp>
      <p:sp>
        <p:nvSpPr>
          <p:cNvPr id="65545" name="Text Box 52"/>
          <p:cNvSpPr txBox="1">
            <a:spLocks noChangeArrowheads="1"/>
          </p:cNvSpPr>
          <p:nvPr/>
        </p:nvSpPr>
        <p:spPr bwMode="auto">
          <a:xfrm>
            <a:off x="6391275" y="1022350"/>
            <a:ext cx="27527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b="1" smtClean="0">
                <a:solidFill>
                  <a:srgbClr val="000000"/>
                </a:solidFill>
                <a:latin typeface="Arial Narrow" charset="0"/>
              </a:rPr>
              <a:t>Unplanned Settlement</a:t>
            </a:r>
          </a:p>
        </p:txBody>
      </p:sp>
      <p:pic>
        <p:nvPicPr>
          <p:cNvPr id="65546" name="Picture 5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23000" y="4011613"/>
            <a:ext cx="2559050" cy="187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7" name="Text Box 54"/>
          <p:cNvSpPr txBox="1">
            <a:spLocks noChangeArrowheads="1"/>
          </p:cNvSpPr>
          <p:nvPr/>
        </p:nvSpPr>
        <p:spPr bwMode="auto">
          <a:xfrm>
            <a:off x="6745288" y="5957888"/>
            <a:ext cx="14128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200" smtClean="0">
                <a:solidFill>
                  <a:srgbClr val="000000"/>
                </a:solidFill>
              </a:rPr>
              <a:t>Edge Orientations</a:t>
            </a:r>
          </a:p>
        </p:txBody>
      </p:sp>
      <p:sp>
        <p:nvSpPr>
          <p:cNvPr id="65548" name="Text Box 55"/>
          <p:cNvSpPr txBox="1">
            <a:spLocks noChangeArrowheads="1"/>
          </p:cNvSpPr>
          <p:nvPr/>
        </p:nvSpPr>
        <p:spPr bwMode="auto">
          <a:xfrm rot="-5400000">
            <a:off x="5821363" y="4830763"/>
            <a:ext cx="900112"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200" smtClean="0">
                <a:solidFill>
                  <a:srgbClr val="000000"/>
                </a:solidFill>
              </a:rPr>
              <a:t>Probability</a:t>
            </a:r>
          </a:p>
        </p:txBody>
      </p:sp>
      <p:sp>
        <p:nvSpPr>
          <p:cNvPr id="65549" name="Text Box 56"/>
          <p:cNvSpPr txBox="1">
            <a:spLocks noChangeArrowheads="1"/>
          </p:cNvSpPr>
          <p:nvPr/>
        </p:nvSpPr>
        <p:spPr bwMode="auto">
          <a:xfrm>
            <a:off x="6257925" y="3689350"/>
            <a:ext cx="25717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US" b="1" smtClean="0">
                <a:solidFill>
                  <a:srgbClr val="000000"/>
                </a:solidFill>
                <a:latin typeface="Arial Narrow" charset="0"/>
              </a:rPr>
              <a:t>Planned Settlement</a:t>
            </a:r>
          </a:p>
        </p:txBody>
      </p:sp>
      <p:sp>
        <p:nvSpPr>
          <p:cNvPr id="65550" name="Line 57"/>
          <p:cNvSpPr>
            <a:spLocks noChangeShapeType="1"/>
          </p:cNvSpPr>
          <p:nvPr/>
        </p:nvSpPr>
        <p:spPr bwMode="auto">
          <a:xfrm>
            <a:off x="2886075" y="4276725"/>
            <a:ext cx="3343275" cy="760413"/>
          </a:xfrm>
          <a:prstGeom prst="line">
            <a:avLst/>
          </a:prstGeom>
          <a:noFill/>
          <a:ln w="5715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smtClean="0">
              <a:solidFill>
                <a:srgbClr val="000000"/>
              </a:solidFill>
              <a:latin typeface="Arial" charset="0"/>
              <a:ea typeface="ＭＳ Ｐゴシック" charset="0"/>
              <a:cs typeface="Arial" charset="0"/>
            </a:endParaRPr>
          </a:p>
        </p:txBody>
      </p:sp>
      <p:sp>
        <p:nvSpPr>
          <p:cNvPr id="65551" name="Line 58"/>
          <p:cNvSpPr>
            <a:spLocks noChangeShapeType="1"/>
          </p:cNvSpPr>
          <p:nvPr/>
        </p:nvSpPr>
        <p:spPr bwMode="auto">
          <a:xfrm>
            <a:off x="3990975" y="1741488"/>
            <a:ext cx="2190750" cy="419100"/>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smtClean="0">
              <a:solidFill>
                <a:srgbClr val="000000"/>
              </a:solidFill>
              <a:latin typeface="Arial" charset="0"/>
              <a:ea typeface="ＭＳ Ｐゴシック" charset="0"/>
              <a:cs typeface="Arial" charset="0"/>
            </a:endParaRPr>
          </a:p>
        </p:txBody>
      </p:sp>
      <p:sp>
        <p:nvSpPr>
          <p:cNvPr id="65552" name="Text Box 59"/>
          <p:cNvSpPr txBox="1">
            <a:spLocks noChangeArrowheads="1"/>
          </p:cNvSpPr>
          <p:nvPr/>
        </p:nvSpPr>
        <p:spPr bwMode="auto">
          <a:xfrm>
            <a:off x="200025" y="5170488"/>
            <a:ext cx="5895975"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73050" defTabSz="234950" eaLnBrk="0" hangingPunct="0">
              <a:defRPr>
                <a:solidFill>
                  <a:schemeClr val="tx1"/>
                </a:solidFill>
                <a:latin typeface="Arial" charset="0"/>
                <a:ea typeface="ＭＳ Ｐゴシック" charset="0"/>
                <a:cs typeface="Arial" charset="0"/>
              </a:defRPr>
            </a:lvl1pPr>
            <a:lvl2pPr marL="742950" indent="-285750" defTabSz="234950" eaLnBrk="0" hangingPunct="0">
              <a:defRPr>
                <a:solidFill>
                  <a:schemeClr val="tx1"/>
                </a:solidFill>
                <a:latin typeface="Arial" charset="0"/>
                <a:ea typeface="Arial" charset="0"/>
                <a:cs typeface="Arial" charset="0"/>
              </a:defRPr>
            </a:lvl2pPr>
            <a:lvl3pPr marL="1143000" indent="-228600" defTabSz="234950" eaLnBrk="0" hangingPunct="0">
              <a:defRPr>
                <a:solidFill>
                  <a:schemeClr val="tx1"/>
                </a:solidFill>
                <a:latin typeface="Arial" charset="0"/>
                <a:ea typeface="Arial" charset="0"/>
                <a:cs typeface="Arial" charset="0"/>
              </a:defRPr>
            </a:lvl3pPr>
            <a:lvl4pPr marL="1600200" indent="-228600" defTabSz="234950" eaLnBrk="0" hangingPunct="0">
              <a:defRPr>
                <a:solidFill>
                  <a:schemeClr val="tx1"/>
                </a:solidFill>
                <a:latin typeface="Arial" charset="0"/>
                <a:ea typeface="Arial" charset="0"/>
                <a:cs typeface="Arial" charset="0"/>
              </a:defRPr>
            </a:lvl4pPr>
            <a:lvl5pPr marL="2057400" indent="-228600" defTabSz="234950" eaLnBrk="0" hangingPunct="0">
              <a:defRPr>
                <a:solidFill>
                  <a:schemeClr val="tx1"/>
                </a:solidFill>
                <a:latin typeface="Arial" charset="0"/>
                <a:ea typeface="Arial" charset="0"/>
                <a:cs typeface="Arial" charset="0"/>
              </a:defRPr>
            </a:lvl5pPr>
            <a:lvl6pPr marL="2514600" indent="-228600" defTabSz="234950"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234950"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234950"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23495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buClr>
                <a:srgbClr val="01673E"/>
              </a:buClr>
            </a:pPr>
            <a:r>
              <a:rPr lang="en-US" sz="2000" smtClean="0">
                <a:solidFill>
                  <a:srgbClr val="000000"/>
                </a:solidFill>
                <a:latin typeface="Arial Narrow" charset="0"/>
              </a:rPr>
              <a:t>Peakness in the distribution around edge orientations separated by 90 degrees is a good indicator for planned settlements.</a:t>
            </a:r>
          </a:p>
        </p:txBody>
      </p:sp>
    </p:spTree>
    <p:extLst>
      <p:ext uri="{BB962C8B-B14F-4D97-AF65-F5344CB8AC3E}">
        <p14:creationId xmlns:p14="http://schemas.microsoft.com/office/powerpoint/2010/main" val="39837307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ChangeArrowheads="1"/>
          </p:cNvSpPr>
          <p:nvPr/>
        </p:nvSpPr>
        <p:spPr bwMode="auto">
          <a:xfrm>
            <a:off x="77788" y="-76200"/>
            <a:ext cx="9023350" cy="88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3509" tIns="11755" rIns="23509" bIns="11755">
            <a:spAutoFit/>
          </a:bodyPr>
          <a:lstStyle/>
          <a:p>
            <a:pPr defTabSz="234950"/>
            <a:r>
              <a:rPr lang="en-US" sz="2800" smtClean="0">
                <a:solidFill>
                  <a:srgbClr val="00673E"/>
                </a:solidFill>
                <a:latin typeface="Arial Black" charset="0"/>
                <a:ea typeface="ＭＳ Ｐゴシック" charset="0"/>
                <a:cs typeface="Arial" charset="0"/>
              </a:rPr>
              <a:t>Neighborhood mapping: From local interactions to global realizations</a:t>
            </a:r>
          </a:p>
        </p:txBody>
      </p:sp>
      <p:pic>
        <p:nvPicPr>
          <p:cNvPr id="23554" name="Picture 5" descr="damascus"/>
          <p:cNvPicPr>
            <a:picLocks noChangeAspect="1" noChangeArrowheads="1"/>
          </p:cNvPicPr>
          <p:nvPr/>
        </p:nvPicPr>
        <p:blipFill>
          <a:blip r:embed="rId2" cstate="print"/>
          <a:srcRect/>
          <a:stretch>
            <a:fillRect/>
          </a:stretch>
        </p:blipFill>
        <p:spPr bwMode="auto">
          <a:xfrm>
            <a:off x="19051" y="1351360"/>
            <a:ext cx="7134225" cy="39498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0964" name="Freeform 7"/>
          <p:cNvSpPr>
            <a:spLocks/>
          </p:cNvSpPr>
          <p:nvPr/>
        </p:nvSpPr>
        <p:spPr bwMode="auto">
          <a:xfrm>
            <a:off x="2914650" y="1350963"/>
            <a:ext cx="2590800" cy="1571625"/>
          </a:xfrm>
          <a:custGeom>
            <a:avLst/>
            <a:gdLst>
              <a:gd name="T0" fmla="*/ 0 w 1632"/>
              <a:gd name="T1" fmla="*/ 2147483647 h 1056"/>
              <a:gd name="T2" fmla="*/ 2147483647 w 1632"/>
              <a:gd name="T3" fmla="*/ 2147483647 h 1056"/>
              <a:gd name="T4" fmla="*/ 2147483647 w 1632"/>
              <a:gd name="T5" fmla="*/ 2147483647 h 1056"/>
              <a:gd name="T6" fmla="*/ 2147483647 w 1632"/>
              <a:gd name="T7" fmla="*/ 2147483647 h 1056"/>
              <a:gd name="T8" fmla="*/ 2147483647 w 1632"/>
              <a:gd name="T9" fmla="*/ 2147483647 h 1056"/>
              <a:gd name="T10" fmla="*/ 2147483647 w 1632"/>
              <a:gd name="T11" fmla="*/ 2147483647 h 1056"/>
              <a:gd name="T12" fmla="*/ 2147483647 w 1632"/>
              <a:gd name="T13" fmla="*/ 2147483647 h 1056"/>
              <a:gd name="T14" fmla="*/ 2147483647 w 1632"/>
              <a:gd name="T15" fmla="*/ 2147483647 h 1056"/>
              <a:gd name="T16" fmla="*/ 2147483647 w 1632"/>
              <a:gd name="T17" fmla="*/ 2147483647 h 1056"/>
              <a:gd name="T18" fmla="*/ 2147483647 w 1632"/>
              <a:gd name="T19" fmla="*/ 2147483647 h 1056"/>
              <a:gd name="T20" fmla="*/ 2147483647 w 1632"/>
              <a:gd name="T21" fmla="*/ 0 h 1056"/>
              <a:gd name="T22" fmla="*/ 2147483647 w 1632"/>
              <a:gd name="T23" fmla="*/ 0 h 1056"/>
              <a:gd name="T24" fmla="*/ 2147483647 w 1632"/>
              <a:gd name="T25" fmla="*/ 2147483647 h 1056"/>
              <a:gd name="T26" fmla="*/ 2147483647 w 1632"/>
              <a:gd name="T27" fmla="*/ 2147483647 h 1056"/>
              <a:gd name="T28" fmla="*/ 2147483647 w 1632"/>
              <a:gd name="T29" fmla="*/ 2147483647 h 1056"/>
              <a:gd name="T30" fmla="*/ 2147483647 w 1632"/>
              <a:gd name="T31" fmla="*/ 2147483647 h 1056"/>
              <a:gd name="T32" fmla="*/ 2147483647 w 1632"/>
              <a:gd name="T33" fmla="*/ 2147483647 h 1056"/>
              <a:gd name="T34" fmla="*/ 2147483647 w 1632"/>
              <a:gd name="T35" fmla="*/ 2147483647 h 1056"/>
              <a:gd name="T36" fmla="*/ 2147483647 w 1632"/>
              <a:gd name="T37" fmla="*/ 2147483647 h 1056"/>
              <a:gd name="T38" fmla="*/ 2147483647 w 1632"/>
              <a:gd name="T39" fmla="*/ 2147483647 h 1056"/>
              <a:gd name="T40" fmla="*/ 2147483647 w 1632"/>
              <a:gd name="T41" fmla="*/ 2147483647 h 1056"/>
              <a:gd name="T42" fmla="*/ 2147483647 w 1632"/>
              <a:gd name="T43" fmla="*/ 2147483647 h 1056"/>
              <a:gd name="T44" fmla="*/ 2147483647 w 1632"/>
              <a:gd name="T45" fmla="*/ 2147483647 h 1056"/>
              <a:gd name="T46" fmla="*/ 2147483647 w 1632"/>
              <a:gd name="T47" fmla="*/ 2147483647 h 1056"/>
              <a:gd name="T48" fmla="*/ 2147483647 w 1632"/>
              <a:gd name="T49" fmla="*/ 2147483647 h 1056"/>
              <a:gd name="T50" fmla="*/ 2147483647 w 1632"/>
              <a:gd name="T51" fmla="*/ 2147483647 h 1056"/>
              <a:gd name="T52" fmla="*/ 2147483647 w 1632"/>
              <a:gd name="T53" fmla="*/ 2147483647 h 1056"/>
              <a:gd name="T54" fmla="*/ 2147483647 w 1632"/>
              <a:gd name="T55" fmla="*/ 2147483647 h 1056"/>
              <a:gd name="T56" fmla="*/ 2147483647 w 1632"/>
              <a:gd name="T57" fmla="*/ 2147483647 h 1056"/>
              <a:gd name="T58" fmla="*/ 2147483647 w 1632"/>
              <a:gd name="T59" fmla="*/ 2147483647 h 1056"/>
              <a:gd name="T60" fmla="*/ 2147483647 w 1632"/>
              <a:gd name="T61" fmla="*/ 2147483647 h 1056"/>
              <a:gd name="T62" fmla="*/ 2147483647 w 1632"/>
              <a:gd name="T63" fmla="*/ 2147483647 h 1056"/>
              <a:gd name="T64" fmla="*/ 2147483647 w 1632"/>
              <a:gd name="T65" fmla="*/ 2147483647 h 1056"/>
              <a:gd name="T66" fmla="*/ 2147483647 w 1632"/>
              <a:gd name="T67" fmla="*/ 2147483647 h 1056"/>
              <a:gd name="T68" fmla="*/ 0 w 1632"/>
              <a:gd name="T69" fmla="*/ 2147483647 h 1056"/>
              <a:gd name="T70" fmla="*/ 0 w 1632"/>
              <a:gd name="T71" fmla="*/ 2147483647 h 10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32"/>
              <a:gd name="T109" fmla="*/ 0 h 1056"/>
              <a:gd name="T110" fmla="*/ 1632 w 1632"/>
              <a:gd name="T111" fmla="*/ 1056 h 10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32" h="1056">
                <a:moveTo>
                  <a:pt x="0" y="1008"/>
                </a:moveTo>
                <a:lnTo>
                  <a:pt x="96" y="912"/>
                </a:lnTo>
                <a:lnTo>
                  <a:pt x="240" y="816"/>
                </a:lnTo>
                <a:lnTo>
                  <a:pt x="288" y="720"/>
                </a:lnTo>
                <a:lnTo>
                  <a:pt x="336" y="720"/>
                </a:lnTo>
                <a:lnTo>
                  <a:pt x="432" y="720"/>
                </a:lnTo>
                <a:lnTo>
                  <a:pt x="624" y="480"/>
                </a:lnTo>
                <a:lnTo>
                  <a:pt x="912" y="192"/>
                </a:lnTo>
                <a:lnTo>
                  <a:pt x="960" y="96"/>
                </a:lnTo>
                <a:lnTo>
                  <a:pt x="1056" y="48"/>
                </a:lnTo>
                <a:lnTo>
                  <a:pt x="1104" y="0"/>
                </a:lnTo>
                <a:lnTo>
                  <a:pt x="1632" y="0"/>
                </a:lnTo>
                <a:lnTo>
                  <a:pt x="1536" y="144"/>
                </a:lnTo>
                <a:lnTo>
                  <a:pt x="1392" y="336"/>
                </a:lnTo>
                <a:lnTo>
                  <a:pt x="1248" y="432"/>
                </a:lnTo>
                <a:lnTo>
                  <a:pt x="1200" y="480"/>
                </a:lnTo>
                <a:lnTo>
                  <a:pt x="1104" y="528"/>
                </a:lnTo>
                <a:lnTo>
                  <a:pt x="960" y="672"/>
                </a:lnTo>
                <a:lnTo>
                  <a:pt x="912" y="768"/>
                </a:lnTo>
                <a:lnTo>
                  <a:pt x="816" y="816"/>
                </a:lnTo>
                <a:lnTo>
                  <a:pt x="768" y="912"/>
                </a:lnTo>
                <a:lnTo>
                  <a:pt x="672" y="912"/>
                </a:lnTo>
                <a:lnTo>
                  <a:pt x="576" y="1008"/>
                </a:lnTo>
                <a:lnTo>
                  <a:pt x="528" y="1008"/>
                </a:lnTo>
                <a:lnTo>
                  <a:pt x="528" y="960"/>
                </a:lnTo>
                <a:lnTo>
                  <a:pt x="528" y="912"/>
                </a:lnTo>
                <a:lnTo>
                  <a:pt x="528" y="816"/>
                </a:lnTo>
                <a:lnTo>
                  <a:pt x="480" y="816"/>
                </a:lnTo>
                <a:lnTo>
                  <a:pt x="384" y="864"/>
                </a:lnTo>
                <a:lnTo>
                  <a:pt x="288" y="912"/>
                </a:lnTo>
                <a:lnTo>
                  <a:pt x="192" y="912"/>
                </a:lnTo>
                <a:lnTo>
                  <a:pt x="144" y="960"/>
                </a:lnTo>
                <a:lnTo>
                  <a:pt x="48" y="1008"/>
                </a:lnTo>
                <a:lnTo>
                  <a:pt x="48" y="1056"/>
                </a:lnTo>
                <a:lnTo>
                  <a:pt x="0" y="1056"/>
                </a:lnTo>
                <a:lnTo>
                  <a:pt x="0" y="1008"/>
                </a:lnTo>
                <a:close/>
              </a:path>
            </a:pathLst>
          </a:custGeom>
          <a:solidFill>
            <a:srgbClr val="FFFF99">
              <a:alpha val="50195"/>
            </a:srgbClr>
          </a:solidFill>
          <a:ln w="25400">
            <a:solidFill>
              <a:srgbClr val="FF0000"/>
            </a:solidFill>
            <a:round/>
            <a:headEnd/>
            <a:tailEnd/>
          </a:ln>
        </p:spPr>
        <p:txBody>
          <a:bodyPr/>
          <a:lstStyle/>
          <a:p>
            <a:endParaRPr lang="en-US" smtClean="0">
              <a:solidFill>
                <a:srgbClr val="000000"/>
              </a:solidFill>
              <a:latin typeface="Arial" charset="0"/>
              <a:ea typeface="ＭＳ Ｐゴシック" charset="0"/>
              <a:cs typeface="Arial" charset="0"/>
            </a:endParaRPr>
          </a:p>
        </p:txBody>
      </p:sp>
      <p:sp>
        <p:nvSpPr>
          <p:cNvPr id="40965" name="Freeform 12"/>
          <p:cNvSpPr>
            <a:spLocks/>
          </p:cNvSpPr>
          <p:nvPr/>
        </p:nvSpPr>
        <p:spPr bwMode="auto">
          <a:xfrm>
            <a:off x="5276850" y="3943350"/>
            <a:ext cx="1295400" cy="785813"/>
          </a:xfrm>
          <a:custGeom>
            <a:avLst/>
            <a:gdLst>
              <a:gd name="T0" fmla="*/ 2147483647 w 816"/>
              <a:gd name="T1" fmla="*/ 2147483647 h 528"/>
              <a:gd name="T2" fmla="*/ 2147483647 w 816"/>
              <a:gd name="T3" fmla="*/ 0 h 528"/>
              <a:gd name="T4" fmla="*/ 2147483647 w 816"/>
              <a:gd name="T5" fmla="*/ 0 h 528"/>
              <a:gd name="T6" fmla="*/ 2147483647 w 816"/>
              <a:gd name="T7" fmla="*/ 0 h 528"/>
              <a:gd name="T8" fmla="*/ 2147483647 w 816"/>
              <a:gd name="T9" fmla="*/ 0 h 528"/>
              <a:gd name="T10" fmla="*/ 2147483647 w 816"/>
              <a:gd name="T11" fmla="*/ 0 h 528"/>
              <a:gd name="T12" fmla="*/ 2147483647 w 816"/>
              <a:gd name="T13" fmla="*/ 0 h 528"/>
              <a:gd name="T14" fmla="*/ 2147483647 w 816"/>
              <a:gd name="T15" fmla="*/ 2147483647 h 528"/>
              <a:gd name="T16" fmla="*/ 2147483647 w 816"/>
              <a:gd name="T17" fmla="*/ 2147483647 h 528"/>
              <a:gd name="T18" fmla="*/ 2147483647 w 816"/>
              <a:gd name="T19" fmla="*/ 2147483647 h 528"/>
              <a:gd name="T20" fmla="*/ 2147483647 w 816"/>
              <a:gd name="T21" fmla="*/ 2147483647 h 528"/>
              <a:gd name="T22" fmla="*/ 2147483647 w 816"/>
              <a:gd name="T23" fmla="*/ 2147483647 h 528"/>
              <a:gd name="T24" fmla="*/ 2147483647 w 816"/>
              <a:gd name="T25" fmla="*/ 2147483647 h 528"/>
              <a:gd name="T26" fmla="*/ 2147483647 w 816"/>
              <a:gd name="T27" fmla="*/ 2147483647 h 528"/>
              <a:gd name="T28" fmla="*/ 2147483647 w 816"/>
              <a:gd name="T29" fmla="*/ 2147483647 h 528"/>
              <a:gd name="T30" fmla="*/ 2147483647 w 816"/>
              <a:gd name="T31" fmla="*/ 2147483647 h 528"/>
              <a:gd name="T32" fmla="*/ 2147483647 w 816"/>
              <a:gd name="T33" fmla="*/ 2147483647 h 528"/>
              <a:gd name="T34" fmla="*/ 2147483647 w 816"/>
              <a:gd name="T35" fmla="*/ 2147483647 h 528"/>
              <a:gd name="T36" fmla="*/ 2147483647 w 816"/>
              <a:gd name="T37" fmla="*/ 2147483647 h 528"/>
              <a:gd name="T38" fmla="*/ 2147483647 w 816"/>
              <a:gd name="T39" fmla="*/ 2147483647 h 528"/>
              <a:gd name="T40" fmla="*/ 2147483647 w 816"/>
              <a:gd name="T41" fmla="*/ 2147483647 h 528"/>
              <a:gd name="T42" fmla="*/ 2147483647 w 816"/>
              <a:gd name="T43" fmla="*/ 2147483647 h 528"/>
              <a:gd name="T44" fmla="*/ 0 w 816"/>
              <a:gd name="T45" fmla="*/ 2147483647 h 528"/>
              <a:gd name="T46" fmla="*/ 0 w 816"/>
              <a:gd name="T47" fmla="*/ 2147483647 h 528"/>
              <a:gd name="T48" fmla="*/ 2147483647 w 816"/>
              <a:gd name="T49" fmla="*/ 2147483647 h 528"/>
              <a:gd name="T50" fmla="*/ 2147483647 w 816"/>
              <a:gd name="T51" fmla="*/ 2147483647 h 528"/>
              <a:gd name="T52" fmla="*/ 2147483647 w 816"/>
              <a:gd name="T53" fmla="*/ 2147483647 h 528"/>
              <a:gd name="T54" fmla="*/ 2147483647 w 816"/>
              <a:gd name="T55" fmla="*/ 2147483647 h 528"/>
              <a:gd name="T56" fmla="*/ 2147483647 w 816"/>
              <a:gd name="T57" fmla="*/ 2147483647 h 528"/>
              <a:gd name="T58" fmla="*/ 2147483647 w 816"/>
              <a:gd name="T59" fmla="*/ 2147483647 h 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16"/>
              <a:gd name="T91" fmla="*/ 0 h 528"/>
              <a:gd name="T92" fmla="*/ 816 w 816"/>
              <a:gd name="T93" fmla="*/ 528 h 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16" h="528">
                <a:moveTo>
                  <a:pt x="48" y="48"/>
                </a:moveTo>
                <a:lnTo>
                  <a:pt x="144" y="0"/>
                </a:lnTo>
                <a:lnTo>
                  <a:pt x="240" y="0"/>
                </a:lnTo>
                <a:lnTo>
                  <a:pt x="336" y="0"/>
                </a:lnTo>
                <a:lnTo>
                  <a:pt x="384" y="0"/>
                </a:lnTo>
                <a:lnTo>
                  <a:pt x="480" y="0"/>
                </a:lnTo>
                <a:lnTo>
                  <a:pt x="576" y="0"/>
                </a:lnTo>
                <a:lnTo>
                  <a:pt x="672" y="48"/>
                </a:lnTo>
                <a:lnTo>
                  <a:pt x="672" y="96"/>
                </a:lnTo>
                <a:lnTo>
                  <a:pt x="768" y="48"/>
                </a:lnTo>
                <a:lnTo>
                  <a:pt x="816" y="192"/>
                </a:lnTo>
                <a:lnTo>
                  <a:pt x="768" y="288"/>
                </a:lnTo>
                <a:lnTo>
                  <a:pt x="720" y="384"/>
                </a:lnTo>
                <a:lnTo>
                  <a:pt x="672" y="432"/>
                </a:lnTo>
                <a:lnTo>
                  <a:pt x="576" y="432"/>
                </a:lnTo>
                <a:lnTo>
                  <a:pt x="528" y="480"/>
                </a:lnTo>
                <a:lnTo>
                  <a:pt x="528" y="528"/>
                </a:lnTo>
                <a:lnTo>
                  <a:pt x="336" y="528"/>
                </a:lnTo>
                <a:lnTo>
                  <a:pt x="240" y="528"/>
                </a:lnTo>
                <a:lnTo>
                  <a:pt x="192" y="528"/>
                </a:lnTo>
                <a:lnTo>
                  <a:pt x="144" y="528"/>
                </a:lnTo>
                <a:lnTo>
                  <a:pt x="96" y="480"/>
                </a:lnTo>
                <a:lnTo>
                  <a:pt x="0" y="432"/>
                </a:lnTo>
                <a:lnTo>
                  <a:pt x="0" y="384"/>
                </a:lnTo>
                <a:lnTo>
                  <a:pt x="48" y="336"/>
                </a:lnTo>
                <a:lnTo>
                  <a:pt x="144" y="288"/>
                </a:lnTo>
                <a:lnTo>
                  <a:pt x="144" y="240"/>
                </a:lnTo>
                <a:lnTo>
                  <a:pt x="96" y="144"/>
                </a:lnTo>
                <a:lnTo>
                  <a:pt x="48" y="96"/>
                </a:lnTo>
                <a:lnTo>
                  <a:pt x="48" y="48"/>
                </a:lnTo>
                <a:close/>
              </a:path>
            </a:pathLst>
          </a:custGeom>
          <a:solidFill>
            <a:srgbClr val="FFFF99">
              <a:alpha val="50195"/>
            </a:srgbClr>
          </a:solidFill>
          <a:ln w="25400">
            <a:solidFill>
              <a:srgbClr val="FFFF00"/>
            </a:solidFill>
            <a:round/>
            <a:headEnd/>
            <a:tailEnd/>
          </a:ln>
        </p:spPr>
        <p:txBody>
          <a:bodyPr/>
          <a:lstStyle/>
          <a:p>
            <a:endParaRPr lang="en-US" smtClean="0">
              <a:solidFill>
                <a:srgbClr val="000000"/>
              </a:solidFill>
              <a:latin typeface="Arial" charset="0"/>
              <a:ea typeface="ＭＳ Ｐゴシック" charset="0"/>
              <a:cs typeface="Arial" charset="0"/>
            </a:endParaRPr>
          </a:p>
        </p:txBody>
      </p:sp>
      <p:sp>
        <p:nvSpPr>
          <p:cNvPr id="23570" name="Line 15"/>
          <p:cNvSpPr>
            <a:spLocks noChangeShapeType="1"/>
          </p:cNvSpPr>
          <p:nvPr/>
        </p:nvSpPr>
        <p:spPr bwMode="auto">
          <a:xfrm>
            <a:off x="6365875" y="4586288"/>
            <a:ext cx="1195388" cy="1060450"/>
          </a:xfrm>
          <a:prstGeom prst="line">
            <a:avLst/>
          </a:prstGeom>
          <a:noFill/>
          <a:ln w="57150">
            <a:solidFill>
              <a:srgbClr val="FF0000"/>
            </a:solidFill>
            <a:round/>
            <a:headEnd/>
            <a:tailEnd type="triangle" w="med" len="med"/>
          </a:ln>
          <a:effectLst>
            <a:outerShdw blurRad="63500" dist="23000" dir="5400000" rotWithShape="0">
              <a:srgbClr val="000000">
                <a:alpha val="34999"/>
              </a:srgbClr>
            </a:outerShdw>
          </a:effectLst>
          <a:extLst>
            <a:ext uri="{909E8E84-426E-40dd-AFC4-6F175D3DCCD1}">
              <a14:hiddenFill xmlns:a14="http://schemas.microsoft.com/office/drawing/2010/main" xmlns="">
                <a:noFill/>
              </a14:hiddenFill>
            </a:ext>
          </a:extLst>
        </p:spPr>
        <p:txBody>
          <a:bodyPr/>
          <a:lstStyle/>
          <a:p>
            <a:endParaRPr lang="en-US" smtClean="0">
              <a:solidFill>
                <a:srgbClr val="000000"/>
              </a:solidFill>
              <a:latin typeface="Arial" charset="0"/>
              <a:ea typeface="ＭＳ Ｐゴシック" charset="0"/>
              <a:cs typeface="Arial" charset="0"/>
            </a:endParaRPr>
          </a:p>
        </p:txBody>
      </p:sp>
      <p:sp>
        <p:nvSpPr>
          <p:cNvPr id="40967" name="Freeform 20"/>
          <p:cNvSpPr>
            <a:spLocks/>
          </p:cNvSpPr>
          <p:nvPr/>
        </p:nvSpPr>
        <p:spPr bwMode="auto">
          <a:xfrm>
            <a:off x="2312988" y="2574925"/>
            <a:ext cx="2682875" cy="1411288"/>
          </a:xfrm>
          <a:custGeom>
            <a:avLst/>
            <a:gdLst>
              <a:gd name="T0" fmla="*/ 2147483647 w 1690"/>
              <a:gd name="T1" fmla="*/ 2147483647 h 948"/>
              <a:gd name="T2" fmla="*/ 2147483647 w 1690"/>
              <a:gd name="T3" fmla="*/ 2147483647 h 948"/>
              <a:gd name="T4" fmla="*/ 2147483647 w 1690"/>
              <a:gd name="T5" fmla="*/ 2147483647 h 948"/>
              <a:gd name="T6" fmla="*/ 2147483647 w 1690"/>
              <a:gd name="T7" fmla="*/ 2147483647 h 948"/>
              <a:gd name="T8" fmla="*/ 2147483647 w 1690"/>
              <a:gd name="T9" fmla="*/ 2147483647 h 948"/>
              <a:gd name="T10" fmla="*/ 2147483647 w 1690"/>
              <a:gd name="T11" fmla="*/ 2147483647 h 948"/>
              <a:gd name="T12" fmla="*/ 2147483647 w 1690"/>
              <a:gd name="T13" fmla="*/ 2147483647 h 948"/>
              <a:gd name="T14" fmla="*/ 2147483647 w 1690"/>
              <a:gd name="T15" fmla="*/ 2147483647 h 948"/>
              <a:gd name="T16" fmla="*/ 2147483647 w 1690"/>
              <a:gd name="T17" fmla="*/ 2147483647 h 948"/>
              <a:gd name="T18" fmla="*/ 2147483647 w 1690"/>
              <a:gd name="T19" fmla="*/ 2147483647 h 948"/>
              <a:gd name="T20" fmla="*/ 2147483647 w 1690"/>
              <a:gd name="T21" fmla="*/ 0 h 948"/>
              <a:gd name="T22" fmla="*/ 2147483647 w 1690"/>
              <a:gd name="T23" fmla="*/ 2147483647 h 948"/>
              <a:gd name="T24" fmla="*/ 2147483647 w 1690"/>
              <a:gd name="T25" fmla="*/ 2147483647 h 948"/>
              <a:gd name="T26" fmla="*/ 2147483647 w 1690"/>
              <a:gd name="T27" fmla="*/ 2147483647 h 948"/>
              <a:gd name="T28" fmla="*/ 2147483647 w 1690"/>
              <a:gd name="T29" fmla="*/ 2147483647 h 948"/>
              <a:gd name="T30" fmla="*/ 2147483647 w 1690"/>
              <a:gd name="T31" fmla="*/ 2147483647 h 948"/>
              <a:gd name="T32" fmla="*/ 2147483647 w 1690"/>
              <a:gd name="T33" fmla="*/ 2147483647 h 948"/>
              <a:gd name="T34" fmla="*/ 2147483647 w 1690"/>
              <a:gd name="T35" fmla="*/ 2147483647 h 948"/>
              <a:gd name="T36" fmla="*/ 0 w 1690"/>
              <a:gd name="T37" fmla="*/ 2147483647 h 948"/>
              <a:gd name="T38" fmla="*/ 2147483647 w 1690"/>
              <a:gd name="T39" fmla="*/ 2147483647 h 9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90"/>
              <a:gd name="T61" fmla="*/ 0 h 948"/>
              <a:gd name="T62" fmla="*/ 1690 w 1690"/>
              <a:gd name="T63" fmla="*/ 948 h 9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90" h="948">
                <a:moveTo>
                  <a:pt x="21" y="545"/>
                </a:moveTo>
                <a:lnTo>
                  <a:pt x="405" y="893"/>
                </a:lnTo>
                <a:lnTo>
                  <a:pt x="588" y="948"/>
                </a:lnTo>
                <a:lnTo>
                  <a:pt x="1125" y="936"/>
                </a:lnTo>
                <a:lnTo>
                  <a:pt x="1488" y="905"/>
                </a:lnTo>
                <a:lnTo>
                  <a:pt x="1366" y="768"/>
                </a:lnTo>
                <a:lnTo>
                  <a:pt x="1383" y="653"/>
                </a:lnTo>
                <a:lnTo>
                  <a:pt x="1612" y="666"/>
                </a:lnTo>
                <a:lnTo>
                  <a:pt x="1690" y="186"/>
                </a:lnTo>
                <a:lnTo>
                  <a:pt x="1446" y="144"/>
                </a:lnTo>
                <a:lnTo>
                  <a:pt x="1317" y="0"/>
                </a:lnTo>
                <a:lnTo>
                  <a:pt x="1095" y="204"/>
                </a:lnTo>
                <a:lnTo>
                  <a:pt x="894" y="336"/>
                </a:lnTo>
                <a:lnTo>
                  <a:pt x="741" y="464"/>
                </a:lnTo>
                <a:lnTo>
                  <a:pt x="547" y="425"/>
                </a:lnTo>
                <a:lnTo>
                  <a:pt x="243" y="486"/>
                </a:lnTo>
                <a:lnTo>
                  <a:pt x="126" y="473"/>
                </a:lnTo>
                <a:lnTo>
                  <a:pt x="22" y="510"/>
                </a:lnTo>
                <a:lnTo>
                  <a:pt x="0" y="531"/>
                </a:lnTo>
                <a:lnTo>
                  <a:pt x="21" y="545"/>
                </a:lnTo>
                <a:close/>
              </a:path>
            </a:pathLst>
          </a:custGeom>
          <a:solidFill>
            <a:srgbClr val="FFFF99">
              <a:alpha val="47058"/>
            </a:srgbClr>
          </a:solidFill>
          <a:ln w="38100">
            <a:solidFill>
              <a:srgbClr val="00FFFF"/>
            </a:solidFill>
            <a:round/>
            <a:headEnd/>
            <a:tailEnd/>
          </a:ln>
        </p:spPr>
        <p:txBody>
          <a:bodyPr/>
          <a:lstStyle/>
          <a:p>
            <a:endParaRPr lang="en-US" smtClean="0">
              <a:solidFill>
                <a:srgbClr val="000000"/>
              </a:solidFill>
              <a:latin typeface="Arial" charset="0"/>
              <a:ea typeface="ＭＳ Ｐゴシック" charset="0"/>
              <a:cs typeface="Arial" charset="0"/>
            </a:endParaRPr>
          </a:p>
        </p:txBody>
      </p:sp>
      <p:sp>
        <p:nvSpPr>
          <p:cNvPr id="40968" name="Text Box 17"/>
          <p:cNvSpPr txBox="1">
            <a:spLocks noChangeArrowheads="1"/>
          </p:cNvSpPr>
          <p:nvPr/>
        </p:nvSpPr>
        <p:spPr bwMode="auto">
          <a:xfrm>
            <a:off x="2590800" y="5360988"/>
            <a:ext cx="220821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b="1" smtClean="0">
                <a:solidFill>
                  <a:srgbClr val="000000"/>
                </a:solidFill>
              </a:rPr>
              <a:t>Damascus, Syria</a:t>
            </a:r>
          </a:p>
        </p:txBody>
      </p:sp>
      <p:pic>
        <p:nvPicPr>
          <p:cNvPr id="50185" name="Picture 4" descr="damas-photo-oldcity-google"/>
          <p:cNvPicPr>
            <a:picLocks noChangeAspect="1" noChangeArrowheads="1"/>
          </p:cNvPicPr>
          <p:nvPr/>
        </p:nvPicPr>
        <p:blipFill>
          <a:blip r:embed="rId3"/>
          <a:srcRect/>
          <a:stretch>
            <a:fillRect/>
          </a:stretch>
        </p:blipFill>
        <p:spPr bwMode="auto">
          <a:xfrm>
            <a:off x="7219950" y="5688013"/>
            <a:ext cx="1924050" cy="1169987"/>
          </a:xfrm>
          <a:prstGeom prst="rect">
            <a:avLst/>
          </a:prstGeom>
          <a:ln>
            <a:noFill/>
          </a:ln>
          <a:effectLst>
            <a:outerShdw blurRad="292100" dist="139700" dir="2700000" algn="tl" rotWithShape="0">
              <a:srgbClr val="333333">
                <a:alpha val="65000"/>
              </a:srgbClr>
            </a:outerShdw>
          </a:effectLst>
        </p:spPr>
      </p:pic>
      <p:grpSp>
        <p:nvGrpSpPr>
          <p:cNvPr id="40970" name="Group 5"/>
          <p:cNvGrpSpPr>
            <a:grpSpLocks/>
          </p:cNvGrpSpPr>
          <p:nvPr/>
        </p:nvGrpSpPr>
        <p:grpSpPr bwMode="auto">
          <a:xfrm>
            <a:off x="5602288" y="5157788"/>
            <a:ext cx="1782762" cy="1700212"/>
            <a:chOff x="67" y="562"/>
            <a:chExt cx="3363" cy="3643"/>
          </a:xfrm>
        </p:grpSpPr>
        <p:pic>
          <p:nvPicPr>
            <p:cNvPr id="22" name="Picture 6" descr="damas-photo-oldcity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07" y="1293"/>
              <a:ext cx="2123" cy="29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7" descr="damas-photo-oldcity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7" y="562"/>
              <a:ext cx="1563" cy="2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40971" name="Text Box 8"/>
          <p:cNvSpPr txBox="1">
            <a:spLocks noChangeArrowheads="1"/>
          </p:cNvSpPr>
          <p:nvPr/>
        </p:nvSpPr>
        <p:spPr bwMode="auto">
          <a:xfrm>
            <a:off x="7251700" y="3810000"/>
            <a:ext cx="1816100" cy="153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3509" tIns="11755" rIns="23509" bIns="11755">
            <a:spAutoFit/>
          </a:bodyPr>
          <a:lstStyle>
            <a:lvl1pPr defTabSz="234950" eaLnBrk="0" hangingPunct="0">
              <a:defRPr>
                <a:solidFill>
                  <a:schemeClr val="tx1"/>
                </a:solidFill>
                <a:latin typeface="Arial" charset="0"/>
                <a:ea typeface="ＭＳ Ｐゴシック" charset="0"/>
                <a:cs typeface="Arial" charset="0"/>
              </a:defRPr>
            </a:lvl1pPr>
            <a:lvl2pPr marL="742950" indent="-285750" defTabSz="234950" eaLnBrk="0" hangingPunct="0">
              <a:defRPr>
                <a:solidFill>
                  <a:schemeClr val="tx1"/>
                </a:solidFill>
                <a:latin typeface="Arial" charset="0"/>
                <a:ea typeface="Arial" charset="0"/>
                <a:cs typeface="Arial" charset="0"/>
              </a:defRPr>
            </a:lvl2pPr>
            <a:lvl3pPr marL="1143000" indent="-228600" defTabSz="234950" eaLnBrk="0" hangingPunct="0">
              <a:defRPr>
                <a:solidFill>
                  <a:schemeClr val="tx1"/>
                </a:solidFill>
                <a:latin typeface="Arial" charset="0"/>
                <a:ea typeface="Arial" charset="0"/>
                <a:cs typeface="Arial" charset="0"/>
              </a:defRPr>
            </a:lvl3pPr>
            <a:lvl4pPr marL="1600200" indent="-228600" defTabSz="234950" eaLnBrk="0" hangingPunct="0">
              <a:defRPr>
                <a:solidFill>
                  <a:schemeClr val="tx1"/>
                </a:solidFill>
                <a:latin typeface="Arial" charset="0"/>
                <a:ea typeface="Arial" charset="0"/>
                <a:cs typeface="Arial" charset="0"/>
              </a:defRPr>
            </a:lvl4pPr>
            <a:lvl5pPr marL="2057400" indent="-228600" defTabSz="234950" eaLnBrk="0" hangingPunct="0">
              <a:defRPr>
                <a:solidFill>
                  <a:schemeClr val="tx1"/>
                </a:solidFill>
                <a:latin typeface="Arial" charset="0"/>
                <a:ea typeface="Arial" charset="0"/>
                <a:cs typeface="Arial" charset="0"/>
              </a:defRPr>
            </a:lvl5pPr>
            <a:lvl6pPr marL="2514600" indent="-228600" defTabSz="234950"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234950"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234950"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23495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buFontTx/>
              <a:buChar char="•"/>
            </a:pPr>
            <a:r>
              <a:rPr lang="en-US" sz="1400" smtClean="0">
                <a:solidFill>
                  <a:srgbClr val="000000"/>
                </a:solidFill>
                <a:latin typeface="Arial Narrow" charset="0"/>
              </a:rPr>
              <a:t>Very loosely structured</a:t>
            </a:r>
          </a:p>
          <a:p>
            <a:pPr eaLnBrk="1" hangingPunct="1">
              <a:buFontTx/>
              <a:buChar char="•"/>
            </a:pPr>
            <a:r>
              <a:rPr lang="en-US" sz="1400" smtClean="0">
                <a:solidFill>
                  <a:srgbClr val="000000"/>
                </a:solidFill>
                <a:latin typeface="Arial Narrow" charset="0"/>
              </a:rPr>
              <a:t>Historical ethnic quarters/neighborhoods</a:t>
            </a:r>
          </a:p>
          <a:p>
            <a:pPr eaLnBrk="1" hangingPunct="1">
              <a:buFontTx/>
              <a:buChar char="•"/>
            </a:pPr>
            <a:r>
              <a:rPr lang="en-US" sz="1400" smtClean="0">
                <a:solidFill>
                  <a:srgbClr val="000000"/>
                </a:solidFill>
                <a:latin typeface="Arial Narrow" charset="0"/>
              </a:rPr>
              <a:t>Poor residents currently being displaced in some areas with urban development/tourism</a:t>
            </a:r>
          </a:p>
        </p:txBody>
      </p:sp>
      <p:pic>
        <p:nvPicPr>
          <p:cNvPr id="50188" name="Picture 9" descr="damas-photo-moderngoogle"/>
          <p:cNvPicPr>
            <a:picLocks noChangeAspect="1" noChangeArrowheads="1"/>
          </p:cNvPicPr>
          <p:nvPr/>
        </p:nvPicPr>
        <p:blipFill>
          <a:blip r:embed="rId6"/>
          <a:srcRect/>
          <a:stretch>
            <a:fillRect/>
          </a:stretch>
        </p:blipFill>
        <p:spPr bwMode="auto">
          <a:xfrm>
            <a:off x="1371600" y="5656263"/>
            <a:ext cx="1874838" cy="1125537"/>
          </a:xfrm>
          <a:prstGeom prst="rect">
            <a:avLst/>
          </a:prstGeom>
          <a:ln>
            <a:noFill/>
          </a:ln>
          <a:effectLst>
            <a:outerShdw blurRad="292100" dist="139700" dir="2700000" algn="tl" rotWithShape="0">
              <a:srgbClr val="333333">
                <a:alpha val="65000"/>
              </a:srgbClr>
            </a:outerShdw>
          </a:effectLst>
        </p:spPr>
      </p:pic>
      <p:grpSp>
        <p:nvGrpSpPr>
          <p:cNvPr id="40973" name="Group 10"/>
          <p:cNvGrpSpPr>
            <a:grpSpLocks/>
          </p:cNvGrpSpPr>
          <p:nvPr/>
        </p:nvGrpSpPr>
        <p:grpSpPr bwMode="auto">
          <a:xfrm>
            <a:off x="76200" y="4419600"/>
            <a:ext cx="1466850" cy="2057400"/>
            <a:chOff x="0" y="590"/>
            <a:chExt cx="2870" cy="3468"/>
          </a:xfrm>
        </p:grpSpPr>
        <p:pic>
          <p:nvPicPr>
            <p:cNvPr id="27" name="Picture 11" descr="damas-photo-modern1"/>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0" y="590"/>
              <a:ext cx="2479" cy="18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Picture 12" descr="damas-photo-modern2"/>
            <p:cNvPicPr>
              <a:picLocks noChangeAspect="1" noChangeArrowheads="1"/>
            </p:cNvPicPr>
            <p:nvPr/>
          </p:nvPicPr>
          <p:blipFill>
            <a:blip r:embed="rId8" cstate="print"/>
            <a:srcRect/>
            <a:stretch>
              <a:fillRect/>
            </a:stretch>
          </p:blipFill>
          <p:spPr bwMode="auto">
            <a:xfrm>
              <a:off x="59" y="1992"/>
              <a:ext cx="2811" cy="20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cxnSp>
        <p:nvCxnSpPr>
          <p:cNvPr id="40974" name="Straight Arrow Connector 29"/>
          <p:cNvCxnSpPr>
            <a:cxnSpLocks noChangeShapeType="1"/>
          </p:cNvCxnSpPr>
          <p:nvPr/>
        </p:nvCxnSpPr>
        <p:spPr bwMode="auto">
          <a:xfrm rot="5400000">
            <a:off x="1666875" y="4179888"/>
            <a:ext cx="1674813" cy="1233487"/>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xmlns="">
                <a:noFill/>
              </a14:hiddenFill>
            </a:ext>
          </a:extLst>
        </p:spPr>
      </p:cxnSp>
      <p:sp>
        <p:nvSpPr>
          <p:cNvPr id="40975" name="Rectangle 30"/>
          <p:cNvSpPr>
            <a:spLocks noChangeArrowheads="1"/>
          </p:cNvSpPr>
          <p:nvPr/>
        </p:nvSpPr>
        <p:spPr bwMode="auto">
          <a:xfrm>
            <a:off x="3276600" y="6019800"/>
            <a:ext cx="2125663"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234950">
              <a:buFontTx/>
              <a:buChar char="•"/>
            </a:pPr>
            <a:r>
              <a:rPr lang="en-US" sz="1400" smtClean="0">
                <a:solidFill>
                  <a:srgbClr val="000000"/>
                </a:solidFill>
                <a:latin typeface="Arial Narrow" charset="0"/>
                <a:ea typeface="ＭＳ Ｐゴシック" charset="0"/>
                <a:cs typeface="Arial" charset="0"/>
              </a:rPr>
              <a:t>Formal Urban Planning</a:t>
            </a:r>
          </a:p>
          <a:p>
            <a:pPr defTabSz="234950">
              <a:buFontTx/>
              <a:buChar char="•"/>
            </a:pPr>
            <a:r>
              <a:rPr lang="en-US" sz="1400" smtClean="0">
                <a:solidFill>
                  <a:srgbClr val="000000"/>
                </a:solidFill>
                <a:latin typeface="Arial Narrow" charset="0"/>
                <a:ea typeface="ＭＳ Ｐゴシック" charset="0"/>
                <a:cs typeface="Arial" charset="0"/>
              </a:rPr>
              <a:t>Typical Urban Services</a:t>
            </a:r>
          </a:p>
          <a:p>
            <a:pPr defTabSz="234950">
              <a:buFontTx/>
              <a:buChar char="•"/>
            </a:pPr>
            <a:r>
              <a:rPr lang="en-US" sz="1400" smtClean="0">
                <a:solidFill>
                  <a:srgbClr val="000000"/>
                </a:solidFill>
                <a:latin typeface="Arial Narrow" charset="0"/>
                <a:ea typeface="ＭＳ Ｐゴシック" charset="0"/>
                <a:cs typeface="Arial" charset="0"/>
              </a:rPr>
              <a:t>Middle to Upper Income </a:t>
            </a:r>
          </a:p>
        </p:txBody>
      </p:sp>
      <p:pic>
        <p:nvPicPr>
          <p:cNvPr id="50192" name="Picture 18" descr="damas-photo-squatte-googler"/>
          <p:cNvPicPr>
            <a:picLocks noChangeAspect="1" noChangeArrowheads="1"/>
          </p:cNvPicPr>
          <p:nvPr/>
        </p:nvPicPr>
        <p:blipFill>
          <a:blip r:embed="rId9"/>
          <a:srcRect/>
          <a:stretch>
            <a:fillRect/>
          </a:stretch>
        </p:blipFill>
        <p:spPr bwMode="auto">
          <a:xfrm>
            <a:off x="7178675" y="1336675"/>
            <a:ext cx="1965325" cy="1235075"/>
          </a:xfrm>
          <a:prstGeom prst="rect">
            <a:avLst/>
          </a:prstGeom>
          <a:ln>
            <a:noFill/>
          </a:ln>
          <a:effectLst>
            <a:outerShdw blurRad="292100" dist="139700" dir="2700000" algn="tl" rotWithShape="0">
              <a:srgbClr val="333333">
                <a:alpha val="65000"/>
              </a:srgbClr>
            </a:outerShdw>
          </a:effectLst>
        </p:spPr>
      </p:pic>
      <p:grpSp>
        <p:nvGrpSpPr>
          <p:cNvPr id="40977" name="Group 15"/>
          <p:cNvGrpSpPr>
            <a:grpSpLocks/>
          </p:cNvGrpSpPr>
          <p:nvPr/>
        </p:nvGrpSpPr>
        <p:grpSpPr bwMode="auto">
          <a:xfrm>
            <a:off x="6224588" y="990600"/>
            <a:ext cx="1319212" cy="1935163"/>
            <a:chOff x="77" y="643"/>
            <a:chExt cx="3158" cy="3369"/>
          </a:xfrm>
        </p:grpSpPr>
        <p:pic>
          <p:nvPicPr>
            <p:cNvPr id="34" name="Picture 16" descr="damas-photo2"/>
            <p:cNvPicPr>
              <a:picLocks noChangeAspect="1" noChangeArrowheads="1"/>
            </p:cNvPicPr>
            <p:nvPr/>
          </p:nvPicPr>
          <p:blipFill>
            <a:blip r:embed="rId10" cstate="print"/>
            <a:srcRect/>
            <a:stretch>
              <a:fillRect/>
            </a:stretch>
          </p:blipFill>
          <p:spPr bwMode="auto">
            <a:xfrm>
              <a:off x="77" y="643"/>
              <a:ext cx="2827" cy="1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 name="Picture 17" descr="damas-photo-squatte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04" y="1903"/>
              <a:ext cx="2831" cy="21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cxnSp>
        <p:nvCxnSpPr>
          <p:cNvPr id="40978" name="Straight Arrow Connector 36"/>
          <p:cNvCxnSpPr>
            <a:cxnSpLocks noChangeShapeType="1"/>
          </p:cNvCxnSpPr>
          <p:nvPr/>
        </p:nvCxnSpPr>
        <p:spPr bwMode="auto">
          <a:xfrm flipV="1">
            <a:off x="5181600" y="1795463"/>
            <a:ext cx="1131888" cy="28575"/>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xmlns="">
                <a:noFill/>
              </a14:hiddenFill>
            </a:ext>
          </a:extLst>
        </p:spPr>
      </p:cxnSp>
      <p:sp>
        <p:nvSpPr>
          <p:cNvPr id="40979" name="Rectangle 37"/>
          <p:cNvSpPr>
            <a:spLocks noChangeArrowheads="1"/>
          </p:cNvSpPr>
          <p:nvPr/>
        </p:nvSpPr>
        <p:spPr bwMode="auto">
          <a:xfrm>
            <a:off x="7543800" y="2559050"/>
            <a:ext cx="1600200" cy="116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234950">
              <a:buFontTx/>
              <a:buChar char="•"/>
            </a:pPr>
            <a:r>
              <a:rPr lang="en-US" sz="1400" smtClean="0">
                <a:solidFill>
                  <a:srgbClr val="000000"/>
                </a:solidFill>
                <a:latin typeface="Arial Narrow" charset="0"/>
                <a:ea typeface="ＭＳ Ｐゴシック" charset="0"/>
                <a:cs typeface="Arial" charset="0"/>
              </a:rPr>
              <a:t>Unstructured Settlements</a:t>
            </a:r>
          </a:p>
          <a:p>
            <a:pPr defTabSz="234950">
              <a:buFontTx/>
              <a:buChar char="•"/>
            </a:pPr>
            <a:r>
              <a:rPr lang="en-US" sz="1400" smtClean="0">
                <a:solidFill>
                  <a:srgbClr val="000000"/>
                </a:solidFill>
                <a:latin typeface="Arial Narrow" charset="0"/>
                <a:ea typeface="ＭＳ Ｐゴシック" charset="0"/>
                <a:cs typeface="Arial" charset="0"/>
              </a:rPr>
              <a:t>Lowest to lower middle income</a:t>
            </a:r>
          </a:p>
          <a:p>
            <a:pPr defTabSz="234950">
              <a:buFontTx/>
              <a:buChar char="•"/>
            </a:pPr>
            <a:r>
              <a:rPr lang="en-US" sz="1400" smtClean="0">
                <a:solidFill>
                  <a:srgbClr val="000000"/>
                </a:solidFill>
                <a:latin typeface="Arial Narrow" charset="0"/>
                <a:ea typeface="ＭＳ Ｐゴシック" charset="0"/>
                <a:cs typeface="Arial" charset="0"/>
              </a:rPr>
              <a:t>Rural migrants</a:t>
            </a:r>
          </a:p>
        </p:txBody>
      </p:sp>
    </p:spTree>
    <p:extLst>
      <p:ext uri="{BB962C8B-B14F-4D97-AF65-F5344CB8AC3E}">
        <p14:creationId xmlns:p14="http://schemas.microsoft.com/office/powerpoint/2010/main" val="273762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79425" y="0"/>
            <a:ext cx="2546350" cy="1293813"/>
          </a:xfrm>
        </p:spPr>
        <p:txBody>
          <a:bodyPr/>
          <a:lstStyle/>
          <a:p>
            <a:pPr algn="r"/>
            <a:r>
              <a:rPr lang="en-US">
                <a:latin typeface="Arial Black" charset="0"/>
                <a:cs typeface="Geneva" charset="0"/>
              </a:rPr>
              <a:t>Rapid Scene Analysis</a:t>
            </a:r>
          </a:p>
        </p:txBody>
      </p:sp>
      <p:sp>
        <p:nvSpPr>
          <p:cNvPr id="43011" name="TextBox 2"/>
          <p:cNvSpPr txBox="1">
            <a:spLocks noChangeArrowheads="1"/>
          </p:cNvSpPr>
          <p:nvPr/>
        </p:nvSpPr>
        <p:spPr bwMode="auto">
          <a:xfrm>
            <a:off x="3135313" y="2952750"/>
            <a:ext cx="288766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b="1" smtClean="0">
                <a:solidFill>
                  <a:srgbClr val="FF0000"/>
                </a:solidFill>
              </a:rPr>
              <a:t>Play uavrun1output.avi</a:t>
            </a:r>
          </a:p>
        </p:txBody>
      </p:sp>
      <p:pic>
        <p:nvPicPr>
          <p:cNvPr id="43012" name="Picture 2" descr="C:\czx\researchsubmissions\WAVP2011\figures\fig6.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45912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83" y="153988"/>
            <a:ext cx="8924573" cy="504825"/>
          </a:xfrm>
        </p:spPr>
        <p:txBody>
          <a:bodyPr/>
          <a:lstStyle/>
          <a:p>
            <a:r>
              <a:rPr lang="en-US" dirty="0" smtClean="0"/>
              <a:t>Population density data from open source</a:t>
            </a:r>
            <a:endParaRPr lang="en-US" dirty="0"/>
          </a:p>
        </p:txBody>
      </p:sp>
      <p:pic>
        <p:nvPicPr>
          <p:cNvPr id="4" name="Content Placeholder 3" descr="PDT_HomePage_01082013.png"/>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36066" y="931333"/>
            <a:ext cx="9186392" cy="5954887"/>
          </a:xfrm>
        </p:spPr>
      </p:pic>
      <p:sp>
        <p:nvSpPr>
          <p:cNvPr id="5" name="Rectangle 3"/>
          <p:cNvSpPr txBox="1">
            <a:spLocks noChangeArrowheads="1"/>
          </p:cNvSpPr>
          <p:nvPr/>
        </p:nvSpPr>
        <p:spPr bwMode="auto">
          <a:xfrm>
            <a:off x="5105400" y="1001888"/>
            <a:ext cx="4038600" cy="5009445"/>
          </a:xfrm>
          <a:prstGeom prst="rect">
            <a:avLst/>
          </a:prstGeom>
          <a:solidFill>
            <a:schemeClr val="dk1">
              <a:alpha val="14000"/>
            </a:schemeClr>
          </a:solidFill>
          <a:ln>
            <a:noFill/>
            <a:headEnd/>
            <a:tailEnd/>
          </a:ln>
        </p:spPr>
        <p:style>
          <a:lnRef idx="3">
            <a:schemeClr val="lt1"/>
          </a:lnRef>
          <a:fillRef idx="1">
            <a:schemeClr val="dk1"/>
          </a:fillRef>
          <a:effectRef idx="1">
            <a:schemeClr val="dk1"/>
          </a:effectRef>
          <a:fontRef idx="minor">
            <a:schemeClr val="lt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0000"/>
              </a:lnSpc>
              <a:spcBef>
                <a:spcPct val="60000"/>
              </a:spcBef>
              <a:spcAft>
                <a:spcPct val="0"/>
              </a:spcAft>
              <a:buClr>
                <a:srgbClr val="01673E"/>
              </a:buClr>
              <a:buFont typeface="Symbol" pitchFamily="18" charset="2"/>
              <a:buChar char="·"/>
              <a:defRPr sz="2800" b="1">
                <a:solidFill>
                  <a:srgbClr val="000000"/>
                </a:solidFill>
                <a:latin typeface="+mn-lt"/>
                <a:ea typeface="Geneva" pitchFamily="-106" charset="-128"/>
                <a:cs typeface="Geneva" pitchFamily="-106" charset="-128"/>
              </a:defRPr>
            </a:lvl1pPr>
            <a:lvl2pPr marL="742950" indent="-285750" algn="l" rtl="0" eaLnBrk="0" fontAlgn="base" hangingPunct="0">
              <a:lnSpc>
                <a:spcPct val="90000"/>
              </a:lnSpc>
              <a:spcBef>
                <a:spcPct val="35000"/>
              </a:spcBef>
              <a:spcAft>
                <a:spcPct val="0"/>
              </a:spcAft>
              <a:buClr>
                <a:srgbClr val="01673E"/>
              </a:buClr>
              <a:buFont typeface="Arial" pitchFamily="34" charset="0"/>
              <a:buChar char="–"/>
              <a:defRPr sz="2400" b="1">
                <a:solidFill>
                  <a:srgbClr val="000000"/>
                </a:solidFill>
                <a:latin typeface="+mn-lt"/>
                <a:ea typeface="Geneva" pitchFamily="-106" charset="-128"/>
                <a:cs typeface="Geneva"/>
              </a:defRPr>
            </a:lvl2pPr>
            <a:lvl3pPr marL="1143000" indent="-228600" algn="l" rtl="0" eaLnBrk="0" fontAlgn="base" hangingPunct="0">
              <a:lnSpc>
                <a:spcPct val="90000"/>
              </a:lnSpc>
              <a:spcBef>
                <a:spcPct val="25000"/>
              </a:spcBef>
              <a:spcAft>
                <a:spcPct val="0"/>
              </a:spcAft>
              <a:buClr>
                <a:srgbClr val="01673E"/>
              </a:buClr>
              <a:buFont typeface="Symbol" pitchFamily="18" charset="2"/>
              <a:buChar char="·"/>
              <a:defRPr sz="2000" b="1">
                <a:solidFill>
                  <a:srgbClr val="000000"/>
                </a:solidFill>
                <a:latin typeface="+mn-lt"/>
                <a:ea typeface="Geneva" pitchFamily="-106" charset="-128"/>
                <a:cs typeface="Geneva"/>
              </a:defRPr>
            </a:lvl3pPr>
            <a:lvl4pPr marL="1600200" indent="-228600" algn="l" rtl="0" eaLnBrk="0" fontAlgn="base" hangingPunct="0">
              <a:lnSpc>
                <a:spcPct val="90000"/>
              </a:lnSpc>
              <a:spcBef>
                <a:spcPct val="20000"/>
              </a:spcBef>
              <a:spcAft>
                <a:spcPct val="0"/>
              </a:spcAft>
              <a:buClr>
                <a:srgbClr val="01673E"/>
              </a:buClr>
              <a:buFont typeface="Arial" pitchFamily="34" charset="0"/>
              <a:buChar char="–"/>
              <a:defRPr b="1">
                <a:solidFill>
                  <a:srgbClr val="000000"/>
                </a:solidFill>
                <a:latin typeface="+mn-lt"/>
                <a:ea typeface="Geneva" pitchFamily="-106" charset="-128"/>
                <a:cs typeface="Geneva"/>
              </a:defRPr>
            </a:lvl4pPr>
            <a:lvl5pPr marL="2057400" indent="-228600" algn="l" rtl="0" eaLnBrk="0" fontAlgn="base" hangingPunct="0">
              <a:lnSpc>
                <a:spcPct val="90000"/>
              </a:lnSpc>
              <a:spcBef>
                <a:spcPct val="20000"/>
              </a:spcBef>
              <a:spcAft>
                <a:spcPct val="0"/>
              </a:spcAft>
              <a:buClr>
                <a:srgbClr val="01673E"/>
              </a:buClr>
              <a:buFont typeface="Symbol" pitchFamily="18" charset="2"/>
              <a:buChar char="·"/>
              <a:defRPr b="1">
                <a:solidFill>
                  <a:srgbClr val="000000"/>
                </a:solidFill>
                <a:latin typeface="+mn-lt"/>
                <a:ea typeface="Geneva" pitchFamily="-106" charset="-128"/>
                <a:cs typeface="Geneva"/>
              </a:defRPr>
            </a:lvl5pPr>
            <a:lvl6pPr marL="21717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6pPr>
            <a:lvl7pPr marL="22860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7pPr>
            <a:lvl8pPr marL="24003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8pPr>
            <a:lvl9pPr marL="2514600" indent="-228600" algn="l" defTabSz="914400" rtl="0" eaLnBrk="1" fontAlgn="base" hangingPunct="1">
              <a:lnSpc>
                <a:spcPct val="90000"/>
              </a:lnSpc>
              <a:spcBef>
                <a:spcPct val="20000"/>
              </a:spcBef>
              <a:spcAft>
                <a:spcPct val="0"/>
              </a:spcAft>
              <a:buClr>
                <a:srgbClr val="01673E"/>
              </a:buClr>
              <a:buFont typeface="Symbol" pitchFamily="-106" charset="2"/>
              <a:buChar char="·"/>
              <a:defRPr sz="1800" b="1">
                <a:solidFill>
                  <a:srgbClr val="000000"/>
                </a:solidFill>
                <a:latin typeface="+mn-lt"/>
                <a:ea typeface="Geneva" pitchFamily="-106" charset="-128"/>
              </a:defRPr>
            </a:lvl9pPr>
          </a:lstStyle>
          <a:p>
            <a:pPr>
              <a:lnSpc>
                <a:spcPct val="65000"/>
              </a:lnSpc>
            </a:pPr>
            <a:r>
              <a:rPr lang="en-US" sz="2000" b="0" dirty="0" smtClean="0">
                <a:ln w="18415" cmpd="sng">
                  <a:solidFill>
                    <a:srgbClr val="FFFFFF"/>
                  </a:solidFill>
                  <a:prstDash val="solid"/>
                </a:ln>
                <a:solidFill>
                  <a:srgbClr val="FFFFFF">
                    <a:lumMod val="75000"/>
                  </a:srgbClr>
                </a:solidFill>
                <a:effectLst>
                  <a:glow rad="63500">
                    <a:srgbClr val="000000">
                      <a:satMod val="175000"/>
                      <a:alpha val="40000"/>
                    </a:srgbClr>
                  </a:glow>
                  <a:outerShdw blurRad="50800" dist="38100" dir="5400000" algn="t" rotWithShape="0">
                    <a:prstClr val="black">
                      <a:alpha val="40000"/>
                    </a:prstClr>
                  </a:outerShdw>
                </a:effectLst>
                <a:latin typeface="Arial Narrow" pitchFamily="34" charset="0"/>
                <a:ea typeface="Geneva"/>
                <a:cs typeface="Geneva"/>
              </a:rPr>
              <a:t>Population/1000 ft</a:t>
            </a:r>
            <a:r>
              <a:rPr lang="en-US" sz="2000" b="0" baseline="30000" dirty="0" smtClean="0">
                <a:ln w="18415" cmpd="sng">
                  <a:solidFill>
                    <a:srgbClr val="FFFFFF"/>
                  </a:solidFill>
                  <a:prstDash val="solid"/>
                </a:ln>
                <a:solidFill>
                  <a:srgbClr val="FFFFFF">
                    <a:lumMod val="75000"/>
                  </a:srgbClr>
                </a:solidFill>
                <a:effectLst>
                  <a:glow rad="63500">
                    <a:srgbClr val="000000">
                      <a:satMod val="175000"/>
                      <a:alpha val="40000"/>
                    </a:srgbClr>
                  </a:glow>
                  <a:outerShdw blurRad="50800" dist="38100" dir="5400000" algn="t" rotWithShape="0">
                    <a:prstClr val="black">
                      <a:alpha val="40000"/>
                    </a:prstClr>
                  </a:outerShdw>
                </a:effectLst>
                <a:latin typeface="Arial Narrow" pitchFamily="34" charset="0"/>
                <a:ea typeface="Geneva"/>
                <a:cs typeface="Geneva"/>
              </a:rPr>
              <a:t>2</a:t>
            </a:r>
            <a:r>
              <a:rPr lang="en-US" sz="2000" b="0" dirty="0" smtClean="0">
                <a:ln w="18415" cmpd="sng">
                  <a:solidFill>
                    <a:srgbClr val="FFFFFF"/>
                  </a:solidFill>
                  <a:prstDash val="solid"/>
                </a:ln>
                <a:solidFill>
                  <a:srgbClr val="FFFFFF">
                    <a:lumMod val="75000"/>
                  </a:srgbClr>
                </a:solidFill>
                <a:effectLst>
                  <a:glow rad="63500">
                    <a:srgbClr val="000000">
                      <a:satMod val="175000"/>
                      <a:alpha val="40000"/>
                    </a:srgbClr>
                  </a:glow>
                  <a:outerShdw blurRad="50800" dist="38100" dir="5400000" algn="t" rotWithShape="0">
                    <a:prstClr val="black">
                      <a:alpha val="40000"/>
                    </a:prstClr>
                  </a:outerShdw>
                </a:effectLst>
                <a:latin typeface="Arial Narrow" pitchFamily="34" charset="0"/>
                <a:ea typeface="Geneva"/>
                <a:cs typeface="Geneva"/>
              </a:rPr>
              <a:t> </a:t>
            </a:r>
          </a:p>
          <a:p>
            <a:pPr>
              <a:lnSpc>
                <a:spcPct val="65000"/>
              </a:lnSpc>
            </a:pPr>
            <a:r>
              <a:rPr lang="en-US" sz="2000" b="0" dirty="0" smtClean="0">
                <a:ln w="18415" cmpd="sng">
                  <a:solidFill>
                    <a:srgbClr val="FFFFFF"/>
                  </a:solidFill>
                  <a:prstDash val="solid"/>
                </a:ln>
                <a:solidFill>
                  <a:srgbClr val="FFFFFF">
                    <a:lumMod val="75000"/>
                  </a:srgbClr>
                </a:solidFill>
                <a:effectLst>
                  <a:glow rad="63500">
                    <a:srgbClr val="000000">
                      <a:satMod val="175000"/>
                      <a:alpha val="40000"/>
                    </a:srgbClr>
                  </a:glow>
                  <a:outerShdw blurRad="50800" dist="38100" dir="5400000" algn="t" rotWithShape="0">
                    <a:prstClr val="black">
                      <a:alpha val="40000"/>
                    </a:prstClr>
                  </a:outerShdw>
                </a:effectLst>
                <a:latin typeface="Arial Narrow" pitchFamily="34" charset="0"/>
                <a:ea typeface="Geneva"/>
              </a:rPr>
              <a:t>55 facility categories in 8 land use classes</a:t>
            </a:r>
            <a:endParaRPr lang="en-US" sz="1600" b="0" dirty="0" smtClean="0">
              <a:ln w="18415" cmpd="sng">
                <a:solidFill>
                  <a:srgbClr val="FFFFFF"/>
                </a:solidFill>
                <a:prstDash val="solid"/>
              </a:ln>
              <a:solidFill>
                <a:srgbClr val="FFFFFF">
                  <a:lumMod val="75000"/>
                </a:srgbClr>
              </a:solidFill>
              <a:effectLst>
                <a:glow rad="63500">
                  <a:srgbClr val="000000">
                    <a:satMod val="175000"/>
                    <a:alpha val="40000"/>
                  </a:srgbClr>
                </a:glow>
                <a:outerShdw blurRad="50800" dist="38100" dir="5400000" algn="t" rotWithShape="0">
                  <a:prstClr val="black">
                    <a:alpha val="40000"/>
                  </a:prstClr>
                </a:outerShdw>
              </a:effectLst>
              <a:latin typeface="Arial Narrow" pitchFamily="34" charset="0"/>
              <a:ea typeface="Geneva"/>
            </a:endParaRPr>
          </a:p>
          <a:p>
            <a:pPr>
              <a:lnSpc>
                <a:spcPct val="65000"/>
              </a:lnSpc>
            </a:pPr>
            <a:r>
              <a:rPr lang="en-US" sz="2000" b="0" dirty="0" smtClean="0">
                <a:ln w="18415" cmpd="sng">
                  <a:solidFill>
                    <a:srgbClr val="FFFFFF"/>
                  </a:solidFill>
                  <a:prstDash val="solid"/>
                </a:ln>
                <a:solidFill>
                  <a:srgbClr val="FFFFFF">
                    <a:lumMod val="75000"/>
                  </a:srgbClr>
                </a:solidFill>
                <a:effectLst>
                  <a:glow rad="63500">
                    <a:srgbClr val="000000">
                      <a:satMod val="175000"/>
                      <a:alpha val="40000"/>
                    </a:srgbClr>
                  </a:glow>
                  <a:outerShdw blurRad="50800" dist="38100" dir="5400000" algn="t" rotWithShape="0">
                    <a:prstClr val="black">
                      <a:alpha val="40000"/>
                    </a:prstClr>
                  </a:outerShdw>
                </a:effectLst>
                <a:latin typeface="Arial Narrow" pitchFamily="34" charset="0"/>
                <a:ea typeface="Geneva"/>
                <a:cs typeface="Geneva"/>
              </a:rPr>
              <a:t>Documented data sources and methodology with t</a:t>
            </a:r>
            <a:r>
              <a:rPr lang="en-US" sz="2000" b="0" dirty="0" smtClean="0">
                <a:ln w="18415" cmpd="sng">
                  <a:solidFill>
                    <a:srgbClr val="FFFFFF"/>
                  </a:solidFill>
                  <a:prstDash val="solid"/>
                </a:ln>
                <a:solidFill>
                  <a:srgbClr val="FFFFFF">
                    <a:lumMod val="75000"/>
                  </a:srgbClr>
                </a:solidFill>
                <a:effectLst>
                  <a:glow rad="63500">
                    <a:srgbClr val="000000">
                      <a:satMod val="175000"/>
                      <a:alpha val="40000"/>
                    </a:srgbClr>
                  </a:glow>
                  <a:outerShdw blurRad="50800" dist="38100" dir="5400000" algn="t" rotWithShape="0">
                    <a:prstClr val="black">
                      <a:alpha val="40000"/>
                    </a:prstClr>
                  </a:outerShdw>
                </a:effectLst>
                <a:latin typeface="Arial Narrow" pitchFamily="34" charset="0"/>
                <a:ea typeface="Geneva"/>
              </a:rPr>
              <a:t>raceable provenance</a:t>
            </a:r>
            <a:endParaRPr lang="en-US" sz="1600" b="0" dirty="0" smtClean="0">
              <a:ln w="18415" cmpd="sng">
                <a:solidFill>
                  <a:srgbClr val="FFFFFF"/>
                </a:solidFill>
                <a:prstDash val="solid"/>
              </a:ln>
              <a:solidFill>
                <a:srgbClr val="FFFFFF">
                  <a:lumMod val="75000"/>
                </a:srgbClr>
              </a:solidFill>
              <a:effectLst>
                <a:glow rad="63500">
                  <a:srgbClr val="000000">
                    <a:satMod val="175000"/>
                    <a:alpha val="40000"/>
                  </a:srgbClr>
                </a:glow>
                <a:outerShdw blurRad="50800" dist="38100" dir="5400000" algn="t" rotWithShape="0">
                  <a:prstClr val="black">
                    <a:alpha val="40000"/>
                  </a:prstClr>
                </a:outerShdw>
              </a:effectLst>
              <a:latin typeface="Arial Narrow" pitchFamily="34" charset="0"/>
              <a:ea typeface="Geneva"/>
            </a:endParaRPr>
          </a:p>
          <a:p>
            <a:pPr>
              <a:lnSpc>
                <a:spcPct val="65000"/>
              </a:lnSpc>
            </a:pPr>
            <a:r>
              <a:rPr lang="en-US" sz="2000" b="0" dirty="0" smtClean="0">
                <a:ln w="18415" cmpd="sng">
                  <a:solidFill>
                    <a:srgbClr val="FFFFFF"/>
                  </a:solidFill>
                  <a:prstDash val="solid"/>
                </a:ln>
                <a:solidFill>
                  <a:srgbClr val="FFFFFF">
                    <a:lumMod val="75000"/>
                  </a:srgbClr>
                </a:solidFill>
                <a:effectLst>
                  <a:glow rad="63500">
                    <a:srgbClr val="000000">
                      <a:satMod val="175000"/>
                      <a:alpha val="40000"/>
                    </a:srgbClr>
                  </a:glow>
                  <a:outerShdw blurRad="50800" dist="38100" dir="5400000" algn="t" rotWithShape="0">
                    <a:prstClr val="black">
                      <a:alpha val="40000"/>
                    </a:prstClr>
                  </a:outerShdw>
                </a:effectLst>
                <a:latin typeface="Arial Narrow" pitchFamily="34" charset="0"/>
                <a:ea typeface="Geneva"/>
                <a:cs typeface="Geneva"/>
              </a:rPr>
              <a:t>Open source collection from reputed sources</a:t>
            </a:r>
          </a:p>
          <a:p>
            <a:pPr lvl="1" eaLnBrk="1" hangingPunct="1">
              <a:lnSpc>
                <a:spcPct val="100000"/>
              </a:lnSpc>
              <a:defRPr/>
            </a:pPr>
            <a:r>
              <a:rPr lang="en-US" sz="1600" b="0" dirty="0">
                <a:ln w="18415" cmpd="sng">
                  <a:solidFill>
                    <a:srgbClr val="FFFFFF"/>
                  </a:solidFill>
                  <a:prstDash val="solid"/>
                </a:ln>
                <a:solidFill>
                  <a:srgbClr val="FFFFFF">
                    <a:lumMod val="75000"/>
                  </a:srgbClr>
                </a:solidFill>
                <a:effectLst>
                  <a:glow rad="63500">
                    <a:srgbClr val="000000">
                      <a:satMod val="175000"/>
                      <a:alpha val="40000"/>
                    </a:srgbClr>
                  </a:glow>
                  <a:outerShdw blurRad="50800" dist="38100" dir="5400000" algn="t" rotWithShape="0">
                    <a:prstClr val="black">
                      <a:alpha val="40000"/>
                    </a:prstClr>
                  </a:outerShdw>
                </a:effectLst>
                <a:latin typeface="Arial Narrow" pitchFamily="34" charset="0"/>
              </a:rPr>
              <a:t>A</a:t>
            </a:r>
            <a:r>
              <a:rPr lang="en-US" sz="1600" b="0" dirty="0" smtClean="0">
                <a:ln w="18415" cmpd="sng">
                  <a:solidFill>
                    <a:srgbClr val="FFFFFF"/>
                  </a:solidFill>
                  <a:prstDash val="solid"/>
                </a:ln>
                <a:solidFill>
                  <a:srgbClr val="FFFFFF">
                    <a:lumMod val="75000"/>
                  </a:srgbClr>
                </a:solidFill>
                <a:effectLst>
                  <a:glow rad="63500">
                    <a:srgbClr val="000000">
                      <a:satMod val="175000"/>
                      <a:alpha val="40000"/>
                    </a:srgbClr>
                  </a:glow>
                  <a:outerShdw blurRad="50800" dist="38100" dir="5400000" algn="t" rotWithShape="0">
                    <a:prstClr val="black">
                      <a:alpha val="40000"/>
                    </a:prstClr>
                  </a:outerShdw>
                </a:effectLst>
                <a:latin typeface="Arial Narrow" pitchFamily="34" charset="0"/>
              </a:rPr>
              <a:t>cademic journals, official government statistics, corporate and university webpages, tourism brochures.</a:t>
            </a:r>
          </a:p>
          <a:p>
            <a:pPr lvl="1">
              <a:lnSpc>
                <a:spcPct val="100000"/>
              </a:lnSpc>
              <a:defRPr/>
            </a:pPr>
            <a:r>
              <a:rPr lang="en-US" sz="1600" b="0" dirty="0" smtClean="0">
                <a:ln w="18415" cmpd="sng">
                  <a:solidFill>
                    <a:srgbClr val="FFFFFF"/>
                  </a:solidFill>
                  <a:prstDash val="solid"/>
                </a:ln>
                <a:solidFill>
                  <a:srgbClr val="FFFFFF">
                    <a:lumMod val="75000"/>
                  </a:srgbClr>
                </a:solidFill>
                <a:effectLst>
                  <a:glow rad="63500">
                    <a:srgbClr val="000000">
                      <a:satMod val="175000"/>
                      <a:alpha val="40000"/>
                    </a:srgbClr>
                  </a:glow>
                  <a:outerShdw blurRad="50800" dist="38100" dir="5400000" algn="t" rotWithShape="0">
                    <a:prstClr val="black">
                      <a:alpha val="40000"/>
                    </a:prstClr>
                  </a:outerShdw>
                </a:effectLst>
                <a:latin typeface="Arial Narrow" pitchFamily="34" charset="0"/>
              </a:rPr>
              <a:t>Utilizing other sources such as </a:t>
            </a:r>
            <a:r>
              <a:rPr lang="en-US" sz="1600" b="0" dirty="0" err="1" smtClean="0">
                <a:ln w="18415" cmpd="sng">
                  <a:solidFill>
                    <a:srgbClr val="FFFFFF"/>
                  </a:solidFill>
                  <a:prstDash val="solid"/>
                </a:ln>
                <a:solidFill>
                  <a:srgbClr val="FFFFFF">
                    <a:lumMod val="75000"/>
                  </a:srgbClr>
                </a:solidFill>
                <a:effectLst>
                  <a:glow rad="63500">
                    <a:srgbClr val="000000">
                      <a:satMod val="175000"/>
                      <a:alpha val="40000"/>
                    </a:srgbClr>
                  </a:glow>
                  <a:outerShdw blurRad="50800" dist="38100" dir="5400000" algn="t" rotWithShape="0">
                    <a:prstClr val="black">
                      <a:alpha val="40000"/>
                    </a:prstClr>
                  </a:outerShdw>
                </a:effectLst>
                <a:latin typeface="Arial Narrow" pitchFamily="34" charset="0"/>
              </a:rPr>
              <a:t>GeoCommunity</a:t>
            </a:r>
            <a:r>
              <a:rPr lang="en-US" sz="1600" b="0" dirty="0" smtClean="0">
                <a:ln w="18415" cmpd="sng">
                  <a:solidFill>
                    <a:srgbClr val="FFFFFF"/>
                  </a:solidFill>
                  <a:prstDash val="solid"/>
                </a:ln>
                <a:solidFill>
                  <a:srgbClr val="FFFFFF">
                    <a:lumMod val="75000"/>
                  </a:srgbClr>
                </a:solidFill>
                <a:effectLst>
                  <a:glow rad="63500">
                    <a:srgbClr val="000000">
                      <a:satMod val="175000"/>
                      <a:alpha val="40000"/>
                    </a:srgbClr>
                  </a:glow>
                  <a:outerShdw blurRad="50800" dist="38100" dir="5400000" algn="t" rotWithShape="0">
                    <a:prstClr val="black">
                      <a:alpha val="40000"/>
                    </a:prstClr>
                  </a:outerShdw>
                </a:effectLst>
                <a:latin typeface="Arial Narrow" pitchFamily="34" charset="0"/>
              </a:rPr>
              <a:t>, Wikipedia, </a:t>
            </a:r>
            <a:r>
              <a:rPr lang="en-US" sz="1600" b="0" dirty="0" err="1" smtClean="0">
                <a:ln w="18415" cmpd="sng">
                  <a:solidFill>
                    <a:srgbClr val="FFFFFF"/>
                  </a:solidFill>
                  <a:prstDash val="solid"/>
                </a:ln>
                <a:solidFill>
                  <a:srgbClr val="FFFFFF">
                    <a:lumMod val="75000"/>
                  </a:srgbClr>
                </a:solidFill>
                <a:effectLst>
                  <a:glow rad="63500">
                    <a:srgbClr val="000000">
                      <a:satMod val="175000"/>
                      <a:alpha val="40000"/>
                    </a:srgbClr>
                  </a:glow>
                  <a:outerShdw blurRad="50800" dist="38100" dir="5400000" algn="t" rotWithShape="0">
                    <a:prstClr val="black">
                      <a:alpha val="40000"/>
                    </a:prstClr>
                  </a:outerShdw>
                </a:effectLst>
                <a:latin typeface="Arial Narrow" pitchFamily="34" charset="0"/>
              </a:rPr>
              <a:t>Panoramia</a:t>
            </a:r>
            <a:r>
              <a:rPr lang="en-US" sz="1600" b="0" dirty="0" smtClean="0">
                <a:ln w="18415" cmpd="sng">
                  <a:solidFill>
                    <a:srgbClr val="FFFFFF"/>
                  </a:solidFill>
                  <a:prstDash val="solid"/>
                </a:ln>
                <a:solidFill>
                  <a:srgbClr val="FFFFFF">
                    <a:lumMod val="75000"/>
                  </a:srgbClr>
                </a:solidFill>
                <a:effectLst>
                  <a:glow rad="63500">
                    <a:srgbClr val="000000">
                      <a:satMod val="175000"/>
                      <a:alpha val="40000"/>
                    </a:srgbClr>
                  </a:glow>
                  <a:outerShdw blurRad="50800" dist="38100" dir="5400000" algn="t" rotWithShape="0">
                    <a:prstClr val="black">
                      <a:alpha val="40000"/>
                    </a:prstClr>
                  </a:outerShdw>
                </a:effectLst>
                <a:latin typeface="Arial Narrow" pitchFamily="34" charset="0"/>
              </a:rPr>
              <a:t>, and </a:t>
            </a:r>
            <a:r>
              <a:rPr lang="en-US" sz="1600" b="0" dirty="0" err="1" smtClean="0">
                <a:ln w="18415" cmpd="sng">
                  <a:solidFill>
                    <a:srgbClr val="FFFFFF"/>
                  </a:solidFill>
                  <a:prstDash val="solid"/>
                </a:ln>
                <a:solidFill>
                  <a:srgbClr val="FFFFFF">
                    <a:lumMod val="75000"/>
                  </a:srgbClr>
                </a:solidFill>
                <a:effectLst>
                  <a:glow rad="63500">
                    <a:srgbClr val="000000">
                      <a:satMod val="175000"/>
                      <a:alpha val="40000"/>
                    </a:srgbClr>
                  </a:glow>
                  <a:outerShdw blurRad="50800" dist="38100" dir="5400000" algn="t" rotWithShape="0">
                    <a:prstClr val="black">
                      <a:alpha val="40000"/>
                    </a:prstClr>
                  </a:outerShdw>
                </a:effectLst>
                <a:latin typeface="Arial Narrow" pitchFamily="34" charset="0"/>
              </a:rPr>
              <a:t>Wikimapia</a:t>
            </a:r>
            <a:r>
              <a:rPr lang="en-US" sz="1600" b="0" dirty="0" smtClean="0">
                <a:ln w="18415" cmpd="sng">
                  <a:solidFill>
                    <a:srgbClr val="FFFFFF"/>
                  </a:solidFill>
                  <a:prstDash val="solid"/>
                </a:ln>
                <a:solidFill>
                  <a:srgbClr val="FFFFFF">
                    <a:lumMod val="75000"/>
                  </a:srgbClr>
                </a:solidFill>
                <a:effectLst>
                  <a:glow rad="63500">
                    <a:srgbClr val="000000">
                      <a:satMod val="175000"/>
                      <a:alpha val="40000"/>
                    </a:srgbClr>
                  </a:glow>
                  <a:outerShdw blurRad="50800" dist="38100" dir="5400000" algn="t" rotWithShape="0">
                    <a:prstClr val="black">
                      <a:alpha val="40000"/>
                    </a:prstClr>
                  </a:outerShdw>
                </a:effectLst>
                <a:latin typeface="Arial Narrow" pitchFamily="34" charset="0"/>
              </a:rPr>
              <a:t>.</a:t>
            </a:r>
          </a:p>
          <a:p>
            <a:pPr lvl="1">
              <a:lnSpc>
                <a:spcPct val="100000"/>
              </a:lnSpc>
              <a:defRPr/>
            </a:pPr>
            <a:endParaRPr lang="en-US" sz="1600" b="0" dirty="0">
              <a:ln w="18415" cmpd="sng">
                <a:solidFill>
                  <a:srgbClr val="FFFFFF"/>
                </a:solidFill>
                <a:prstDash val="solid"/>
              </a:ln>
              <a:solidFill>
                <a:srgbClr val="FFFFFF">
                  <a:lumMod val="75000"/>
                </a:srgbClr>
              </a:solidFill>
              <a:effectLst>
                <a:glow rad="63500">
                  <a:srgbClr val="000000">
                    <a:satMod val="175000"/>
                    <a:alpha val="40000"/>
                  </a:srgbClr>
                </a:glow>
                <a:outerShdw blurRad="50800" dist="38100" dir="5400000" algn="t" rotWithShape="0">
                  <a:prstClr val="black">
                    <a:alpha val="40000"/>
                  </a:prstClr>
                </a:outerShdw>
              </a:effectLst>
              <a:latin typeface="Arial Narrow" pitchFamily="34" charset="0"/>
            </a:endParaRPr>
          </a:p>
          <a:p>
            <a:pPr lvl="1">
              <a:lnSpc>
                <a:spcPct val="100000"/>
              </a:lnSpc>
              <a:defRPr/>
            </a:pPr>
            <a:endParaRPr lang="en-US" sz="1600" b="0" dirty="0" smtClean="0">
              <a:ln w="18415" cmpd="sng">
                <a:solidFill>
                  <a:srgbClr val="FFFFFF"/>
                </a:solidFill>
                <a:prstDash val="solid"/>
              </a:ln>
              <a:solidFill>
                <a:srgbClr val="FFFFFF">
                  <a:lumMod val="75000"/>
                </a:srgbClr>
              </a:solidFill>
              <a:effectLst>
                <a:glow rad="63500">
                  <a:srgbClr val="000000">
                    <a:satMod val="175000"/>
                    <a:alpha val="40000"/>
                  </a:srgbClr>
                </a:glow>
                <a:outerShdw blurRad="50800" dist="38100" dir="5400000" algn="t" rotWithShape="0">
                  <a:prstClr val="black">
                    <a:alpha val="40000"/>
                  </a:prstClr>
                </a:outerShdw>
              </a:effectLst>
              <a:latin typeface="Arial Narrow" pitchFamily="34" charset="0"/>
            </a:endParaRPr>
          </a:p>
          <a:p>
            <a:pPr>
              <a:lnSpc>
                <a:spcPct val="100000"/>
              </a:lnSpc>
              <a:defRPr/>
            </a:pPr>
            <a:r>
              <a:rPr lang="en-US" sz="2000" b="0" dirty="0" smtClean="0">
                <a:ln w="18415" cmpd="sng">
                  <a:solidFill>
                    <a:srgbClr val="FFFFFF"/>
                  </a:solidFill>
                  <a:prstDash val="solid"/>
                </a:ln>
                <a:solidFill>
                  <a:srgbClr val="FFFFFF">
                    <a:lumMod val="75000"/>
                  </a:srgbClr>
                </a:solidFill>
                <a:effectLst>
                  <a:glow rad="63500">
                    <a:srgbClr val="000000">
                      <a:satMod val="175000"/>
                      <a:alpha val="40000"/>
                    </a:srgbClr>
                  </a:glow>
                  <a:outerShdw blurRad="50800" dist="38100" dir="5400000" algn="t" rotWithShape="0">
                    <a:prstClr val="black">
                      <a:alpha val="40000"/>
                    </a:prstClr>
                  </a:outerShdw>
                </a:effectLst>
                <a:latin typeface="Arial Narrow" pitchFamily="34" charset="0"/>
              </a:rPr>
              <a:t>http://</a:t>
            </a:r>
            <a:r>
              <a:rPr lang="en-US" sz="2000" b="0" dirty="0" err="1" smtClean="0">
                <a:ln w="18415" cmpd="sng">
                  <a:solidFill>
                    <a:srgbClr val="FFFFFF"/>
                  </a:solidFill>
                  <a:prstDash val="solid"/>
                </a:ln>
                <a:solidFill>
                  <a:srgbClr val="FFFFFF">
                    <a:lumMod val="75000"/>
                  </a:srgbClr>
                </a:solidFill>
                <a:effectLst>
                  <a:glow rad="63500">
                    <a:srgbClr val="000000">
                      <a:satMod val="175000"/>
                      <a:alpha val="40000"/>
                    </a:srgbClr>
                  </a:glow>
                  <a:outerShdw blurRad="50800" dist="38100" dir="5400000" algn="t" rotWithShape="0">
                    <a:prstClr val="black">
                      <a:alpha val="40000"/>
                    </a:prstClr>
                  </a:outerShdw>
                </a:effectLst>
                <a:latin typeface="Arial Narrow" pitchFamily="34" charset="0"/>
              </a:rPr>
              <a:t>extranet.ornl.gov</a:t>
            </a:r>
            <a:r>
              <a:rPr lang="en-US" sz="2000" b="0" dirty="0" smtClean="0">
                <a:ln w="18415" cmpd="sng">
                  <a:solidFill>
                    <a:srgbClr val="FFFFFF"/>
                  </a:solidFill>
                  <a:prstDash val="solid"/>
                </a:ln>
                <a:solidFill>
                  <a:srgbClr val="FFFFFF">
                    <a:lumMod val="75000"/>
                  </a:srgbClr>
                </a:solidFill>
                <a:effectLst>
                  <a:glow rad="63500">
                    <a:srgbClr val="000000">
                      <a:satMod val="175000"/>
                      <a:alpha val="40000"/>
                    </a:srgbClr>
                  </a:glow>
                  <a:outerShdw blurRad="50800" dist="38100" dir="5400000" algn="t" rotWithShape="0">
                    <a:prstClr val="black">
                      <a:alpha val="40000"/>
                    </a:prstClr>
                  </a:outerShdw>
                </a:effectLst>
                <a:latin typeface="Arial Narrow" pitchFamily="34" charset="0"/>
              </a:rPr>
              <a:t>/</a:t>
            </a:r>
            <a:r>
              <a:rPr lang="en-US" sz="2000" b="0" dirty="0" err="1" smtClean="0">
                <a:ln w="18415" cmpd="sng">
                  <a:solidFill>
                    <a:srgbClr val="FFFFFF"/>
                  </a:solidFill>
                  <a:prstDash val="solid"/>
                </a:ln>
                <a:solidFill>
                  <a:srgbClr val="FFFFFF">
                    <a:lumMod val="75000"/>
                  </a:srgbClr>
                </a:solidFill>
                <a:effectLst>
                  <a:glow rad="63500">
                    <a:srgbClr val="000000">
                      <a:satMod val="175000"/>
                      <a:alpha val="40000"/>
                    </a:srgbClr>
                  </a:glow>
                  <a:outerShdw blurRad="50800" dist="38100" dir="5400000" algn="t" rotWithShape="0">
                    <a:prstClr val="black">
                      <a:alpha val="40000"/>
                    </a:prstClr>
                  </a:outerShdw>
                </a:effectLst>
                <a:latin typeface="Arial Narrow" pitchFamily="34" charset="0"/>
              </a:rPr>
              <a:t>pdt</a:t>
            </a:r>
            <a:endParaRPr lang="en-US" sz="2000" b="0" dirty="0" smtClean="0">
              <a:ln w="18415" cmpd="sng">
                <a:solidFill>
                  <a:srgbClr val="FFFFFF"/>
                </a:solidFill>
                <a:prstDash val="solid"/>
              </a:ln>
              <a:solidFill>
                <a:srgbClr val="FFFFFF">
                  <a:lumMod val="75000"/>
                </a:srgbClr>
              </a:solidFill>
              <a:effectLst>
                <a:glow rad="63500">
                  <a:srgbClr val="000000">
                    <a:satMod val="175000"/>
                    <a:alpha val="40000"/>
                  </a:srgbClr>
                </a:glow>
                <a:outerShdw blurRad="50800" dist="38100" dir="5400000" algn="t" rotWithShape="0">
                  <a:prstClr val="black">
                    <a:alpha val="40000"/>
                  </a:prstClr>
                </a:outerShdw>
              </a:effectLst>
              <a:latin typeface="Arial Narrow" pitchFamily="34" charset="0"/>
            </a:endParaRPr>
          </a:p>
          <a:p>
            <a:pPr lvl="1">
              <a:lnSpc>
                <a:spcPct val="65000"/>
              </a:lnSpc>
              <a:buFont typeface="Arial" pitchFamily="34" charset="0"/>
              <a:buNone/>
            </a:pPr>
            <a:endParaRPr lang="en-US" sz="1600" b="0" dirty="0" smtClean="0">
              <a:ln w="18415" cmpd="sng">
                <a:solidFill>
                  <a:srgbClr val="FFFFFF"/>
                </a:solidFill>
                <a:prstDash val="solid"/>
              </a:ln>
              <a:solidFill>
                <a:srgbClr val="FFFFFF">
                  <a:lumMod val="75000"/>
                </a:srgbClr>
              </a:solidFill>
              <a:effectLst>
                <a:glow rad="63500">
                  <a:srgbClr val="000000">
                    <a:satMod val="175000"/>
                    <a:alpha val="40000"/>
                  </a:srgbClr>
                </a:glow>
                <a:outerShdw blurRad="50800" dist="38100" dir="5400000" algn="t" rotWithShape="0">
                  <a:prstClr val="black">
                    <a:alpha val="40000"/>
                  </a:prstClr>
                </a:outerShdw>
              </a:effectLst>
              <a:latin typeface="Arial Narrow" pitchFamily="34" charset="0"/>
              <a:ea typeface="Geneva"/>
            </a:endParaRPr>
          </a:p>
          <a:p>
            <a:pPr eaLnBrk="1" hangingPunct="1">
              <a:lnSpc>
                <a:spcPct val="70000"/>
              </a:lnSpc>
              <a:buFont typeface="Symbol" pitchFamily="18" charset="2"/>
              <a:buNone/>
            </a:pPr>
            <a:endParaRPr lang="en-US" sz="2000" b="0" dirty="0" smtClean="0">
              <a:ln w="18415" cmpd="sng">
                <a:solidFill>
                  <a:srgbClr val="FFFFFF"/>
                </a:solidFill>
                <a:prstDash val="solid"/>
              </a:ln>
              <a:solidFill>
                <a:srgbClr val="FFFFFF">
                  <a:lumMod val="75000"/>
                </a:srgbClr>
              </a:solidFill>
              <a:effectLst>
                <a:glow rad="63500">
                  <a:srgbClr val="000000">
                    <a:satMod val="175000"/>
                    <a:alpha val="40000"/>
                  </a:srgbClr>
                </a:glow>
                <a:outerShdw blurRad="50800" dist="38100" dir="5400000" algn="t" rotWithShape="0">
                  <a:prstClr val="black">
                    <a:alpha val="40000"/>
                  </a:prstClr>
                </a:outerShdw>
              </a:effectLst>
              <a:latin typeface="Arial Narrow" pitchFamily="34" charset="0"/>
              <a:ea typeface="Geneva"/>
              <a:cs typeface="Geneva"/>
            </a:endParaRPr>
          </a:p>
          <a:p>
            <a:pPr eaLnBrk="1" hangingPunct="1">
              <a:lnSpc>
                <a:spcPct val="70000"/>
              </a:lnSpc>
              <a:buFont typeface="Symbol" pitchFamily="18" charset="2"/>
              <a:buNone/>
            </a:pPr>
            <a:endParaRPr lang="en-US" sz="2000" b="0" dirty="0" smtClean="0">
              <a:ln w="18415" cmpd="sng">
                <a:solidFill>
                  <a:srgbClr val="FFFFFF"/>
                </a:solidFill>
                <a:prstDash val="solid"/>
              </a:ln>
              <a:solidFill>
                <a:srgbClr val="FFFFFF">
                  <a:lumMod val="75000"/>
                </a:srgbClr>
              </a:solidFill>
              <a:effectLst>
                <a:glow rad="63500">
                  <a:srgbClr val="000000">
                    <a:satMod val="175000"/>
                    <a:alpha val="40000"/>
                  </a:srgbClr>
                </a:glow>
                <a:outerShdw blurRad="50800" dist="38100" dir="5400000" algn="t" rotWithShape="0">
                  <a:prstClr val="black">
                    <a:alpha val="40000"/>
                  </a:prstClr>
                </a:outerShdw>
              </a:effectLst>
              <a:latin typeface="Arial Narrow" pitchFamily="34" charset="0"/>
              <a:ea typeface="Geneva"/>
              <a:cs typeface="Geneva"/>
            </a:endParaRPr>
          </a:p>
          <a:p>
            <a:pPr eaLnBrk="1" hangingPunct="1">
              <a:lnSpc>
                <a:spcPct val="70000"/>
              </a:lnSpc>
              <a:buFont typeface="Symbol" pitchFamily="18" charset="2"/>
              <a:buNone/>
            </a:pPr>
            <a:endParaRPr lang="en-US" sz="2000" b="0" dirty="0" smtClean="0">
              <a:ln w="18415" cmpd="sng">
                <a:solidFill>
                  <a:srgbClr val="FFFFFF"/>
                </a:solidFill>
                <a:prstDash val="solid"/>
              </a:ln>
              <a:solidFill>
                <a:srgbClr val="FFFFFF">
                  <a:lumMod val="75000"/>
                </a:srgbClr>
              </a:solidFill>
              <a:effectLst>
                <a:glow rad="63500">
                  <a:srgbClr val="000000">
                    <a:satMod val="175000"/>
                    <a:alpha val="40000"/>
                  </a:srgbClr>
                </a:glow>
                <a:outerShdw blurRad="50800" dist="38100" dir="5400000" algn="t" rotWithShape="0">
                  <a:prstClr val="black">
                    <a:alpha val="40000"/>
                  </a:prstClr>
                </a:outerShdw>
              </a:effectLst>
              <a:latin typeface="Arial Narrow" pitchFamily="34" charset="0"/>
              <a:ea typeface="Geneva"/>
              <a:cs typeface="Geneva"/>
            </a:endParaRPr>
          </a:p>
          <a:p>
            <a:pPr eaLnBrk="1" hangingPunct="1">
              <a:lnSpc>
                <a:spcPct val="70000"/>
              </a:lnSpc>
              <a:buFont typeface="Symbol" pitchFamily="18" charset="2"/>
              <a:buNone/>
            </a:pPr>
            <a:endParaRPr lang="en-US" sz="2000" b="0" dirty="0" smtClean="0">
              <a:ln w="18415" cmpd="sng">
                <a:solidFill>
                  <a:srgbClr val="FFFFFF"/>
                </a:solidFill>
                <a:prstDash val="solid"/>
              </a:ln>
              <a:solidFill>
                <a:srgbClr val="FFFFFF">
                  <a:lumMod val="75000"/>
                </a:srgbClr>
              </a:solidFill>
              <a:effectLst>
                <a:glow rad="63500">
                  <a:srgbClr val="000000">
                    <a:satMod val="175000"/>
                    <a:alpha val="40000"/>
                  </a:srgbClr>
                </a:glow>
                <a:outerShdw blurRad="50800" dist="38100" dir="5400000" algn="t" rotWithShape="0">
                  <a:prstClr val="black">
                    <a:alpha val="40000"/>
                  </a:prstClr>
                </a:outerShdw>
              </a:effectLst>
              <a:latin typeface="Arial Narrow" pitchFamily="34" charset="0"/>
              <a:ea typeface="Geneva"/>
              <a:cs typeface="Geneva"/>
            </a:endParaRPr>
          </a:p>
          <a:p>
            <a:pPr eaLnBrk="1" hangingPunct="1">
              <a:lnSpc>
                <a:spcPct val="70000"/>
              </a:lnSpc>
              <a:buFont typeface="Symbol" pitchFamily="18" charset="2"/>
              <a:buNone/>
            </a:pPr>
            <a:endParaRPr lang="en-US" sz="2000" b="0" dirty="0" smtClean="0">
              <a:ln w="18415" cmpd="sng">
                <a:solidFill>
                  <a:srgbClr val="FFFFFF"/>
                </a:solidFill>
                <a:prstDash val="solid"/>
              </a:ln>
              <a:solidFill>
                <a:srgbClr val="FFFFFF">
                  <a:lumMod val="75000"/>
                </a:srgbClr>
              </a:solidFill>
              <a:effectLst>
                <a:glow rad="63500">
                  <a:srgbClr val="000000">
                    <a:satMod val="175000"/>
                    <a:alpha val="40000"/>
                  </a:srgbClr>
                </a:glow>
                <a:outerShdw blurRad="50800" dist="38100" dir="5400000" algn="t" rotWithShape="0">
                  <a:prstClr val="black">
                    <a:alpha val="40000"/>
                  </a:prstClr>
                </a:outerShdw>
              </a:effectLst>
              <a:latin typeface="Arial Narrow" pitchFamily="34" charset="0"/>
              <a:ea typeface="Geneva"/>
              <a:cs typeface="Geneva"/>
            </a:endParaRPr>
          </a:p>
          <a:p>
            <a:pPr eaLnBrk="1" hangingPunct="1">
              <a:lnSpc>
                <a:spcPct val="70000"/>
              </a:lnSpc>
              <a:buFont typeface="Symbol" pitchFamily="18" charset="2"/>
              <a:buNone/>
            </a:pPr>
            <a:endParaRPr lang="en-US" sz="2000" b="0" dirty="0" smtClean="0">
              <a:ln w="18415" cmpd="sng">
                <a:solidFill>
                  <a:srgbClr val="FFFFFF"/>
                </a:solidFill>
                <a:prstDash val="solid"/>
              </a:ln>
              <a:solidFill>
                <a:srgbClr val="FFFFFF">
                  <a:lumMod val="75000"/>
                </a:srgbClr>
              </a:solidFill>
              <a:effectLst>
                <a:glow rad="63500">
                  <a:srgbClr val="000000">
                    <a:satMod val="175000"/>
                    <a:alpha val="40000"/>
                  </a:srgbClr>
                </a:glow>
                <a:outerShdw blurRad="50800" dist="38100" dir="5400000" algn="t" rotWithShape="0">
                  <a:prstClr val="black">
                    <a:alpha val="40000"/>
                  </a:prstClr>
                </a:outerShdw>
              </a:effectLst>
              <a:latin typeface="Arial Narrow" pitchFamily="34" charset="0"/>
              <a:ea typeface="Geneva"/>
              <a:cs typeface="Geneva"/>
            </a:endParaRPr>
          </a:p>
          <a:p>
            <a:pPr eaLnBrk="1" hangingPunct="1">
              <a:lnSpc>
                <a:spcPct val="70000"/>
              </a:lnSpc>
              <a:buFont typeface="Symbol" pitchFamily="18" charset="2"/>
              <a:buNone/>
            </a:pPr>
            <a:endParaRPr lang="en-US" sz="2000" b="0" dirty="0" smtClean="0">
              <a:ln w="18415" cmpd="sng">
                <a:solidFill>
                  <a:srgbClr val="FFFFFF"/>
                </a:solidFill>
                <a:prstDash val="solid"/>
              </a:ln>
              <a:solidFill>
                <a:srgbClr val="FFFFFF">
                  <a:lumMod val="75000"/>
                </a:srgbClr>
              </a:solidFill>
              <a:effectLst>
                <a:glow rad="63500">
                  <a:srgbClr val="000000">
                    <a:satMod val="175000"/>
                    <a:alpha val="40000"/>
                  </a:srgbClr>
                </a:glow>
                <a:outerShdw blurRad="50800" dist="38100" dir="5400000" algn="t" rotWithShape="0">
                  <a:prstClr val="black">
                    <a:alpha val="40000"/>
                  </a:prstClr>
                </a:outerShdw>
              </a:effectLst>
              <a:latin typeface="Arial Narrow" pitchFamily="34" charset="0"/>
              <a:ea typeface="Geneva"/>
              <a:cs typeface="Geneva"/>
            </a:endParaRPr>
          </a:p>
          <a:p>
            <a:pPr eaLnBrk="1" hangingPunct="1">
              <a:lnSpc>
                <a:spcPct val="70000"/>
              </a:lnSpc>
              <a:buFont typeface="Symbol" pitchFamily="18" charset="2"/>
              <a:buNone/>
            </a:pPr>
            <a:endParaRPr lang="en-US" sz="2000" b="0" dirty="0" smtClean="0">
              <a:ln w="18415" cmpd="sng">
                <a:solidFill>
                  <a:srgbClr val="FFFFFF"/>
                </a:solidFill>
                <a:prstDash val="solid"/>
              </a:ln>
              <a:solidFill>
                <a:srgbClr val="FFFFFF">
                  <a:lumMod val="75000"/>
                </a:srgbClr>
              </a:solidFill>
              <a:effectLst>
                <a:glow rad="63500">
                  <a:srgbClr val="000000">
                    <a:satMod val="175000"/>
                    <a:alpha val="40000"/>
                  </a:srgbClr>
                </a:glow>
                <a:outerShdw blurRad="50800" dist="38100" dir="5400000" algn="t" rotWithShape="0">
                  <a:prstClr val="black">
                    <a:alpha val="40000"/>
                  </a:prstClr>
                </a:outerShdw>
              </a:effectLst>
              <a:latin typeface="Arial Narrow" pitchFamily="34" charset="0"/>
              <a:ea typeface="Geneva"/>
              <a:cs typeface="Geneva"/>
            </a:endParaRPr>
          </a:p>
        </p:txBody>
      </p:sp>
    </p:spTree>
    <p:extLst>
      <p:ext uri="{BB962C8B-B14F-4D97-AF65-F5344CB8AC3E}">
        <p14:creationId xmlns:p14="http://schemas.microsoft.com/office/powerpoint/2010/main" val="21617366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m_gs.jpg"/>
          <p:cNvPicPr>
            <a:picLocks noChangeAspect="1"/>
          </p:cNvPicPr>
          <p:nvPr/>
        </p:nvPicPr>
        <p:blipFill>
          <a:blip r:embed="rId3" cstate="screen"/>
          <a:stretch>
            <a:fillRect/>
          </a:stretch>
        </p:blipFill>
        <p:spPr>
          <a:xfrm>
            <a:off x="0" y="850006"/>
            <a:ext cx="9102625" cy="6007993"/>
          </a:xfrm>
          <a:prstGeom prst="rect">
            <a:avLst/>
          </a:prstGeom>
          <a:ln>
            <a:noFill/>
          </a:ln>
          <a:effectLst>
            <a:softEdge rad="112500"/>
          </a:effectLst>
        </p:spPr>
      </p:pic>
      <p:sp>
        <p:nvSpPr>
          <p:cNvPr id="28675" name="Rectangle 2"/>
          <p:cNvSpPr>
            <a:spLocks noGrp="1" noChangeArrowheads="1"/>
          </p:cNvSpPr>
          <p:nvPr>
            <p:ph type="title"/>
          </p:nvPr>
        </p:nvSpPr>
        <p:spPr/>
        <p:txBody>
          <a:bodyPr/>
          <a:lstStyle/>
          <a:p>
            <a:pPr algn="l" eaLnBrk="1" hangingPunct="1"/>
            <a:r>
              <a:rPr lang="en-US" sz="3200" dirty="0" smtClean="0">
                <a:ea typeface="Geneva"/>
                <a:cs typeface="Geneva"/>
              </a:rPr>
              <a:t>How I plan to waste your next hour</a:t>
            </a:r>
          </a:p>
        </p:txBody>
      </p:sp>
      <p:sp>
        <p:nvSpPr>
          <p:cNvPr id="11267" name="Rectangle 3"/>
          <p:cNvSpPr>
            <a:spLocks noGrp="1" noChangeArrowheads="1"/>
          </p:cNvSpPr>
          <p:nvPr>
            <p:ph idx="1"/>
          </p:nvPr>
        </p:nvSpPr>
        <p:spPr>
          <a:xfrm>
            <a:off x="269875" y="1567991"/>
            <a:ext cx="4370715" cy="4754419"/>
          </a:xfrm>
          <a:solidFill>
            <a:srgbClr val="DEE5EC">
              <a:alpha val="49000"/>
            </a:srgbClr>
          </a:solidFill>
          <a:effectLst>
            <a:outerShdw blurRad="50800" dist="38100" dir="8100000" algn="tr" rotWithShape="0">
              <a:prstClr val="black">
                <a:alpha val="40000"/>
              </a:prstClr>
            </a:outerShdw>
          </a:effectLst>
        </p:spPr>
        <p:txBody>
          <a:bodyPr/>
          <a:lstStyle/>
          <a:p>
            <a:pPr eaLnBrk="1" hangingPunct="1">
              <a:lnSpc>
                <a:spcPct val="80000"/>
              </a:lnSpc>
              <a:spcBef>
                <a:spcPct val="40000"/>
              </a:spcBef>
              <a:defRPr/>
            </a:pPr>
            <a:r>
              <a:rPr lang="en-US" sz="2400" b="0" dirty="0" smtClean="0">
                <a:ea typeface="Geneva"/>
              </a:rPr>
              <a:t>Background</a:t>
            </a:r>
            <a:endParaRPr lang="en-US" sz="2400" b="0" dirty="0" smtClean="0">
              <a:latin typeface="Arial Narrow" pitchFamily="34" charset="0"/>
              <a:ea typeface="Geneva"/>
            </a:endParaRPr>
          </a:p>
          <a:p>
            <a:pPr lvl="1" eaLnBrk="1" hangingPunct="1">
              <a:lnSpc>
                <a:spcPct val="80000"/>
              </a:lnSpc>
              <a:spcBef>
                <a:spcPct val="40000"/>
              </a:spcBef>
              <a:defRPr/>
            </a:pPr>
            <a:r>
              <a:rPr lang="en-US" sz="2000" b="0" dirty="0" smtClean="0">
                <a:ea typeface="Geneva"/>
              </a:rPr>
              <a:t>About us</a:t>
            </a:r>
          </a:p>
          <a:p>
            <a:pPr lvl="1" eaLnBrk="1" hangingPunct="1">
              <a:lnSpc>
                <a:spcPct val="80000"/>
              </a:lnSpc>
              <a:spcBef>
                <a:spcPct val="40000"/>
              </a:spcBef>
              <a:defRPr/>
            </a:pPr>
            <a:r>
              <a:rPr lang="en-US" sz="2000" b="0" dirty="0" smtClean="0">
                <a:ea typeface="Geneva"/>
              </a:rPr>
              <a:t>Geography</a:t>
            </a:r>
            <a:r>
              <a:rPr lang="en-US" sz="2000" b="0" dirty="0" smtClean="0">
                <a:latin typeface="Arial Narrow" pitchFamily="34" charset="0"/>
                <a:ea typeface="Geneva"/>
              </a:rPr>
              <a:t> and the “Big” issue</a:t>
            </a:r>
          </a:p>
          <a:p>
            <a:pPr eaLnBrk="1" hangingPunct="1">
              <a:lnSpc>
                <a:spcPct val="80000"/>
              </a:lnSpc>
              <a:spcBef>
                <a:spcPct val="40000"/>
              </a:spcBef>
              <a:defRPr/>
            </a:pPr>
            <a:r>
              <a:rPr lang="en-US" sz="2400" b="0" dirty="0" smtClean="0">
                <a:latin typeface="Arial Narrow" pitchFamily="34" charset="0"/>
                <a:ea typeface="Geneva"/>
              </a:rPr>
              <a:t>Recent progress in data analysis</a:t>
            </a:r>
          </a:p>
          <a:p>
            <a:pPr lvl="1" eaLnBrk="1" hangingPunct="1">
              <a:lnSpc>
                <a:spcPct val="80000"/>
              </a:lnSpc>
              <a:spcBef>
                <a:spcPct val="40000"/>
              </a:spcBef>
              <a:defRPr/>
            </a:pPr>
            <a:r>
              <a:rPr lang="en-US" sz="2000" b="0" dirty="0" smtClean="0">
                <a:ea typeface="Geneva"/>
              </a:rPr>
              <a:t>Few examples </a:t>
            </a:r>
            <a:endParaRPr lang="en-US" sz="2000" b="0" dirty="0" smtClean="0">
              <a:latin typeface="Arial Narrow" pitchFamily="34" charset="0"/>
              <a:ea typeface="Geneva"/>
            </a:endParaRPr>
          </a:p>
          <a:p>
            <a:pPr eaLnBrk="1" hangingPunct="1">
              <a:lnSpc>
                <a:spcPct val="80000"/>
              </a:lnSpc>
              <a:spcBef>
                <a:spcPct val="40000"/>
              </a:spcBef>
              <a:defRPr/>
            </a:pPr>
            <a:r>
              <a:rPr lang="en-US" sz="2400" b="0" dirty="0" smtClean="0">
                <a:ea typeface="Geneva"/>
              </a:rPr>
              <a:t>Data democratization</a:t>
            </a:r>
          </a:p>
          <a:p>
            <a:pPr lvl="1" eaLnBrk="1" hangingPunct="1">
              <a:lnSpc>
                <a:spcPct val="80000"/>
              </a:lnSpc>
              <a:spcBef>
                <a:spcPct val="40000"/>
              </a:spcBef>
              <a:defRPr/>
            </a:pPr>
            <a:r>
              <a:rPr lang="en-US" sz="2000" b="0" dirty="0" smtClean="0">
                <a:ea typeface="Geneva"/>
              </a:rPr>
              <a:t>Crowdsourcing and citizen science</a:t>
            </a:r>
          </a:p>
          <a:p>
            <a:pPr lvl="1" eaLnBrk="1" hangingPunct="1">
              <a:lnSpc>
                <a:spcPct val="80000"/>
              </a:lnSpc>
              <a:spcBef>
                <a:spcPct val="40000"/>
              </a:spcBef>
              <a:defRPr/>
            </a:pPr>
            <a:r>
              <a:rPr lang="en-US" sz="2000" b="0" dirty="0" smtClean="0">
                <a:ea typeface="Geneva"/>
              </a:rPr>
              <a:t>Me and my data</a:t>
            </a:r>
          </a:p>
          <a:p>
            <a:pPr eaLnBrk="1" hangingPunct="1">
              <a:lnSpc>
                <a:spcPct val="80000"/>
              </a:lnSpc>
              <a:spcBef>
                <a:spcPct val="40000"/>
              </a:spcBef>
              <a:defRPr/>
            </a:pPr>
            <a:r>
              <a:rPr lang="en-US" sz="2400" b="0" dirty="0" smtClean="0">
                <a:latin typeface="Arial Narrow" pitchFamily="34" charset="0"/>
                <a:ea typeface="Geneva"/>
              </a:rPr>
              <a:t>Challenges and future possibilities</a:t>
            </a:r>
          </a:p>
          <a:p>
            <a:pPr eaLnBrk="1" hangingPunct="1">
              <a:lnSpc>
                <a:spcPct val="80000"/>
              </a:lnSpc>
              <a:spcBef>
                <a:spcPct val="40000"/>
              </a:spcBef>
              <a:defRPr/>
            </a:pPr>
            <a:r>
              <a:rPr lang="en-US" sz="2400" b="0" dirty="0" smtClean="0">
                <a:ea typeface="Geneva"/>
              </a:rPr>
              <a:t>Disclaimer</a:t>
            </a:r>
          </a:p>
          <a:p>
            <a:pPr lvl="1" eaLnBrk="1" hangingPunct="1">
              <a:lnSpc>
                <a:spcPct val="80000"/>
              </a:lnSpc>
              <a:spcBef>
                <a:spcPct val="40000"/>
              </a:spcBef>
              <a:defRPr/>
            </a:pPr>
            <a:r>
              <a:rPr lang="en-US" sz="2000" b="0" dirty="0" smtClean="0">
                <a:latin typeface="Arial Narrow" pitchFamily="34" charset="0"/>
                <a:ea typeface="Geneva"/>
              </a:rPr>
              <a:t>Many pictures are shamelessly borrowed from the Internet</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650" y="76200"/>
            <a:ext cx="8870950" cy="504825"/>
          </a:xfrm>
        </p:spPr>
        <p:txBody>
          <a:bodyPr/>
          <a:lstStyle/>
          <a:p>
            <a:r>
              <a:rPr lang="en-US" dirty="0" smtClean="0"/>
              <a:t>Retaining data provenance is critical</a:t>
            </a:r>
            <a:endParaRPr lang="en-US" dirty="0"/>
          </a:p>
        </p:txBody>
      </p:sp>
      <p:pic>
        <p:nvPicPr>
          <p:cNvPr id="15" name="Picture 14" descr="PDT_Density1.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14400"/>
            <a:ext cx="9144000" cy="5943600"/>
          </a:xfrm>
          <a:prstGeom prst="rect">
            <a:avLst/>
          </a:prstGeom>
        </p:spPr>
      </p:pic>
      <p:pic>
        <p:nvPicPr>
          <p:cNvPr id="16" name="Picture 15" descr="PDT_Density2.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14400"/>
            <a:ext cx="9144000" cy="5943600"/>
          </a:xfrm>
          <a:prstGeom prst="rect">
            <a:avLst/>
          </a:prstGeom>
        </p:spPr>
      </p:pic>
      <p:pic>
        <p:nvPicPr>
          <p:cNvPr id="17" name="Picture 16" descr="PDT_Sources.jpeg"/>
          <p:cNvPicPr>
            <a:picLocks noChangeAspect="1"/>
          </p:cNvPicPr>
          <p:nvPr/>
        </p:nvPicPr>
        <p:blipFill rotWithShape="1">
          <a:blip r:embed="rId4" cstate="print">
            <a:extLst>
              <a:ext uri="{28A0092B-C50C-407E-A947-70E740481C1C}">
                <a14:useLocalDpi xmlns:a14="http://schemas.microsoft.com/office/drawing/2010/main"/>
              </a:ext>
            </a:extLst>
          </a:blip>
          <a:srcRect t="-2682"/>
          <a:stretch/>
        </p:blipFill>
        <p:spPr>
          <a:xfrm>
            <a:off x="0" y="931680"/>
            <a:ext cx="9144000" cy="5943599"/>
          </a:xfrm>
          <a:prstGeom prst="rect">
            <a:avLst/>
          </a:prstGeom>
        </p:spPr>
      </p:pic>
    </p:spTree>
    <p:extLst>
      <p:ext uri="{BB962C8B-B14F-4D97-AF65-F5344CB8AC3E}">
        <p14:creationId xmlns:p14="http://schemas.microsoft.com/office/powerpoint/2010/main" val="5541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649" y="153988"/>
            <a:ext cx="8289599" cy="504825"/>
          </a:xfrm>
        </p:spPr>
        <p:txBody>
          <a:bodyPr/>
          <a:lstStyle/>
          <a:p>
            <a:pPr algn="l"/>
            <a:r>
              <a:rPr lang="en-US" dirty="0" smtClean="0"/>
              <a:t>PDT includes modeled and other data </a:t>
            </a:r>
            <a:endParaRPr lang="en-US" dirty="0"/>
          </a:p>
        </p:txBody>
      </p:sp>
      <p:pic>
        <p:nvPicPr>
          <p:cNvPr id="3" name="Picture 2" descr="PDT_New1-00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99651"/>
            <a:ext cx="9144000" cy="4732734"/>
          </a:xfrm>
          <a:prstGeom prst="rect">
            <a:avLst/>
          </a:prstGeom>
          <a:ln>
            <a:noFill/>
          </a:ln>
          <a:effectLst>
            <a:outerShdw blurRad="292100" dist="139700" dir="2700000" algn="tl" rotWithShape="0">
              <a:srgbClr val="333333">
                <a:alpha val="65000"/>
              </a:srgbClr>
            </a:outerShdw>
          </a:effectLst>
        </p:spPr>
      </p:pic>
      <p:pic>
        <p:nvPicPr>
          <p:cNvPr id="4" name="Picture 3" descr="PDT_New2-0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899651"/>
            <a:ext cx="9144000" cy="4741664"/>
          </a:xfrm>
          <a:prstGeom prst="rect">
            <a:avLst/>
          </a:prstGeom>
          <a:ln>
            <a:noFill/>
          </a:ln>
          <a:effectLst>
            <a:outerShdw blurRad="292100" dist="139700" dir="2700000" algn="tl" rotWithShape="0">
              <a:srgbClr val="333333">
                <a:alpha val="65000"/>
              </a:srgbClr>
            </a:outerShdw>
          </a:effectLst>
        </p:spPr>
      </p:pic>
      <p:pic>
        <p:nvPicPr>
          <p:cNvPr id="5" name="Picture 4" descr="PDT_New3-001.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899651"/>
            <a:ext cx="9144000" cy="4750594"/>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0" y="5804554"/>
            <a:ext cx="8993817" cy="369332"/>
          </a:xfrm>
          <a:prstGeom prst="rect">
            <a:avLst/>
          </a:prstGeom>
          <a:noFill/>
        </p:spPr>
        <p:txBody>
          <a:bodyPr wrap="square" rtlCol="0">
            <a:spAutoFit/>
          </a:bodyPr>
          <a:lstStyle/>
          <a:p>
            <a:pPr algn="ctr"/>
            <a:r>
              <a:rPr lang="en-US" dirty="0" smtClean="0">
                <a:solidFill>
                  <a:srgbClr val="000000"/>
                </a:solidFill>
                <a:latin typeface="Arial Narrow"/>
                <a:cs typeface="Arial Narrow"/>
              </a:rPr>
              <a:t>Bayesian approach provides modeled data for areas where observation based data is unavailable  </a:t>
            </a:r>
            <a:endParaRPr lang="en-US" dirty="0">
              <a:solidFill>
                <a:srgbClr val="000000"/>
              </a:solidFill>
              <a:latin typeface="Arial Narrow"/>
              <a:cs typeface="Arial Narrow"/>
            </a:endParaRPr>
          </a:p>
        </p:txBody>
      </p:sp>
    </p:spTree>
    <p:extLst>
      <p:ext uri="{BB962C8B-B14F-4D97-AF65-F5344CB8AC3E}">
        <p14:creationId xmlns:p14="http://schemas.microsoft.com/office/powerpoint/2010/main" val="334378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dirty="0" smtClean="0"/>
              <a:t>Example: LandScan HD data for Bahrain</a:t>
            </a:r>
            <a:endParaRPr lang="en-US" sz="2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118192"/>
            <a:ext cx="9144000" cy="543500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115568"/>
            <a:ext cx="9144000" cy="543500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115568"/>
            <a:ext cx="9144000" cy="5435008"/>
          </a:xfrm>
          <a:prstGeom prst="rect">
            <a:avLst/>
          </a:prstGeom>
        </p:spPr>
      </p:pic>
      <p:grpSp>
        <p:nvGrpSpPr>
          <p:cNvPr id="14" name="Group 13"/>
          <p:cNvGrpSpPr/>
          <p:nvPr/>
        </p:nvGrpSpPr>
        <p:grpSpPr>
          <a:xfrm>
            <a:off x="-9525" y="1115568"/>
            <a:ext cx="9153525" cy="5437632"/>
            <a:chOff x="-9525" y="1115568"/>
            <a:chExt cx="9153525" cy="5437632"/>
          </a:xfrm>
        </p:grpSpPr>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115568"/>
              <a:ext cx="9144000" cy="543500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0980" y="4648200"/>
              <a:ext cx="7780020" cy="86868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55320" y="5181600"/>
              <a:ext cx="7955280" cy="88392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525" y="5755960"/>
              <a:ext cx="9144000" cy="797240"/>
            </a:xfrm>
            <a:prstGeom prst="rect">
              <a:avLst/>
            </a:prstGeom>
          </p:spPr>
        </p:pic>
      </p:grpSp>
      <p:grpSp>
        <p:nvGrpSpPr>
          <p:cNvPr id="19" name="Group 18"/>
          <p:cNvGrpSpPr/>
          <p:nvPr/>
        </p:nvGrpSpPr>
        <p:grpSpPr>
          <a:xfrm>
            <a:off x="0" y="1115568"/>
            <a:ext cx="9144000" cy="5435008"/>
            <a:chOff x="0" y="1115568"/>
            <a:chExt cx="9144000" cy="5435008"/>
          </a:xfrm>
        </p:grpSpPr>
        <p:pic>
          <p:nvPicPr>
            <p:cNvPr id="7" name="Picture 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0" y="1115568"/>
              <a:ext cx="9144000" cy="5435008"/>
            </a:xfrm>
            <a:prstGeom prst="rect">
              <a:avLst/>
            </a:prstGeom>
          </p:spPr>
        </p:pic>
        <p:sp>
          <p:nvSpPr>
            <p:cNvPr id="16" name="TextBox 15"/>
            <p:cNvSpPr txBox="1"/>
            <p:nvPr/>
          </p:nvSpPr>
          <p:spPr>
            <a:xfrm>
              <a:off x="118872" y="1216152"/>
              <a:ext cx="1209675" cy="369332"/>
            </a:xfrm>
            <a:prstGeom prst="rect">
              <a:avLst/>
            </a:prstGeom>
            <a:solidFill>
              <a:schemeClr val="accent3"/>
            </a:solidFill>
          </p:spPr>
          <p:txBody>
            <a:bodyPr wrap="square" rtlCol="0">
              <a:spAutoFit/>
            </a:bodyPr>
            <a:lstStyle/>
            <a:p>
              <a:r>
                <a:rPr lang="en-US" dirty="0" smtClean="0">
                  <a:solidFill>
                    <a:srgbClr val="000000"/>
                  </a:solidFill>
                  <a:latin typeface="Arial"/>
                </a:rPr>
                <a:t>Nighttime</a:t>
              </a:r>
              <a:endParaRPr lang="en-US" dirty="0">
                <a:solidFill>
                  <a:srgbClr val="000000"/>
                </a:solidFill>
                <a:latin typeface="Arial"/>
              </a:endParaRPr>
            </a:p>
          </p:txBody>
        </p:sp>
      </p:grpSp>
      <p:grpSp>
        <p:nvGrpSpPr>
          <p:cNvPr id="21" name="Group 20"/>
          <p:cNvGrpSpPr/>
          <p:nvPr/>
        </p:nvGrpSpPr>
        <p:grpSpPr>
          <a:xfrm>
            <a:off x="0" y="1115568"/>
            <a:ext cx="9144000" cy="5435008"/>
            <a:chOff x="0" y="1115568"/>
            <a:chExt cx="9144000" cy="5435008"/>
          </a:xfrm>
        </p:grpSpPr>
        <p:pic>
          <p:nvPicPr>
            <p:cNvPr id="4" name="Picture 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0" y="1115568"/>
              <a:ext cx="9144000" cy="5435008"/>
            </a:xfrm>
            <a:prstGeom prst="rect">
              <a:avLst/>
            </a:prstGeom>
          </p:spPr>
        </p:pic>
        <p:sp>
          <p:nvSpPr>
            <p:cNvPr id="15" name="TextBox 14"/>
            <p:cNvSpPr txBox="1"/>
            <p:nvPr/>
          </p:nvSpPr>
          <p:spPr>
            <a:xfrm>
              <a:off x="118872" y="1216152"/>
              <a:ext cx="1066800" cy="369332"/>
            </a:xfrm>
            <a:prstGeom prst="rect">
              <a:avLst/>
            </a:prstGeom>
            <a:solidFill>
              <a:schemeClr val="accent3"/>
            </a:solidFill>
          </p:spPr>
          <p:txBody>
            <a:bodyPr wrap="square" rtlCol="0">
              <a:spAutoFit/>
            </a:bodyPr>
            <a:lstStyle/>
            <a:p>
              <a:r>
                <a:rPr lang="en-US" dirty="0" smtClean="0">
                  <a:solidFill>
                    <a:srgbClr val="000000"/>
                  </a:solidFill>
                  <a:latin typeface="Arial"/>
                </a:rPr>
                <a:t>Daytime</a:t>
              </a:r>
              <a:endParaRPr lang="en-US" dirty="0">
                <a:solidFill>
                  <a:srgbClr val="000000"/>
                </a:solidFill>
                <a:latin typeface="Arial"/>
              </a:endParaRPr>
            </a:p>
          </p:txBody>
        </p:sp>
      </p:grpSp>
      <p:grpSp>
        <p:nvGrpSpPr>
          <p:cNvPr id="20" name="Group 19"/>
          <p:cNvGrpSpPr/>
          <p:nvPr/>
        </p:nvGrpSpPr>
        <p:grpSpPr>
          <a:xfrm>
            <a:off x="0" y="1115568"/>
            <a:ext cx="9144000" cy="5435008"/>
            <a:chOff x="0" y="1115568"/>
            <a:chExt cx="9144000" cy="5435008"/>
          </a:xfrm>
        </p:grpSpPr>
        <p:pic>
          <p:nvPicPr>
            <p:cNvPr id="3" name="Picture 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0" y="1115568"/>
              <a:ext cx="9144000" cy="5435008"/>
            </a:xfrm>
            <a:prstGeom prst="rect">
              <a:avLst/>
            </a:prstGeom>
          </p:spPr>
        </p:pic>
        <p:sp>
          <p:nvSpPr>
            <p:cNvPr id="18" name="TextBox 17"/>
            <p:cNvSpPr txBox="1"/>
            <p:nvPr/>
          </p:nvSpPr>
          <p:spPr>
            <a:xfrm>
              <a:off x="118872" y="1216152"/>
              <a:ext cx="1066800" cy="369332"/>
            </a:xfrm>
            <a:prstGeom prst="rect">
              <a:avLst/>
            </a:prstGeom>
            <a:solidFill>
              <a:schemeClr val="accent3"/>
            </a:solidFill>
          </p:spPr>
          <p:txBody>
            <a:bodyPr wrap="square" rtlCol="0">
              <a:spAutoFit/>
            </a:bodyPr>
            <a:lstStyle/>
            <a:p>
              <a:r>
                <a:rPr lang="en-US" dirty="0" smtClean="0">
                  <a:solidFill>
                    <a:srgbClr val="000000"/>
                  </a:solidFill>
                  <a:latin typeface="Arial"/>
                </a:rPr>
                <a:t>Ambient</a:t>
              </a:r>
            </a:p>
          </p:txBody>
        </p:sp>
      </p:grpSp>
    </p:spTree>
    <p:extLst>
      <p:ext uri="{BB962C8B-B14F-4D97-AF65-F5344CB8AC3E}">
        <p14:creationId xmlns:p14="http://schemas.microsoft.com/office/powerpoint/2010/main" val="256489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ikers_3dbldgs"/>
          <p:cNvPicPr>
            <a:picLocks noChangeAspect="1" noChangeArrowheads="1"/>
          </p:cNvPicPr>
          <p:nvPr/>
        </p:nvPicPr>
        <p:blipFill>
          <a:blip r:embed="rId2" cstate="print">
            <a:alphaModFix amt="88000"/>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a:ext>
            </a:extLst>
          </a:blip>
          <a:srcRect/>
          <a:stretch>
            <a:fillRect/>
          </a:stretch>
        </p:blipFill>
        <p:spPr bwMode="auto">
          <a:xfrm>
            <a:off x="0" y="944320"/>
            <a:ext cx="9144000" cy="5977307"/>
          </a:xfrm>
          <a:prstGeom prst="rect">
            <a:avLst/>
          </a:prstGeom>
          <a:noFill/>
          <a:ln w="9525">
            <a:noFill/>
            <a:miter lim="800000"/>
            <a:headEnd/>
            <a:tailEnd/>
          </a:ln>
          <a:effectLst>
            <a:outerShdw blurRad="76200" dir="13500000" sy="23000" kx="1200000" algn="br" rotWithShape="0">
              <a:prstClr val="black">
                <a:alpha val="20000"/>
              </a:prstClr>
            </a:outerShdw>
            <a:softEdge rad="673100"/>
          </a:effectLst>
        </p:spPr>
      </p:pic>
      <p:sp>
        <p:nvSpPr>
          <p:cNvPr id="2" name="Title 1"/>
          <p:cNvSpPr>
            <a:spLocks noGrp="1"/>
          </p:cNvSpPr>
          <p:nvPr>
            <p:ph type="title"/>
          </p:nvPr>
        </p:nvSpPr>
        <p:spPr>
          <a:xfrm>
            <a:off x="120650" y="153988"/>
            <a:ext cx="8734134" cy="504825"/>
          </a:xfrm>
        </p:spPr>
        <p:txBody>
          <a:bodyPr/>
          <a:lstStyle/>
          <a:p>
            <a:r>
              <a:rPr lang="en-US" dirty="0" smtClean="0"/>
              <a:t>Critical infrastructure data development</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13995183"/>
              </p:ext>
            </p:extLst>
          </p:nvPr>
        </p:nvGraphicFramePr>
        <p:xfrm>
          <a:off x="120650" y="1527642"/>
          <a:ext cx="9023350" cy="53439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p:cNvSpPr txBox="1"/>
          <p:nvPr/>
        </p:nvSpPr>
        <p:spPr>
          <a:xfrm>
            <a:off x="86987" y="874739"/>
            <a:ext cx="9004826" cy="725605"/>
          </a:xfrm>
          <a:prstGeom prst="rect">
            <a:avLst/>
          </a:prstGeom>
          <a:noFill/>
        </p:spPr>
        <p:txBody>
          <a:bodyPr wrap="square" rtlCol="0">
            <a:noAutofit/>
          </a:bodyPr>
          <a:lstStyle/>
          <a:p>
            <a:pPr fontAlgn="base">
              <a:spcBef>
                <a:spcPct val="0"/>
              </a:spcBef>
              <a:spcAft>
                <a:spcPct val="0"/>
              </a:spcAft>
            </a:pPr>
            <a:r>
              <a:rPr lang="en-US" sz="2400" dirty="0" smtClean="0">
                <a:solidFill>
                  <a:srgbClr val="000000"/>
                </a:solidFill>
                <a:latin typeface="Arial Narrow"/>
                <a:cs typeface="Arial Narrow"/>
              </a:rPr>
              <a:t>We develop and maintain spatially enabled, foundation level data for a number of critical infrastructures for research and operational communities.</a:t>
            </a:r>
            <a:endParaRPr lang="en-US" sz="2400" dirty="0">
              <a:solidFill>
                <a:srgbClr val="000000"/>
              </a:solidFill>
              <a:latin typeface="Arial Narrow"/>
              <a:cs typeface="Arial Narrow"/>
            </a:endParaRPr>
          </a:p>
        </p:txBody>
      </p:sp>
    </p:spTree>
    <p:extLst>
      <p:ext uri="{BB962C8B-B14F-4D97-AF65-F5344CB8AC3E}">
        <p14:creationId xmlns:p14="http://schemas.microsoft.com/office/powerpoint/2010/main" val="982858158"/>
      </p:ext>
    </p:extLst>
  </p:cSld>
  <p:clrMapOvr>
    <a:masterClrMapping/>
  </p:clrMapOvr>
  <p:timing>
    <p:tnLst>
      <p:par>
        <p:cTn id="1" dur="indefinite" restart="never" nodeType="tmRoot"/>
      </p:par>
    </p:tnLst>
  </p:timing>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lang="en-US" smtClean="0"/>
              <a:t>U.S. mobile home parks database</a:t>
            </a:r>
            <a:endParaRPr dirty="0" lang="en-US"/>
          </a:p>
        </p:txBody>
      </p:sp>
      <p:sp>
        <p:nvSpPr>
          <p:cNvPr id="5" name="TextBox 4"/>
          <p:cNvSpPr txBox="1"/>
          <p:nvPr/>
        </p:nvSpPr>
        <p:spPr>
          <a:xfrm>
            <a:off x="5851991" y="1050544"/>
            <a:ext cx="2849533" cy="400110"/>
          </a:xfrm>
          <a:prstGeom prst="rect">
            <a:avLst/>
          </a:prstGeom>
          <a:noFill/>
        </p:spPr>
        <p:txBody>
          <a:bodyPr rtlCol="0" wrap="none">
            <a:spAutoFit/>
          </a:bodyPr>
          <a:lstStyle/>
          <a:p>
            <a:pPr fontAlgn="base">
              <a:spcBef>
                <a:spcPct val="0"/>
              </a:spcBef>
              <a:spcAft>
                <a:spcPct val="0"/>
              </a:spcAft>
            </a:pPr>
            <a:r>
              <a:rPr b="1" dirty="0" lang="en-US" smtClean="0" sz="2000">
                <a:solidFill>
                  <a:srgbClr val="000000"/>
                </a:solidFill>
                <a:latin typeface="Arial Narrow"/>
                <a:cs typeface="Arial Narrow"/>
              </a:rPr>
              <a:t>High within-class variation</a:t>
            </a:r>
            <a:endParaRPr b="1" dirty="0" lang="en-US" sz="2000">
              <a:solidFill>
                <a:srgbClr val="000000"/>
              </a:solidFill>
              <a:latin typeface="Arial Narrow"/>
              <a:cs typeface="Arial Narrow"/>
            </a:endParaRPr>
          </a:p>
        </p:txBody>
      </p:sp>
      <p:sp>
        <p:nvSpPr>
          <p:cNvPr id="6" name="TextBox 5"/>
          <p:cNvSpPr txBox="1"/>
          <p:nvPr/>
        </p:nvSpPr>
        <p:spPr>
          <a:xfrm>
            <a:off x="339575" y="5117913"/>
            <a:ext cx="2919790" cy="400110"/>
          </a:xfrm>
          <a:prstGeom prst="rect">
            <a:avLst/>
          </a:prstGeom>
          <a:noFill/>
        </p:spPr>
        <p:txBody>
          <a:bodyPr rtlCol="0" wrap="none">
            <a:spAutoFit/>
          </a:bodyPr>
          <a:lstStyle/>
          <a:p>
            <a:pPr fontAlgn="base">
              <a:spcBef>
                <a:spcPct val="0"/>
              </a:spcBef>
              <a:spcAft>
                <a:spcPct val="0"/>
              </a:spcAft>
            </a:pPr>
            <a:r>
              <a:rPr b="1" dirty="0" lang="en-US" smtClean="0" sz="2000">
                <a:solidFill>
                  <a:srgbClr val="000000"/>
                </a:solidFill>
                <a:latin typeface="Arial Narrow"/>
                <a:cs typeface="Arial Narrow"/>
              </a:rPr>
              <a:t>Need for scalable solutions</a:t>
            </a:r>
            <a:endParaRPr b="1" dirty="0" lang="en-US" sz="2000">
              <a:solidFill>
                <a:srgbClr val="000000"/>
              </a:solidFill>
              <a:latin typeface="Arial Narrow"/>
              <a:cs typeface="Arial Narrow"/>
            </a:endParaRPr>
          </a:p>
        </p:txBody>
      </p:sp>
      <p:grpSp>
        <p:nvGrpSpPr>
          <p:cNvPr id="8" name="Group 7"/>
          <p:cNvGrpSpPr/>
          <p:nvPr/>
        </p:nvGrpSpPr>
        <p:grpSpPr>
          <a:xfrm>
            <a:off x="4916520" y="1400070"/>
            <a:ext cx="4095513" cy="3012119"/>
            <a:chOff x="354330" y="457198"/>
            <a:chExt cx="6408390" cy="3029381"/>
          </a:xfrm>
        </p:grpSpPr>
        <p:pic>
          <p:nvPicPr>
            <p:cNvPr descr="Z:\DATA\NGA\MobileHomePark\Harini\TestData\Samples_VaryingSizeFInal\Sam300\MobileNonMobile_Training\AllData\Mobile\al_27748.tif" id="10" name="Picture 3"/>
            <p:cNvPicPr>
              <a:picLocks noChangeArrowheads="1"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54330" y="457200"/>
              <a:ext cx="1399032" cy="1399032"/>
            </a:xfrm>
            <a:prstGeom prst="rect">
              <a:avLst/>
            </a:prstGeom>
            <a:extLst/>
          </p:spPr>
          <p:style>
            <a:lnRef idx="2">
              <a:schemeClr val="accent3">
                <a:shade val="50000"/>
              </a:schemeClr>
            </a:lnRef>
            <a:fillRef idx="1">
              <a:schemeClr val="accent3"/>
            </a:fillRef>
            <a:effectRef idx="0">
              <a:schemeClr val="accent3"/>
            </a:effectRef>
            <a:fontRef idx="minor">
              <a:schemeClr val="lt1"/>
            </a:fontRef>
          </p:style>
        </p:pic>
        <p:pic>
          <p:nvPicPr>
            <p:cNvPr descr="Z:\DATA\NGA\MobileHomePark\Harini\TestData\Samples_VaryingSizeFInal\Sam300\MobileNonMobile_Training\AllData\Mobile\al2_1090.tif" id="11" name="Picture 4"/>
            <p:cNvPicPr>
              <a:picLocks noChangeArrowheads="1"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034540" y="457200"/>
              <a:ext cx="1402080" cy="1402080"/>
            </a:xfrm>
            <a:prstGeom prst="rect">
              <a:avLst/>
            </a:prstGeom>
            <a:extLst/>
          </p:spPr>
          <p:style>
            <a:lnRef idx="2">
              <a:schemeClr val="accent3">
                <a:shade val="50000"/>
              </a:schemeClr>
            </a:lnRef>
            <a:fillRef idx="1">
              <a:schemeClr val="accent3"/>
            </a:fillRef>
            <a:effectRef idx="0">
              <a:schemeClr val="accent3"/>
            </a:effectRef>
            <a:fontRef idx="minor">
              <a:schemeClr val="lt1"/>
            </a:fontRef>
          </p:style>
        </p:pic>
        <p:pic>
          <p:nvPicPr>
            <p:cNvPr descr="Z:\DATA\NGA\MobileHomePark\Harini\TestData\Samples_VaryingSizeFInal\Sam300\MobileNonMobile_Training\AllData\Mobile\fl_2028.tif" id="15" name="Picture 8"/>
            <p:cNvPicPr>
              <a:picLocks noChangeArrowheads="1"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54330" y="2070354"/>
              <a:ext cx="1399032" cy="1399032"/>
            </a:xfrm>
            <a:prstGeom prst="rect">
              <a:avLst/>
            </a:prstGeom>
            <a:extLst/>
          </p:spPr>
          <p:style>
            <a:lnRef idx="2">
              <a:schemeClr val="accent3">
                <a:shade val="50000"/>
              </a:schemeClr>
            </a:lnRef>
            <a:fillRef idx="1">
              <a:schemeClr val="accent3"/>
            </a:fillRef>
            <a:effectRef idx="0">
              <a:schemeClr val="accent3"/>
            </a:effectRef>
            <a:fontRef idx="minor">
              <a:schemeClr val="lt1"/>
            </a:fontRef>
          </p:style>
        </p:pic>
        <p:pic>
          <p:nvPicPr>
            <p:cNvPr descr="Z:\DATA\NGA\MobileHomePark\Harini\TestData\Samples_VaryingSizeFInal\Sam300\MobileNonMobile_Training\AllData\Mobile\nm_1876.tif" id="16" name="Picture 9"/>
            <p:cNvPicPr>
              <a:picLocks noChangeArrowheads="1"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363687" y="460249"/>
              <a:ext cx="1399033" cy="1399032"/>
            </a:xfrm>
            <a:prstGeom prst="rect">
              <a:avLst/>
            </a:prstGeom>
            <a:extLst/>
          </p:spPr>
          <p:style>
            <a:lnRef idx="2">
              <a:schemeClr val="accent3">
                <a:shade val="50000"/>
              </a:schemeClr>
            </a:lnRef>
            <a:fillRef idx="1">
              <a:schemeClr val="accent3"/>
            </a:fillRef>
            <a:effectRef idx="0">
              <a:schemeClr val="accent3"/>
            </a:effectRef>
            <a:fontRef idx="minor">
              <a:schemeClr val="lt1"/>
            </a:fontRef>
          </p:style>
        </p:pic>
        <p:pic>
          <p:nvPicPr>
            <p:cNvPr descr="Screen Clipping" id="17" name="Picture 1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769502" y="2092209"/>
              <a:ext cx="1399033" cy="1394370"/>
            </a:xfrm>
            <a:prstGeom prst="rect">
              <a:avLst/>
            </a:prstGeom>
          </p:spPr>
          <p:style>
            <a:lnRef idx="2">
              <a:schemeClr val="accent3">
                <a:shade val="50000"/>
              </a:schemeClr>
            </a:lnRef>
            <a:fillRef idx="1">
              <a:schemeClr val="accent3"/>
            </a:fillRef>
            <a:effectRef idx="0">
              <a:schemeClr val="accent3"/>
            </a:effectRef>
            <a:fontRef idx="minor">
              <a:schemeClr val="lt1"/>
            </a:fontRef>
          </p:style>
        </p:pic>
        <p:pic>
          <p:nvPicPr>
            <p:cNvPr descr="Screen Clipping" id="18" name="Picture 17"/>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769504" y="457198"/>
              <a:ext cx="1399033" cy="1399031"/>
            </a:xfrm>
            <a:prstGeom prst="rect">
              <a:avLst/>
            </a:prstGeom>
          </p:spPr>
          <p:style>
            <a:lnRef idx="2">
              <a:schemeClr val="accent3">
                <a:shade val="50000"/>
              </a:schemeClr>
            </a:lnRef>
            <a:fillRef idx="1">
              <a:schemeClr val="accent3"/>
            </a:fillRef>
            <a:effectRef idx="0">
              <a:schemeClr val="accent3"/>
            </a:effectRef>
            <a:fontRef idx="minor">
              <a:schemeClr val="lt1"/>
            </a:fontRef>
          </p:style>
        </p:pic>
        <p:pic>
          <p:nvPicPr>
            <p:cNvPr descr="Screen Clipping" id="19" name="Picture 18"/>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064520" y="2094512"/>
              <a:ext cx="1399033" cy="1389767"/>
            </a:xfrm>
            <a:prstGeom prst="rect">
              <a:avLst/>
            </a:prstGeom>
          </p:spPr>
          <p:style>
            <a:lnRef idx="2">
              <a:schemeClr val="accent3">
                <a:shade val="50000"/>
              </a:schemeClr>
            </a:lnRef>
            <a:fillRef idx="1">
              <a:schemeClr val="accent3"/>
            </a:fillRef>
            <a:effectRef idx="0">
              <a:schemeClr val="accent3"/>
            </a:effectRef>
            <a:fontRef idx="minor">
              <a:schemeClr val="lt1"/>
            </a:fontRef>
          </p:style>
        </p:pic>
        <p:pic>
          <p:nvPicPr>
            <p:cNvPr descr="Screen Clipping" id="28" name="Picture 27"/>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348434" y="2082690"/>
              <a:ext cx="1399033" cy="1399032"/>
            </a:xfrm>
            <a:prstGeom prst="rect">
              <a:avLst/>
            </a:prstGeom>
          </p:spPr>
          <p:style>
            <a:lnRef idx="2">
              <a:schemeClr val="accent3">
                <a:shade val="50000"/>
              </a:schemeClr>
            </a:lnRef>
            <a:fillRef idx="1">
              <a:schemeClr val="accent3"/>
            </a:fillRef>
            <a:effectRef idx="0">
              <a:schemeClr val="accent3"/>
            </a:effectRef>
            <a:fontRef idx="minor">
              <a:schemeClr val="lt1"/>
            </a:fontRef>
          </p:style>
        </p:pic>
      </p:grpSp>
      <p:pic>
        <p:nvPicPr>
          <p:cNvPr id="30" name="Picture 2"/>
          <p:cNvPicPr>
            <a:picLocks noChangeArrowheads="1" noChangeAspect="1"/>
          </p:cNvPicPr>
          <p:nvPr/>
        </p:nvPicPr>
        <p:blipFill>
          <a:blip cstate="print" r:embed="rId11">
            <a:extLst>
              <a:ext uri="{28A0092B-C50C-407E-A947-70E740481C1C}">
                <a14:useLocalDpi xmlns:a14="http://schemas.microsoft.com/office/drawing/2010/main"/>
              </a:ext>
            </a:extLst>
          </a:blip>
          <a:srcRect/>
          <a:stretch>
            <a:fillRect/>
          </a:stretch>
        </p:blipFill>
        <p:spPr bwMode="auto">
          <a:xfrm>
            <a:off x="6434172" y="4412190"/>
            <a:ext cx="1542047" cy="1041951"/>
          </a:xfrm>
          <a:prstGeom prst="rect">
            <a:avLst/>
          </a:prstGeom>
          <a:noFill/>
          <a:ln w="76200">
            <a:solidFill>
              <a:srgbClr val="FF0000"/>
            </a:solidFill>
            <a:miter lim="800000"/>
            <a:headEnd/>
            <a:tailEnd/>
          </a:ln>
          <a:extLst>
            <a:ext uri="{909E8E84-426E-40dd-AFC4-6F175D3DCCD1}">
              <a14:hiddenFill xmlns:a14="http://schemas.microsoft.com/office/drawing/2010/main" xmlns="">
                <a:solidFill>
                  <a:schemeClr val="accent1"/>
                </a:solidFill>
              </a14:hiddenFill>
            </a:ext>
          </a:extLst>
        </p:spPr>
      </p:pic>
      <p:sp>
        <p:nvSpPr>
          <p:cNvPr id="31" name="TextBox 30"/>
          <p:cNvSpPr txBox="1"/>
          <p:nvPr/>
        </p:nvSpPr>
        <p:spPr>
          <a:xfrm>
            <a:off x="1856449" y="5673353"/>
            <a:ext cx="5478279" cy="707886"/>
          </a:xfrm>
          <a:prstGeom prst="rect">
            <a:avLst/>
          </a:prstGeom>
        </p:spPr>
        <p:style>
          <a:lnRef idx="3">
            <a:schemeClr val="lt1"/>
          </a:lnRef>
          <a:fillRef idx="1">
            <a:schemeClr val="accent2"/>
          </a:fillRef>
          <a:effectRef idx="1">
            <a:schemeClr val="accent2"/>
          </a:effectRef>
          <a:fontRef idx="minor">
            <a:schemeClr val="lt1"/>
          </a:fontRef>
        </p:style>
        <p:txBody>
          <a:bodyPr rtlCol="0" wrap="square">
            <a:spAutoFit/>
          </a:bodyPr>
          <a:lstStyle/>
          <a:p>
            <a:pPr fontAlgn="base">
              <a:spcBef>
                <a:spcPct val="0"/>
              </a:spcBef>
              <a:spcAft>
                <a:spcPct val="0"/>
              </a:spcAft>
            </a:pPr>
            <a:r>
              <a:rPr dirty="0" lang="en-US" smtClean="0" sz="2000">
                <a:solidFill>
                  <a:srgbClr val="FFFFFF"/>
                </a:solidFill>
                <a:latin typeface="Arial Narrow"/>
                <a:cs typeface="Arial Narrow"/>
              </a:rPr>
              <a:t>Total Area: 9.827 million sq. km</a:t>
            </a:r>
          </a:p>
          <a:p>
            <a:pPr fontAlgn="base">
              <a:spcBef>
                <a:spcPct val="0"/>
              </a:spcBef>
              <a:spcAft>
                <a:spcPct val="0"/>
              </a:spcAft>
            </a:pPr>
            <a:r>
              <a:rPr dirty="0" lang="en-US" smtClean="0" sz="2000">
                <a:solidFill>
                  <a:srgbClr val="FFFFFF"/>
                </a:solidFill>
                <a:latin typeface="Arial Narrow"/>
                <a:cs typeface="Arial Narrow"/>
              </a:rPr>
              <a:t>Covered by ≈ 9.8 Trillion pixels of resolution 1m x 1m</a:t>
            </a:r>
            <a:endParaRPr dirty="0" lang="en-US" sz="2000">
              <a:solidFill>
                <a:srgbClr val="FFFFFF"/>
              </a:solidFill>
              <a:latin typeface="Arial Narrow"/>
              <a:cs typeface="Arial Narrow"/>
            </a:endParaRPr>
          </a:p>
        </p:txBody>
      </p:sp>
      <p:grpSp>
        <p:nvGrpSpPr>
          <p:cNvPr id="3" name="Group 2"/>
          <p:cNvGrpSpPr/>
          <p:nvPr/>
        </p:nvGrpSpPr>
        <p:grpSpPr>
          <a:xfrm>
            <a:off x="341063" y="1222471"/>
            <a:ext cx="5061286" cy="4334024"/>
            <a:chOff x="4082714" y="1146278"/>
            <a:chExt cx="5061286" cy="3250518"/>
          </a:xfrm>
        </p:grpSpPr>
        <p:pic>
          <p:nvPicPr>
            <p:cNvPr descr="File:USATopographicalMap.jpg" id="2050" name="Picture 2"/>
            <p:cNvPicPr>
              <a:picLocks noChangeArrowheads="1"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4082714" y="1185542"/>
              <a:ext cx="2989447" cy="1969299"/>
            </a:xfrm>
            <a:prstGeom prst="rect">
              <a:avLst/>
            </a:prstGeom>
            <a:ln>
              <a:noFill/>
            </a:ln>
            <a:effectLst>
              <a:reflection algn="bl" blurRad="12700" dir="5400000" dist="5000" endPos="30000" rotWithShape="0" stA="30000" sy="-100000"/>
            </a:effectLst>
            <a:scene3d>
              <a:camera prst="perspectiveContrastingLeftFacing">
                <a:rot lat="300000" lon="19800000" rev="0"/>
              </a:camera>
              <a:lightRig dir="t" rig="threePt">
                <a:rot lat="0" lon="0" rev="2700000"/>
              </a:lightRig>
            </a:scene3d>
            <a:sp3d>
              <a:bevelT h="50800" w="63500"/>
            </a:sp3d>
            <a:extLst>
              <a:ext uri="{909E8E84-426E-40dd-AFC4-6F175D3DCCD1}">
                <a14:hiddenFill xmlns:a14="http://schemas.microsoft.com/office/drawing/2010/main" xmlns="">
                  <a:solidFill>
                    <a:srgbClr val="FFFFFF"/>
                  </a:solidFill>
                </a14:hiddenFill>
              </a:ext>
            </a:extLst>
          </p:spPr>
        </p:pic>
        <p:pic>
          <p:nvPicPr>
            <p:cNvPr descr="http://www.factreference.org/SatelliteView-TN.jpg" id="2059" name="Picture 11"/>
            <p:cNvPicPr>
              <a:picLocks noChangeArrowheads="1" noChangeAspect="1"/>
            </p:cNvPicPr>
            <p:nvPr/>
          </p:nvPicPr>
          <p:blipFill>
            <a:blip cstate="print" r:embed="rId13">
              <a:extLst>
                <a:ext uri="{28A0092B-C50C-407E-A947-70E740481C1C}">
                  <a14:useLocalDpi xmlns:a14="http://schemas.microsoft.com/office/drawing/2010/main"/>
                </a:ext>
              </a:extLst>
            </a:blip>
            <a:srcRect/>
            <a:stretch>
              <a:fillRect/>
            </a:stretch>
          </p:blipFill>
          <p:spPr bwMode="auto">
            <a:xfrm>
              <a:off x="6168427" y="2371599"/>
              <a:ext cx="1797042" cy="1310279"/>
            </a:xfrm>
            <a:prstGeom prst="rect">
              <a:avLst/>
            </a:prstGeom>
            <a:ln>
              <a:noFill/>
            </a:ln>
            <a:effectLst>
              <a:reflection algn="bl" blurRad="12700" dir="5400000" dist="5000" endPos="30000" rotWithShape="0" stA="30000" sy="-100000"/>
            </a:effectLst>
            <a:scene3d>
              <a:camera prst="perspectiveContrastingLeftFacing">
                <a:rot lat="300000" lon="19800000" rev="0"/>
              </a:camera>
              <a:lightRig dir="t" rig="threePt">
                <a:rot lat="0" lon="0" rev="2700000"/>
              </a:lightRig>
            </a:scene3d>
            <a:sp3d>
              <a:bevelT h="50800" w="63500"/>
            </a:sp3d>
            <a:extLst>
              <a:ext uri="{909E8E84-426E-40dd-AFC4-6F175D3DCCD1}">
                <a14:hiddenFill xmlns:a14="http://schemas.microsoft.com/office/drawing/2010/main" xmlns="">
                  <a:solidFill>
                    <a:srgbClr val="FFFFFF"/>
                  </a:solidFill>
                </a14:hiddenFill>
              </a:ext>
            </a:extLst>
          </p:spPr>
        </p:pic>
        <p:pic>
          <p:nvPicPr>
            <p:cNvPr id="2048" name="Object 2047"/>
            <p:cNvPicPr>
              <a:picLocks noChangeAspect="1"/>
            </p:cNvPicPr>
            <p:nvPr/>
          </p:nvPicPr>
          <p:blipFill>
            <a:blip r:embed="rId14"/>
            <a:srcRect/>
            <a:stretch>
              <a:fillRect/>
            </a:stretch>
          </p:blipFill>
          <p:spPr bwMode="auto">
            <a:xfrm>
              <a:off x="5130800" y="2781300"/>
              <a:ext cx="914400" cy="198438"/>
            </a:xfrm>
            <a:prstGeom prst="rect"/>
            <a:noFill/>
          </p:spPr>
        </p:pic>
        <p:pic>
          <p:nvPicPr>
            <p:cNvPr descr="File:Venice floating city satellite view 2008.jpg" id="2055" name="Picture 7"/>
            <p:cNvPicPr>
              <a:picLocks noChangeArrowheads="1" noChangeAspect="1"/>
            </p:cNvPicPr>
            <p:nvPr/>
          </p:nvPicPr>
          <p:blipFill>
            <a:blip cstate="print" r:embed="rId16">
              <a:extLst>
                <a:ext uri="{28A0092B-C50C-407E-A947-70E740481C1C}">
                  <a14:useLocalDpi xmlns:a14="http://schemas.microsoft.com/office/drawing/2010/main"/>
                </a:ext>
              </a:extLst>
            </a:blip>
            <a:srcRect/>
            <a:stretch>
              <a:fillRect/>
            </a:stretch>
          </p:blipFill>
          <p:spPr bwMode="auto">
            <a:xfrm>
              <a:off x="7265002" y="3124599"/>
              <a:ext cx="1393169" cy="830677"/>
            </a:xfrm>
            <a:prstGeom prst="rect">
              <a:avLst/>
            </a:prstGeom>
            <a:ln>
              <a:noFill/>
            </a:ln>
            <a:effectLst>
              <a:reflection algn="bl" blurRad="12700" dir="5400000" dist="5000" endPos="30000" rotWithShape="0" stA="30000" sy="-100000"/>
            </a:effectLst>
            <a:scene3d>
              <a:camera prst="perspectiveContrastingLeftFacing">
                <a:rot lat="300000" lon="19800000" rev="0"/>
              </a:camera>
              <a:lightRig dir="t" rig="threePt">
                <a:rot lat="0" lon="0" rev="2700000"/>
              </a:lightRig>
            </a:scene3d>
            <a:sp3d>
              <a:bevelT h="50800" w="63500"/>
            </a:sp3d>
            <a:extLst>
              <a:ext uri="{909E8E84-426E-40dd-AFC4-6F175D3DCCD1}">
                <a14:hiddenFill xmlns:a14="http://schemas.microsoft.com/office/drawing/2010/main" xmlns="">
                  <a:solidFill>
                    <a:srgbClr val="FFFFFF"/>
                  </a:solidFill>
                </a14:hiddenFill>
              </a:ext>
            </a:extLst>
          </p:spPr>
        </p:pic>
        <p:pic>
          <p:nvPicPr>
            <p:cNvPr descr="Screen Clipping" id="36" name="Picture 35"/>
            <p:cNvPicPr>
              <a:picLocks noChangeAspect="1"/>
            </p:cNvPicPr>
            <p:nvPr/>
          </p:nvPicPr>
          <p:blipFill>
            <a:blip cstate="print" r:embed="rId17">
              <a:extLst>
                <a:ext uri="{28A0092B-C50C-407E-A947-70E740481C1C}">
                  <a14:useLocalDpi xmlns:a14="http://schemas.microsoft.com/office/drawing/2010/main"/>
                </a:ext>
              </a:extLst>
            </a:blip>
            <a:stretch>
              <a:fillRect/>
            </a:stretch>
          </p:blipFill>
          <p:spPr>
            <a:xfrm>
              <a:off x="8263719" y="3654815"/>
              <a:ext cx="880281" cy="631051"/>
            </a:xfrm>
            <a:prstGeom prst="rect">
              <a:avLst/>
            </a:prstGeom>
            <a:ln>
              <a:noFill/>
            </a:ln>
            <a:effectLst>
              <a:reflection algn="bl" blurRad="12700" dir="5400000" dist="5000" endPos="30000" rotWithShape="0" stA="30000" sy="-100000"/>
            </a:effectLst>
            <a:scene3d>
              <a:camera prst="perspectiveContrastingLeftFacing">
                <a:rot lat="300000" lon="19800000" rev="0"/>
              </a:camera>
              <a:lightRig dir="t" rig="threePt">
                <a:rot lat="0" lon="0" rev="2700000"/>
              </a:lightRig>
            </a:scene3d>
            <a:sp3d>
              <a:bevelT h="50800" w="63500"/>
            </a:sp3d>
          </p:spPr>
        </p:pic>
        <p:cxnSp>
          <p:nvCxnSpPr>
            <p:cNvPr id="2053" name="Straight Connector 2052"/>
            <p:cNvCxnSpPr/>
            <p:nvPr/>
          </p:nvCxnSpPr>
          <p:spPr>
            <a:xfrm>
              <a:off x="4200525" y="3186311"/>
              <a:ext cx="4063194" cy="109955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6810375" y="1230660"/>
              <a:ext cx="2238375" cy="242415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062" name="TextBox 2061"/>
            <p:cNvSpPr txBox="1"/>
            <p:nvPr/>
          </p:nvSpPr>
          <p:spPr>
            <a:xfrm>
              <a:off x="8355001" y="4206359"/>
              <a:ext cx="745235" cy="190437"/>
            </a:xfrm>
            <a:prstGeom prst="rect">
              <a:avLst/>
            </a:prstGeom>
            <a:noFill/>
            <a:scene3d>
              <a:camera prst="orthographicFront">
                <a:rot lat="520291" lon="947582" rev="293106"/>
              </a:camera>
              <a:lightRig dir="t" rig="threePt"/>
            </a:scene3d>
          </p:spPr>
          <p:txBody>
            <a:bodyPr rtlCol="0" wrap="none">
              <a:spAutoFit/>
            </a:bodyPr>
            <a:lstStyle/>
            <a:p>
              <a:pPr fontAlgn="base">
                <a:spcBef>
                  <a:spcPct val="0"/>
                </a:spcBef>
                <a:spcAft>
                  <a:spcPct val="0"/>
                </a:spcAft>
              </a:pPr>
              <a:r>
                <a:rPr b="1" dirty="0" lang="en-US" smtClean="0" sz="1050">
                  <a:solidFill>
                    <a:srgbClr val="FFFFFF"/>
                  </a:solidFill>
                  <a:latin typeface="Arial Narrow"/>
                  <a:cs typeface="Arial Narrow"/>
                </a:rPr>
                <a:t>Local Area</a:t>
              </a:r>
              <a:endParaRPr b="1" dirty="0" lang="en-US" sz="1050">
                <a:solidFill>
                  <a:srgbClr val="FFFFFF"/>
                </a:solidFill>
                <a:latin typeface="Arial Narrow"/>
                <a:cs typeface="Arial Narrow"/>
              </a:endParaRPr>
            </a:p>
          </p:txBody>
        </p:sp>
        <p:sp>
          <p:nvSpPr>
            <p:cNvPr id="50" name="TextBox 49"/>
            <p:cNvSpPr txBox="1"/>
            <p:nvPr/>
          </p:nvSpPr>
          <p:spPr>
            <a:xfrm>
              <a:off x="7673996" y="3885768"/>
              <a:ext cx="393219" cy="190437"/>
            </a:xfrm>
            <a:prstGeom prst="rect">
              <a:avLst/>
            </a:prstGeom>
            <a:noFill/>
            <a:scene3d>
              <a:camera prst="orthographicFront">
                <a:rot lat="520291" lon="947582" rev="293106"/>
              </a:camera>
              <a:lightRig dir="t" rig="threePt"/>
            </a:scene3d>
          </p:spPr>
          <p:txBody>
            <a:bodyPr rtlCol="0" wrap="none">
              <a:spAutoFit/>
            </a:bodyPr>
            <a:lstStyle/>
            <a:p>
              <a:pPr fontAlgn="base">
                <a:spcBef>
                  <a:spcPct val="0"/>
                </a:spcBef>
                <a:spcAft>
                  <a:spcPct val="0"/>
                </a:spcAft>
              </a:pPr>
              <a:r>
                <a:rPr b="1" dirty="0" lang="en-US" smtClean="0" sz="1050">
                  <a:solidFill>
                    <a:srgbClr val="FFFFFF"/>
                  </a:solidFill>
                  <a:latin typeface="Arial Narrow"/>
                  <a:cs typeface="Arial Narrow"/>
                </a:rPr>
                <a:t>City</a:t>
              </a:r>
              <a:endParaRPr b="1" dirty="0" lang="en-US" sz="1050">
                <a:solidFill>
                  <a:srgbClr val="FFFFFF"/>
                </a:solidFill>
                <a:latin typeface="Arial Narrow"/>
                <a:cs typeface="Arial Narrow"/>
              </a:endParaRPr>
            </a:p>
          </p:txBody>
        </p:sp>
        <p:sp>
          <p:nvSpPr>
            <p:cNvPr id="51" name="TextBox 50"/>
            <p:cNvSpPr txBox="1"/>
            <p:nvPr/>
          </p:nvSpPr>
          <p:spPr>
            <a:xfrm>
              <a:off x="6727503" y="3672353"/>
              <a:ext cx="454628" cy="190437"/>
            </a:xfrm>
            <a:prstGeom prst="rect">
              <a:avLst/>
            </a:prstGeom>
            <a:noFill/>
            <a:scene3d>
              <a:camera prst="orthographicFront">
                <a:rot lat="520291" lon="947582" rev="293106"/>
              </a:camera>
              <a:lightRig dir="t" rig="threePt"/>
            </a:scene3d>
          </p:spPr>
          <p:txBody>
            <a:bodyPr rtlCol="0" wrap="none">
              <a:spAutoFit/>
            </a:bodyPr>
            <a:lstStyle/>
            <a:p>
              <a:pPr fontAlgn="base">
                <a:spcBef>
                  <a:spcPct val="0"/>
                </a:spcBef>
                <a:spcAft>
                  <a:spcPct val="0"/>
                </a:spcAft>
              </a:pPr>
              <a:r>
                <a:rPr b="1" dirty="0" lang="en-US" smtClean="0" sz="1050">
                  <a:solidFill>
                    <a:srgbClr val="FFFFFF"/>
                  </a:solidFill>
                  <a:latin typeface="Arial Narrow"/>
                  <a:cs typeface="Arial Narrow"/>
                </a:rPr>
                <a:t>State</a:t>
              </a:r>
              <a:endParaRPr b="1" dirty="0" lang="en-US" sz="1050">
                <a:solidFill>
                  <a:srgbClr val="FFFFFF"/>
                </a:solidFill>
                <a:latin typeface="Arial Narrow"/>
                <a:cs typeface="Arial Narrow"/>
              </a:endParaRPr>
            </a:p>
          </p:txBody>
        </p:sp>
        <p:sp>
          <p:nvSpPr>
            <p:cNvPr id="52" name="TextBox 51"/>
            <p:cNvSpPr txBox="1"/>
            <p:nvPr/>
          </p:nvSpPr>
          <p:spPr>
            <a:xfrm>
              <a:off x="5062790" y="3167961"/>
              <a:ext cx="530915" cy="190437"/>
            </a:xfrm>
            <a:prstGeom prst="rect">
              <a:avLst/>
            </a:prstGeom>
            <a:noFill/>
            <a:scene3d>
              <a:camera prst="orthographicFront">
                <a:rot lat="520291" lon="947582" rev="293106"/>
              </a:camera>
              <a:lightRig dir="t" rig="threePt"/>
            </a:scene3d>
          </p:spPr>
          <p:txBody>
            <a:bodyPr rtlCol="0" wrap="none">
              <a:spAutoFit/>
            </a:bodyPr>
            <a:lstStyle/>
            <a:p>
              <a:pPr fontAlgn="base">
                <a:spcBef>
                  <a:spcPct val="0"/>
                </a:spcBef>
                <a:spcAft>
                  <a:spcPct val="0"/>
                </a:spcAft>
              </a:pPr>
              <a:r>
                <a:rPr b="1" dirty="0" lang="en-US" smtClean="0" sz="1050">
                  <a:solidFill>
                    <a:srgbClr val="FFFFFF"/>
                  </a:solidFill>
                  <a:latin typeface="Arial Narrow"/>
                  <a:cs typeface="Arial Narrow"/>
                </a:rPr>
                <a:t>Nation</a:t>
              </a:r>
              <a:endParaRPr b="1" dirty="0" lang="en-US" sz="1050">
                <a:solidFill>
                  <a:srgbClr val="FFFFFF"/>
                </a:solidFill>
                <a:latin typeface="Arial Narrow"/>
                <a:cs typeface="Arial Narrow"/>
              </a:endParaRPr>
            </a:p>
          </p:txBody>
        </p:sp>
        <p:cxnSp>
          <p:nvCxnSpPr>
            <p:cNvPr id="53" name="Straight Connector 52"/>
            <p:cNvCxnSpPr/>
            <p:nvPr/>
          </p:nvCxnSpPr>
          <p:spPr>
            <a:xfrm>
              <a:off x="4184455" y="1146278"/>
              <a:ext cx="4079264" cy="250853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59334512"/>
      </p:ext>
    </p:extLst>
  </p:cSld>
  <p:clrMapOvr>
    <a:masterClrMapping/>
  </p:clrMapOvr>
  <mc:AlternateContent xmlns:mc="http://schemas.openxmlformats.org/markup-compatibility/2006" xmlns:p14="http://schemas.microsoft.com/office/powerpoint/2010/main">
    <mc:Choice Requires="p14">
      <p:transition advClick="0" advTm="60560" p14:dur="10"/>
    </mc:Choice>
    <mc:Fallback xmlns="">
      <p:transition advClick="0" advTm="60560"/>
    </mc:Fallback>
  </mc:AlternateContent>
  <p:timing>
    <p:tnLst>
      <p:par>
        <p:cTn dur="indefinite" id="1" nodeType="tmRoot" restart="never"/>
      </p:par>
    </p:tnLst>
  </p:timing>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lang="en-US" smtClean="0"/>
              <a:t>Automated and scalable detection </a:t>
            </a:r>
            <a:endParaRPr dirty="0" lang="en-US"/>
          </a:p>
        </p:txBody>
      </p:sp>
      <p:grpSp>
        <p:nvGrpSpPr>
          <p:cNvPr id="25" name="Group 24"/>
          <p:cNvGrpSpPr/>
          <p:nvPr/>
        </p:nvGrpSpPr>
        <p:grpSpPr>
          <a:xfrm>
            <a:off x="3880635" y="867075"/>
            <a:ext cx="5238970" cy="4187946"/>
            <a:chOff x="120650" y="762001"/>
            <a:chExt cx="8486453" cy="6011778"/>
          </a:xfrm>
        </p:grpSpPr>
        <p:grpSp>
          <p:nvGrpSpPr>
            <p:cNvPr id="26" name="Group 25"/>
            <p:cNvGrpSpPr/>
            <p:nvPr/>
          </p:nvGrpSpPr>
          <p:grpSpPr>
            <a:xfrm>
              <a:off x="120650" y="762001"/>
              <a:ext cx="4913886" cy="5105399"/>
              <a:chOff x="1220516" y="762000"/>
              <a:chExt cx="3814021" cy="4016067"/>
            </a:xfrm>
          </p:grpSpPr>
          <p:pic>
            <p:nvPicPr>
              <p:cNvPr descr="Screen Clipping" id="37" name="Picture 36"/>
              <p:cNvPicPr>
                <a:picLocks noChangeAspect="1"/>
              </p:cNvPicPr>
              <p:nvPr/>
            </p:nvPicPr>
            <p:blipFill>
              <a:blip cstate="print" r:embed="rId5">
                <a:extLst>
                  <a:ext uri="{28A0092B-C50C-407E-A947-70E740481C1C}">
                    <a14:useLocalDpi xmlns:a14="http://schemas.microsoft.com/office/drawing/2010/main"/>
                  </a:ext>
                </a:extLst>
              </a:blip>
              <a:stretch>
                <a:fillRect/>
              </a:stretch>
            </p:blipFill>
            <p:spPr>
              <a:xfrm>
                <a:off x="1220516" y="762000"/>
                <a:ext cx="3814021" cy="4016067"/>
              </a:xfrm>
              <a:prstGeom prst="rect">
                <a:avLst/>
              </a:prstGeom>
              <a:effectLst>
                <a:outerShdw algn="t" blurRad="50800" dir="5400000" dist="38100" rotWithShape="0">
                  <a:prstClr val="black">
                    <a:alpha val="40000"/>
                  </a:prstClr>
                </a:outerShdw>
              </a:effectLst>
            </p:spPr>
          </p:pic>
          <p:sp>
            <p:nvSpPr>
              <p:cNvPr id="38" name="Rectangle 37"/>
              <p:cNvSpPr/>
              <p:nvPr/>
            </p:nvSpPr>
            <p:spPr>
              <a:xfrm>
                <a:off x="1793567" y="880527"/>
                <a:ext cx="908162" cy="300613"/>
              </a:xfrm>
              <a:prstGeom prst="rect">
                <a:avLst/>
              </a:pr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fontAlgn="base">
                  <a:spcBef>
                    <a:spcPct val="0"/>
                  </a:spcBef>
                  <a:spcAft>
                    <a:spcPct val="0"/>
                  </a:spcAft>
                </a:pPr>
                <a:endParaRPr lang="en-US">
                  <a:solidFill>
                    <a:srgbClr val="FFFFFF"/>
                  </a:solidFill>
                  <a:latin typeface="Arial"/>
                </a:endParaRPr>
              </a:p>
            </p:txBody>
          </p:sp>
          <p:sp>
            <p:nvSpPr>
              <p:cNvPr id="39" name="Rectangle 38"/>
              <p:cNvSpPr/>
              <p:nvPr/>
            </p:nvSpPr>
            <p:spPr>
              <a:xfrm>
                <a:off x="1597322" y="1191406"/>
                <a:ext cx="196245" cy="300613"/>
              </a:xfrm>
              <a:prstGeom prst="rect">
                <a:avLst/>
              </a:pr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fontAlgn="base">
                  <a:spcBef>
                    <a:spcPct val="0"/>
                  </a:spcBef>
                  <a:spcAft>
                    <a:spcPct val="0"/>
                  </a:spcAft>
                </a:pPr>
                <a:endParaRPr lang="en-US">
                  <a:solidFill>
                    <a:srgbClr val="FFFFFF"/>
                  </a:solidFill>
                  <a:latin typeface="Arial"/>
                </a:endParaRPr>
              </a:p>
            </p:txBody>
          </p:sp>
          <p:sp>
            <p:nvSpPr>
              <p:cNvPr id="40" name="Rectangle 39"/>
              <p:cNvSpPr/>
              <p:nvPr/>
            </p:nvSpPr>
            <p:spPr>
              <a:xfrm>
                <a:off x="2201124" y="1709961"/>
                <a:ext cx="296123" cy="150307"/>
              </a:xfrm>
              <a:prstGeom prst="rect">
                <a:avLst/>
              </a:pr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fontAlgn="base">
                  <a:spcBef>
                    <a:spcPct val="0"/>
                  </a:spcBef>
                  <a:spcAft>
                    <a:spcPct val="0"/>
                  </a:spcAft>
                </a:pPr>
                <a:endParaRPr lang="en-US">
                  <a:solidFill>
                    <a:srgbClr val="FFFFFF"/>
                  </a:solidFill>
                  <a:latin typeface="Arial"/>
                </a:endParaRPr>
              </a:p>
            </p:txBody>
          </p:sp>
        </p:grpSp>
        <p:pic>
          <p:nvPicPr>
            <p:cNvPr descr="Screen Clipping" id="27" name="Picture 26"/>
            <p:cNvPicPr>
              <a:picLocks noChangeAspect="1"/>
            </p:cNvPicPr>
            <p:nvPr/>
          </p:nvPicPr>
          <p:blipFill>
            <a:blip cstate="print" r:embed="rId6">
              <a:extLst>
                <a:ext uri="{28A0092B-C50C-407E-A947-70E740481C1C}">
                  <a14:useLocalDpi xmlns:a14="http://schemas.microsoft.com/office/drawing/2010/main"/>
                </a:ext>
              </a:extLst>
            </a:blip>
            <a:stretch>
              <a:fillRect/>
            </a:stretch>
          </p:blipFill>
          <p:spPr>
            <a:xfrm>
              <a:off x="5404113" y="762003"/>
              <a:ext cx="2864559" cy="1303785"/>
            </a:xfrm>
            <a:prstGeom prst="rect">
              <a:avLst/>
            </a:prstGeom>
            <a:effectLst>
              <a:outerShdw algn="t" blurRad="50800" dir="5400000" dist="38100" rotWithShape="0">
                <a:prstClr val="black">
                  <a:alpha val="40000"/>
                </a:prstClr>
              </a:outerShdw>
            </a:effectLst>
          </p:spPr>
        </p:pic>
        <p:pic>
          <p:nvPicPr>
            <p:cNvPr descr="Screen Clipping" id="28" name="Picture 27"/>
            <p:cNvPicPr>
              <a:picLocks noChangeAspect="1"/>
            </p:cNvPicPr>
            <p:nvPr/>
          </p:nvPicPr>
          <p:blipFill>
            <a:blip cstate="print" r:embed="rId7">
              <a:extLst>
                <a:ext uri="{28A0092B-C50C-407E-A947-70E740481C1C}">
                  <a14:useLocalDpi xmlns:a14="http://schemas.microsoft.com/office/drawing/2010/main"/>
                </a:ext>
              </a:extLst>
            </a:blip>
            <a:stretch>
              <a:fillRect/>
            </a:stretch>
          </p:blipFill>
          <p:spPr>
            <a:xfrm>
              <a:off x="5404111" y="2184314"/>
              <a:ext cx="1971069" cy="1931468"/>
            </a:xfrm>
            <a:prstGeom prst="rect">
              <a:avLst/>
            </a:prstGeom>
            <a:effectLst>
              <a:outerShdw algn="t" blurRad="50800" dir="5400000" dist="38100" rotWithShape="0">
                <a:prstClr val="black">
                  <a:alpha val="40000"/>
                </a:prstClr>
              </a:outerShdw>
            </a:effectLst>
          </p:spPr>
        </p:pic>
        <p:pic>
          <p:nvPicPr>
            <p:cNvPr descr="Screen Clipping" id="29" name="Picture 28"/>
            <p:cNvPicPr>
              <a:picLocks noChangeAspect="1"/>
            </p:cNvPicPr>
            <p:nvPr/>
          </p:nvPicPr>
          <p:blipFill>
            <a:blip cstate="print" r:embed="rId8">
              <a:extLst>
                <a:ext uri="{28A0092B-C50C-407E-A947-70E740481C1C}">
                  <a14:useLocalDpi xmlns:a14="http://schemas.microsoft.com/office/drawing/2010/main"/>
                </a:ext>
              </a:extLst>
            </a:blip>
            <a:stretch>
              <a:fillRect/>
            </a:stretch>
          </p:blipFill>
          <p:spPr>
            <a:xfrm>
              <a:off x="5404113" y="4436310"/>
              <a:ext cx="3202990" cy="1634137"/>
            </a:xfrm>
            <a:prstGeom prst="rect">
              <a:avLst/>
            </a:prstGeom>
            <a:effectLst>
              <a:outerShdw algn="t" blurRad="50800" dir="5400000" dist="38100" rotWithShape="0">
                <a:prstClr val="black">
                  <a:alpha val="40000"/>
                </a:prstClr>
              </a:outerShdw>
            </a:effectLst>
          </p:spPr>
        </p:pic>
        <p:cxnSp>
          <p:nvCxnSpPr>
            <p:cNvPr id="30" name="Straight Arrow Connector 29"/>
            <p:cNvCxnSpPr>
              <a:stCxn id="39" idx="3"/>
            </p:cNvCxnSpPr>
            <p:nvPr/>
          </p:nvCxnSpPr>
          <p:spPr>
            <a:xfrm>
              <a:off x="858954" y="1498955"/>
              <a:ext cx="4545157" cy="7171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endCxn id="27" idx="1"/>
            </p:cNvCxnSpPr>
            <p:nvPr/>
          </p:nvCxnSpPr>
          <p:spPr>
            <a:xfrm>
              <a:off x="2029007" y="1048713"/>
              <a:ext cx="3375106" cy="3651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765557" y="2184314"/>
              <a:ext cx="3638554" cy="22519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Oval 32"/>
            <p:cNvSpPr/>
            <p:nvPr/>
          </p:nvSpPr>
          <p:spPr bwMode="auto">
            <a:xfrm>
              <a:off x="350220" y="6078603"/>
              <a:ext cx="152401" cy="152401"/>
            </a:xfrm>
            <a:prstGeom prst="ellipse">
              <a:avLst/>
            </a:prstGeom>
            <a:solidFill>
              <a:srgbClr val="FF0000"/>
            </a:solidFill>
            <a:ln algn="ctr" cap="flat" cmpd="sng" w="9525">
              <a:noFill/>
              <a:prstDash val="solid"/>
              <a:round/>
              <a:headEnd len="med" type="none" w="med"/>
              <a:tailEnd len="med" type="none" w="med"/>
            </a:ln>
            <a:effectLst/>
          </p:spPr>
          <p:txBody>
            <a:bodyPr anchor="t" anchorCtr="0" bIns="45720" compatLnSpc="1" lIns="91440" numCol="1" rIns="91440" rtlCol="0" tIns="45720" vert="horz" wrap="square">
              <a:prstTxWarp prst="textNoShape">
                <a:avLst/>
              </a:prstTxWarp>
            </a:bodyPr>
            <a:lstStyle/>
            <a:p>
              <a:pPr defTabSz="3657600" eaLnBrk="0" fontAlgn="base" hangingPunct="0">
                <a:spcBef>
                  <a:spcPct val="0"/>
                </a:spcBef>
                <a:spcAft>
                  <a:spcPct val="0"/>
                </a:spcAft>
              </a:pPr>
              <a:endParaRPr lang="en-US" sz="7200">
                <a:solidFill>
                  <a:srgbClr val="FF0000"/>
                </a:solidFill>
                <a:latin charset="0" pitchFamily="-106" typeface="Arial"/>
                <a:cs charset="0" typeface="Arial"/>
              </a:endParaRPr>
            </a:p>
          </p:txBody>
        </p:sp>
        <p:sp>
          <p:nvSpPr>
            <p:cNvPr id="34" name="Oval 33"/>
            <p:cNvSpPr/>
            <p:nvPr/>
          </p:nvSpPr>
          <p:spPr bwMode="auto">
            <a:xfrm>
              <a:off x="370002" y="6361724"/>
              <a:ext cx="152401" cy="152401"/>
            </a:xfrm>
            <a:prstGeom prst="ellipse">
              <a:avLst/>
            </a:prstGeom>
            <a:solidFill>
              <a:srgbClr val="00B050"/>
            </a:solidFill>
            <a:ln algn="ctr" cap="flat" cmpd="sng" w="9525">
              <a:noFill/>
              <a:prstDash val="solid"/>
              <a:round/>
              <a:headEnd len="med" type="none" w="med"/>
              <a:tailEnd len="med" type="none" w="med"/>
            </a:ln>
            <a:effectLst/>
          </p:spPr>
          <p:txBody>
            <a:bodyPr anchor="t" anchorCtr="0" bIns="45720" compatLnSpc="1" lIns="91440" numCol="1" rIns="91440" rtlCol="0" tIns="45720" vert="horz" wrap="square">
              <a:prstTxWarp prst="textNoShape">
                <a:avLst/>
              </a:prstTxWarp>
            </a:bodyPr>
            <a:lstStyle/>
            <a:p>
              <a:pPr defTabSz="3657600" eaLnBrk="0" fontAlgn="base" hangingPunct="0">
                <a:spcBef>
                  <a:spcPct val="0"/>
                </a:spcBef>
                <a:spcAft>
                  <a:spcPct val="0"/>
                </a:spcAft>
              </a:pPr>
              <a:endParaRPr lang="en-US" sz="7200">
                <a:solidFill>
                  <a:srgbClr val="FF0000"/>
                </a:solidFill>
                <a:latin charset="0" pitchFamily="-106" typeface="Arial"/>
                <a:cs charset="0" typeface="Arial"/>
              </a:endParaRPr>
            </a:p>
          </p:txBody>
        </p:sp>
        <p:sp>
          <p:nvSpPr>
            <p:cNvPr id="35" name="TextBox 34"/>
            <p:cNvSpPr txBox="1"/>
            <p:nvPr/>
          </p:nvSpPr>
          <p:spPr>
            <a:xfrm>
              <a:off x="457202" y="5867400"/>
              <a:ext cx="4361690" cy="589910"/>
            </a:xfrm>
            <a:prstGeom prst="rect">
              <a:avLst/>
            </a:prstGeom>
            <a:noFill/>
          </p:spPr>
          <p:txBody>
            <a:bodyPr rtlCol="0" wrap="square">
              <a:spAutoFit/>
            </a:bodyPr>
            <a:lstStyle/>
            <a:p>
              <a:pPr fontAlgn="base">
                <a:spcBef>
                  <a:spcPct val="0"/>
                </a:spcBef>
                <a:spcAft>
                  <a:spcPct val="0"/>
                </a:spcAft>
              </a:pPr>
              <a:r>
                <a:rPr dirty="0" lang="en-US" smtClean="0" sz="1400">
                  <a:solidFill>
                    <a:srgbClr val="000000"/>
                  </a:solidFill>
                  <a:latin typeface="Arial"/>
                  <a:cs charset="0" typeface="Arial"/>
                </a:rPr>
                <a:t>Database point</a:t>
              </a:r>
              <a:endParaRPr dirty="0" lang="en-US" sz="1400">
                <a:solidFill>
                  <a:srgbClr val="000000"/>
                </a:solidFill>
                <a:latin typeface="Arial"/>
                <a:cs charset="0" typeface="Arial"/>
              </a:endParaRPr>
            </a:p>
          </p:txBody>
        </p:sp>
        <p:sp>
          <p:nvSpPr>
            <p:cNvPr id="36" name="TextBox 35"/>
            <p:cNvSpPr txBox="1"/>
            <p:nvPr/>
          </p:nvSpPr>
          <p:spPr>
            <a:xfrm>
              <a:off x="457194" y="6183869"/>
              <a:ext cx="4361697" cy="589910"/>
            </a:xfrm>
            <a:prstGeom prst="rect">
              <a:avLst/>
            </a:prstGeom>
            <a:noFill/>
          </p:spPr>
          <p:txBody>
            <a:bodyPr rtlCol="0" wrap="square">
              <a:spAutoFit/>
            </a:bodyPr>
            <a:lstStyle/>
            <a:p>
              <a:pPr fontAlgn="base">
                <a:spcBef>
                  <a:spcPct val="0"/>
                </a:spcBef>
                <a:spcAft>
                  <a:spcPct val="0"/>
                </a:spcAft>
              </a:pPr>
              <a:r>
                <a:rPr dirty="0" lang="en-US" smtClean="0" sz="1400">
                  <a:solidFill>
                    <a:srgbClr val="000000"/>
                  </a:solidFill>
                  <a:latin typeface="Arial"/>
                  <a:cs charset="0" typeface="Arial"/>
                </a:rPr>
                <a:t>Detected point</a:t>
              </a:r>
              <a:endParaRPr dirty="0" lang="en-US" sz="1400">
                <a:solidFill>
                  <a:srgbClr val="000000"/>
                </a:solidFill>
                <a:latin typeface="Arial"/>
                <a:cs charset="0" typeface="Arial"/>
              </a:endParaRPr>
            </a:p>
          </p:txBody>
        </p:sp>
      </p:grpSp>
      <p:pic>
        <p:nvPicPr>
          <p:cNvPr id="7" name="Video_Final.avi.wmv">
            <a:hlinkClick action="ppaction://media" r:id=""/>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b="1"/>
          <a:stretch/>
        </p:blipFill>
        <p:spPr>
          <a:xfrm>
            <a:off x="120650" y="3549484"/>
            <a:ext cx="5829428" cy="3181897"/>
          </a:xfrm>
          <a:prstGeom prst="rect">
            <a:avLst/>
          </a:prstGeom>
          <a:ln>
            <a:noFill/>
          </a:ln>
          <a:effectLst/>
          <a:scene3d>
            <a:camera prst="orthographicFront">
              <a:rot lat="0" lon="0" rev="0"/>
            </a:camera>
            <a:lightRig dir="t" rig="contrasting">
              <a:rot lat="0" lon="0" rev="7800000"/>
            </a:lightRig>
          </a:scene3d>
          <a:sp3d>
            <a:bevelT h="139700" w="139700"/>
          </a:sp3d>
        </p:spPr>
      </p:pic>
      <p:sp>
        <p:nvSpPr>
          <p:cNvPr id="41" name="Content Placeholder 2"/>
          <p:cNvSpPr>
            <a:spLocks noGrp="1"/>
          </p:cNvSpPr>
          <p:nvPr>
            <p:ph idx="1"/>
          </p:nvPr>
        </p:nvSpPr>
        <p:spPr>
          <a:xfrm>
            <a:off x="120650" y="1139430"/>
            <a:ext cx="3829076" cy="2287255"/>
          </a:xfrm>
          <a:gradFill flip="none" rotWithShape="1">
            <a:gsLst>
              <a:gs pos="0">
                <a:schemeClr val="accent4">
                  <a:tint val="50000"/>
                  <a:satMod val="300000"/>
                  <a:alpha val="49000"/>
                </a:schemeClr>
              </a:gs>
              <a:gs pos="35000">
                <a:schemeClr val="accent4">
                  <a:tint val="37000"/>
                  <a:satMod val="300000"/>
                </a:schemeClr>
              </a:gs>
              <a:gs pos="100000">
                <a:schemeClr val="accent4">
                  <a:tint val="15000"/>
                  <a:satMod val="350000"/>
                </a:schemeClr>
              </a:gs>
            </a:gsLst>
            <a:lin ang="0" scaled="1"/>
            <a:tileRect/>
          </a:gradFill>
        </p:spPr>
        <p:style>
          <a:lnRef idx="1">
            <a:schemeClr val="accent4"/>
          </a:lnRef>
          <a:fillRef idx="2">
            <a:schemeClr val="accent4"/>
          </a:fillRef>
          <a:effectRef idx="1">
            <a:schemeClr val="accent4"/>
          </a:effectRef>
          <a:fontRef idx="minor">
            <a:schemeClr val="dk1"/>
          </a:fontRef>
        </p:style>
        <p:txBody>
          <a:bodyPr/>
          <a:lstStyle/>
          <a:p>
            <a:r>
              <a:rPr b="0" dirty="0" lang="en-US" sz="2000">
                <a:latin typeface="Arial Narrow"/>
                <a:cs typeface="Arial Narrow"/>
              </a:rPr>
              <a:t>Data: </a:t>
            </a:r>
            <a:r>
              <a:rPr b="0" dirty="0" lang="en-US" smtClean="0" sz="2000">
                <a:latin typeface="Arial Narrow"/>
                <a:cs typeface="Arial Narrow"/>
              </a:rPr>
              <a:t>NAIP </a:t>
            </a:r>
            <a:r>
              <a:rPr b="0" dirty="0" lang="en-US" sz="2000">
                <a:latin typeface="Arial Narrow"/>
                <a:cs typeface="Arial Narrow"/>
              </a:rPr>
              <a:t>1m i</a:t>
            </a:r>
            <a:r>
              <a:rPr b="0" dirty="0" lang="en-US" smtClean="0" sz="2000">
                <a:latin typeface="Arial Narrow"/>
                <a:cs typeface="Arial Narrow"/>
              </a:rPr>
              <a:t>magery</a:t>
            </a:r>
            <a:endParaRPr b="0" dirty="0" lang="en-US" sz="2000">
              <a:latin typeface="Arial Narrow"/>
              <a:cs typeface="Arial Narrow"/>
            </a:endParaRPr>
          </a:p>
          <a:p>
            <a:r>
              <a:rPr b="0" dirty="0" lang="en-US" sz="2000">
                <a:latin typeface="Arial Narrow"/>
                <a:cs typeface="Arial Narrow"/>
              </a:rPr>
              <a:t>8423 samples of </a:t>
            </a:r>
            <a:r>
              <a:rPr b="0" dirty="0" lang="en-US" smtClean="0" sz="2000">
                <a:latin typeface="Arial Narrow"/>
                <a:cs typeface="Arial Narrow"/>
              </a:rPr>
              <a:t>300m x 300m </a:t>
            </a:r>
            <a:r>
              <a:rPr b="0" dirty="0" lang="en-US" sz="2000">
                <a:latin typeface="Arial Narrow"/>
                <a:cs typeface="Arial Narrow"/>
              </a:rPr>
              <a:t>patches</a:t>
            </a:r>
          </a:p>
          <a:p>
            <a:r>
              <a:rPr b="0" dirty="0" lang="en-US" smtClean="0" sz="2000">
                <a:latin typeface="Arial Narrow"/>
                <a:cs typeface="Arial Narrow"/>
              </a:rPr>
              <a:t>State of TX</a:t>
            </a:r>
          </a:p>
          <a:p>
            <a:pPr lvl="1"/>
            <a:r>
              <a:rPr b="0" dirty="0" lang="en-US" smtClean="0" sz="1600">
                <a:latin typeface="Arial Narrow"/>
                <a:cs typeface="Arial Narrow"/>
              </a:rPr>
              <a:t>Order of magnitude improvement compared to open source compilation</a:t>
            </a:r>
            <a:endParaRPr b="0" dirty="0" lang="en-US" sz="1600">
              <a:latin typeface="Arial Narrow"/>
              <a:cs typeface="Arial Narrow"/>
            </a:endParaRPr>
          </a:p>
        </p:txBody>
      </p:sp>
      <p:sp>
        <p:nvSpPr>
          <p:cNvPr id="42" name="Content Placeholder 2"/>
          <p:cNvSpPr txBox="1">
            <a:spLocks/>
          </p:cNvSpPr>
          <p:nvPr/>
        </p:nvSpPr>
        <p:spPr bwMode="auto">
          <a:xfrm>
            <a:off x="6187059" y="4570745"/>
            <a:ext cx="2932545" cy="1986352"/>
          </a:xfrm>
          <a:prstGeom prst="rect">
            <a:avLst/>
          </a:prstGeom>
          <a:gradFill flip="none" rotWithShape="1">
            <a:gsLst>
              <a:gs pos="0">
                <a:schemeClr val="accent4">
                  <a:tint val="50000"/>
                  <a:satMod val="300000"/>
                  <a:alpha val="49000"/>
                </a:schemeClr>
              </a:gs>
              <a:gs pos="35000">
                <a:schemeClr val="accent4">
                  <a:tint val="37000"/>
                  <a:satMod val="300000"/>
                </a:schemeClr>
              </a:gs>
              <a:gs pos="100000">
                <a:schemeClr val="accent4">
                  <a:tint val="15000"/>
                  <a:satMod val="350000"/>
                </a:schemeClr>
              </a:gs>
            </a:gsLst>
            <a:lin ang="0" scaled="1"/>
            <a:tileRect/>
          </a:gradFill>
          <a:ln algn="ctr" cap="flat" cmpd="sng" w="9525">
            <a:solidFill>
              <a:schemeClr val="accent4">
                <a:shade val="95000"/>
                <a:satMod val="105000"/>
              </a:schemeClr>
            </a:solidFill>
            <a:prstDash val="solid"/>
            <a:miter lim="800000"/>
            <a:headEnd/>
            <a:tailEnd/>
          </a:ln>
        </p:spPr>
        <p:style>
          <a:lnRef idx="1">
            <a:schemeClr val="accent4"/>
          </a:lnRef>
          <a:fillRef idx="2">
            <a:schemeClr val="accent4"/>
          </a:fillRef>
          <a:effectRef idx="1">
            <a:schemeClr val="accent4"/>
          </a:effectRef>
          <a:fontRef idx="minor">
            <a:schemeClr val="dk1"/>
          </a:fontRef>
        </p:style>
        <p:txBody>
          <a:bodyPr anchor="t" anchorCtr="0" bIns="45720" compatLnSpc="1" lIns="91440" numCol="1" rIns="91440" tIns="45720" vert="horz" wrap="square">
            <a:prstTxWarp prst="textNoShape">
              <a:avLst/>
            </a:prstTxWarp>
          </a:bodyPr>
          <a:lstStyle>
            <a:lvl1pPr algn="l" defTabSz="914400" eaLnBrk="1" fontAlgn="base" hangingPunct="1" indent="-342900" marL="342900" rtl="0">
              <a:lnSpc>
                <a:spcPct val="90000"/>
              </a:lnSpc>
              <a:spcBef>
                <a:spcPct val="60000"/>
              </a:spcBef>
              <a:spcAft>
                <a:spcPct val="0"/>
              </a:spcAft>
              <a:buClr>
                <a:srgbClr val="01673E"/>
              </a:buClr>
              <a:buFont charset="2" pitchFamily="18" typeface="Symbol"/>
              <a:buChar char="·"/>
              <a:defRPr b="1" sz="2800">
                <a:solidFill>
                  <a:schemeClr val="dk1"/>
                </a:solidFill>
                <a:latin typeface="+mn-lt"/>
                <a:ea typeface="+mn-ea"/>
                <a:cs typeface="+mn-cs"/>
              </a:defRPr>
            </a:lvl1pPr>
            <a:lvl2pPr algn="l" defTabSz="914400" eaLnBrk="1" fontAlgn="base" hangingPunct="1" indent="-285750" marL="742950" rtl="0">
              <a:lnSpc>
                <a:spcPct val="90000"/>
              </a:lnSpc>
              <a:spcBef>
                <a:spcPct val="35000"/>
              </a:spcBef>
              <a:spcAft>
                <a:spcPct val="0"/>
              </a:spcAft>
              <a:buClr>
                <a:srgbClr val="01673E"/>
              </a:buClr>
              <a:buFont charset="0" pitchFamily="34" typeface="Arial"/>
              <a:buChar char="–"/>
              <a:defRPr b="1" sz="2400">
                <a:solidFill>
                  <a:schemeClr val="dk1"/>
                </a:solidFill>
                <a:latin typeface="+mn-lt"/>
                <a:ea typeface="+mn-ea"/>
                <a:cs typeface="+mn-cs"/>
              </a:defRPr>
            </a:lvl2pPr>
            <a:lvl3pPr algn="l" defTabSz="914400" eaLnBrk="1" fontAlgn="base" hangingPunct="1" indent="-228600" marL="1143000" rtl="0">
              <a:lnSpc>
                <a:spcPct val="90000"/>
              </a:lnSpc>
              <a:spcBef>
                <a:spcPct val="25000"/>
              </a:spcBef>
              <a:spcAft>
                <a:spcPct val="0"/>
              </a:spcAft>
              <a:buClr>
                <a:srgbClr val="01673E"/>
              </a:buClr>
              <a:buFont charset="2" pitchFamily="18" typeface="Symbol"/>
              <a:buChar char="·"/>
              <a:defRPr b="1" sz="2000">
                <a:solidFill>
                  <a:schemeClr val="dk1"/>
                </a:solidFill>
                <a:latin typeface="+mn-lt"/>
                <a:ea typeface="+mn-ea"/>
                <a:cs typeface="+mn-cs"/>
              </a:defRPr>
            </a:lvl3pPr>
            <a:lvl4pPr algn="l" defTabSz="914400" eaLnBrk="1" fontAlgn="base" hangingPunct="1" indent="-228600" marL="1600200" rtl="0">
              <a:lnSpc>
                <a:spcPct val="90000"/>
              </a:lnSpc>
              <a:spcBef>
                <a:spcPct val="20000"/>
              </a:spcBef>
              <a:spcAft>
                <a:spcPct val="0"/>
              </a:spcAft>
              <a:buClr>
                <a:srgbClr val="01673E"/>
              </a:buClr>
              <a:buFont charset="0" pitchFamily="34" typeface="Arial"/>
              <a:buChar char="–"/>
              <a:defRPr b="1" sz="1800">
                <a:solidFill>
                  <a:schemeClr val="dk1"/>
                </a:solidFill>
                <a:latin typeface="+mn-lt"/>
                <a:ea typeface="+mn-ea"/>
                <a:cs typeface="+mn-cs"/>
              </a:defRPr>
            </a:lvl4pPr>
            <a:lvl5pPr algn="l" defTabSz="914400" eaLnBrk="1" fontAlgn="base" hangingPunct="1" indent="-228600" marL="2057400" rtl="0">
              <a:lnSpc>
                <a:spcPct val="90000"/>
              </a:lnSpc>
              <a:spcBef>
                <a:spcPct val="20000"/>
              </a:spcBef>
              <a:spcAft>
                <a:spcPct val="0"/>
              </a:spcAft>
              <a:buClr>
                <a:srgbClr val="01673E"/>
              </a:buClr>
              <a:buFont charset="2" pitchFamily="18" typeface="Symbol"/>
              <a:buChar char="·"/>
              <a:defRPr b="1" sz="1800">
                <a:solidFill>
                  <a:schemeClr val="dk1"/>
                </a:solidFill>
                <a:latin typeface="+mn-lt"/>
                <a:ea typeface="+mn-ea"/>
                <a:cs typeface="+mn-cs"/>
              </a:defRPr>
            </a:lvl5pPr>
            <a:lvl6pPr algn="l" defTabSz="914400" eaLnBrk="1" fontAlgn="base" hangingPunct="1" indent="-228600" marL="2171700" rtl="0">
              <a:lnSpc>
                <a:spcPct val="90000"/>
              </a:lnSpc>
              <a:spcBef>
                <a:spcPct val="20000"/>
              </a:spcBef>
              <a:spcAft>
                <a:spcPct val="0"/>
              </a:spcAft>
              <a:buClr>
                <a:srgbClr val="01673E"/>
              </a:buClr>
              <a:buFont charset="2" pitchFamily="-106" typeface="Symbol"/>
              <a:buChar char="·"/>
              <a:defRPr b="1" sz="1800">
                <a:solidFill>
                  <a:schemeClr val="dk1"/>
                </a:solidFill>
                <a:latin typeface="+mn-lt"/>
                <a:ea typeface="+mn-ea"/>
                <a:cs typeface="+mn-cs"/>
              </a:defRPr>
            </a:lvl6pPr>
            <a:lvl7pPr algn="l" defTabSz="914400" eaLnBrk="1" fontAlgn="base" hangingPunct="1" indent="-228600" marL="2286000" rtl="0">
              <a:lnSpc>
                <a:spcPct val="90000"/>
              </a:lnSpc>
              <a:spcBef>
                <a:spcPct val="20000"/>
              </a:spcBef>
              <a:spcAft>
                <a:spcPct val="0"/>
              </a:spcAft>
              <a:buClr>
                <a:srgbClr val="01673E"/>
              </a:buClr>
              <a:buFont charset="2" pitchFamily="-106" typeface="Symbol"/>
              <a:buChar char="·"/>
              <a:defRPr b="1" sz="1800">
                <a:solidFill>
                  <a:schemeClr val="dk1"/>
                </a:solidFill>
                <a:latin typeface="+mn-lt"/>
                <a:ea typeface="+mn-ea"/>
                <a:cs typeface="+mn-cs"/>
              </a:defRPr>
            </a:lvl7pPr>
            <a:lvl8pPr algn="l" defTabSz="914400" eaLnBrk="1" fontAlgn="base" hangingPunct="1" indent="-228600" marL="2400300" rtl="0">
              <a:lnSpc>
                <a:spcPct val="90000"/>
              </a:lnSpc>
              <a:spcBef>
                <a:spcPct val="20000"/>
              </a:spcBef>
              <a:spcAft>
                <a:spcPct val="0"/>
              </a:spcAft>
              <a:buClr>
                <a:srgbClr val="01673E"/>
              </a:buClr>
              <a:buFont charset="2" pitchFamily="-106" typeface="Symbol"/>
              <a:buChar char="·"/>
              <a:defRPr b="1" sz="1800">
                <a:solidFill>
                  <a:schemeClr val="dk1"/>
                </a:solidFill>
                <a:latin typeface="+mn-lt"/>
                <a:ea typeface="+mn-ea"/>
                <a:cs typeface="+mn-cs"/>
              </a:defRPr>
            </a:lvl8pPr>
            <a:lvl9pPr algn="l" defTabSz="914400" eaLnBrk="1" fontAlgn="base" hangingPunct="1" indent="-228600" marL="2514600" rtl="0">
              <a:lnSpc>
                <a:spcPct val="90000"/>
              </a:lnSpc>
              <a:spcBef>
                <a:spcPct val="20000"/>
              </a:spcBef>
              <a:spcAft>
                <a:spcPct val="0"/>
              </a:spcAft>
              <a:buClr>
                <a:srgbClr val="01673E"/>
              </a:buClr>
              <a:buFont charset="2" pitchFamily="-106" typeface="Symbol"/>
              <a:buChar char="·"/>
              <a:defRPr b="1" sz="1800">
                <a:solidFill>
                  <a:schemeClr val="dk1"/>
                </a:solidFill>
                <a:latin typeface="+mn-lt"/>
                <a:ea typeface="+mn-ea"/>
                <a:cs typeface="+mn-cs"/>
              </a:defRPr>
            </a:lvl9pPr>
          </a:lstStyle>
          <a:p>
            <a:r>
              <a:rPr b="0" dirty="0" lang="en-US" smtClean="0" sz="2000">
                <a:solidFill>
                  <a:srgbClr val="000000"/>
                </a:solidFill>
                <a:latin typeface="Arial Narrow"/>
                <a:cs typeface="Arial Narrow"/>
              </a:rPr>
              <a:t>~1500 points by manual compilation (9 man-weeks)</a:t>
            </a:r>
          </a:p>
          <a:p>
            <a:r>
              <a:rPr b="0" dirty="0" lang="en-US" smtClean="0" sz="2000">
                <a:solidFill>
                  <a:srgbClr val="000000"/>
                </a:solidFill>
                <a:latin typeface="Arial Narrow"/>
                <a:cs typeface="Arial Narrow"/>
              </a:rPr>
              <a:t>~15,000 points by automated detection (1 week)</a:t>
            </a:r>
          </a:p>
        </p:txBody>
      </p:sp>
    </p:spTree>
    <p:extLst>
      <p:ext uri="{BB962C8B-B14F-4D97-AF65-F5344CB8AC3E}">
        <p14:creationId xmlns:p14="http://schemas.microsoft.com/office/powerpoint/2010/main" val="628259307"/>
      </p:ext>
    </p:extLst>
  </p:cSld>
  <p:clrMapOvr>
    <a:masterClrMapping/>
  </p:clrMapOvr>
  <mc:AlternateContent xmlns:mc="http://schemas.openxmlformats.org/markup-compatibility/2006" xmlns:p14="http://schemas.microsoft.com/office/powerpoint/2010/main">
    <mc:Choice Requires="p14">
      <p:transition advClick="0" advTm="39484" p14:dur="10"/>
    </mc:Choice>
    <mc:Fallback xmlns="">
      <p:transition advClick="0" advTm="39484"/>
    </mc:Fallback>
  </mc:AlternateContent>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id="5" nodeType="afterEffect" presetClass="mediacall" presetID="1" presetSubtype="0">
                                  <p:stCondLst>
                                    <p:cond delay="0"/>
                                  </p:stCondLst>
                                  <p:childTnLst>
                                    <p:cmd cmd="playFrom(0.0)" type="call">
                                      <p:cBhvr>
                                        <p:cTn dur="12970" fill="hold" id="6"/>
                                        <p:tgtEl>
                                          <p:spTgt spid="7"/>
                                        </p:tgtEl>
                                      </p:cBhvr>
                                    </p:cmd>
                                  </p:childTnLst>
                                </p:cTn>
                              </p:par>
                            </p:childTnLst>
                          </p:cTn>
                        </p:par>
                      </p:childTnLst>
                    </p:cTn>
                  </p:par>
                </p:childTnLst>
              </p:cTn>
              <p:prevCondLst>
                <p:cond delay="0" evt="onPrev">
                  <p:tgtEl>
                    <p:sldTgt/>
                  </p:tgtEl>
                </p:cond>
              </p:prevCondLst>
              <p:nextCondLst>
                <p:cond delay="0" evt="onNext">
                  <p:tgtEl>
                    <p:sldTgt/>
                  </p:tgtEl>
                </p:cond>
              </p:nextCondLst>
            </p:seq>
            <p:video>
              <p:cMediaNode vol="80000">
                <p:cTn display="0" fill="hold" id="7" repeatCount="indefinite">
                  <p:stCondLst>
                    <p:cond delay="indefinite"/>
                  </p:stCondLst>
                </p:cTn>
                <p:tgtEl>
                  <p:spTgt spid="7"/>
                </p:tgtEl>
              </p:cMediaNode>
            </p:video>
            <p:seq concurrent="1" nextAc="seek">
              <p:cTn evtFilter="cancelBubble" fill="hold" id="8" nodeType="interactiveSeq" restart="whenNotActive">
                <p:stCondLst>
                  <p:cond delay="0" evt="onClick">
                    <p:tgtEl>
                      <p:spTgt spid="7"/>
                    </p:tgtEl>
                  </p:cond>
                </p:stCondLst>
                <p:endSync delay="0" evt="end">
                  <p:rtn val="all"/>
                </p:endSync>
                <p:childTnLst>
                  <p:par>
                    <p:cTn fill="hold" id="9">
                      <p:stCondLst>
                        <p:cond delay="0"/>
                      </p:stCondLst>
                      <p:childTnLst>
                        <p:par>
                          <p:cTn fill="hold" id="10">
                            <p:stCondLst>
                              <p:cond delay="0"/>
                            </p:stCondLst>
                            <p:childTnLst>
                              <p:par>
                                <p:cTn fill="hold" id="11" nodeType="clickEffect" presetClass="mediacall" presetID="2" presetSubtype="0">
                                  <p:stCondLst>
                                    <p:cond delay="0"/>
                                  </p:stCondLst>
                                  <p:childTnLst>
                                    <p:cmd cmd="togglePause" type="call">
                                      <p:cBhvr>
                                        <p:cTn dur="1" fill="hold" id="12"/>
                                        <p:tgtEl>
                                          <p:spTgt spid="7"/>
                                        </p:tgtEl>
                                      </p:cBhvr>
                                    </p:cmd>
                                  </p:childTnLst>
                                </p:cTn>
                              </p:par>
                            </p:childTnLst>
                          </p:cTn>
                        </p:par>
                      </p:childTnLst>
                    </p:cTn>
                  </p:par>
                </p:childTnLst>
              </p:cTn>
              <p:nextCondLst>
                <p:cond delay="0" evt="onClick">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eal Time Rome.jpg"/>
          <p:cNvPicPr>
            <a:picLocks noChangeAspect="1"/>
          </p:cNvPicPr>
          <p:nvPr/>
        </p:nvPicPr>
        <p:blipFill>
          <a:blip r:embed="rId5">
            <a:alphaModFix amt="76000"/>
            <a:extLst>
              <a:ext uri="{28A0092B-C50C-407E-A947-70E740481C1C}">
                <a14:useLocalDpi xmlns:a14="http://schemas.microsoft.com/office/drawing/2010/main" val="0"/>
              </a:ext>
            </a:extLst>
          </a:blip>
          <a:stretch>
            <a:fillRect/>
          </a:stretch>
        </p:blipFill>
        <p:spPr>
          <a:xfrm>
            <a:off x="3712271" y="731808"/>
            <a:ext cx="5431729" cy="3372198"/>
          </a:xfrm>
          <a:prstGeom prst="rect">
            <a:avLst/>
          </a:prstGeom>
          <a:ln>
            <a:noFill/>
          </a:ln>
          <a:effectLst>
            <a:softEdge rad="112500"/>
          </a:effectLst>
        </p:spPr>
      </p:pic>
      <p:pic>
        <p:nvPicPr>
          <p:cNvPr id="8" name="Picture 6" descr="hurricane"/>
          <p:cNvPicPr>
            <a:picLocks noChangeAspect="1" noChangeArrowheads="1"/>
          </p:cNvPicPr>
          <p:nvPr/>
        </p:nvPicPr>
        <p:blipFill>
          <a:blip r:embed="rId6" cstate="print"/>
          <a:srcRect/>
          <a:stretch>
            <a:fillRect/>
          </a:stretch>
        </p:blipFill>
        <p:spPr bwMode="auto">
          <a:xfrm>
            <a:off x="5562600" y="2658811"/>
            <a:ext cx="3492500" cy="2286000"/>
          </a:xfrm>
          <a:prstGeom prst="rect">
            <a:avLst/>
          </a:prstGeom>
          <a:noFill/>
          <a:effectLst>
            <a:outerShdw dist="107763" dir="2700000" algn="ctr" rotWithShape="0">
              <a:srgbClr val="808080">
                <a:alpha val="50000"/>
              </a:srgbClr>
            </a:outerShdw>
          </a:effectLst>
        </p:spPr>
      </p:pic>
      <p:sp>
        <p:nvSpPr>
          <p:cNvPr id="60420" name="Rectangle 3"/>
          <p:cNvSpPr>
            <a:spLocks noGrp="1" noChangeArrowheads="1"/>
          </p:cNvSpPr>
          <p:nvPr>
            <p:ph type="title"/>
          </p:nvPr>
        </p:nvSpPr>
        <p:spPr/>
        <p:txBody>
          <a:bodyPr/>
          <a:lstStyle/>
          <a:p>
            <a:pPr algn="l" eaLnBrk="1" hangingPunct="1"/>
            <a:r>
              <a:rPr lang="en-US" dirty="0" smtClean="0">
                <a:ea typeface="Geneva"/>
                <a:cs typeface="Geneva"/>
              </a:rPr>
              <a:t>Assessing Population Dynamics</a:t>
            </a:r>
          </a:p>
        </p:txBody>
      </p:sp>
      <p:sp>
        <p:nvSpPr>
          <p:cNvPr id="60421" name="Rectangle 4"/>
          <p:cNvSpPr>
            <a:spLocks noGrp="1" noChangeArrowheads="1"/>
          </p:cNvSpPr>
          <p:nvPr>
            <p:ph type="body" sz="half" idx="1"/>
          </p:nvPr>
        </p:nvSpPr>
        <p:spPr>
          <a:xfrm>
            <a:off x="120650" y="1066800"/>
            <a:ext cx="4146550" cy="5105400"/>
          </a:xfrm>
        </p:spPr>
        <p:txBody>
          <a:bodyPr/>
          <a:lstStyle/>
          <a:p>
            <a:pPr eaLnBrk="1" hangingPunct="1"/>
            <a:r>
              <a:rPr lang="en-US" sz="2400" b="0" dirty="0" smtClean="0">
                <a:latin typeface="Arial Narrow" pitchFamily="34" charset="0"/>
                <a:ea typeface="Geneva"/>
                <a:cs typeface="Geneva"/>
              </a:rPr>
              <a:t>Dynamic tracking of people and vehicle fleet movement from </a:t>
            </a:r>
            <a:r>
              <a:rPr lang="en-US" sz="2400" b="0" dirty="0" err="1" smtClean="0">
                <a:latin typeface="Arial Narrow" pitchFamily="34" charset="0"/>
                <a:ea typeface="Geneva"/>
                <a:cs typeface="Geneva"/>
              </a:rPr>
              <a:t>multisensor</a:t>
            </a:r>
            <a:r>
              <a:rPr lang="en-US" sz="2400" b="0" dirty="0" smtClean="0">
                <a:latin typeface="Arial Narrow" pitchFamily="34" charset="0"/>
                <a:ea typeface="Geneva"/>
                <a:cs typeface="Geneva"/>
              </a:rPr>
              <a:t> data</a:t>
            </a:r>
          </a:p>
          <a:p>
            <a:pPr lvl="1" eaLnBrk="1" hangingPunct="1"/>
            <a:r>
              <a:rPr lang="en-US" sz="2000" b="0" dirty="0" smtClean="0">
                <a:latin typeface="Arial Narrow" pitchFamily="34" charset="0"/>
                <a:ea typeface="Geneva"/>
              </a:rPr>
              <a:t>Video</a:t>
            </a:r>
          </a:p>
          <a:p>
            <a:pPr lvl="1" eaLnBrk="1" hangingPunct="1"/>
            <a:r>
              <a:rPr lang="en-US" sz="2000" b="0" dirty="0" smtClean="0">
                <a:latin typeface="Arial Narrow" pitchFamily="34" charset="0"/>
                <a:ea typeface="Geneva"/>
              </a:rPr>
              <a:t>Cell Phones</a:t>
            </a:r>
          </a:p>
          <a:p>
            <a:pPr lvl="1" eaLnBrk="1" hangingPunct="1"/>
            <a:r>
              <a:rPr lang="en-US" sz="2000" b="0" dirty="0" smtClean="0">
                <a:latin typeface="Arial Narrow" pitchFamily="34" charset="0"/>
                <a:ea typeface="Geneva"/>
              </a:rPr>
              <a:t>Social media</a:t>
            </a:r>
          </a:p>
          <a:p>
            <a:pPr eaLnBrk="1" hangingPunct="1"/>
            <a:r>
              <a:rPr lang="en-US" sz="2400" b="0" dirty="0" smtClean="0">
                <a:latin typeface="Arial Narrow"/>
                <a:cs typeface="Arial Narrow"/>
              </a:rPr>
              <a:t>Model based assessments</a:t>
            </a:r>
          </a:p>
          <a:p>
            <a:pPr lvl="1" eaLnBrk="1" hangingPunct="1"/>
            <a:r>
              <a:rPr lang="en-US" sz="2000" b="0" dirty="0" smtClean="0">
                <a:latin typeface="Arial Narrow"/>
                <a:ea typeface="Geneva"/>
                <a:cs typeface="Arial Narrow"/>
              </a:rPr>
              <a:t>Activity based</a:t>
            </a:r>
          </a:p>
          <a:p>
            <a:pPr lvl="1" eaLnBrk="1" hangingPunct="1"/>
            <a:r>
              <a:rPr lang="en-US" sz="2000" b="0" dirty="0" smtClean="0">
                <a:latin typeface="Arial Narrow"/>
                <a:ea typeface="Geneva"/>
                <a:cs typeface="Arial Narrow"/>
              </a:rPr>
              <a:t>Variable space and time scales</a:t>
            </a:r>
            <a:endParaRPr lang="en-US" sz="2000" b="0" dirty="0" smtClean="0">
              <a:latin typeface="Arial Narrow" pitchFamily="34" charset="0"/>
              <a:ea typeface="Geneva"/>
            </a:endParaRPr>
          </a:p>
        </p:txBody>
      </p:sp>
      <p:pic>
        <p:nvPicPr>
          <p:cNvPr id="9" name="Picture 7" descr="view"/>
          <p:cNvPicPr>
            <a:picLocks noChangeAspect="1" noChangeArrowheads="1"/>
          </p:cNvPicPr>
          <p:nvPr/>
        </p:nvPicPr>
        <p:blipFill>
          <a:blip r:embed="rId7" cstate="print"/>
          <a:srcRect/>
          <a:stretch>
            <a:fillRect/>
          </a:stretch>
        </p:blipFill>
        <p:spPr bwMode="auto">
          <a:xfrm>
            <a:off x="4114800" y="3810000"/>
            <a:ext cx="1851025" cy="2803525"/>
          </a:xfrm>
          <a:prstGeom prst="rect">
            <a:avLst/>
          </a:prstGeom>
          <a:noFill/>
          <a:ln w="28575">
            <a:solidFill>
              <a:srgbClr val="000000"/>
            </a:solidFill>
            <a:miter lim="800000"/>
            <a:headEnd/>
            <a:tailEnd/>
          </a:ln>
          <a:effectLst>
            <a:outerShdw dist="35921" dir="2700000" algn="ctr" rotWithShape="0">
              <a:srgbClr val="808080">
                <a:alpha val="50000"/>
              </a:srgbClr>
            </a:outerShdw>
          </a:effectLst>
        </p:spPr>
      </p:pic>
      <p:pic>
        <p:nvPicPr>
          <p:cNvPr id="10" name="station_output.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8" cstate="print"/>
          <a:stretch>
            <a:fillRect/>
          </a:stretch>
        </p:blipFill>
        <p:spPr>
          <a:xfrm>
            <a:off x="5410200" y="4419600"/>
            <a:ext cx="3657600" cy="2438400"/>
          </a:xfrm>
          <a:prstGeom prst="rect">
            <a:avLst/>
          </a:prstGeom>
        </p:spPr>
        <p:style>
          <a:lnRef idx="2">
            <a:schemeClr val="accent4"/>
          </a:lnRef>
          <a:fillRef idx="1">
            <a:schemeClr val="lt1"/>
          </a:fillRef>
          <a:effectRef idx="0">
            <a:schemeClr val="accent4"/>
          </a:effectRef>
          <a:fontRef idx="minor">
            <a:schemeClr val="dk1"/>
          </a:fontRef>
        </p:style>
      </p:pic>
    </p:spTree>
    <p:extLst>
      <p:ext uri="{BB962C8B-B14F-4D97-AF65-F5344CB8AC3E}">
        <p14:creationId xmlns:p14="http://schemas.microsoft.com/office/powerpoint/2010/main" val="223784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4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opdynamics.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66244" y="865129"/>
            <a:ext cx="7443818" cy="5582864"/>
          </a:xfrm>
        </p:spPr>
      </p:pic>
    </p:spTree>
    <p:extLst>
      <p:ext uri="{BB962C8B-B14F-4D97-AF65-F5344CB8AC3E}">
        <p14:creationId xmlns:p14="http://schemas.microsoft.com/office/powerpoint/2010/main" val="191563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ndCast 2010-2050.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933500"/>
            <a:ext cx="9162870" cy="5467300"/>
          </a:xfrm>
          <a:prstGeom prst="rect">
            <a:avLst/>
          </a:prstGeom>
        </p:spPr>
      </p:pic>
      <p:sp>
        <p:nvSpPr>
          <p:cNvPr id="2" name="Title 1"/>
          <p:cNvSpPr>
            <a:spLocks noGrp="1"/>
          </p:cNvSpPr>
          <p:nvPr>
            <p:ph type="title"/>
          </p:nvPr>
        </p:nvSpPr>
        <p:spPr>
          <a:xfrm>
            <a:off x="192024" y="76200"/>
            <a:ext cx="8636290" cy="496290"/>
          </a:xfrm>
        </p:spPr>
        <p:txBody>
          <a:bodyPr/>
          <a:lstStyle/>
          <a:p>
            <a:r>
              <a:rPr lang="en-US" dirty="0" smtClean="0"/>
              <a:t>Population Dynamics Models and Data</a:t>
            </a:r>
            <a:endParaRPr lang="en-US" dirty="0"/>
          </a:p>
        </p:txBody>
      </p:sp>
      <p:sp>
        <p:nvSpPr>
          <p:cNvPr id="3" name="Content Placeholder 2"/>
          <p:cNvSpPr>
            <a:spLocks noGrp="1"/>
          </p:cNvSpPr>
          <p:nvPr>
            <p:ph idx="1"/>
          </p:nvPr>
        </p:nvSpPr>
        <p:spPr>
          <a:xfrm>
            <a:off x="0" y="4724400"/>
            <a:ext cx="6248400" cy="1680815"/>
          </a:xfrm>
        </p:spPr>
        <p:txBody>
          <a:bodyPr/>
          <a:lstStyle/>
          <a:p>
            <a:r>
              <a:rPr lang="en-US" b="0" dirty="0" err="1" smtClean="0">
                <a:solidFill>
                  <a:schemeClr val="bg1"/>
                </a:solidFill>
                <a:latin typeface="Arial Narrow"/>
                <a:cs typeface="Arial Narrow"/>
              </a:rPr>
              <a:t>LandCast</a:t>
            </a:r>
            <a:r>
              <a:rPr lang="en-US" b="0" dirty="0" smtClean="0">
                <a:solidFill>
                  <a:schemeClr val="bg1"/>
                </a:solidFill>
                <a:latin typeface="Arial Narrow"/>
                <a:cs typeface="Arial Narrow"/>
              </a:rPr>
              <a:t> model and datasets</a:t>
            </a:r>
          </a:p>
          <a:p>
            <a:pPr lvl="1"/>
            <a:r>
              <a:rPr lang="en-US" b="0" dirty="0" smtClean="0">
                <a:solidFill>
                  <a:schemeClr val="bg1"/>
                </a:solidFill>
                <a:latin typeface="Arial Narrow"/>
                <a:cs typeface="Arial Narrow"/>
              </a:rPr>
              <a:t>spatially </a:t>
            </a:r>
            <a:r>
              <a:rPr lang="en-US" b="0" dirty="0">
                <a:solidFill>
                  <a:schemeClr val="bg1"/>
                </a:solidFill>
                <a:latin typeface="Arial Narrow"/>
                <a:cs typeface="Arial Narrow"/>
              </a:rPr>
              <a:t>explicit (90m) projections of US population for 2030 and 2050 </a:t>
            </a:r>
            <a:endParaRPr lang="en-US" b="0" dirty="0" smtClean="0">
              <a:solidFill>
                <a:schemeClr val="bg1"/>
              </a:solidFill>
              <a:latin typeface="Arial Narrow"/>
              <a:cs typeface="Arial Narrow"/>
            </a:endParaRPr>
          </a:p>
          <a:p>
            <a:pPr lvl="1"/>
            <a:r>
              <a:rPr lang="en-US" b="0" dirty="0" smtClean="0">
                <a:solidFill>
                  <a:schemeClr val="bg1"/>
                </a:solidFill>
                <a:latin typeface="Arial Narrow"/>
                <a:cs typeface="Arial Narrow"/>
              </a:rPr>
              <a:t>McKee et al. 2015 </a:t>
            </a:r>
            <a:r>
              <a:rPr lang="en-US" sz="1200" b="0" dirty="0" smtClean="0">
                <a:solidFill>
                  <a:schemeClr val="bg1"/>
                </a:solidFill>
                <a:latin typeface="Arial Narrow"/>
                <a:cs typeface="Arial Narrow"/>
              </a:rPr>
              <a:t>(</a:t>
            </a:r>
            <a:r>
              <a:rPr lang="pl-PL" sz="1200" b="0" dirty="0" err="1" smtClean="0">
                <a:solidFill>
                  <a:schemeClr val="bg1"/>
                </a:solidFill>
                <a:latin typeface="Arial Narrow"/>
                <a:cs typeface="Arial Narrow"/>
              </a:rPr>
              <a:t>www.pnas.org</a:t>
            </a:r>
            <a:r>
              <a:rPr lang="pl-PL" sz="1200" b="0" dirty="0">
                <a:solidFill>
                  <a:schemeClr val="bg1"/>
                </a:solidFill>
                <a:latin typeface="Arial Narrow"/>
                <a:cs typeface="Arial Narrow"/>
              </a:rPr>
              <a:t>/</a:t>
            </a:r>
            <a:r>
              <a:rPr lang="pl-PL" sz="1200" b="0" dirty="0" err="1">
                <a:solidFill>
                  <a:schemeClr val="bg1"/>
                </a:solidFill>
                <a:latin typeface="Arial Narrow"/>
                <a:cs typeface="Arial Narrow"/>
              </a:rPr>
              <a:t>cgi</a:t>
            </a:r>
            <a:r>
              <a:rPr lang="pl-PL" sz="1200" b="0" dirty="0">
                <a:solidFill>
                  <a:schemeClr val="bg1"/>
                </a:solidFill>
                <a:latin typeface="Arial Narrow"/>
                <a:cs typeface="Arial Narrow"/>
              </a:rPr>
              <a:t>/doi/10.1073/pnas.1405713112)</a:t>
            </a:r>
            <a:endParaRPr lang="en-US" sz="1200" b="0" dirty="0">
              <a:solidFill>
                <a:schemeClr val="bg1"/>
              </a:solidFill>
              <a:latin typeface="Arial Narrow"/>
              <a:cs typeface="Arial Narrow"/>
            </a:endParaRPr>
          </a:p>
        </p:txBody>
      </p:sp>
    </p:spTree>
    <p:extLst>
      <p:ext uri="{BB962C8B-B14F-4D97-AF65-F5344CB8AC3E}">
        <p14:creationId xmlns:p14="http://schemas.microsoft.com/office/powerpoint/2010/main" val="39317523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152400"/>
            <a:ext cx="8763000" cy="563563"/>
          </a:xfrm>
        </p:spPr>
        <p:txBody>
          <a:bodyPr/>
          <a:lstStyle/>
          <a:p>
            <a:r>
              <a:rPr lang="en-US" smtClean="0">
                <a:ea typeface="Geneva"/>
                <a:cs typeface="Geneva"/>
              </a:rPr>
              <a:t>Worker Commute and Shoppers Flows</a:t>
            </a:r>
          </a:p>
        </p:txBody>
      </p:sp>
      <p:sp>
        <p:nvSpPr>
          <p:cNvPr id="550916" name="AutoShape 4"/>
          <p:cNvSpPr>
            <a:spLocks noChangeArrowheads="1"/>
          </p:cNvSpPr>
          <p:nvPr/>
        </p:nvSpPr>
        <p:spPr bwMode="auto">
          <a:xfrm>
            <a:off x="38100" y="1008063"/>
            <a:ext cx="4962525" cy="1641475"/>
          </a:xfrm>
          <a:prstGeom prst="roundRect">
            <a:avLst>
              <a:gd name="adj" fmla="val 16667"/>
            </a:avLst>
          </a:prstGeom>
          <a:solidFill>
            <a:srgbClr val="B1CBE4"/>
          </a:solidFill>
          <a:ln w="9525">
            <a:noFill/>
            <a:round/>
            <a:headEnd/>
            <a:tailEnd/>
          </a:ln>
          <a:effectLst>
            <a:outerShdw dist="35921" dir="2700000" algn="ctr" rotWithShape="0">
              <a:schemeClr val="bg2"/>
            </a:outerShdw>
          </a:effectLst>
        </p:spPr>
        <p:txBody>
          <a:bodyPr anchor="ctr"/>
          <a:lstStyle/>
          <a:p>
            <a:pPr algn="ctr" fontAlgn="base">
              <a:spcBef>
                <a:spcPct val="0"/>
              </a:spcBef>
              <a:spcAft>
                <a:spcPct val="0"/>
              </a:spcAft>
              <a:buFontTx/>
              <a:buChar char="•"/>
              <a:defRPr/>
            </a:pPr>
            <a:r>
              <a:rPr lang="en-US" sz="2000">
                <a:solidFill>
                  <a:srgbClr val="000000"/>
                </a:solidFill>
                <a:latin typeface="Arial Narrow" pitchFamily="34" charset="0"/>
                <a:cs typeface="Arial" charset="0"/>
              </a:rPr>
              <a:t>Worker commute modeled with LandScan USA</a:t>
            </a:r>
          </a:p>
          <a:p>
            <a:pPr algn="ctr" fontAlgn="base">
              <a:spcBef>
                <a:spcPct val="0"/>
              </a:spcBef>
              <a:spcAft>
                <a:spcPct val="0"/>
              </a:spcAft>
              <a:buFontTx/>
              <a:buChar char="•"/>
              <a:defRPr/>
            </a:pPr>
            <a:r>
              <a:rPr lang="en-US" sz="2000">
                <a:solidFill>
                  <a:srgbClr val="000000"/>
                </a:solidFill>
                <a:latin typeface="Arial Narrow" pitchFamily="34" charset="0"/>
                <a:cs typeface="Arial" charset="0"/>
              </a:rPr>
              <a:t>Shoppers commute using a double constraint interactive model</a:t>
            </a:r>
          </a:p>
        </p:txBody>
      </p:sp>
      <p:pic>
        <p:nvPicPr>
          <p:cNvPr id="41989" name="Picture 3" descr="knoxWorkFlow"/>
          <p:cNvPicPr>
            <a:picLocks noChangeAspect="1" noChangeArrowheads="1"/>
          </p:cNvPicPr>
          <p:nvPr/>
        </p:nvPicPr>
        <p:blipFill>
          <a:blip r:embed="rId3" cstate="print">
            <a:clrChange>
              <a:clrFrom>
                <a:srgbClr val="FFFFFF"/>
              </a:clrFrom>
              <a:clrTo>
                <a:srgbClr val="FFFFFF">
                  <a:alpha val="0"/>
                </a:srgbClr>
              </a:clrTo>
            </a:clrChange>
          </a:blip>
          <a:srcRect l="2309" t="14131" r="3008" b="4221"/>
          <a:stretch>
            <a:fillRect/>
          </a:stretch>
        </p:blipFill>
        <p:spPr bwMode="auto">
          <a:xfrm>
            <a:off x="76200" y="1254125"/>
            <a:ext cx="8839200" cy="5603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m_gs.jpg"/>
          <p:cNvPicPr>
            <a:picLocks noChangeAspect="1"/>
          </p:cNvPicPr>
          <p:nvPr/>
        </p:nvPicPr>
        <p:blipFill>
          <a:blip r:embed="rId3" cstate="print"/>
          <a:stretch>
            <a:fillRect/>
          </a:stretch>
        </p:blipFill>
        <p:spPr>
          <a:xfrm>
            <a:off x="0" y="850006"/>
            <a:ext cx="9102625" cy="6007993"/>
          </a:xfrm>
          <a:prstGeom prst="rect">
            <a:avLst/>
          </a:prstGeom>
          <a:ln>
            <a:noFill/>
          </a:ln>
          <a:effectLst>
            <a:softEdge rad="112500"/>
          </a:effectLst>
        </p:spPr>
      </p:pic>
      <p:graphicFrame>
        <p:nvGraphicFramePr>
          <p:cNvPr id="7" name="Diagram 6"/>
          <p:cNvGraphicFramePr/>
          <p:nvPr>
            <p:extLst>
              <p:ext uri="{D42A27DB-BD31-4B8C-83A1-F6EECF244321}">
                <p14:modId xmlns:p14="http://schemas.microsoft.com/office/powerpoint/2010/main" val="3452505825"/>
              </p:ext>
            </p:extLst>
          </p:nvPr>
        </p:nvGraphicFramePr>
        <p:xfrm>
          <a:off x="407988" y="1030111"/>
          <a:ext cx="8736012" cy="533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266" name="Rectangle 2"/>
          <p:cNvSpPr>
            <a:spLocks noGrp="1" noChangeArrowheads="1"/>
          </p:cNvSpPr>
          <p:nvPr>
            <p:ph type="title"/>
          </p:nvPr>
        </p:nvSpPr>
        <p:spPr>
          <a:xfrm>
            <a:off x="120650" y="153988"/>
            <a:ext cx="8741128" cy="504825"/>
          </a:xfrm>
        </p:spPr>
        <p:txBody>
          <a:bodyPr/>
          <a:lstStyle/>
          <a:p>
            <a:pPr algn="l"/>
            <a:r>
              <a:rPr lang="en-US" sz="2600" dirty="0" smtClean="0">
                <a:ea typeface="Geneva"/>
                <a:cs typeface="Geneva"/>
              </a:rPr>
              <a:t>Geographic Information Science &amp; Technology</a:t>
            </a:r>
          </a:p>
        </p:txBody>
      </p:sp>
      <p:sp>
        <p:nvSpPr>
          <p:cNvPr id="3" name="TextBox 2"/>
          <p:cNvSpPr txBox="1"/>
          <p:nvPr/>
        </p:nvSpPr>
        <p:spPr>
          <a:xfrm>
            <a:off x="97994" y="5701887"/>
            <a:ext cx="7496415" cy="1015663"/>
          </a:xfrm>
          <a:prstGeom prst="rect">
            <a:avLst/>
          </a:prstGeom>
          <a:gradFill flip="none" rotWithShape="1">
            <a:gsLst>
              <a:gs pos="0">
                <a:schemeClr val="accent6">
                  <a:tint val="50000"/>
                  <a:satMod val="300000"/>
                  <a:alpha val="67000"/>
                </a:schemeClr>
              </a:gs>
              <a:gs pos="35000">
                <a:schemeClr val="accent6">
                  <a:tint val="37000"/>
                  <a:satMod val="300000"/>
                  <a:alpha val="67000"/>
                </a:schemeClr>
              </a:gs>
              <a:gs pos="100000">
                <a:schemeClr val="accent6">
                  <a:tint val="15000"/>
                  <a:satMod val="350000"/>
                  <a:alpha val="67000"/>
                </a:schemeClr>
              </a:gs>
            </a:gsLst>
            <a:lin ang="16200000" scaled="1"/>
            <a:tileRect/>
          </a:gra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342900" indent="-342900">
              <a:buFont typeface="Arial"/>
              <a:buChar char="•"/>
            </a:pPr>
            <a:r>
              <a:rPr lang="en-US" sz="2000" dirty="0" smtClean="0">
                <a:solidFill>
                  <a:srgbClr val="000000"/>
                </a:solidFill>
                <a:latin typeface="Arial Narrow"/>
                <a:cs typeface="Arial Narrow"/>
              </a:rPr>
              <a:t>An </a:t>
            </a:r>
            <a:r>
              <a:rPr lang="en-US" sz="2000" dirty="0">
                <a:solidFill>
                  <a:srgbClr val="000000"/>
                </a:solidFill>
                <a:latin typeface="Arial Narrow"/>
                <a:cs typeface="Arial Narrow"/>
              </a:rPr>
              <a:t>interdisciplinary group of </a:t>
            </a:r>
            <a:r>
              <a:rPr lang="en-US" sz="2000" dirty="0" smtClean="0">
                <a:solidFill>
                  <a:srgbClr val="000000"/>
                </a:solidFill>
                <a:latin typeface="Arial Narrow"/>
                <a:cs typeface="Arial Narrow"/>
              </a:rPr>
              <a:t>65+ researchers </a:t>
            </a:r>
          </a:p>
          <a:p>
            <a:pPr marL="342900" indent="-342900">
              <a:buFont typeface="Arial"/>
              <a:buChar char="•"/>
            </a:pPr>
            <a:r>
              <a:rPr lang="en-US" sz="2000" dirty="0" smtClean="0">
                <a:solidFill>
                  <a:srgbClr val="000000"/>
                </a:solidFill>
                <a:latin typeface="Arial Narrow"/>
                <a:cs typeface="Arial Narrow"/>
              </a:rPr>
              <a:t>Fostering </a:t>
            </a:r>
            <a:r>
              <a:rPr lang="en-US" sz="2000" dirty="0">
                <a:solidFill>
                  <a:srgbClr val="000000"/>
                </a:solidFill>
                <a:latin typeface="Arial Narrow"/>
                <a:cs typeface="Arial Narrow"/>
              </a:rPr>
              <a:t>advances in </a:t>
            </a:r>
            <a:r>
              <a:rPr lang="en-US" sz="2000" dirty="0" smtClean="0">
                <a:solidFill>
                  <a:srgbClr val="000000"/>
                </a:solidFill>
                <a:latin typeface="Arial Narrow"/>
                <a:cs typeface="Arial Narrow"/>
              </a:rPr>
              <a:t>the nexus of GIScience and computing</a:t>
            </a:r>
          </a:p>
          <a:p>
            <a:pPr marL="342900" indent="-342900">
              <a:buFont typeface="Arial"/>
              <a:buChar char="•"/>
            </a:pPr>
            <a:r>
              <a:rPr lang="en-US" sz="2000" dirty="0" smtClean="0">
                <a:solidFill>
                  <a:srgbClr val="000000"/>
                </a:solidFill>
                <a:latin typeface="Arial Narrow"/>
                <a:cs typeface="Arial Narrow"/>
              </a:rPr>
              <a:t>One of the oldest GIScience R&amp;D groups and uniquely focused within DOE</a:t>
            </a:r>
          </a:p>
        </p:txBody>
      </p:sp>
      <p:graphicFrame>
        <p:nvGraphicFramePr>
          <p:cNvPr id="6" name="Table 5"/>
          <p:cNvGraphicFramePr>
            <a:graphicFrameLocks noGrp="1"/>
          </p:cNvGraphicFramePr>
          <p:nvPr>
            <p:extLst>
              <p:ext uri="{D42A27DB-BD31-4B8C-83A1-F6EECF244321}">
                <p14:modId xmlns:p14="http://schemas.microsoft.com/office/powerpoint/2010/main" val="42454336"/>
              </p:ext>
            </p:extLst>
          </p:nvPr>
        </p:nvGraphicFramePr>
        <p:xfrm>
          <a:off x="6909637" y="3456036"/>
          <a:ext cx="2111057" cy="2926080"/>
        </p:xfrm>
        <a:graphic>
          <a:graphicData uri="http://schemas.openxmlformats.org/drawingml/2006/table">
            <a:tbl>
              <a:tblPr firstRow="1" bandRow="1">
                <a:tableStyleId>{21E4AEA4-8DFA-4A89-87EB-49C32662AFE0}</a:tableStyleId>
              </a:tblPr>
              <a:tblGrid>
                <a:gridCol w="2111057"/>
              </a:tblGrid>
              <a:tr h="258449">
                <a:tc>
                  <a:txBody>
                    <a:bodyPr/>
                    <a:lstStyle/>
                    <a:p>
                      <a:r>
                        <a:rPr lang="en-US" sz="1200" dirty="0" smtClean="0"/>
                        <a:t>Disciplines</a:t>
                      </a:r>
                      <a:endParaRPr lang="en-US" sz="1200" dirty="0">
                        <a:latin typeface="Arial Narrow" pitchFamily="34" charset="0"/>
                      </a:endParaRPr>
                    </a:p>
                  </a:txBody>
                  <a:tcPr/>
                </a:tc>
              </a:tr>
              <a:tr h="258449">
                <a:tc>
                  <a:txBody>
                    <a:bodyPr/>
                    <a:lstStyle/>
                    <a:p>
                      <a:r>
                        <a:rPr lang="en-US" sz="1200" dirty="0" smtClean="0"/>
                        <a:t>Geography, Anthropology</a:t>
                      </a:r>
                      <a:endParaRPr lang="en-US" sz="1200" dirty="0">
                        <a:latin typeface="Arial Narrow" pitchFamily="34" charset="0"/>
                      </a:endParaRPr>
                    </a:p>
                  </a:txBody>
                  <a:tcPr/>
                </a:tc>
              </a:tr>
              <a:tr h="430748">
                <a:tc>
                  <a:txBody>
                    <a:bodyPr/>
                    <a:lstStyle/>
                    <a:p>
                      <a:r>
                        <a:rPr lang="en-US" sz="1200" dirty="0" smtClean="0"/>
                        <a:t>Computer Science and Computer</a:t>
                      </a:r>
                      <a:r>
                        <a:rPr lang="en-US" sz="1200" baseline="0" dirty="0" smtClean="0"/>
                        <a:t> Engineering</a:t>
                      </a:r>
                      <a:endParaRPr lang="en-US" sz="1200" dirty="0">
                        <a:latin typeface="Arial Narrow" pitchFamily="34" charset="0"/>
                      </a:endParaRPr>
                    </a:p>
                  </a:txBody>
                  <a:tcPr/>
                </a:tc>
              </a:tr>
              <a:tr h="258449">
                <a:tc>
                  <a:txBody>
                    <a:bodyPr/>
                    <a:lstStyle/>
                    <a:p>
                      <a:r>
                        <a:rPr lang="en-US" sz="1200" dirty="0" smtClean="0"/>
                        <a:t>Electrical Engineering</a:t>
                      </a:r>
                      <a:endParaRPr lang="en-US" sz="1200" dirty="0">
                        <a:latin typeface="Arial Narrow" pitchFamily="34" charset="0"/>
                      </a:endParaRPr>
                    </a:p>
                  </a:txBody>
                  <a:tcPr/>
                </a:tc>
              </a:tr>
              <a:tr h="258449">
                <a:tc>
                  <a:txBody>
                    <a:bodyPr/>
                    <a:lstStyle/>
                    <a:p>
                      <a:r>
                        <a:rPr lang="en-US" sz="1200" dirty="0" smtClean="0"/>
                        <a:t>Geosciences</a:t>
                      </a:r>
                      <a:endParaRPr lang="en-US" sz="1200" dirty="0">
                        <a:latin typeface="Arial Narrow" pitchFamily="34" charset="0"/>
                      </a:endParaRPr>
                    </a:p>
                  </a:txBody>
                  <a:tcPr/>
                </a:tc>
              </a:tr>
              <a:tr h="430748">
                <a:tc>
                  <a:txBody>
                    <a:bodyPr/>
                    <a:lstStyle/>
                    <a:p>
                      <a:r>
                        <a:rPr lang="en-US" sz="1200" dirty="0" smtClean="0"/>
                        <a:t>Civil and Environmental</a:t>
                      </a:r>
                      <a:r>
                        <a:rPr lang="en-US" sz="1200" baseline="0" dirty="0" smtClean="0"/>
                        <a:t> Engineering</a:t>
                      </a:r>
                      <a:endParaRPr lang="en-US" sz="1200" dirty="0">
                        <a:latin typeface="Arial Narrow" pitchFamily="34" charset="0"/>
                      </a:endParaRPr>
                    </a:p>
                  </a:txBody>
                  <a:tcPr/>
                </a:tc>
              </a:tr>
              <a:tr h="430748">
                <a:tc>
                  <a:txBody>
                    <a:bodyPr/>
                    <a:lstStyle/>
                    <a:p>
                      <a:r>
                        <a:rPr lang="en-US" sz="1200" dirty="0" smtClean="0"/>
                        <a:t>Industrial</a:t>
                      </a:r>
                      <a:r>
                        <a:rPr lang="en-US" sz="1200" baseline="0" dirty="0" smtClean="0"/>
                        <a:t> and Information Engineering</a:t>
                      </a:r>
                      <a:endParaRPr lang="en-US" sz="1200" dirty="0">
                        <a:latin typeface="Arial Narrow" pitchFamily="34" charset="0"/>
                      </a:endParaRPr>
                    </a:p>
                  </a:txBody>
                  <a:tcPr/>
                </a:tc>
              </a:tr>
              <a:tr h="430748">
                <a:tc>
                  <a:txBody>
                    <a:bodyPr/>
                    <a:lstStyle/>
                    <a:p>
                      <a:r>
                        <a:rPr lang="en-US" sz="1200" dirty="0" smtClean="0"/>
                        <a:t>Applied</a:t>
                      </a:r>
                      <a:r>
                        <a:rPr lang="en-US" sz="1200" baseline="0" dirty="0" smtClean="0"/>
                        <a:t> m</a:t>
                      </a:r>
                      <a:r>
                        <a:rPr lang="en-US" sz="1200" dirty="0" smtClean="0"/>
                        <a:t>athematics, Chemistry,</a:t>
                      </a:r>
                      <a:r>
                        <a:rPr lang="en-US" sz="1200" baseline="0" dirty="0" smtClean="0"/>
                        <a:t> Statistics</a:t>
                      </a:r>
                      <a:endParaRPr lang="en-US" sz="1200" dirty="0">
                        <a:latin typeface="Arial Narrow" pitchFamily="34" charset="0"/>
                      </a:endParaRPr>
                    </a:p>
                  </a:txBody>
                  <a:tcPr/>
                </a:tc>
              </a:tr>
            </a:tbl>
          </a:graphicData>
        </a:graphic>
      </p:graphicFrame>
    </p:spTree>
    <p:extLst>
      <p:ext uri="{BB962C8B-B14F-4D97-AF65-F5344CB8AC3E}">
        <p14:creationId xmlns:p14="http://schemas.microsoft.com/office/powerpoint/2010/main" val="100550845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title"/>
          </p:nvPr>
        </p:nvSpPr>
        <p:spPr>
          <a:xfrm>
            <a:off x="120650" y="153988"/>
            <a:ext cx="8642350" cy="504825"/>
          </a:xfrm>
        </p:spPr>
        <p:txBody>
          <a:bodyPr/>
          <a:lstStyle/>
          <a:p>
            <a:pPr algn="l"/>
            <a:r>
              <a:rPr lang="en-US" smtClean="0">
                <a:ea typeface="Geneva"/>
                <a:cs typeface="Geneva"/>
              </a:rPr>
              <a:t>Agent Based (PHEV) Adaptation Model</a:t>
            </a:r>
          </a:p>
        </p:txBody>
      </p:sp>
      <p:sp>
        <p:nvSpPr>
          <p:cNvPr id="566277" name="AutoShape 5"/>
          <p:cNvSpPr>
            <a:spLocks noChangeArrowheads="1"/>
          </p:cNvSpPr>
          <p:nvPr/>
        </p:nvSpPr>
        <p:spPr bwMode="auto">
          <a:xfrm>
            <a:off x="177800" y="955675"/>
            <a:ext cx="5689600" cy="1863725"/>
          </a:xfrm>
          <a:prstGeom prst="roundRect">
            <a:avLst>
              <a:gd name="adj" fmla="val 16667"/>
            </a:avLst>
          </a:prstGeom>
          <a:solidFill>
            <a:srgbClr val="B1CBE4"/>
          </a:solidFill>
          <a:ln w="9525">
            <a:noFill/>
            <a:round/>
            <a:headEnd/>
            <a:tailEnd/>
          </a:ln>
          <a:effectLst>
            <a:outerShdw blurRad="63500" sx="102000" sy="102000" algn="ctr" rotWithShape="0">
              <a:prstClr val="black">
                <a:alpha val="40000"/>
              </a:prstClr>
            </a:outerShdw>
          </a:effectLst>
        </p:spPr>
        <p:txBody>
          <a:bodyPr anchor="ctr"/>
          <a:lstStyle/>
          <a:p>
            <a:pPr eaLnBrk="0" hangingPunct="0">
              <a:spcAft>
                <a:spcPct val="10000"/>
              </a:spcAft>
              <a:defRPr/>
            </a:pPr>
            <a:r>
              <a:rPr lang="en-US" dirty="0">
                <a:solidFill>
                  <a:srgbClr val="000000"/>
                </a:solidFill>
                <a:latin typeface="Arial Black" pitchFamily="34" charset="0"/>
                <a:cs typeface="Arial" pitchFamily="34" charset="0"/>
              </a:rPr>
              <a:t>Decision to buy a new car is a function of </a:t>
            </a:r>
          </a:p>
          <a:p>
            <a:pPr lvl="1" eaLnBrk="0" hangingPunct="0">
              <a:spcAft>
                <a:spcPct val="10000"/>
              </a:spcAft>
              <a:buFontTx/>
              <a:buChar char="•"/>
              <a:defRPr/>
            </a:pPr>
            <a:r>
              <a:rPr lang="en-US" dirty="0">
                <a:solidFill>
                  <a:srgbClr val="000000"/>
                </a:solidFill>
                <a:latin typeface="Arial"/>
                <a:cs typeface="Arial" pitchFamily="34" charset="0"/>
              </a:rPr>
              <a:t>Household Income and Age of Car</a:t>
            </a:r>
          </a:p>
          <a:p>
            <a:pPr eaLnBrk="0" hangingPunct="0">
              <a:spcAft>
                <a:spcPct val="10000"/>
              </a:spcAft>
              <a:defRPr/>
            </a:pPr>
            <a:r>
              <a:rPr lang="en-US" dirty="0">
                <a:solidFill>
                  <a:srgbClr val="000000"/>
                </a:solidFill>
                <a:latin typeface="Arial Black" pitchFamily="34" charset="0"/>
                <a:cs typeface="Arial" pitchFamily="34" charset="0"/>
              </a:rPr>
              <a:t>Decision to buy a PHEV</a:t>
            </a:r>
          </a:p>
          <a:p>
            <a:pPr lvl="1" eaLnBrk="0" hangingPunct="0">
              <a:spcAft>
                <a:spcPct val="10000"/>
              </a:spcAft>
              <a:buFontTx/>
              <a:buChar char="•"/>
              <a:defRPr/>
            </a:pPr>
            <a:r>
              <a:rPr lang="en-US" dirty="0">
                <a:solidFill>
                  <a:srgbClr val="000000"/>
                </a:solidFill>
                <a:latin typeface="Arial"/>
                <a:cs typeface="Arial" pitchFamily="34" charset="0"/>
              </a:rPr>
              <a:t>Dynamic variables</a:t>
            </a:r>
          </a:p>
          <a:p>
            <a:pPr lvl="1" eaLnBrk="0" hangingPunct="0">
              <a:spcAft>
                <a:spcPct val="10000"/>
              </a:spcAft>
              <a:buFontTx/>
              <a:buChar char="•"/>
              <a:defRPr/>
            </a:pPr>
            <a:r>
              <a:rPr lang="en-US" dirty="0">
                <a:solidFill>
                  <a:srgbClr val="000000"/>
                </a:solidFill>
                <a:latin typeface="Arial"/>
                <a:cs typeface="Arial" pitchFamily="34" charset="0"/>
              </a:rPr>
              <a:t>Static variables</a:t>
            </a:r>
          </a:p>
        </p:txBody>
      </p:sp>
      <p:pic>
        <p:nvPicPr>
          <p:cNvPr id="30724" name="Picture 4" descr="pheva"/>
          <p:cNvPicPr>
            <a:picLocks noChangeAspect="1" noChangeArrowheads="1"/>
          </p:cNvPicPr>
          <p:nvPr/>
        </p:nvPicPr>
        <p:blipFill>
          <a:blip r:embed="rId2" cstate="print"/>
          <a:srcRect/>
          <a:stretch>
            <a:fillRect/>
          </a:stretch>
        </p:blipFill>
        <p:spPr bwMode="auto">
          <a:xfrm>
            <a:off x="5981700" y="1019175"/>
            <a:ext cx="2628900" cy="1752600"/>
          </a:xfrm>
          <a:prstGeom prst="rect">
            <a:avLst/>
          </a:prstGeom>
          <a:noFill/>
          <a:effectLst>
            <a:outerShdw blurRad="50800" dist="38100" dir="2700000" algn="tl" rotWithShape="0">
              <a:prstClr val="black">
                <a:alpha val="40000"/>
              </a:prstClr>
            </a:outerShdw>
          </a:effectLst>
        </p:spPr>
      </p:pic>
      <p:pic>
        <p:nvPicPr>
          <p:cNvPr id="30726" name="Picture 6" descr="Hymotion_Prius_PHEVmod"/>
          <p:cNvPicPr>
            <a:picLocks noChangeAspect="1" noChangeArrowheads="1"/>
          </p:cNvPicPr>
          <p:nvPr/>
        </p:nvPicPr>
        <p:blipFill>
          <a:blip r:embed="rId3" cstate="print"/>
          <a:srcRect/>
          <a:stretch>
            <a:fillRect/>
          </a:stretch>
        </p:blipFill>
        <p:spPr bwMode="auto">
          <a:xfrm>
            <a:off x="7859713" y="2314575"/>
            <a:ext cx="1220787" cy="914400"/>
          </a:xfrm>
          <a:prstGeom prst="rect">
            <a:avLst/>
          </a:prstGeom>
          <a:noFill/>
          <a:effectLst>
            <a:outerShdw blurRad="50800" dist="38100" dir="2700000" algn="tl" rotWithShape="0">
              <a:prstClr val="black">
                <a:alpha val="40000"/>
              </a:prstClr>
            </a:outerShdw>
          </a:effectLst>
        </p:spPr>
      </p:pic>
      <p:sp>
        <p:nvSpPr>
          <p:cNvPr id="566282" name="AutoShape 10"/>
          <p:cNvSpPr>
            <a:spLocks noChangeArrowheads="1"/>
          </p:cNvSpPr>
          <p:nvPr/>
        </p:nvSpPr>
        <p:spPr bwMode="auto">
          <a:xfrm>
            <a:off x="114300" y="3041650"/>
            <a:ext cx="4676775" cy="3300413"/>
          </a:xfrm>
          <a:prstGeom prst="roundRect">
            <a:avLst>
              <a:gd name="adj" fmla="val 16667"/>
            </a:avLst>
          </a:prstGeom>
          <a:solidFill>
            <a:srgbClr val="B1CBE4"/>
          </a:solidFill>
          <a:ln w="9525">
            <a:noFill/>
            <a:round/>
            <a:headEnd/>
            <a:tailEnd/>
          </a:ln>
          <a:effectLst>
            <a:outerShdw blurRad="63500" sx="102000" sy="102000" algn="ctr" rotWithShape="0">
              <a:prstClr val="black">
                <a:alpha val="40000"/>
              </a:prstClr>
            </a:outerShdw>
          </a:effectLst>
        </p:spPr>
        <p:txBody>
          <a:bodyPr anchor="ctr"/>
          <a:lstStyle/>
          <a:p>
            <a:pPr eaLnBrk="0" hangingPunct="0">
              <a:spcAft>
                <a:spcPct val="45000"/>
              </a:spcAft>
              <a:defRPr/>
            </a:pPr>
            <a:r>
              <a:rPr lang="en-US">
                <a:solidFill>
                  <a:srgbClr val="000000"/>
                </a:solidFill>
                <a:latin typeface="Arial Black" pitchFamily="34" charset="0"/>
                <a:cs typeface="Arial" pitchFamily="34" charset="0"/>
              </a:rPr>
              <a:t>Dynamic Variables </a:t>
            </a:r>
          </a:p>
          <a:p>
            <a:pPr lvl="1" eaLnBrk="0" hangingPunct="0">
              <a:spcAft>
                <a:spcPct val="15000"/>
              </a:spcAft>
              <a:buFontTx/>
              <a:buChar char="•"/>
              <a:defRPr/>
            </a:pPr>
            <a:r>
              <a:rPr lang="en-US">
                <a:solidFill>
                  <a:srgbClr val="000000"/>
                </a:solidFill>
                <a:latin typeface="Arial Narrow" pitchFamily="34" charset="0"/>
                <a:cs typeface="Arial" pitchFamily="34" charset="0"/>
              </a:rPr>
              <a:t>Quality of cars/Confidence of buyer</a:t>
            </a:r>
          </a:p>
          <a:p>
            <a:pPr lvl="1" eaLnBrk="0" hangingPunct="0">
              <a:spcAft>
                <a:spcPct val="15000"/>
              </a:spcAft>
              <a:buFontTx/>
              <a:buChar char="•"/>
              <a:defRPr/>
            </a:pPr>
            <a:r>
              <a:rPr lang="en-US">
                <a:solidFill>
                  <a:srgbClr val="000000"/>
                </a:solidFill>
                <a:latin typeface="Arial Narrow" pitchFamily="34" charset="0"/>
                <a:cs typeface="Arial" pitchFamily="34" charset="0"/>
              </a:rPr>
              <a:t>Gasoline / Electric price ratio</a:t>
            </a:r>
          </a:p>
          <a:p>
            <a:pPr lvl="1" eaLnBrk="0" hangingPunct="0">
              <a:spcAft>
                <a:spcPct val="15000"/>
              </a:spcAft>
              <a:buFontTx/>
              <a:buChar char="•"/>
              <a:defRPr/>
            </a:pPr>
            <a:r>
              <a:rPr lang="en-US">
                <a:solidFill>
                  <a:srgbClr val="000000"/>
                </a:solidFill>
                <a:latin typeface="Arial Narrow" pitchFamily="34" charset="0"/>
                <a:cs typeface="Arial" pitchFamily="34" charset="0"/>
              </a:rPr>
              <a:t>Conventional / PHEV price ratio</a:t>
            </a:r>
          </a:p>
          <a:p>
            <a:pPr lvl="1" eaLnBrk="0" hangingPunct="0">
              <a:spcAft>
                <a:spcPct val="15000"/>
              </a:spcAft>
              <a:buFontTx/>
              <a:buChar char="•"/>
              <a:defRPr/>
            </a:pPr>
            <a:r>
              <a:rPr lang="en-US">
                <a:solidFill>
                  <a:srgbClr val="000000"/>
                </a:solidFill>
                <a:latin typeface="Arial Narrow" pitchFamily="34" charset="0"/>
                <a:cs typeface="Arial" pitchFamily="34" charset="0"/>
              </a:rPr>
              <a:t>Incentives from Tax Credit</a:t>
            </a:r>
          </a:p>
          <a:p>
            <a:pPr lvl="1" eaLnBrk="0" hangingPunct="0">
              <a:spcAft>
                <a:spcPct val="15000"/>
              </a:spcAft>
              <a:buFontTx/>
              <a:buChar char="•"/>
              <a:defRPr/>
            </a:pPr>
            <a:r>
              <a:rPr lang="en-US">
                <a:solidFill>
                  <a:srgbClr val="000000"/>
                </a:solidFill>
                <a:latin typeface="Arial Narrow" pitchFamily="34" charset="0"/>
                <a:cs typeface="Arial" pitchFamily="34" charset="0"/>
              </a:rPr>
              <a:t>CO</a:t>
            </a:r>
            <a:r>
              <a:rPr lang="en-US" baseline="-25000">
                <a:solidFill>
                  <a:srgbClr val="000000"/>
                </a:solidFill>
                <a:latin typeface="Arial Narrow" pitchFamily="34" charset="0"/>
                <a:cs typeface="Arial" pitchFamily="34" charset="0"/>
              </a:rPr>
              <a:t>2</a:t>
            </a:r>
            <a:r>
              <a:rPr lang="en-US">
                <a:solidFill>
                  <a:srgbClr val="000000"/>
                </a:solidFill>
                <a:latin typeface="Arial Narrow" pitchFamily="34" charset="0"/>
                <a:cs typeface="Arial" pitchFamily="34" charset="0"/>
              </a:rPr>
              <a:t> Tax</a:t>
            </a:r>
          </a:p>
          <a:p>
            <a:pPr lvl="1" eaLnBrk="0" hangingPunct="0">
              <a:spcAft>
                <a:spcPct val="15000"/>
              </a:spcAft>
              <a:buFontTx/>
              <a:buChar char="•"/>
              <a:defRPr/>
            </a:pPr>
            <a:r>
              <a:rPr lang="en-US">
                <a:solidFill>
                  <a:srgbClr val="000000"/>
                </a:solidFill>
                <a:latin typeface="Arial Narrow" pitchFamily="34" charset="0"/>
                <a:cs typeface="Arial" pitchFamily="34" charset="0"/>
              </a:rPr>
              <a:t>Travel Distance per charge  </a:t>
            </a:r>
          </a:p>
          <a:p>
            <a:pPr lvl="1" eaLnBrk="0" hangingPunct="0">
              <a:buFontTx/>
              <a:buChar char="•"/>
              <a:defRPr/>
            </a:pPr>
            <a:r>
              <a:rPr lang="en-US" b="1">
                <a:solidFill>
                  <a:srgbClr val="000000"/>
                </a:solidFill>
                <a:latin typeface="Arial Narrow" pitchFamily="34" charset="0"/>
                <a:cs typeface="Arial" pitchFamily="34" charset="0"/>
              </a:rPr>
              <a:t>Neighborhood Effect (Social diffusion of </a:t>
            </a:r>
          </a:p>
          <a:p>
            <a:pPr lvl="1" eaLnBrk="0" hangingPunct="0">
              <a:spcAft>
                <a:spcPct val="15000"/>
              </a:spcAft>
              <a:defRPr/>
            </a:pPr>
            <a:r>
              <a:rPr lang="en-US" b="1">
                <a:solidFill>
                  <a:srgbClr val="000000"/>
                </a:solidFill>
                <a:latin typeface="Arial Narrow" pitchFamily="34" charset="0"/>
                <a:cs typeface="Arial" pitchFamily="34" charset="0"/>
              </a:rPr>
              <a:t>  technology)</a:t>
            </a:r>
          </a:p>
        </p:txBody>
      </p:sp>
      <p:sp>
        <p:nvSpPr>
          <p:cNvPr id="566283" name="AutoShape 11"/>
          <p:cNvSpPr>
            <a:spLocks noChangeArrowheads="1"/>
          </p:cNvSpPr>
          <p:nvPr/>
        </p:nvSpPr>
        <p:spPr bwMode="auto">
          <a:xfrm>
            <a:off x="4937125" y="3375025"/>
            <a:ext cx="3814763" cy="2360613"/>
          </a:xfrm>
          <a:prstGeom prst="roundRect">
            <a:avLst>
              <a:gd name="adj" fmla="val 16667"/>
            </a:avLst>
          </a:prstGeom>
          <a:solidFill>
            <a:srgbClr val="B1CBE4"/>
          </a:solidFill>
          <a:ln w="9525">
            <a:noFill/>
            <a:round/>
            <a:headEnd/>
            <a:tailEnd/>
          </a:ln>
          <a:effectLst>
            <a:outerShdw blurRad="63500" sx="102000" sy="102000" algn="ctr" rotWithShape="0">
              <a:prstClr val="black">
                <a:alpha val="40000"/>
              </a:prstClr>
            </a:outerShdw>
          </a:effectLst>
        </p:spPr>
        <p:txBody>
          <a:bodyPr anchor="ctr"/>
          <a:lstStyle/>
          <a:p>
            <a:pPr eaLnBrk="0" hangingPunct="0">
              <a:spcAft>
                <a:spcPct val="45000"/>
              </a:spcAft>
              <a:defRPr/>
            </a:pPr>
            <a:r>
              <a:rPr lang="en-US" dirty="0">
                <a:solidFill>
                  <a:srgbClr val="000000"/>
                </a:solidFill>
                <a:latin typeface="Arial Black" pitchFamily="34" charset="0"/>
                <a:cs typeface="Arial" pitchFamily="34" charset="0"/>
              </a:rPr>
              <a:t>Static Variables </a:t>
            </a:r>
          </a:p>
          <a:p>
            <a:pPr lvl="1" eaLnBrk="0" hangingPunct="0">
              <a:buFontTx/>
              <a:buChar char="•"/>
              <a:defRPr/>
            </a:pPr>
            <a:r>
              <a:rPr lang="en-US" dirty="0">
                <a:solidFill>
                  <a:srgbClr val="000000"/>
                </a:solidFill>
                <a:latin typeface="Arial Narrow" pitchFamily="34" charset="0"/>
                <a:cs typeface="Arial" pitchFamily="34" charset="0"/>
              </a:rPr>
              <a:t>Household Income</a:t>
            </a:r>
          </a:p>
          <a:p>
            <a:pPr lvl="1" eaLnBrk="0" hangingPunct="0">
              <a:buFontTx/>
              <a:buChar char="•"/>
              <a:defRPr/>
            </a:pPr>
            <a:r>
              <a:rPr lang="en-US" dirty="0">
                <a:solidFill>
                  <a:srgbClr val="000000"/>
                </a:solidFill>
                <a:latin typeface="Arial Narrow" pitchFamily="34" charset="0"/>
                <a:cs typeface="Arial" pitchFamily="34" charset="0"/>
              </a:rPr>
              <a:t>Education Level</a:t>
            </a:r>
          </a:p>
          <a:p>
            <a:pPr lvl="1" eaLnBrk="0" hangingPunct="0">
              <a:buFontTx/>
              <a:buChar char="•"/>
              <a:defRPr/>
            </a:pPr>
            <a:r>
              <a:rPr lang="en-US" dirty="0">
                <a:solidFill>
                  <a:srgbClr val="000000"/>
                </a:solidFill>
                <a:latin typeface="Arial Narrow" pitchFamily="34" charset="0"/>
                <a:cs typeface="Arial" pitchFamily="34" charset="0"/>
              </a:rPr>
              <a:t>Travel Distance</a:t>
            </a:r>
          </a:p>
          <a:p>
            <a:pPr lvl="1" eaLnBrk="0" hangingPunct="0">
              <a:buFontTx/>
              <a:buChar char="•"/>
              <a:defRPr/>
            </a:pPr>
            <a:r>
              <a:rPr lang="en-US" dirty="0">
                <a:solidFill>
                  <a:srgbClr val="000000"/>
                </a:solidFill>
                <a:latin typeface="Arial Narrow" pitchFamily="34" charset="0"/>
                <a:cs typeface="Arial" pitchFamily="34" charset="0"/>
              </a:rPr>
              <a:t>Number of cars in household</a:t>
            </a:r>
          </a:p>
          <a:p>
            <a:pPr lvl="1" eaLnBrk="0" hangingPunct="0">
              <a:buFontTx/>
              <a:buChar char="•"/>
              <a:defRPr/>
            </a:pPr>
            <a:r>
              <a:rPr lang="en-US" dirty="0">
                <a:solidFill>
                  <a:srgbClr val="000000"/>
                </a:solidFill>
                <a:latin typeface="Arial Narrow" pitchFamily="34" charset="0"/>
                <a:cs typeface="Arial" pitchFamily="34" charset="0"/>
              </a:rPr>
              <a:t>Family Size</a:t>
            </a:r>
          </a:p>
          <a:p>
            <a:pPr lvl="1">
              <a:spcBef>
                <a:spcPct val="20000"/>
              </a:spcBef>
              <a:buFontTx/>
              <a:buChar char="–"/>
              <a:defRPr/>
            </a:pPr>
            <a:endParaRPr lang="en-US" dirty="0">
              <a:solidFill>
                <a:srgbClr val="000000"/>
              </a:solidFill>
              <a:latin typeface="Arial Narrow" pitchFamily="34" charset="0"/>
              <a:cs typeface="Arial" pitchFamily="34" charset="0"/>
            </a:endParaRPr>
          </a:p>
        </p:txBody>
      </p:sp>
    </p:spTree>
    <p:extLst>
      <p:ext uri="{BB962C8B-B14F-4D97-AF65-F5344CB8AC3E}">
        <p14:creationId xmlns:p14="http://schemas.microsoft.com/office/powerpoint/2010/main" val="4164430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descr="animComp.gif"/>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279424538"/>
      </p:ext>
    </p:extLst>
  </p:cSld>
  <p:clrMapOvr>
    <a:masterClrMapping/>
  </p:clrMapOvr>
  <p:timing>
    <p:tnLst>
      <p:par>
        <p:cTn id="1" dur="indefinite" restart="never" nodeType="tmRoot"/>
      </p:par>
    </p:tnLst>
  </p:timing>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id="2" name="Group 8"/>
          <p:cNvGrpSpPr>
            <a:grpSpLocks/>
          </p:cNvGrpSpPr>
          <p:nvPr/>
        </p:nvGrpSpPr>
        <p:grpSpPr bwMode="auto">
          <a:xfrm>
            <a:off x="0" y="-73025"/>
            <a:ext cx="9080500" cy="6931025"/>
            <a:chOff x="0" y="152400"/>
            <a:chExt cx="9079992" cy="6930343"/>
          </a:xfrm>
        </p:grpSpPr>
        <p:pic>
          <p:nvPicPr>
            <p:cNvPr descr="distance.png" id="3" name="Picture 2"/>
            <p:cNvPicPr>
              <a:picLocks noChangeAspect="1"/>
            </p:cNvPicPr>
            <p:nvPr/>
          </p:nvPicPr>
          <p:blipFill>
            <a:blip cstate="print" r:embed="rId2"/>
            <a:srcRect b="32" r="23"/>
            <a:stretch>
              <a:fillRect/>
            </a:stretch>
          </p:blipFill>
          <p:spPr>
            <a:xfrm>
              <a:off x="0" y="152400"/>
              <a:ext cx="9079992" cy="6930343"/>
            </a:xfrm>
            <a:prstGeom prst="rect">
              <a:avLst/>
            </a:prstGeom>
          </p:spPr>
          <p:style>
            <a:lnRef idx="2">
              <a:schemeClr val="accent3"/>
            </a:lnRef>
            <a:fillRef idx="1">
              <a:schemeClr val="lt1"/>
            </a:fillRef>
            <a:effectRef idx="0">
              <a:schemeClr val="accent3"/>
            </a:effectRef>
            <a:fontRef idx="minor">
              <a:schemeClr val="dk1"/>
            </a:fontRef>
          </p:style>
        </p:pic>
        <p:sp>
          <p:nvSpPr>
            <p:cNvPr id="43015" name="TextBox 6"/>
            <p:cNvSpPr txBox="1">
              <a:spLocks noChangeArrowheads="1"/>
            </p:cNvSpPr>
            <p:nvPr/>
          </p:nvSpPr>
          <p:spPr bwMode="auto">
            <a:xfrm>
              <a:off x="1688184" y="186267"/>
              <a:ext cx="2590794" cy="451406"/>
            </a:xfrm>
            <a:prstGeom prst="rect">
              <a:avLst/>
            </a:prstGeom>
            <a:noFill/>
            <a:ln w="9525">
              <a:noFill/>
              <a:miter lim="800000"/>
              <a:headEnd/>
              <a:tailEnd/>
            </a:ln>
          </p:spPr>
          <p:txBody>
            <a:bodyPr wrap="none">
              <a:spAutoFit/>
            </a:bodyPr>
            <a:lstStyle/>
            <a:p>
              <a:pPr fontAlgn="base">
                <a:spcBef>
                  <a:spcPct val="0"/>
                </a:spcBef>
                <a:spcAft>
                  <a:spcPct val="0"/>
                </a:spcAft>
              </a:pPr>
              <a:r>
                <a:rPr b="1" lang="en-US" smtClean="0">
                  <a:solidFill>
                    <a:srgbClr val="000000"/>
                  </a:solidFill>
                  <a:latin charset="0" pitchFamily="34" typeface="Arial"/>
                  <a:cs charset="0" pitchFamily="34" typeface="Arial"/>
                </a:rPr>
                <a:t>Each Way to Work</a:t>
              </a:r>
            </a:p>
          </p:txBody>
        </p:sp>
      </p:grpSp>
      <p:pic>
        <p:nvPicPr>
          <p:cNvPr descr="income.png" id="5" name="Picture 4"/>
          <p:cNvPicPr>
            <a:picLocks noChangeAspect="1"/>
          </p:cNvPicPr>
          <p:nvPr/>
        </p:nvPicPr>
        <p:blipFill>
          <a:blip cstate="print" r:embed="rId3"/>
          <a:srcRect b="31" r="-3"/>
          <a:stretch>
            <a:fillRect/>
          </a:stretch>
        </p:blipFill>
        <p:spPr bwMode="auto">
          <a:xfrm>
            <a:off x="0" y="-76200"/>
            <a:ext cx="9080500" cy="6705600"/>
          </a:xfrm>
          <a:prstGeom prst="rect">
            <a:avLst/>
          </a:prstGeom>
          <a:noFill/>
          <a:ln w="9525">
            <a:noFill/>
            <a:miter lim="800000"/>
            <a:headEnd/>
            <a:tailEnd/>
          </a:ln>
        </p:spPr>
      </p:pic>
      <p:pic>
        <p:nvPicPr>
          <p:cNvPr descr="dist-inc.png" id="6" name="Picture 5"/>
          <p:cNvPicPr>
            <a:picLocks noChangeAspect="1"/>
          </p:cNvPicPr>
          <p:nvPr/>
        </p:nvPicPr>
        <p:blipFill>
          <a:blip cstate="print" r:embed="rId4"/>
          <a:srcRect b="31" r="-21"/>
          <a:stretch>
            <a:fillRect/>
          </a:stretch>
        </p:blipFill>
        <p:spPr bwMode="auto">
          <a:xfrm>
            <a:off x="0" y="-76200"/>
            <a:ext cx="9080500" cy="6934200"/>
          </a:xfrm>
          <a:prstGeom prst="rect">
            <a:avLst/>
          </a:prstGeom>
          <a:noFill/>
          <a:ln w="9525">
            <a:noFill/>
            <a:miter lim="800000"/>
            <a:headEnd/>
            <a:tailEnd/>
          </a:ln>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0" presetSubtype="0">
                                  <p:stCondLst>
                                    <p:cond delay="0"/>
                                  </p:stCondLst>
                                  <p:childTnLst>
                                    <p:set>
                                      <p:cBhvr>
                                        <p:cTn dur="1" fill="hold" id="6">
                                          <p:stCondLst>
                                            <p:cond delay="0"/>
                                          </p:stCondLst>
                                        </p:cTn>
                                        <p:tgtEl>
                                          <p:spTgt spid="5"/>
                                        </p:tgtEl>
                                        <p:attrNameLst>
                                          <p:attrName>style.visibility</p:attrName>
                                        </p:attrNameLst>
                                      </p:cBhvr>
                                      <p:to>
                                        <p:strVal val="visible"/>
                                      </p:to>
                                    </p:set>
                                    <p:animEffect filter="fade" transition="in">
                                      <p:cBhvr>
                                        <p:cTn dur="2000" id="7"/>
                                        <p:tgtEl>
                                          <p:spTgt spid="5"/>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10" presetSubtype="0">
                                  <p:stCondLst>
                                    <p:cond delay="0"/>
                                  </p:stCondLst>
                                  <p:childTnLst>
                                    <p:set>
                                      <p:cBhvr>
                                        <p:cTn dur="1" fill="hold" id="11">
                                          <p:stCondLst>
                                            <p:cond delay="0"/>
                                          </p:stCondLst>
                                        </p:cTn>
                                        <p:tgtEl>
                                          <p:spTgt spid="6"/>
                                        </p:tgtEl>
                                        <p:attrNameLst>
                                          <p:attrName>style.visibility</p:attrName>
                                        </p:attrNameLst>
                                      </p:cBhvr>
                                      <p:to>
                                        <p:strVal val="visible"/>
                                      </p:to>
                                    </p:set>
                                    <p:animEffect filter="fade" transition="in">
                                      <p:cBhvr>
                                        <p:cTn dur="2000" id="12"/>
                                        <p:tgtEl>
                                          <p:spTgt spid="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mtClean="0">
                <a:ea typeface="Geneva"/>
                <a:cs typeface="Geneva"/>
              </a:rPr>
              <a:t>Scenario Based Insights</a:t>
            </a:r>
          </a:p>
        </p:txBody>
      </p:sp>
      <p:sp>
        <p:nvSpPr>
          <p:cNvPr id="44035" name="Rectangle 3"/>
          <p:cNvSpPr>
            <a:spLocks noGrp="1" noChangeArrowheads="1"/>
          </p:cNvSpPr>
          <p:nvPr>
            <p:ph type="body" sz="half" idx="1"/>
          </p:nvPr>
        </p:nvSpPr>
        <p:spPr>
          <a:xfrm>
            <a:off x="4492625" y="974725"/>
            <a:ext cx="4337050" cy="2833688"/>
          </a:xfrm>
        </p:spPr>
        <p:txBody>
          <a:bodyPr/>
          <a:lstStyle/>
          <a:p>
            <a:pPr>
              <a:buFont typeface="Symbol" pitchFamily="18" charset="2"/>
              <a:buNone/>
            </a:pPr>
            <a:r>
              <a:rPr lang="en-US" sz="2000" b="0" smtClean="0">
                <a:latin typeface="Arial Narrow" pitchFamily="34" charset="0"/>
                <a:ea typeface="Geneva"/>
                <a:cs typeface="Geneva"/>
              </a:rPr>
              <a:t>Under a scenario of 10% workers distributed over the entire county switching to more fuel efficient vehicles</a:t>
            </a:r>
          </a:p>
          <a:p>
            <a:pPr lvl="1"/>
            <a:r>
              <a:rPr lang="en-US" sz="1800" b="0" smtClean="0">
                <a:latin typeface="Arial Narrow" pitchFamily="34" charset="0"/>
                <a:ea typeface="Geneva"/>
              </a:rPr>
              <a:t>Impacted efficiency is on 186,000 miles per trip per day</a:t>
            </a:r>
          </a:p>
          <a:p>
            <a:r>
              <a:rPr lang="en-US" sz="2000" b="0" smtClean="0">
                <a:latin typeface="Arial Narrow" pitchFamily="34" charset="0"/>
                <a:ea typeface="Geneva"/>
                <a:cs typeface="Geneva"/>
              </a:rPr>
              <a:t>However, allocating that 10% to workers from the higher income groups impacts significantly more miles</a:t>
            </a:r>
          </a:p>
        </p:txBody>
      </p:sp>
      <p:graphicFrame>
        <p:nvGraphicFramePr>
          <p:cNvPr id="29700" name="Group 4"/>
          <p:cNvGraphicFramePr>
            <a:graphicFrameLocks noGrp="1"/>
          </p:cNvGraphicFramePr>
          <p:nvPr>
            <p:ph sz="half" idx="2"/>
          </p:nvPr>
        </p:nvGraphicFramePr>
        <p:xfrm>
          <a:off x="481013" y="4195763"/>
          <a:ext cx="8229600" cy="2190750"/>
        </p:xfrm>
        <a:graphic>
          <a:graphicData uri="http://schemas.openxmlformats.org/drawingml/2006/table">
            <a:tbl>
              <a:tblPr/>
              <a:tblGrid>
                <a:gridCol w="4114800"/>
                <a:gridCol w="4114800"/>
              </a:tblGrid>
              <a:tr h="365125">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1800" b="1" i="0" u="none" strike="noStrike" cap="none" normalizeH="0" baseline="0" smtClean="0">
                          <a:ln>
                            <a:noFill/>
                          </a:ln>
                          <a:solidFill>
                            <a:srgbClr val="FFFFFF"/>
                          </a:solidFill>
                          <a:effectLst/>
                          <a:latin typeface="Arial" charset="0"/>
                          <a:cs typeface="Arial" charset="0"/>
                        </a:rPr>
                        <a:t>Family income level</a:t>
                      </a:r>
                      <a:endParaRPr kumimoji="0" lang="en-US" sz="1800" b="1" i="0" u="none" strike="noStrike" cap="none" normalizeH="0" baseline="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1800" b="1" i="0" u="none" strike="noStrike" cap="none" normalizeH="0" baseline="0" smtClean="0">
                          <a:ln>
                            <a:noFill/>
                          </a:ln>
                          <a:solidFill>
                            <a:srgbClr val="FFFFFF"/>
                          </a:solidFill>
                          <a:effectLst/>
                          <a:latin typeface="Arial" charset="0"/>
                          <a:cs typeface="Arial" charset="0"/>
                        </a:rPr>
                        <a:t>Difference with county average</a:t>
                      </a:r>
                      <a:endParaRPr kumimoji="0" lang="en-US" sz="1800" b="1" i="0" u="none" strike="noStrike" cap="none" normalizeH="0" baseline="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65125">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1600" b="0" i="0" u="none" strike="noStrike" cap="none" normalizeH="0" baseline="0" smtClean="0">
                          <a:ln>
                            <a:noFill/>
                          </a:ln>
                          <a:solidFill>
                            <a:srgbClr val="000000"/>
                          </a:solidFill>
                          <a:effectLst/>
                          <a:latin typeface="Arial" charset="0"/>
                          <a:cs typeface="Arial" charset="0"/>
                        </a:rPr>
                        <a:t>$50,000–$60,000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1600" b="0" i="0" u="none" strike="noStrike" cap="none" normalizeH="0" baseline="0" smtClean="0">
                          <a:ln>
                            <a:noFill/>
                          </a:ln>
                          <a:solidFill>
                            <a:srgbClr val="000000"/>
                          </a:solidFill>
                          <a:effectLst/>
                          <a:latin typeface="Arial" charset="0"/>
                          <a:cs typeface="Arial" charset="0"/>
                        </a:rPr>
                        <a:t>12%</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65125">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1600" b="0" i="0" u="none" strike="noStrike" cap="none" normalizeH="0" baseline="0" smtClean="0">
                          <a:ln>
                            <a:noFill/>
                          </a:ln>
                          <a:solidFill>
                            <a:srgbClr val="000000"/>
                          </a:solidFill>
                          <a:effectLst/>
                          <a:latin typeface="Arial" charset="0"/>
                          <a:cs typeface="Arial" charset="0"/>
                        </a:rPr>
                        <a:t>$60,000–$80,000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1600" b="0" i="0" u="none" strike="noStrike" cap="none" normalizeH="0" baseline="0" smtClean="0">
                          <a:ln>
                            <a:noFill/>
                          </a:ln>
                          <a:solidFill>
                            <a:srgbClr val="000000"/>
                          </a:solidFill>
                          <a:effectLst/>
                          <a:latin typeface="Arial" charset="0"/>
                          <a:cs typeface="Arial" charset="0"/>
                        </a:rPr>
                        <a:t>15%</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65125">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1600" b="0" i="0" u="none" strike="noStrike" cap="none" normalizeH="0" baseline="0" smtClean="0">
                          <a:ln>
                            <a:noFill/>
                          </a:ln>
                          <a:solidFill>
                            <a:srgbClr val="000000"/>
                          </a:solidFill>
                          <a:effectLst/>
                          <a:latin typeface="Arial" charset="0"/>
                          <a:cs typeface="Arial" charset="0"/>
                        </a:rPr>
                        <a:t>$80,000–$90,000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1600" b="0" i="0" u="none" strike="noStrike" cap="none" normalizeH="0" baseline="0" smtClean="0">
                          <a:ln>
                            <a:noFill/>
                          </a:ln>
                          <a:solidFill>
                            <a:srgbClr val="000000"/>
                          </a:solidFill>
                          <a:effectLst/>
                          <a:latin typeface="Arial" charset="0"/>
                          <a:cs typeface="Arial" charset="0"/>
                        </a:rPr>
                        <a:t>24%</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65125">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1600" b="0" i="0" u="none" strike="noStrike" cap="none" normalizeH="0" baseline="0" smtClean="0">
                          <a:ln>
                            <a:noFill/>
                          </a:ln>
                          <a:solidFill>
                            <a:srgbClr val="000000"/>
                          </a:solidFill>
                          <a:effectLst/>
                          <a:latin typeface="Arial" charset="0"/>
                          <a:cs typeface="Arial" charset="0"/>
                        </a:rPr>
                        <a:t>$90,000–$100,000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1600" b="0" i="0" u="none" strike="noStrike" cap="none" normalizeH="0" baseline="0" smtClean="0">
                          <a:ln>
                            <a:noFill/>
                          </a:ln>
                          <a:solidFill>
                            <a:srgbClr val="000000"/>
                          </a:solidFill>
                          <a:effectLst/>
                          <a:latin typeface="Arial" charset="0"/>
                          <a:cs typeface="Arial" charset="0"/>
                        </a:rPr>
                        <a:t>29%</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65125">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1600" b="0" i="0" u="none" strike="noStrike" cap="none" normalizeH="0" baseline="0" smtClean="0">
                          <a:ln>
                            <a:noFill/>
                          </a:ln>
                          <a:solidFill>
                            <a:srgbClr val="000000"/>
                          </a:solidFill>
                          <a:effectLst/>
                          <a:latin typeface="Arial" charset="0"/>
                          <a:cs typeface="Arial" charset="0"/>
                        </a:rPr>
                        <a:t>&gt;$100,000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1600" b="0" i="0" u="none" strike="noStrike" cap="none" normalizeH="0" baseline="0" smtClean="0">
                          <a:ln>
                            <a:noFill/>
                          </a:ln>
                          <a:solidFill>
                            <a:srgbClr val="000000"/>
                          </a:solidFill>
                          <a:effectLst/>
                          <a:latin typeface="Arial" charset="0"/>
                          <a:cs typeface="Arial" charset="0"/>
                        </a:rPr>
                        <a:t>29%</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555037" name="AutoShape 29"/>
          <p:cNvSpPr>
            <a:spLocks noChangeArrowheads="1"/>
          </p:cNvSpPr>
          <p:nvPr/>
        </p:nvSpPr>
        <p:spPr bwMode="auto">
          <a:xfrm>
            <a:off x="177800" y="955675"/>
            <a:ext cx="4284663" cy="2921000"/>
          </a:xfrm>
          <a:prstGeom prst="roundRect">
            <a:avLst>
              <a:gd name="adj" fmla="val 16667"/>
            </a:avLst>
          </a:prstGeom>
          <a:solidFill>
            <a:srgbClr val="B1CBE4"/>
          </a:solidFill>
          <a:ln w="9525">
            <a:noFill/>
            <a:round/>
            <a:headEnd/>
            <a:tailEnd/>
          </a:ln>
          <a:effectLst>
            <a:outerShdw dist="35921" dir="2700000" algn="ctr" rotWithShape="0">
              <a:schemeClr val="bg2"/>
            </a:outerShdw>
          </a:effectLst>
        </p:spPr>
        <p:txBody>
          <a:bodyPr wrap="none" anchor="ctr"/>
          <a:lstStyle/>
          <a:p>
            <a:pPr fontAlgn="base">
              <a:spcBef>
                <a:spcPct val="0"/>
              </a:spcBef>
              <a:spcAft>
                <a:spcPct val="25000"/>
              </a:spcAft>
              <a:defRPr/>
            </a:pPr>
            <a:r>
              <a:rPr lang="en-US" sz="2000" b="1">
                <a:solidFill>
                  <a:srgbClr val="000000"/>
                </a:solidFill>
                <a:latin typeface="Arial Narrow" pitchFamily="34" charset="0"/>
                <a:cs typeface="Arial" pitchFamily="34" charset="0"/>
              </a:rPr>
              <a:t>On any working day:</a:t>
            </a:r>
          </a:p>
          <a:p>
            <a:pPr fontAlgn="base">
              <a:spcBef>
                <a:spcPct val="0"/>
              </a:spcBef>
              <a:spcAft>
                <a:spcPct val="25000"/>
              </a:spcAft>
              <a:buFontTx/>
              <a:buChar char="•"/>
              <a:defRPr/>
            </a:pPr>
            <a:r>
              <a:rPr lang="en-US" sz="2000" b="1">
                <a:solidFill>
                  <a:srgbClr val="000000"/>
                </a:solidFill>
                <a:latin typeface="Arial Narrow" pitchFamily="34" charset="0"/>
                <a:cs typeface="Arial" pitchFamily="34" charset="0"/>
              </a:rPr>
              <a:t>Total work commute trips : 178,923</a:t>
            </a:r>
          </a:p>
          <a:p>
            <a:pPr fontAlgn="base">
              <a:spcBef>
                <a:spcPct val="0"/>
              </a:spcBef>
              <a:spcAft>
                <a:spcPct val="25000"/>
              </a:spcAft>
              <a:buFontTx/>
              <a:buChar char="•"/>
              <a:defRPr/>
            </a:pPr>
            <a:r>
              <a:rPr lang="en-US" sz="2000" b="1">
                <a:solidFill>
                  <a:srgbClr val="000000"/>
                </a:solidFill>
                <a:latin typeface="Arial Narrow" pitchFamily="34" charset="0"/>
                <a:cs typeface="Arial" pitchFamily="34" charset="0"/>
              </a:rPr>
              <a:t>Average travel time : 19.02 minutes</a:t>
            </a:r>
          </a:p>
          <a:p>
            <a:pPr fontAlgn="base">
              <a:spcBef>
                <a:spcPct val="0"/>
              </a:spcBef>
              <a:spcAft>
                <a:spcPct val="25000"/>
              </a:spcAft>
              <a:defRPr/>
            </a:pPr>
            <a:r>
              <a:rPr lang="en-US" sz="2000" b="1">
                <a:solidFill>
                  <a:srgbClr val="4D4D4D"/>
                </a:solidFill>
                <a:latin typeface="Arial Narrow" pitchFamily="34" charset="0"/>
                <a:cs typeface="Arial" pitchFamily="34" charset="0"/>
              </a:rPr>
              <a:t>(Census 2005-2007 travel time 21.1)</a:t>
            </a:r>
          </a:p>
          <a:p>
            <a:pPr fontAlgn="base">
              <a:spcBef>
                <a:spcPct val="0"/>
              </a:spcBef>
              <a:spcAft>
                <a:spcPct val="25000"/>
              </a:spcAft>
              <a:buFontTx/>
              <a:buChar char="•"/>
              <a:defRPr/>
            </a:pPr>
            <a:r>
              <a:rPr lang="en-US" sz="2000" b="1">
                <a:solidFill>
                  <a:srgbClr val="000000"/>
                </a:solidFill>
                <a:latin typeface="Arial Narrow" pitchFamily="34" charset="0"/>
                <a:cs typeface="Arial" pitchFamily="34" charset="0"/>
              </a:rPr>
              <a:t>Total travel time : 3,403,545 minutes</a:t>
            </a:r>
          </a:p>
          <a:p>
            <a:pPr fontAlgn="base">
              <a:spcBef>
                <a:spcPct val="0"/>
              </a:spcBef>
              <a:spcAft>
                <a:spcPct val="25000"/>
              </a:spcAft>
              <a:buFontTx/>
              <a:buChar char="•"/>
              <a:defRPr/>
            </a:pPr>
            <a:r>
              <a:rPr lang="en-US" sz="2000" b="1">
                <a:solidFill>
                  <a:srgbClr val="000000"/>
                </a:solidFill>
                <a:latin typeface="Arial Narrow" pitchFamily="34" charset="0"/>
                <a:cs typeface="Arial" pitchFamily="34" charset="0"/>
              </a:rPr>
              <a:t>Average travel distance : 11.43 miles</a:t>
            </a:r>
          </a:p>
          <a:p>
            <a:pPr fontAlgn="base">
              <a:spcBef>
                <a:spcPct val="0"/>
              </a:spcBef>
              <a:spcAft>
                <a:spcPct val="25000"/>
              </a:spcAft>
              <a:buFontTx/>
              <a:buChar char="•"/>
              <a:defRPr/>
            </a:pPr>
            <a:r>
              <a:rPr lang="en-US" sz="2000" b="1">
                <a:solidFill>
                  <a:srgbClr val="000000"/>
                </a:solidFill>
                <a:latin typeface="Arial Narrow" pitchFamily="34" charset="0"/>
                <a:cs typeface="Arial" pitchFamily="34" charset="0"/>
              </a:rPr>
              <a:t>Total travel distance : 1,859,173 miles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witter-followers-hahlo-31-jan-09.jpg"/>
          <p:cNvPicPr>
            <a:picLocks noChangeAspect="1"/>
          </p:cNvPicPr>
          <p:nvPr/>
        </p:nvPicPr>
        <p:blipFill>
          <a:blip r:embed="rId2" cstate="print">
            <a:alphaModFix amt="47000"/>
          </a:blip>
          <a:stretch>
            <a:fillRect/>
          </a:stretch>
        </p:blipFill>
        <p:spPr>
          <a:xfrm>
            <a:off x="0" y="769309"/>
            <a:ext cx="9144000" cy="6088691"/>
          </a:xfrm>
          <a:prstGeom prst="rect">
            <a:avLst/>
          </a:prstGeom>
          <a:effectLst>
            <a:softEdge rad="635000"/>
          </a:effectLst>
        </p:spPr>
      </p:pic>
      <p:sp>
        <p:nvSpPr>
          <p:cNvPr id="61442" name="Rectangle 2"/>
          <p:cNvSpPr>
            <a:spLocks noGrp="1" noChangeArrowheads="1"/>
          </p:cNvSpPr>
          <p:nvPr>
            <p:ph type="title"/>
          </p:nvPr>
        </p:nvSpPr>
        <p:spPr/>
        <p:txBody>
          <a:bodyPr/>
          <a:lstStyle/>
          <a:p>
            <a:pPr algn="l"/>
            <a:r>
              <a:rPr lang="en-US" dirty="0" smtClean="0"/>
              <a:t>The </a:t>
            </a:r>
            <a:r>
              <a:rPr lang="en-US" dirty="0" err="1" smtClean="0"/>
              <a:t>Prosumer</a:t>
            </a:r>
            <a:r>
              <a:rPr lang="en-US" dirty="0" smtClean="0"/>
              <a:t> generation</a:t>
            </a:r>
            <a:endParaRPr lang="en-US" dirty="0"/>
          </a:p>
        </p:txBody>
      </p:sp>
      <p:sp>
        <p:nvSpPr>
          <p:cNvPr id="61443" name="Rectangle 3"/>
          <p:cNvSpPr>
            <a:spLocks noGrp="1" noChangeArrowheads="1"/>
          </p:cNvSpPr>
          <p:nvPr>
            <p:ph type="body" idx="1"/>
          </p:nvPr>
        </p:nvSpPr>
        <p:spPr>
          <a:xfrm>
            <a:off x="120651" y="1044573"/>
            <a:ext cx="4756150" cy="4928917"/>
          </a:xfrm>
          <a:solidFill>
            <a:srgbClr val="FFFFFF">
              <a:shade val="85000"/>
            </a:srgbClr>
          </a:solidFill>
          <a:effectLst>
            <a:outerShdw blurRad="40000" dist="20000" dir="5400000" rotWithShape="0">
              <a:srgbClr val="000000">
                <a:alpha val="38000"/>
              </a:srgbClr>
            </a:outerShdw>
            <a:softEdge rad="127000"/>
          </a:effectLst>
        </p:spPr>
        <p:style>
          <a:lnRef idx="1">
            <a:schemeClr val="accent5"/>
          </a:lnRef>
          <a:fillRef idx="2">
            <a:schemeClr val="accent5"/>
          </a:fillRef>
          <a:effectRef idx="1">
            <a:schemeClr val="accent5"/>
          </a:effectRef>
          <a:fontRef idx="minor">
            <a:schemeClr val="dk1"/>
          </a:fontRef>
        </p:style>
        <p:txBody>
          <a:bodyPr/>
          <a:lstStyle/>
          <a:p>
            <a:r>
              <a:rPr lang="en-US" sz="2000" b="0" dirty="0" smtClean="0">
                <a:latin typeface="Arial Narrow"/>
                <a:cs typeface="Arial Narrow"/>
              </a:rPr>
              <a:t>Traditional </a:t>
            </a:r>
            <a:r>
              <a:rPr lang="en-US" sz="2000" b="0" dirty="0">
                <a:latin typeface="Arial Narrow"/>
                <a:cs typeface="Arial Narrow"/>
              </a:rPr>
              <a:t>surveys methods </a:t>
            </a:r>
            <a:r>
              <a:rPr lang="en-US" sz="2000" b="0" dirty="0" smtClean="0">
                <a:latin typeface="Arial Narrow"/>
                <a:cs typeface="Arial Narrow"/>
              </a:rPr>
              <a:t>are no longer useful</a:t>
            </a:r>
          </a:p>
          <a:p>
            <a:pPr lvl="1"/>
            <a:r>
              <a:rPr lang="en-US" sz="1800" b="0" dirty="0" smtClean="0">
                <a:latin typeface="Arial Narrow"/>
                <a:cs typeface="Arial Narrow"/>
              </a:rPr>
              <a:t>Alarmingly low response rates</a:t>
            </a:r>
          </a:p>
          <a:p>
            <a:pPr lvl="1"/>
            <a:r>
              <a:rPr lang="en-US" sz="1800" b="0" dirty="0" smtClean="0">
                <a:latin typeface="Arial Narrow"/>
                <a:cs typeface="Arial Narrow"/>
              </a:rPr>
              <a:t>Landline phone and mail based</a:t>
            </a:r>
            <a:endParaRPr lang="en-US" sz="1800" b="0" dirty="0">
              <a:latin typeface="Arial Narrow"/>
              <a:cs typeface="Arial Narrow"/>
            </a:endParaRPr>
          </a:p>
          <a:p>
            <a:pPr lvl="1"/>
            <a:r>
              <a:rPr lang="en-US" sz="1800" b="0" dirty="0">
                <a:latin typeface="Arial Narrow"/>
                <a:cs typeface="Arial Narrow"/>
              </a:rPr>
              <a:t>Technology infusion can help</a:t>
            </a:r>
          </a:p>
          <a:p>
            <a:r>
              <a:rPr lang="en-US" sz="2000" b="0" dirty="0" smtClean="0">
                <a:latin typeface="Arial Narrow" pitchFamily="34" charset="0"/>
              </a:rPr>
              <a:t>Past methods will not be economically viable</a:t>
            </a:r>
          </a:p>
          <a:p>
            <a:r>
              <a:rPr lang="en-US" sz="2000" b="0" dirty="0" smtClean="0">
                <a:latin typeface="Arial Narrow" pitchFamily="34" charset="0"/>
              </a:rPr>
              <a:t>Progress </a:t>
            </a:r>
            <a:r>
              <a:rPr lang="en-US" sz="2000" b="0" dirty="0">
                <a:latin typeface="Arial Narrow" pitchFamily="34" charset="0"/>
              </a:rPr>
              <a:t>and commoditization of geospatial, cyber, and communication technologies will only increase </a:t>
            </a:r>
            <a:r>
              <a:rPr lang="en-US" sz="2000" b="0" dirty="0" smtClean="0">
                <a:latin typeface="Arial Narrow" pitchFamily="34" charset="0"/>
              </a:rPr>
              <a:t>data production and use</a:t>
            </a:r>
            <a:endParaRPr lang="en-US" sz="2000" b="0" dirty="0">
              <a:latin typeface="Arial Narrow" pitchFamily="34" charset="0"/>
            </a:endParaRPr>
          </a:p>
          <a:p>
            <a:pPr lvl="1"/>
            <a:r>
              <a:rPr lang="en-US" sz="1800" b="0" dirty="0" smtClean="0">
                <a:latin typeface="Arial Narrow" pitchFamily="34" charset="0"/>
              </a:rPr>
              <a:t>Internet </a:t>
            </a:r>
            <a:r>
              <a:rPr lang="en-US" sz="1800" b="0" dirty="0">
                <a:latin typeface="Arial Narrow" pitchFamily="34" charset="0"/>
              </a:rPr>
              <a:t>interest groups and social networks</a:t>
            </a:r>
          </a:p>
          <a:p>
            <a:pPr lvl="1"/>
            <a:r>
              <a:rPr lang="en-US" sz="1800" b="0" dirty="0" smtClean="0">
                <a:latin typeface="Arial Narrow" pitchFamily="34" charset="0"/>
              </a:rPr>
              <a:t>Real time streaming platforms</a:t>
            </a:r>
            <a:endParaRPr lang="en-US" sz="2200" b="0" dirty="0" smtClean="0">
              <a:latin typeface="Arial Narrow" pitchFamily="34" charset="0"/>
            </a:endParaRPr>
          </a:p>
          <a:p>
            <a:r>
              <a:rPr lang="en-US" sz="2000" b="0" dirty="0" smtClean="0">
                <a:latin typeface="Arial Narrow" pitchFamily="34" charset="0"/>
              </a:rPr>
              <a:t>Crowdsourcing is an effective strategy</a:t>
            </a:r>
          </a:p>
          <a:p>
            <a:pPr lvl="1"/>
            <a:r>
              <a:rPr lang="en-US" sz="1600" b="0" dirty="0" smtClean="0">
                <a:latin typeface="Arial Narrow" pitchFamily="34" charset="0"/>
              </a:rPr>
              <a:t>Hotline, </a:t>
            </a:r>
            <a:r>
              <a:rPr lang="en-US" sz="1600" b="0" dirty="0" err="1" smtClean="0">
                <a:latin typeface="Arial Narrow" pitchFamily="34" charset="0"/>
              </a:rPr>
              <a:t>Tipline</a:t>
            </a:r>
            <a:r>
              <a:rPr lang="en-US" sz="1600" b="0" dirty="0" smtClean="0">
                <a:latin typeface="Arial Narrow" pitchFamily="34" charset="0"/>
              </a:rPr>
              <a:t>, Amber Alert</a:t>
            </a:r>
          </a:p>
        </p:txBody>
      </p:sp>
      <p:pic>
        <p:nvPicPr>
          <p:cNvPr id="5" name="Picture 4" descr="facebook.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81800" y="914400"/>
            <a:ext cx="2133600" cy="1498743"/>
          </a:xfrm>
          <a:prstGeom prst="rect">
            <a:avLst/>
          </a:prstGeom>
          <a:ln>
            <a:noFill/>
          </a:ln>
          <a:effectLst>
            <a:outerShdw blurRad="292100" dist="139700" dir="2700000" algn="tl" rotWithShape="0">
              <a:srgbClr val="333333">
                <a:alpha val="65000"/>
              </a:srgbClr>
            </a:outerShdw>
          </a:effectLst>
        </p:spPr>
      </p:pic>
      <p:pic>
        <p:nvPicPr>
          <p:cNvPr id="6" name="Picture 5" descr="twitter.gif"/>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10400" y="2286000"/>
            <a:ext cx="1904999" cy="7987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twitter-pingdom-chart.jpg"/>
          <p:cNvPicPr>
            <a:picLocks noChangeAspect="1"/>
          </p:cNvPicPr>
          <p:nvPr/>
        </p:nvPicPr>
        <p:blipFill>
          <a:blip r:embed="rId5" cstate="print"/>
          <a:stretch>
            <a:fillRect/>
          </a:stretch>
        </p:blipFill>
        <p:spPr>
          <a:xfrm>
            <a:off x="5562600" y="3352800"/>
            <a:ext cx="3378200" cy="22133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ormal-distribution-2.gif"/>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4137197" y="2442431"/>
            <a:ext cx="5006802" cy="29727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p:txBody>
          <a:bodyPr/>
          <a:lstStyle/>
          <a:p>
            <a:pPr algn="l"/>
            <a:r>
              <a:rPr lang="en-US" dirty="0" smtClean="0"/>
              <a:t>The unknown unknowns</a:t>
            </a:r>
            <a:endParaRPr lang="en-US" dirty="0"/>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1454525596"/>
              </p:ext>
            </p:extLst>
          </p:nvPr>
        </p:nvGraphicFramePr>
        <p:xfrm>
          <a:off x="0" y="921146"/>
          <a:ext cx="5302892" cy="59368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4"/>
          <p:cNvSpPr>
            <a:spLocks noGrp="1"/>
          </p:cNvSpPr>
          <p:nvPr>
            <p:ph sz="half" idx="2"/>
          </p:nvPr>
        </p:nvSpPr>
        <p:spPr>
          <a:xfrm>
            <a:off x="5302892" y="1041930"/>
            <a:ext cx="3718828" cy="4525963"/>
          </a:xfrm>
        </p:spPr>
        <p:txBody>
          <a:bodyPr/>
          <a:lstStyle/>
          <a:p>
            <a:r>
              <a:rPr lang="en-US" dirty="0" smtClean="0"/>
              <a:t>But is a 50% nonrandom sample better than a 5% random sample?</a:t>
            </a:r>
            <a:endParaRPr lang="en-US" dirty="0"/>
          </a:p>
        </p:txBody>
      </p:sp>
    </p:spTree>
    <p:extLst>
      <p:ext uri="{BB962C8B-B14F-4D97-AF65-F5344CB8AC3E}">
        <p14:creationId xmlns:p14="http://schemas.microsoft.com/office/powerpoint/2010/main" val="3797283036"/>
      </p:ext>
    </p:extLst>
  </p:cSld>
  <p:clrMapOvr>
    <a:masterClrMapping/>
  </p:clrMapOvr>
  <p:timing>
    <p:tnLst>
      <p:par>
        <p:cTn id="1" dur="indefinite" restart="never" nodeType="tmRoot"/>
      </p:par>
    </p:tnLst>
  </p:timing>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descr="New Yorker.tiff" id="3" name="Picture 2"/>
          <p:cNvPicPr>
            <a:picLocks noChangeAspect="1"/>
          </p:cNvPicPr>
          <p:nvPr/>
        </p:nvPicPr>
        <p:blipFill rotWithShape="1">
          <a:blip cstate="print" r:embed="rId2">
            <a:alphaModFix/>
            <a:extLst>
              <a:ext uri="{28A0092B-C50C-407E-A947-70E740481C1C}">
                <a14:useLocalDpi xmlns:a14="http://schemas.microsoft.com/office/drawing/2010/main"/>
              </a:ext>
            </a:extLst>
          </a:blip>
          <a:srcRect r="-29"/>
          <a:stretch/>
        </p:blipFill>
        <p:spPr>
          <a:xfrm rot="20829051">
            <a:off x="790420" y="830928"/>
            <a:ext cx="7276339" cy="4659838"/>
          </a:xfrm>
          <a:prstGeom prst="rect">
            <a:avLst/>
          </a:prstGeom>
          <a:ln>
            <a:noFill/>
          </a:ln>
          <a:effectLst>
            <a:softEdge rad="112500"/>
          </a:effectLst>
        </p:spPr>
      </p:pic>
      <p:sp>
        <p:nvSpPr>
          <p:cNvPr id="2" name="Title 1"/>
          <p:cNvSpPr>
            <a:spLocks noGrp="1"/>
          </p:cNvSpPr>
          <p:nvPr>
            <p:ph type="title"/>
          </p:nvPr>
        </p:nvSpPr>
        <p:spPr/>
        <p:txBody>
          <a:bodyPr/>
          <a:lstStyle/>
          <a:p>
            <a:pPr algn="l"/>
            <a:r>
              <a:rPr dirty="0" lang="en-US" smtClean="0"/>
              <a:t>Space-time is our new biometric</a:t>
            </a:r>
            <a:endParaRPr dirty="0" lang="en-US"/>
          </a:p>
        </p:txBody>
      </p:sp>
      <p:pic>
        <p:nvPicPr>
          <p:cNvPr descr="The Hotspotter.tiff"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21465" y="1237288"/>
            <a:ext cx="3069661" cy="4973327"/>
          </a:xfrm>
          <a:prstGeom prst="rect">
            <a:avLst/>
          </a:prstGeom>
          <a:ln cap="sq" w="38100">
            <a:solidFill>
              <a:srgbClr val="000000"/>
            </a:solidFill>
            <a:prstDash val="solid"/>
            <a:miter lim="800000"/>
          </a:ln>
          <a:effectLst>
            <a:outerShdw algn="tl" blurRad="50800" dir="2700000" dist="38100" rotWithShape="0">
              <a:srgbClr val="000000">
                <a:alpha val="43000"/>
              </a:srgbClr>
            </a:outerShdw>
          </a:effectLst>
        </p:spPr>
      </p:pic>
      <p:pic>
        <p:nvPicPr>
          <p:cNvPr descr="spatial turn in health research.tiff"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61394" y="2268764"/>
            <a:ext cx="6357279" cy="4472800"/>
          </a:xfrm>
          <a:prstGeom prst="rect">
            <a:avLst/>
          </a:prstGeom>
          <a:solidFill>
            <a:srgbClr val="FFFFFF">
              <a:shade val="85000"/>
            </a:srgbClr>
          </a:solidFill>
          <a:ln cap="sq" w="88900">
            <a:solidFill>
              <a:srgbClr val="FFFFFF"/>
            </a:solidFill>
            <a:miter lim="800000"/>
          </a:ln>
          <a:effectLst>
            <a:outerShdw algn="tl" blurRad="55000" dir="5400000" dist="18000" rotWithShape="0">
              <a:srgbClr val="000000">
                <a:alpha val="40000"/>
              </a:srgbClr>
            </a:outerShdw>
          </a:effectLst>
          <a:scene3d>
            <a:camera prst="orthographicFront"/>
            <a:lightRig dir="t" rig="twoPt">
              <a:rot lat="0" lon="0" rev="7200000"/>
            </a:lightRig>
          </a:scene3d>
          <a:sp3d>
            <a:bevelT h="19050" w="25400"/>
            <a:contourClr>
              <a:srgbClr val="FFFFFF"/>
            </a:contourClr>
          </a:sp3d>
        </p:spPr>
      </p:pic>
    </p:spTree>
    <p:extLst>
      <p:ext uri="{BB962C8B-B14F-4D97-AF65-F5344CB8AC3E}">
        <p14:creationId xmlns:p14="http://schemas.microsoft.com/office/powerpoint/2010/main" val="2676392058"/>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9" presetSubtype="0">
                                  <p:stCondLst>
                                    <p:cond delay="0"/>
                                  </p:stCondLst>
                                  <p:childTnLst>
                                    <p:set>
                                      <p:cBhvr>
                                        <p:cTn dur="1" fill="hold" id="6">
                                          <p:stCondLst>
                                            <p:cond delay="0"/>
                                          </p:stCondLst>
                                        </p:cTn>
                                        <p:tgtEl>
                                          <p:spTgt spid="5"/>
                                        </p:tgtEl>
                                        <p:attrNameLst>
                                          <p:attrName>style.visibility</p:attrName>
                                        </p:attrNameLst>
                                      </p:cBhvr>
                                      <p:to>
                                        <p:strVal val="visible"/>
                                      </p:to>
                                    </p:set>
                                    <p:animEffect filter="dissolve" transition="in">
                                      <p:cBhvr>
                                        <p:cTn dur="500" id="7"/>
                                        <p:tgtEl>
                                          <p:spTgt spid="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p:cNvSpPr>
            <a:spLocks noGrp="1"/>
          </p:cNvSpPr>
          <p:nvPr>
            <p:ph type="title"/>
          </p:nvPr>
        </p:nvSpPr>
        <p:spPr>
          <a:xfrm>
            <a:off x="111125" y="177800"/>
            <a:ext cx="8849304" cy="2065950"/>
          </a:xfrm>
        </p:spPr>
        <p:txBody>
          <a:bodyPr/>
          <a:lstStyle/>
          <a:p>
            <a:r>
              <a:rPr dirty="0" lang="en-US"/>
              <a:t>Spatial Distribution of U.S. Household Carbon Footprints Reveals Suburbanization Undermines Greenhouse Gas Benefits of Urban Population Density</a:t>
            </a:r>
          </a:p>
        </p:txBody>
      </p:sp>
      <p:pic>
        <p:nvPicPr>
          <p:cNvPr id="3" name="Picture 2"/>
          <p:cNvPicPr>
            <a:picLocks noChangeAspect="1"/>
          </p:cNvPicPr>
          <p:nvPr/>
        </p:nvPicPr>
        <p:blipFill>
          <a:blip r:embed="rId3"/>
          <a:stretch>
            <a:fillRect/>
          </a:stretch>
        </p:blipFill>
        <p:spPr>
          <a:xfrm>
            <a:off x="0" y="2254890"/>
            <a:ext cx="9144000" cy="3726180"/>
          </a:xfrm>
          <a:prstGeom prst="rect">
            <a:avLst/>
          </a:prstGeom>
        </p:spPr>
      </p:pic>
      <p:sp>
        <p:nvSpPr>
          <p:cNvPr id="4" name="TextBox 3"/>
          <p:cNvSpPr txBox="1"/>
          <p:nvPr/>
        </p:nvSpPr>
        <p:spPr>
          <a:xfrm>
            <a:off x="3967168" y="6086836"/>
            <a:ext cx="4993261" cy="646331"/>
          </a:xfrm>
          <a:prstGeom prst="rect">
            <a:avLst/>
          </a:prstGeom>
          <a:noFill/>
        </p:spPr>
        <p:txBody>
          <a:bodyPr rtlCol="0" wrap="none">
            <a:spAutoFit/>
          </a:bodyPr>
          <a:lstStyle/>
          <a:p>
            <a:r>
              <a:rPr b="1" dirty="0" lang="en-US">
                <a:hlinkClick r:id="rId4"/>
              </a:rPr>
              <a:t>Christopher Jones *† and </a:t>
            </a:r>
            <a:r>
              <a:rPr b="1" dirty="0" lang="en-US">
                <a:hlinkClick r:id="rId5"/>
              </a:rPr>
              <a:t>Daniel M. Kammen *†‡§</a:t>
            </a:r>
          </a:p>
          <a:p>
            <a:r>
              <a:rPr baseline="30000" dirty="0" lang="en-US" smtClean="0"/>
              <a:t>†</a:t>
            </a:r>
            <a:r>
              <a:rPr dirty="0" i="1" lang="fr-FR" smtClean="0"/>
              <a:t>Environ</a:t>
            </a:r>
            <a:r>
              <a:rPr dirty="0" i="1" lang="fr-FR"/>
              <a:t>. </a:t>
            </a:r>
            <a:r>
              <a:rPr dirty="0" err="1" i="1" lang="fr-FR"/>
              <a:t>Sci</a:t>
            </a:r>
            <a:r>
              <a:rPr dirty="0" i="1" lang="fr-FR"/>
              <a:t>. </a:t>
            </a:r>
            <a:r>
              <a:rPr dirty="0" err="1" i="1" lang="fr-FR"/>
              <a:t>Technol</a:t>
            </a:r>
            <a:r>
              <a:rPr dirty="0" i="1" lang="fr-FR"/>
              <a:t>.</a:t>
            </a:r>
            <a:r>
              <a:rPr dirty="0" lang="fr-FR"/>
              <a:t>, </a:t>
            </a:r>
            <a:r>
              <a:rPr b="1" dirty="0" lang="fr-FR"/>
              <a:t>2014</a:t>
            </a:r>
            <a:r>
              <a:rPr dirty="0" lang="fr-FR"/>
              <a:t>, </a:t>
            </a:r>
            <a:r>
              <a:rPr dirty="0" i="1" lang="fr-FR"/>
              <a:t>48</a:t>
            </a:r>
            <a:r>
              <a:rPr dirty="0" lang="fr-FR"/>
              <a:t> (2), pp 895–902</a:t>
            </a:r>
            <a:endParaRPr dirty="0" lang="en-US"/>
          </a:p>
        </p:txBody>
      </p:sp>
      <p:pic>
        <p:nvPicPr>
          <p:cNvPr descr="Jones and Kammen 2014.tiff" id="5" name="Picture 4"/>
          <p:cNvPicPr>
            <a:picLocks noChangeAspect="1"/>
          </p:cNvPicPr>
          <p:nvPr/>
        </p:nvPicPr>
        <p:blipFill rotWithShape="1">
          <a:blip cstate="print" r:embed="rId6">
            <a:extLst>
              <a:ext uri="{28A0092B-C50C-407E-A947-70E740481C1C}">
                <a14:useLocalDpi xmlns:a14="http://schemas.microsoft.com/office/drawing/2010/main"/>
              </a:ext>
            </a:extLst>
          </a:blip>
          <a:srcRect b="-179" r="96"/>
          <a:stretch/>
        </p:blipFill>
        <p:spPr>
          <a:xfrm>
            <a:off x="342045" y="5690335"/>
            <a:ext cx="2923817" cy="1042832"/>
          </a:xfrm>
          <a:prstGeom prst="rect">
            <a:avLst/>
          </a:prstGeom>
          <a:ln>
            <a:noFill/>
          </a:ln>
          <a:effectLst>
            <a:outerShdw algn="tl" blurRad="292100" dir="2700000" dist="139700" rotWithShape="0">
              <a:srgbClr val="333333">
                <a:alpha val="65000"/>
              </a:srgbClr>
            </a:outerShdw>
          </a:effectLst>
        </p:spPr>
      </p:pic>
    </p:spTree>
    <p:extLst>
      <p:ext uri="{BB962C8B-B14F-4D97-AF65-F5344CB8AC3E}">
        <p14:creationId xmlns:p14="http://schemas.microsoft.com/office/powerpoint/2010/main" val="3961192415"/>
      </p:ext>
    </p:extLst>
  </p:cSld>
  <p:clrMapOvr>
    <a:masterClrMapping/>
  </p:clrMapOvr>
  <p:timing>
    <p:tnLst>
      <p:par>
        <p:cTn dur="indefinite" id="1" nodeType="tmRoot" restart="never"/>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Citizen science is making an impact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56811161"/>
              </p:ext>
            </p:extLst>
          </p:nvPr>
        </p:nvGraphicFramePr>
        <p:xfrm>
          <a:off x="120650" y="1040538"/>
          <a:ext cx="9023350" cy="4886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Professor-Muki-Haklay-475x475.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335105" y="4384494"/>
            <a:ext cx="1636590" cy="163659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6411572" y="6034373"/>
            <a:ext cx="2710999" cy="307777"/>
          </a:xfrm>
          <a:prstGeom prst="rect">
            <a:avLst/>
          </a:prstGeom>
          <a:noFill/>
        </p:spPr>
        <p:txBody>
          <a:bodyPr wrap="none" rtlCol="0">
            <a:spAutoFit/>
          </a:bodyPr>
          <a:lstStyle/>
          <a:p>
            <a:r>
              <a:rPr lang="en-US" sz="1400" dirty="0" smtClean="0">
                <a:solidFill>
                  <a:srgbClr val="000000"/>
                </a:solidFill>
                <a:latin typeface="Arial"/>
              </a:rPr>
              <a:t>Courtesy: Dr. </a:t>
            </a:r>
            <a:r>
              <a:rPr lang="en-US" sz="1400" dirty="0" err="1" smtClean="0">
                <a:solidFill>
                  <a:srgbClr val="000000"/>
                </a:solidFill>
                <a:latin typeface="Arial"/>
              </a:rPr>
              <a:t>Muki</a:t>
            </a:r>
            <a:r>
              <a:rPr lang="en-US" sz="1400" dirty="0" smtClean="0">
                <a:solidFill>
                  <a:srgbClr val="000000"/>
                </a:solidFill>
                <a:latin typeface="Arial"/>
              </a:rPr>
              <a:t> </a:t>
            </a:r>
            <a:r>
              <a:rPr lang="en-US" sz="1400" dirty="0" err="1" smtClean="0">
                <a:solidFill>
                  <a:srgbClr val="000000"/>
                </a:solidFill>
                <a:latin typeface="Arial"/>
              </a:rPr>
              <a:t>Haklay</a:t>
            </a:r>
            <a:r>
              <a:rPr lang="en-US" sz="1400" dirty="0" smtClean="0">
                <a:solidFill>
                  <a:srgbClr val="000000"/>
                </a:solidFill>
                <a:latin typeface="Arial"/>
              </a:rPr>
              <a:t>, UCL</a:t>
            </a:r>
            <a:endParaRPr lang="en-US" sz="1400" dirty="0">
              <a:solidFill>
                <a:srgbClr val="000000"/>
              </a:solidFill>
              <a:latin typeface="Arial"/>
            </a:endParaRPr>
          </a:p>
        </p:txBody>
      </p:sp>
    </p:spTree>
    <p:extLst>
      <p:ext uri="{BB962C8B-B14F-4D97-AF65-F5344CB8AC3E}">
        <p14:creationId xmlns:p14="http://schemas.microsoft.com/office/powerpoint/2010/main" val="1092110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eathrow.jpg"/>
          <p:cNvPicPr>
            <a:picLocks noChangeAspect="1"/>
          </p:cNvPicPr>
          <p:nvPr/>
        </p:nvPicPr>
        <p:blipFill>
          <a:blip r:embed="rId2">
            <a:alphaModFix amt="52000"/>
            <a:extLst>
              <a:ext uri="{28A0092B-C50C-407E-A947-70E740481C1C}">
                <a14:useLocalDpi xmlns:a14="http://schemas.microsoft.com/office/drawing/2010/main"/>
              </a:ext>
            </a:extLst>
          </a:blip>
          <a:stretch>
            <a:fillRect/>
          </a:stretch>
        </p:blipFill>
        <p:spPr>
          <a:xfrm>
            <a:off x="412335" y="896261"/>
            <a:ext cx="8069284" cy="5953338"/>
          </a:xfrm>
          <a:prstGeom prst="rect">
            <a:avLst/>
          </a:prstGeom>
          <a:effectLst>
            <a:glow rad="101600">
              <a:schemeClr val="bg1">
                <a:alpha val="68000"/>
              </a:schemeClr>
            </a:glow>
            <a:softEdge rad="635000"/>
          </a:effectLst>
        </p:spPr>
      </p:pic>
      <p:sp>
        <p:nvSpPr>
          <p:cNvPr id="2" name="Title 1"/>
          <p:cNvSpPr>
            <a:spLocks noGrp="1"/>
          </p:cNvSpPr>
          <p:nvPr>
            <p:ph type="title"/>
          </p:nvPr>
        </p:nvSpPr>
        <p:spPr>
          <a:xfrm>
            <a:off x="120649" y="153988"/>
            <a:ext cx="8737233" cy="504825"/>
          </a:xfrm>
        </p:spPr>
        <p:txBody>
          <a:bodyPr/>
          <a:lstStyle/>
          <a:p>
            <a:pPr algn="l"/>
            <a:r>
              <a:rPr lang="en-US" dirty="0" smtClean="0"/>
              <a:t>Noise mapping around London Heathrow</a:t>
            </a:r>
            <a:endParaRPr lang="en-US" dirty="0"/>
          </a:p>
        </p:txBody>
      </p:sp>
      <p:pic>
        <p:nvPicPr>
          <p:cNvPr id="4" name="Picture 3" descr="airbus_hous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89637" y="3963332"/>
            <a:ext cx="4268245" cy="2750647"/>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8" name="Picture 7" descr="noise mapping.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0649" y="965773"/>
            <a:ext cx="3882404" cy="2640606"/>
          </a:xfrm>
          <a:prstGeom prst="rect">
            <a:avLst/>
          </a:prstGeom>
          <a:ln>
            <a:noFill/>
          </a:ln>
          <a:effectLst>
            <a:outerShdw blurRad="292100" dist="139700" dir="2700000" algn="tl" rotWithShape="0">
              <a:srgbClr val="333333">
                <a:alpha val="65000"/>
              </a:srgbClr>
            </a:outerShdw>
            <a:reflection blurRad="6350" stA="50000" endA="300" endPos="55000" dir="5400000" sy="-100000" algn="bl" rotWithShape="0"/>
          </a:effectLst>
        </p:spPr>
      </p:pic>
      <p:pic>
        <p:nvPicPr>
          <p:cNvPr id="10" name="Picture 9" descr="ucllogo_sml_blk.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07908" y="965773"/>
            <a:ext cx="3060192" cy="905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155971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a:xfrm>
            <a:off x="120650" y="153988"/>
            <a:ext cx="8718550" cy="504825"/>
          </a:xfrm>
        </p:spPr>
        <p:txBody>
          <a:bodyPr/>
          <a:lstStyle/>
          <a:p>
            <a:pPr algn="l" eaLnBrk="1" hangingPunct="1"/>
            <a:r>
              <a:rPr lang="en-US" dirty="0" smtClean="0">
                <a:ea typeface="Geneva"/>
                <a:cs typeface="Geneva"/>
              </a:rPr>
              <a:t>Geographic data has driven innovation</a:t>
            </a:r>
          </a:p>
        </p:txBody>
      </p:sp>
      <p:grpSp>
        <p:nvGrpSpPr>
          <p:cNvPr id="2" name="Group 21"/>
          <p:cNvGrpSpPr>
            <a:grpSpLocks/>
          </p:cNvGrpSpPr>
          <p:nvPr/>
        </p:nvGrpSpPr>
        <p:grpSpPr bwMode="auto">
          <a:xfrm>
            <a:off x="119063" y="1023938"/>
            <a:ext cx="8766175" cy="512762"/>
            <a:chOff x="75" y="645"/>
            <a:chExt cx="5522" cy="323"/>
          </a:xfrm>
        </p:grpSpPr>
        <p:sp>
          <p:nvSpPr>
            <p:cNvPr id="594949" name="Rectangle 5"/>
            <p:cNvSpPr>
              <a:spLocks noChangeArrowheads="1"/>
            </p:cNvSpPr>
            <p:nvPr/>
          </p:nvSpPr>
          <p:spPr bwMode="auto">
            <a:xfrm>
              <a:off x="75" y="645"/>
              <a:ext cx="793" cy="323"/>
            </a:xfrm>
            <a:prstGeom prst="rect">
              <a:avLst/>
            </a:prstGeom>
            <a:solidFill>
              <a:srgbClr val="5F5F5F"/>
            </a:solidFill>
            <a:ln w="9525">
              <a:noFill/>
              <a:miter lim="800000"/>
              <a:headEnd/>
              <a:tailEnd/>
            </a:ln>
            <a:effectLst>
              <a:outerShdw dist="35921" dir="2700000" algn="ctr" rotWithShape="0">
                <a:schemeClr val="bg2"/>
              </a:outerShdw>
            </a:effectLst>
          </p:spPr>
          <p:txBody>
            <a:bodyPr wrap="none" anchor="ctr"/>
            <a:lstStyle/>
            <a:p>
              <a:pPr algn="ctr" defTabSz="457200">
                <a:defRPr/>
              </a:pPr>
              <a:r>
                <a:rPr lang="en-US" b="1">
                  <a:solidFill>
                    <a:srgbClr val="FFFFFF"/>
                  </a:solidFill>
                  <a:effectLst>
                    <a:outerShdw blurRad="38100" dist="38100" dir="2700000" algn="tl">
                      <a:srgbClr val="000000"/>
                    </a:outerShdw>
                  </a:effectLst>
                  <a:latin typeface="Arial Narrow" pitchFamily="34" charset="0"/>
                </a:rPr>
                <a:t>1790</a:t>
              </a:r>
            </a:p>
          </p:txBody>
        </p:sp>
        <p:sp>
          <p:nvSpPr>
            <p:cNvPr id="594951" name="Rectangle 7"/>
            <p:cNvSpPr>
              <a:spLocks noChangeArrowheads="1"/>
            </p:cNvSpPr>
            <p:nvPr/>
          </p:nvSpPr>
          <p:spPr bwMode="auto">
            <a:xfrm>
              <a:off x="892" y="646"/>
              <a:ext cx="4705" cy="322"/>
            </a:xfrm>
            <a:prstGeom prst="rect">
              <a:avLst/>
            </a:prstGeom>
            <a:solidFill>
              <a:srgbClr val="D1DCE5"/>
            </a:solidFill>
            <a:ln w="9525">
              <a:noFill/>
              <a:miter lim="800000"/>
              <a:headEnd/>
              <a:tailEnd/>
            </a:ln>
            <a:effectLst>
              <a:outerShdw dist="35921" dir="2700000" algn="ctr" rotWithShape="0">
                <a:schemeClr val="bg2"/>
              </a:outerShdw>
            </a:effectLst>
          </p:spPr>
          <p:txBody>
            <a:bodyPr wrap="none" anchor="ctr"/>
            <a:lstStyle/>
            <a:p>
              <a:pPr defTabSz="457200">
                <a:defRPr/>
              </a:pPr>
              <a:r>
                <a:rPr lang="en-US">
                  <a:solidFill>
                    <a:srgbClr val="000000"/>
                  </a:solidFill>
                  <a:latin typeface="Arial Narrow" pitchFamily="34" charset="0"/>
                </a:rPr>
                <a:t>First US Census.  3.9 million people counted.</a:t>
              </a:r>
            </a:p>
          </p:txBody>
        </p:sp>
      </p:grpSp>
      <p:grpSp>
        <p:nvGrpSpPr>
          <p:cNvPr id="3" name="Group 22"/>
          <p:cNvGrpSpPr>
            <a:grpSpLocks/>
          </p:cNvGrpSpPr>
          <p:nvPr/>
        </p:nvGrpSpPr>
        <p:grpSpPr bwMode="auto">
          <a:xfrm>
            <a:off x="119063" y="1608138"/>
            <a:ext cx="8766175" cy="630237"/>
            <a:chOff x="75" y="1013"/>
            <a:chExt cx="5522" cy="397"/>
          </a:xfrm>
        </p:grpSpPr>
        <p:sp>
          <p:nvSpPr>
            <p:cNvPr id="594950" name="Rectangle 6"/>
            <p:cNvSpPr>
              <a:spLocks noChangeArrowheads="1"/>
            </p:cNvSpPr>
            <p:nvPr/>
          </p:nvSpPr>
          <p:spPr bwMode="auto">
            <a:xfrm>
              <a:off x="892" y="1014"/>
              <a:ext cx="4705" cy="396"/>
            </a:xfrm>
            <a:prstGeom prst="rect">
              <a:avLst/>
            </a:prstGeom>
            <a:solidFill>
              <a:srgbClr val="D1DCE5"/>
            </a:solidFill>
            <a:ln w="9525">
              <a:noFill/>
              <a:miter lim="800000"/>
              <a:headEnd/>
              <a:tailEnd/>
            </a:ln>
            <a:effectLst>
              <a:outerShdw dist="35921" dir="2700000" algn="ctr" rotWithShape="0">
                <a:schemeClr val="bg2"/>
              </a:outerShdw>
            </a:effectLst>
          </p:spPr>
          <p:txBody>
            <a:bodyPr wrap="none" anchor="ctr"/>
            <a:lstStyle/>
            <a:p>
              <a:pPr defTabSz="457200">
                <a:defRPr/>
              </a:pPr>
              <a:r>
                <a:rPr lang="en-US">
                  <a:solidFill>
                    <a:srgbClr val="000000"/>
                  </a:solidFill>
                  <a:latin typeface="Arial Narrow" pitchFamily="34" charset="0"/>
                </a:rPr>
                <a:t>Census collects data on manufacturing, quantity, and value of products.</a:t>
              </a:r>
            </a:p>
            <a:p>
              <a:pPr defTabSz="457200">
                <a:defRPr/>
              </a:pPr>
              <a:r>
                <a:rPr lang="en-US">
                  <a:solidFill>
                    <a:srgbClr val="000000"/>
                  </a:solidFill>
                  <a:latin typeface="Arial Narrow" pitchFamily="34" charset="0"/>
                </a:rPr>
                <a:t>Census collects data on taxation, churches, pauperism, and crime. </a:t>
              </a:r>
            </a:p>
          </p:txBody>
        </p:sp>
        <p:sp>
          <p:nvSpPr>
            <p:cNvPr id="594952" name="Rectangle 8"/>
            <p:cNvSpPr>
              <a:spLocks noChangeArrowheads="1"/>
            </p:cNvSpPr>
            <p:nvPr/>
          </p:nvSpPr>
          <p:spPr bwMode="auto">
            <a:xfrm>
              <a:off x="75" y="1013"/>
              <a:ext cx="793" cy="397"/>
            </a:xfrm>
            <a:prstGeom prst="rect">
              <a:avLst/>
            </a:prstGeom>
            <a:solidFill>
              <a:srgbClr val="5F5F5F"/>
            </a:solidFill>
            <a:ln w="9525">
              <a:noFill/>
              <a:miter lim="800000"/>
              <a:headEnd/>
              <a:tailEnd/>
            </a:ln>
            <a:effectLst>
              <a:outerShdw dist="35921" dir="2700000" algn="ctr" rotWithShape="0">
                <a:schemeClr val="bg2"/>
              </a:outerShdw>
            </a:effectLst>
          </p:spPr>
          <p:txBody>
            <a:bodyPr wrap="none" anchor="ctr"/>
            <a:lstStyle/>
            <a:p>
              <a:pPr algn="ctr" defTabSz="457200">
                <a:defRPr/>
              </a:pPr>
              <a:r>
                <a:rPr lang="en-US" b="1">
                  <a:solidFill>
                    <a:srgbClr val="FFFFFF"/>
                  </a:solidFill>
                  <a:effectLst>
                    <a:outerShdw blurRad="38100" dist="38100" dir="2700000" algn="tl">
                      <a:srgbClr val="000000"/>
                    </a:outerShdw>
                  </a:effectLst>
                  <a:latin typeface="Arial Narrow" pitchFamily="34" charset="0"/>
                </a:rPr>
                <a:t>1810</a:t>
              </a:r>
            </a:p>
            <a:p>
              <a:pPr algn="ctr" defTabSz="457200">
                <a:defRPr/>
              </a:pPr>
              <a:r>
                <a:rPr lang="en-US" b="1">
                  <a:solidFill>
                    <a:srgbClr val="FFFFFF"/>
                  </a:solidFill>
                  <a:effectLst>
                    <a:outerShdw blurRad="38100" dist="38100" dir="2700000" algn="tl">
                      <a:srgbClr val="000000"/>
                    </a:outerShdw>
                  </a:effectLst>
                  <a:latin typeface="Arial Narrow" pitchFamily="34" charset="0"/>
                </a:rPr>
                <a:t>1850</a:t>
              </a:r>
            </a:p>
          </p:txBody>
        </p:sp>
      </p:grpSp>
      <p:grpSp>
        <p:nvGrpSpPr>
          <p:cNvPr id="4" name="Group 23"/>
          <p:cNvGrpSpPr>
            <a:grpSpLocks/>
          </p:cNvGrpSpPr>
          <p:nvPr/>
        </p:nvGrpSpPr>
        <p:grpSpPr bwMode="auto">
          <a:xfrm>
            <a:off x="119063" y="2309813"/>
            <a:ext cx="8766175" cy="630237"/>
            <a:chOff x="75" y="1455"/>
            <a:chExt cx="5522" cy="397"/>
          </a:xfrm>
        </p:grpSpPr>
        <p:sp>
          <p:nvSpPr>
            <p:cNvPr id="594953" name="Rectangle 9"/>
            <p:cNvSpPr>
              <a:spLocks noChangeArrowheads="1"/>
            </p:cNvSpPr>
            <p:nvPr/>
          </p:nvSpPr>
          <p:spPr bwMode="auto">
            <a:xfrm>
              <a:off x="892" y="1456"/>
              <a:ext cx="4705" cy="396"/>
            </a:xfrm>
            <a:prstGeom prst="rect">
              <a:avLst/>
            </a:prstGeom>
            <a:solidFill>
              <a:srgbClr val="D1DCE5"/>
            </a:solidFill>
            <a:ln w="9525">
              <a:noFill/>
              <a:miter lim="800000"/>
              <a:headEnd/>
              <a:tailEnd/>
            </a:ln>
            <a:effectLst>
              <a:outerShdw dist="35921" dir="2700000" algn="ctr" rotWithShape="0">
                <a:schemeClr val="bg2"/>
              </a:outerShdw>
            </a:effectLst>
          </p:spPr>
          <p:txBody>
            <a:bodyPr wrap="none" anchor="ctr"/>
            <a:lstStyle/>
            <a:p>
              <a:pPr defTabSz="457200">
                <a:defRPr/>
              </a:pPr>
              <a:r>
                <a:rPr lang="en-US">
                  <a:solidFill>
                    <a:srgbClr val="000000"/>
                  </a:solidFill>
                  <a:latin typeface="Arial Narrow" pitchFamily="34" charset="0"/>
                </a:rPr>
                <a:t>Punched-card tabulating machines are used to count 63 million people.</a:t>
              </a:r>
            </a:p>
            <a:p>
              <a:pPr defTabSz="457200">
                <a:defRPr/>
              </a:pPr>
              <a:r>
                <a:rPr lang="en-US">
                  <a:solidFill>
                    <a:srgbClr val="000000"/>
                  </a:solidFill>
                  <a:latin typeface="Arial Narrow" pitchFamily="34" charset="0"/>
                </a:rPr>
                <a:t>Tabulating Machine Company (TMC) formed.</a:t>
              </a:r>
            </a:p>
          </p:txBody>
        </p:sp>
        <p:sp>
          <p:nvSpPr>
            <p:cNvPr id="594954" name="Rectangle 10"/>
            <p:cNvSpPr>
              <a:spLocks noChangeArrowheads="1"/>
            </p:cNvSpPr>
            <p:nvPr/>
          </p:nvSpPr>
          <p:spPr bwMode="auto">
            <a:xfrm>
              <a:off x="75" y="1455"/>
              <a:ext cx="793" cy="397"/>
            </a:xfrm>
            <a:prstGeom prst="rect">
              <a:avLst/>
            </a:prstGeom>
            <a:solidFill>
              <a:srgbClr val="5F5F5F"/>
            </a:solidFill>
            <a:ln w="9525">
              <a:noFill/>
              <a:miter lim="800000"/>
              <a:headEnd/>
              <a:tailEnd/>
            </a:ln>
            <a:effectLst>
              <a:outerShdw dist="35921" dir="2700000" algn="ctr" rotWithShape="0">
                <a:schemeClr val="bg2"/>
              </a:outerShdw>
            </a:effectLst>
          </p:spPr>
          <p:txBody>
            <a:bodyPr wrap="none" anchor="ctr"/>
            <a:lstStyle/>
            <a:p>
              <a:pPr algn="ctr" defTabSz="457200">
                <a:defRPr/>
              </a:pPr>
              <a:r>
                <a:rPr lang="en-US" b="1">
                  <a:solidFill>
                    <a:srgbClr val="FFFFFF"/>
                  </a:solidFill>
                  <a:effectLst>
                    <a:outerShdw blurRad="38100" dist="38100" dir="2700000" algn="tl">
                      <a:srgbClr val="000000"/>
                    </a:outerShdw>
                  </a:effectLst>
                  <a:latin typeface="Arial Narrow" pitchFamily="34" charset="0"/>
                </a:rPr>
                <a:t>1890</a:t>
              </a:r>
            </a:p>
            <a:p>
              <a:pPr algn="ctr" defTabSz="457200">
                <a:defRPr/>
              </a:pPr>
              <a:r>
                <a:rPr lang="en-US" b="1">
                  <a:solidFill>
                    <a:srgbClr val="FFFFFF"/>
                  </a:solidFill>
                  <a:effectLst>
                    <a:outerShdw blurRad="38100" dist="38100" dir="2700000" algn="tl">
                      <a:srgbClr val="000000"/>
                    </a:outerShdw>
                  </a:effectLst>
                  <a:latin typeface="Arial Narrow" pitchFamily="34" charset="0"/>
                </a:rPr>
                <a:t>1896</a:t>
              </a:r>
            </a:p>
          </p:txBody>
        </p:sp>
      </p:grpSp>
      <p:grpSp>
        <p:nvGrpSpPr>
          <p:cNvPr id="5" name="Group 24"/>
          <p:cNvGrpSpPr>
            <a:grpSpLocks/>
          </p:cNvGrpSpPr>
          <p:nvPr/>
        </p:nvGrpSpPr>
        <p:grpSpPr bwMode="auto">
          <a:xfrm>
            <a:off x="119063" y="3013075"/>
            <a:ext cx="8766175" cy="630238"/>
            <a:chOff x="75" y="1898"/>
            <a:chExt cx="5522" cy="397"/>
          </a:xfrm>
        </p:grpSpPr>
        <p:sp>
          <p:nvSpPr>
            <p:cNvPr id="594955" name="Rectangle 11"/>
            <p:cNvSpPr>
              <a:spLocks noChangeArrowheads="1"/>
            </p:cNvSpPr>
            <p:nvPr/>
          </p:nvSpPr>
          <p:spPr bwMode="auto">
            <a:xfrm>
              <a:off x="892" y="1899"/>
              <a:ext cx="4705" cy="396"/>
            </a:xfrm>
            <a:prstGeom prst="rect">
              <a:avLst/>
            </a:prstGeom>
            <a:solidFill>
              <a:srgbClr val="D1DCE5"/>
            </a:solidFill>
            <a:ln w="9525">
              <a:noFill/>
              <a:miter lim="800000"/>
              <a:headEnd/>
              <a:tailEnd/>
            </a:ln>
            <a:effectLst>
              <a:outerShdw dist="35921" dir="2700000" algn="ctr" rotWithShape="0">
                <a:schemeClr val="bg2"/>
              </a:outerShdw>
            </a:effectLst>
          </p:spPr>
          <p:txBody>
            <a:bodyPr wrap="none" anchor="ctr"/>
            <a:lstStyle/>
            <a:p>
              <a:pPr defTabSz="457200">
                <a:defRPr/>
              </a:pPr>
              <a:r>
                <a:rPr lang="en-US">
                  <a:solidFill>
                    <a:srgbClr val="000000"/>
                  </a:solidFill>
                  <a:latin typeface="Arial Narrow" pitchFamily="34" charset="0"/>
                </a:rPr>
                <a:t>TMC becomes C-T-R (Computing-Tabulating-Recording) Company.</a:t>
              </a:r>
            </a:p>
            <a:p>
              <a:pPr defTabSz="457200">
                <a:defRPr/>
              </a:pPr>
              <a:r>
                <a:rPr lang="en-US">
                  <a:solidFill>
                    <a:srgbClr val="000000"/>
                  </a:solidFill>
                  <a:latin typeface="Arial Narrow" pitchFamily="34" charset="0"/>
                </a:rPr>
                <a:t>C-T-R becomes International Business Machines (IBM) Corporation.</a:t>
              </a:r>
            </a:p>
          </p:txBody>
        </p:sp>
        <p:sp>
          <p:nvSpPr>
            <p:cNvPr id="594956" name="Rectangle 12"/>
            <p:cNvSpPr>
              <a:spLocks noChangeArrowheads="1"/>
            </p:cNvSpPr>
            <p:nvPr/>
          </p:nvSpPr>
          <p:spPr bwMode="auto">
            <a:xfrm>
              <a:off x="75" y="1898"/>
              <a:ext cx="793" cy="397"/>
            </a:xfrm>
            <a:prstGeom prst="rect">
              <a:avLst/>
            </a:prstGeom>
            <a:solidFill>
              <a:srgbClr val="5F5F5F"/>
            </a:solidFill>
            <a:ln w="9525">
              <a:noFill/>
              <a:miter lim="800000"/>
              <a:headEnd/>
              <a:tailEnd/>
            </a:ln>
            <a:effectLst>
              <a:outerShdw dist="35921" dir="2700000" algn="ctr" rotWithShape="0">
                <a:schemeClr val="bg2"/>
              </a:outerShdw>
            </a:effectLst>
          </p:spPr>
          <p:txBody>
            <a:bodyPr wrap="none" anchor="ctr"/>
            <a:lstStyle/>
            <a:p>
              <a:pPr algn="ctr" defTabSz="457200">
                <a:defRPr/>
              </a:pPr>
              <a:r>
                <a:rPr lang="en-US" b="1">
                  <a:solidFill>
                    <a:srgbClr val="FFFFFF"/>
                  </a:solidFill>
                  <a:effectLst>
                    <a:outerShdw blurRad="38100" dist="38100" dir="2700000" algn="tl">
                      <a:srgbClr val="000000"/>
                    </a:outerShdw>
                  </a:effectLst>
                  <a:latin typeface="Arial Narrow" pitchFamily="34" charset="0"/>
                </a:rPr>
                <a:t>1911</a:t>
              </a:r>
            </a:p>
            <a:p>
              <a:pPr algn="ctr" defTabSz="457200">
                <a:defRPr/>
              </a:pPr>
              <a:r>
                <a:rPr lang="en-US" b="1">
                  <a:solidFill>
                    <a:srgbClr val="FFFFFF"/>
                  </a:solidFill>
                  <a:effectLst>
                    <a:outerShdw blurRad="38100" dist="38100" dir="2700000" algn="tl">
                      <a:srgbClr val="000000"/>
                    </a:outerShdw>
                  </a:effectLst>
                  <a:latin typeface="Arial Narrow" pitchFamily="34" charset="0"/>
                </a:rPr>
                <a:t>1924</a:t>
              </a:r>
            </a:p>
          </p:txBody>
        </p:sp>
      </p:grpSp>
      <p:grpSp>
        <p:nvGrpSpPr>
          <p:cNvPr id="6" name="Group 25"/>
          <p:cNvGrpSpPr>
            <a:grpSpLocks/>
          </p:cNvGrpSpPr>
          <p:nvPr/>
        </p:nvGrpSpPr>
        <p:grpSpPr bwMode="auto">
          <a:xfrm>
            <a:off x="119063" y="3714750"/>
            <a:ext cx="8766175" cy="630238"/>
            <a:chOff x="75" y="2340"/>
            <a:chExt cx="5522" cy="397"/>
          </a:xfrm>
        </p:grpSpPr>
        <p:sp>
          <p:nvSpPr>
            <p:cNvPr id="594957" name="Rectangle 13"/>
            <p:cNvSpPr>
              <a:spLocks noChangeArrowheads="1"/>
            </p:cNvSpPr>
            <p:nvPr/>
          </p:nvSpPr>
          <p:spPr bwMode="auto">
            <a:xfrm>
              <a:off x="892" y="2341"/>
              <a:ext cx="4705" cy="396"/>
            </a:xfrm>
            <a:prstGeom prst="rect">
              <a:avLst/>
            </a:prstGeom>
            <a:solidFill>
              <a:srgbClr val="D1DCE5"/>
            </a:solidFill>
            <a:ln w="9525">
              <a:noFill/>
              <a:miter lim="800000"/>
              <a:headEnd/>
              <a:tailEnd/>
            </a:ln>
            <a:effectLst>
              <a:outerShdw dist="35921" dir="2700000" algn="ctr" rotWithShape="0">
                <a:schemeClr val="bg2"/>
              </a:outerShdw>
            </a:effectLst>
          </p:spPr>
          <p:txBody>
            <a:bodyPr wrap="none" anchor="ctr"/>
            <a:lstStyle/>
            <a:p>
              <a:pPr defTabSz="457200">
                <a:defRPr/>
              </a:pPr>
              <a:r>
                <a:rPr lang="en-US">
                  <a:solidFill>
                    <a:srgbClr val="000000"/>
                  </a:solidFill>
                  <a:latin typeface="Arial Narrow" pitchFamily="34" charset="0"/>
                </a:rPr>
                <a:t>First use of the phrase “geographic information system”.</a:t>
              </a:r>
            </a:p>
            <a:p>
              <a:pPr defTabSz="457200">
                <a:defRPr/>
              </a:pPr>
              <a:r>
                <a:rPr lang="en-US">
                  <a:solidFill>
                    <a:srgbClr val="000000"/>
                  </a:solidFill>
                  <a:latin typeface="Arial Narrow" pitchFamily="34" charset="0"/>
                </a:rPr>
                <a:t>First commercial GIS software companies formed.</a:t>
              </a:r>
            </a:p>
          </p:txBody>
        </p:sp>
        <p:sp>
          <p:nvSpPr>
            <p:cNvPr id="594958" name="Rectangle 14"/>
            <p:cNvSpPr>
              <a:spLocks noChangeArrowheads="1"/>
            </p:cNvSpPr>
            <p:nvPr/>
          </p:nvSpPr>
          <p:spPr bwMode="auto">
            <a:xfrm>
              <a:off x="75" y="2340"/>
              <a:ext cx="793" cy="397"/>
            </a:xfrm>
            <a:prstGeom prst="rect">
              <a:avLst/>
            </a:prstGeom>
            <a:solidFill>
              <a:srgbClr val="5F5F5F"/>
            </a:solidFill>
            <a:ln w="9525">
              <a:noFill/>
              <a:miter lim="800000"/>
              <a:headEnd/>
              <a:tailEnd/>
            </a:ln>
            <a:effectLst>
              <a:outerShdw dist="35921" dir="2700000" algn="ctr" rotWithShape="0">
                <a:schemeClr val="bg2"/>
              </a:outerShdw>
            </a:effectLst>
          </p:spPr>
          <p:txBody>
            <a:bodyPr wrap="none" anchor="ctr"/>
            <a:lstStyle/>
            <a:p>
              <a:pPr algn="ctr" defTabSz="457200">
                <a:defRPr/>
              </a:pPr>
              <a:r>
                <a:rPr lang="en-US" b="1">
                  <a:solidFill>
                    <a:srgbClr val="FFFFFF"/>
                  </a:solidFill>
                  <a:effectLst>
                    <a:outerShdw blurRad="38100" dist="38100" dir="2700000" algn="tl">
                      <a:srgbClr val="000000"/>
                    </a:outerShdw>
                  </a:effectLst>
                  <a:latin typeface="Arial Narrow" pitchFamily="34" charset="0"/>
                </a:rPr>
                <a:t>1963</a:t>
              </a:r>
            </a:p>
            <a:p>
              <a:pPr algn="ctr" defTabSz="457200">
                <a:defRPr/>
              </a:pPr>
              <a:r>
                <a:rPr lang="en-US" b="1">
                  <a:solidFill>
                    <a:srgbClr val="FFFFFF"/>
                  </a:solidFill>
                  <a:effectLst>
                    <a:outerShdw blurRad="38100" dist="38100" dir="2700000" algn="tl">
                      <a:srgbClr val="000000"/>
                    </a:outerShdw>
                  </a:effectLst>
                  <a:latin typeface="Arial Narrow" pitchFamily="34" charset="0"/>
                </a:rPr>
                <a:t>1969</a:t>
              </a:r>
            </a:p>
          </p:txBody>
        </p:sp>
      </p:grpSp>
      <p:grpSp>
        <p:nvGrpSpPr>
          <p:cNvPr id="7" name="Group 26"/>
          <p:cNvGrpSpPr>
            <a:grpSpLocks/>
          </p:cNvGrpSpPr>
          <p:nvPr/>
        </p:nvGrpSpPr>
        <p:grpSpPr bwMode="auto">
          <a:xfrm>
            <a:off x="119063" y="4418013"/>
            <a:ext cx="8766175" cy="630237"/>
            <a:chOff x="75" y="2783"/>
            <a:chExt cx="5522" cy="397"/>
          </a:xfrm>
        </p:grpSpPr>
        <p:sp>
          <p:nvSpPr>
            <p:cNvPr id="594959" name="Rectangle 15"/>
            <p:cNvSpPr>
              <a:spLocks noChangeArrowheads="1"/>
            </p:cNvSpPr>
            <p:nvPr/>
          </p:nvSpPr>
          <p:spPr bwMode="auto">
            <a:xfrm>
              <a:off x="892" y="2784"/>
              <a:ext cx="4705" cy="396"/>
            </a:xfrm>
            <a:prstGeom prst="rect">
              <a:avLst/>
            </a:prstGeom>
            <a:solidFill>
              <a:srgbClr val="D1DCE5"/>
            </a:solidFill>
            <a:ln w="9525">
              <a:noFill/>
              <a:miter lim="800000"/>
              <a:headEnd/>
              <a:tailEnd/>
            </a:ln>
            <a:effectLst>
              <a:outerShdw dist="35921" dir="2700000" algn="ctr" rotWithShape="0">
                <a:schemeClr val="bg2"/>
              </a:outerShdw>
            </a:effectLst>
          </p:spPr>
          <p:txBody>
            <a:bodyPr wrap="none" anchor="ctr"/>
            <a:lstStyle/>
            <a:p>
              <a:pPr defTabSz="457200">
                <a:defRPr/>
              </a:pPr>
              <a:r>
                <a:rPr lang="en-US">
                  <a:solidFill>
                    <a:srgbClr val="000000"/>
                  </a:solidFill>
                  <a:latin typeface="Arial Narrow" pitchFamily="34" charset="0"/>
                </a:rPr>
                <a:t>NASA launches first earth observation satellite (Landsat 1).</a:t>
              </a:r>
            </a:p>
            <a:p>
              <a:pPr defTabSz="457200">
                <a:defRPr/>
              </a:pPr>
              <a:r>
                <a:rPr lang="en-US">
                  <a:solidFill>
                    <a:srgbClr val="000000"/>
                  </a:solidFill>
                  <a:latin typeface="Arial Narrow" pitchFamily="34" charset="0"/>
                </a:rPr>
                <a:t>First GPS satellite launched. </a:t>
              </a:r>
            </a:p>
          </p:txBody>
        </p:sp>
        <p:sp>
          <p:nvSpPr>
            <p:cNvPr id="594960" name="Rectangle 16"/>
            <p:cNvSpPr>
              <a:spLocks noChangeArrowheads="1"/>
            </p:cNvSpPr>
            <p:nvPr/>
          </p:nvSpPr>
          <p:spPr bwMode="auto">
            <a:xfrm>
              <a:off x="75" y="2783"/>
              <a:ext cx="793" cy="397"/>
            </a:xfrm>
            <a:prstGeom prst="rect">
              <a:avLst/>
            </a:prstGeom>
            <a:solidFill>
              <a:srgbClr val="5F5F5F"/>
            </a:solidFill>
            <a:ln w="9525">
              <a:noFill/>
              <a:miter lim="800000"/>
              <a:headEnd/>
              <a:tailEnd/>
            </a:ln>
            <a:effectLst>
              <a:outerShdw dist="35921" dir="2700000" algn="ctr" rotWithShape="0">
                <a:schemeClr val="bg2"/>
              </a:outerShdw>
            </a:effectLst>
          </p:spPr>
          <p:txBody>
            <a:bodyPr wrap="none" anchor="ctr"/>
            <a:lstStyle/>
            <a:p>
              <a:pPr algn="ctr" defTabSz="457200">
                <a:defRPr/>
              </a:pPr>
              <a:r>
                <a:rPr lang="en-US" b="1">
                  <a:solidFill>
                    <a:srgbClr val="FFFFFF"/>
                  </a:solidFill>
                  <a:effectLst>
                    <a:outerShdw blurRad="38100" dist="38100" dir="2700000" algn="tl">
                      <a:srgbClr val="000000"/>
                    </a:outerShdw>
                  </a:effectLst>
                  <a:latin typeface="Arial Narrow" pitchFamily="34" charset="0"/>
                </a:rPr>
                <a:t>1972</a:t>
              </a:r>
            </a:p>
            <a:p>
              <a:pPr algn="ctr" defTabSz="457200">
                <a:defRPr/>
              </a:pPr>
              <a:r>
                <a:rPr lang="en-US" b="1">
                  <a:solidFill>
                    <a:srgbClr val="FFFFFF"/>
                  </a:solidFill>
                  <a:effectLst>
                    <a:outerShdw blurRad="38100" dist="38100" dir="2700000" algn="tl">
                      <a:srgbClr val="000000"/>
                    </a:outerShdw>
                  </a:effectLst>
                  <a:latin typeface="Arial Narrow" pitchFamily="34" charset="0"/>
                </a:rPr>
                <a:t>1985</a:t>
              </a:r>
            </a:p>
          </p:txBody>
        </p:sp>
      </p:grpSp>
      <p:grpSp>
        <p:nvGrpSpPr>
          <p:cNvPr id="8" name="Group 27"/>
          <p:cNvGrpSpPr>
            <a:grpSpLocks/>
          </p:cNvGrpSpPr>
          <p:nvPr/>
        </p:nvGrpSpPr>
        <p:grpSpPr bwMode="auto">
          <a:xfrm>
            <a:off x="119063" y="5119688"/>
            <a:ext cx="8766175" cy="630237"/>
            <a:chOff x="75" y="3225"/>
            <a:chExt cx="5522" cy="397"/>
          </a:xfrm>
        </p:grpSpPr>
        <p:sp>
          <p:nvSpPr>
            <p:cNvPr id="594961" name="Rectangle 17"/>
            <p:cNvSpPr>
              <a:spLocks noChangeArrowheads="1"/>
            </p:cNvSpPr>
            <p:nvPr/>
          </p:nvSpPr>
          <p:spPr bwMode="auto">
            <a:xfrm>
              <a:off x="892" y="3226"/>
              <a:ext cx="4705" cy="396"/>
            </a:xfrm>
            <a:prstGeom prst="rect">
              <a:avLst/>
            </a:prstGeom>
            <a:solidFill>
              <a:srgbClr val="D1DCE5"/>
            </a:solidFill>
            <a:ln w="9525">
              <a:noFill/>
              <a:miter lim="800000"/>
              <a:headEnd/>
              <a:tailEnd/>
            </a:ln>
            <a:effectLst>
              <a:outerShdw dist="35921" dir="2700000" algn="ctr" rotWithShape="0">
                <a:schemeClr val="bg2"/>
              </a:outerShdw>
            </a:effectLst>
          </p:spPr>
          <p:txBody>
            <a:bodyPr wrap="none" anchor="ctr"/>
            <a:lstStyle/>
            <a:p>
              <a:pPr defTabSz="457200">
                <a:defRPr/>
              </a:pPr>
              <a:r>
                <a:rPr lang="en-US">
                  <a:solidFill>
                    <a:srgbClr val="000000"/>
                  </a:solidFill>
                  <a:latin typeface="Arial Narrow" pitchFamily="34" charset="0"/>
                </a:rPr>
                <a:t>Keyhole Corp. creates dynamic 3D mapping of geographic information.</a:t>
              </a:r>
            </a:p>
            <a:p>
              <a:pPr defTabSz="457200">
                <a:defRPr/>
              </a:pPr>
              <a:r>
                <a:rPr lang="en-US">
                  <a:solidFill>
                    <a:srgbClr val="000000"/>
                  </a:solidFill>
                  <a:latin typeface="Arial Narrow" pitchFamily="34" charset="0"/>
                </a:rPr>
                <a:t>Google Earth initiates the “Web Wide World” and visual discovery.</a:t>
              </a:r>
            </a:p>
          </p:txBody>
        </p:sp>
        <p:sp>
          <p:nvSpPr>
            <p:cNvPr id="594962" name="Rectangle 18"/>
            <p:cNvSpPr>
              <a:spLocks noChangeArrowheads="1"/>
            </p:cNvSpPr>
            <p:nvPr/>
          </p:nvSpPr>
          <p:spPr bwMode="auto">
            <a:xfrm>
              <a:off x="75" y="3225"/>
              <a:ext cx="793" cy="397"/>
            </a:xfrm>
            <a:prstGeom prst="rect">
              <a:avLst/>
            </a:prstGeom>
            <a:solidFill>
              <a:srgbClr val="5F5F5F"/>
            </a:solidFill>
            <a:ln w="9525">
              <a:noFill/>
              <a:miter lim="800000"/>
              <a:headEnd/>
              <a:tailEnd/>
            </a:ln>
            <a:effectLst>
              <a:outerShdw dist="35921" dir="2700000" algn="ctr" rotWithShape="0">
                <a:schemeClr val="bg2"/>
              </a:outerShdw>
            </a:effectLst>
          </p:spPr>
          <p:txBody>
            <a:bodyPr wrap="none" anchor="ctr"/>
            <a:lstStyle/>
            <a:p>
              <a:pPr algn="ctr" defTabSz="457200">
                <a:defRPr/>
              </a:pPr>
              <a:r>
                <a:rPr lang="en-US" b="1">
                  <a:solidFill>
                    <a:srgbClr val="FFFFFF"/>
                  </a:solidFill>
                  <a:effectLst>
                    <a:outerShdw blurRad="38100" dist="38100" dir="2700000" algn="tl">
                      <a:srgbClr val="000000"/>
                    </a:outerShdw>
                  </a:effectLst>
                  <a:latin typeface="Arial Narrow" pitchFamily="34" charset="0"/>
                </a:rPr>
                <a:t>2001</a:t>
              </a:r>
            </a:p>
            <a:p>
              <a:pPr algn="ctr" defTabSz="457200">
                <a:defRPr/>
              </a:pPr>
              <a:r>
                <a:rPr lang="en-US" b="1">
                  <a:solidFill>
                    <a:srgbClr val="FFFFFF"/>
                  </a:solidFill>
                  <a:effectLst>
                    <a:outerShdw blurRad="38100" dist="38100" dir="2700000" algn="tl">
                      <a:srgbClr val="000000"/>
                    </a:outerShdw>
                  </a:effectLst>
                  <a:latin typeface="Arial Narrow" pitchFamily="34" charset="0"/>
                </a:rPr>
                <a:t>2004</a:t>
              </a:r>
            </a:p>
          </p:txBody>
        </p:sp>
      </p:grpSp>
      <p:grpSp>
        <p:nvGrpSpPr>
          <p:cNvPr id="9" name="Group 28"/>
          <p:cNvGrpSpPr>
            <a:grpSpLocks/>
          </p:cNvGrpSpPr>
          <p:nvPr/>
        </p:nvGrpSpPr>
        <p:grpSpPr bwMode="auto">
          <a:xfrm>
            <a:off x="119063" y="5822950"/>
            <a:ext cx="8766175" cy="630238"/>
            <a:chOff x="75" y="3668"/>
            <a:chExt cx="5522" cy="397"/>
          </a:xfrm>
        </p:grpSpPr>
        <p:sp>
          <p:nvSpPr>
            <p:cNvPr id="594963" name="Rectangle 19"/>
            <p:cNvSpPr>
              <a:spLocks noChangeArrowheads="1"/>
            </p:cNvSpPr>
            <p:nvPr/>
          </p:nvSpPr>
          <p:spPr bwMode="auto">
            <a:xfrm>
              <a:off x="892" y="3669"/>
              <a:ext cx="4705" cy="396"/>
            </a:xfrm>
            <a:prstGeom prst="rect">
              <a:avLst/>
            </a:prstGeom>
            <a:solidFill>
              <a:srgbClr val="D1DCE5"/>
            </a:solidFill>
            <a:ln w="9525">
              <a:noFill/>
              <a:miter lim="800000"/>
              <a:headEnd/>
              <a:tailEnd/>
            </a:ln>
            <a:effectLst>
              <a:outerShdw dist="35921" dir="2700000" algn="ctr" rotWithShape="0">
                <a:schemeClr val="bg2"/>
              </a:outerShdw>
            </a:effectLst>
          </p:spPr>
          <p:txBody>
            <a:bodyPr anchor="ctr"/>
            <a:lstStyle/>
            <a:p>
              <a:pPr defTabSz="457200">
                <a:defRPr/>
              </a:pPr>
              <a:r>
                <a:rPr lang="en-US">
                  <a:solidFill>
                    <a:srgbClr val="01673E"/>
                  </a:solidFill>
                  <a:latin typeface="Arial Narrow" pitchFamily="34" charset="0"/>
                </a:rPr>
                <a:t>Intelligent Locational Awareness: Real time access to multidimensional </a:t>
              </a:r>
            </a:p>
            <a:p>
              <a:pPr defTabSz="457200">
                <a:defRPr/>
              </a:pPr>
              <a:r>
                <a:rPr lang="en-US">
                  <a:solidFill>
                    <a:srgbClr val="01673E"/>
                  </a:solidFill>
                  <a:latin typeface="Arial Narrow" pitchFamily="34" charset="0"/>
                </a:rPr>
                <a:t>information of locations, states, and environments of entities.</a:t>
              </a:r>
            </a:p>
          </p:txBody>
        </p:sp>
        <p:sp>
          <p:nvSpPr>
            <p:cNvPr id="594964" name="Rectangle 20"/>
            <p:cNvSpPr>
              <a:spLocks noChangeArrowheads="1"/>
            </p:cNvSpPr>
            <p:nvPr/>
          </p:nvSpPr>
          <p:spPr bwMode="auto">
            <a:xfrm>
              <a:off x="75" y="3668"/>
              <a:ext cx="793" cy="397"/>
            </a:xfrm>
            <a:prstGeom prst="rect">
              <a:avLst/>
            </a:prstGeom>
            <a:solidFill>
              <a:srgbClr val="5F5F5F"/>
            </a:solidFill>
            <a:ln w="9525">
              <a:noFill/>
              <a:miter lim="800000"/>
              <a:headEnd/>
              <a:tailEnd/>
            </a:ln>
            <a:effectLst>
              <a:outerShdw dist="35921" dir="2700000" algn="ctr" rotWithShape="0">
                <a:schemeClr val="bg2"/>
              </a:outerShdw>
            </a:effectLst>
          </p:spPr>
          <p:txBody>
            <a:bodyPr wrap="none" anchor="ctr"/>
            <a:lstStyle/>
            <a:p>
              <a:pPr algn="ctr" defTabSz="457200">
                <a:defRPr/>
              </a:pPr>
              <a:r>
                <a:rPr lang="en-US" b="1">
                  <a:solidFill>
                    <a:srgbClr val="FFFF00"/>
                  </a:solidFill>
                  <a:effectLst>
                    <a:outerShdw blurRad="38100" dist="38100" dir="2700000" algn="tl">
                      <a:srgbClr val="000000"/>
                    </a:outerShdw>
                  </a:effectLst>
                  <a:latin typeface="Arial Narrow" pitchFamily="34" charset="0"/>
                </a:rPr>
                <a:t>20??</a:t>
              </a:r>
            </a:p>
          </p:txBody>
        </p:sp>
      </p:grpSp>
    </p:spTree>
    <p:extLst>
      <p:ext uri="{BB962C8B-B14F-4D97-AF65-F5344CB8AC3E}">
        <p14:creationId xmlns:p14="http://schemas.microsoft.com/office/powerpoint/2010/main" val="47056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30930"/>
            <a:ext cx="9144000" cy="2888128"/>
          </a:xfrm>
          <a:prstGeom prst="rect">
            <a:avLst/>
          </a:prstGeom>
        </p:spPr>
      </p:pic>
      <p:pic>
        <p:nvPicPr>
          <p:cNvPr id="5" name="Picture 4"/>
          <p:cNvPicPr>
            <a:picLocks noChangeAspect="1"/>
          </p:cNvPicPr>
          <p:nvPr/>
        </p:nvPicPr>
        <p:blipFill>
          <a:blip r:embed="rId3"/>
          <a:stretch>
            <a:fillRect/>
          </a:stretch>
        </p:blipFill>
        <p:spPr>
          <a:xfrm>
            <a:off x="0" y="3284008"/>
            <a:ext cx="9144000" cy="2160608"/>
          </a:xfrm>
          <a:prstGeom prst="rect">
            <a:avLst/>
          </a:prstGeom>
        </p:spPr>
      </p:pic>
      <p:pic>
        <p:nvPicPr>
          <p:cNvPr id="6" name="Picture 5"/>
          <p:cNvPicPr>
            <a:picLocks noChangeAspect="1"/>
          </p:cNvPicPr>
          <p:nvPr/>
        </p:nvPicPr>
        <p:blipFill>
          <a:blip r:embed="rId4"/>
          <a:stretch>
            <a:fillRect/>
          </a:stretch>
        </p:blipFill>
        <p:spPr>
          <a:xfrm>
            <a:off x="2222548" y="461876"/>
            <a:ext cx="5527080" cy="59548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8293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is revolution will be twitte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0650" y="1018844"/>
            <a:ext cx="8657032" cy="5327406"/>
          </a:xfrm>
          <a:prstGeom prst="rect">
            <a:avLst/>
          </a:prstGeom>
          <a:noFill/>
          <a:ln>
            <a:noFill/>
          </a:ln>
        </p:spPr>
      </p:pic>
      <p:sp>
        <p:nvSpPr>
          <p:cNvPr id="2" name="Title 1"/>
          <p:cNvSpPr>
            <a:spLocks noGrp="1"/>
          </p:cNvSpPr>
          <p:nvPr>
            <p:ph type="title"/>
          </p:nvPr>
        </p:nvSpPr>
        <p:spPr/>
        <p:txBody>
          <a:bodyPr/>
          <a:lstStyle/>
          <a:p>
            <a:pPr algn="l"/>
            <a:r>
              <a:rPr lang="en-US" dirty="0" smtClean="0"/>
              <a:t>Big Data and democracy</a:t>
            </a:r>
            <a:endParaRPr lang="en-US" dirty="0"/>
          </a:p>
        </p:txBody>
      </p:sp>
      <p:pic>
        <p:nvPicPr>
          <p:cNvPr id="5" name="Picture 4" descr="winning the arab spr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7971" y="1228195"/>
            <a:ext cx="3441700" cy="2362200"/>
          </a:xfrm>
          <a:prstGeom prst="rect">
            <a:avLst/>
          </a:prstGeom>
        </p:spPr>
      </p:pic>
      <p:pic>
        <p:nvPicPr>
          <p:cNvPr id="3" name="Picture 2" descr="London riot bbm 2011.tif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78324" y="865319"/>
            <a:ext cx="5694403" cy="5992681"/>
          </a:xfrm>
          <a:prstGeom prst="rect">
            <a:avLst/>
          </a:prstGeom>
        </p:spPr>
      </p:pic>
      <p:pic>
        <p:nvPicPr>
          <p:cNvPr id="7" name="Picture 6" descr="India Assam panic 2012.tif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714640"/>
            <a:ext cx="9144000" cy="6199187"/>
          </a:xfrm>
          <a:prstGeom prst="rect">
            <a:avLst/>
          </a:prstGeom>
        </p:spPr>
      </p:pic>
    </p:spTree>
    <p:extLst>
      <p:ext uri="{BB962C8B-B14F-4D97-AF65-F5344CB8AC3E}">
        <p14:creationId xmlns:p14="http://schemas.microsoft.com/office/powerpoint/2010/main" val="96814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oy finds mother.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6384" y="1096699"/>
            <a:ext cx="6247016" cy="5515982"/>
          </a:xfrm>
          <a:prstGeom prst="rect">
            <a:avLst/>
          </a:prstGeom>
          <a:solidFill>
            <a:srgbClr val="FFFFFF">
              <a:shade val="85000"/>
            </a:srgbClr>
          </a:solidFill>
          <a:ln w="190500" cap="rnd">
            <a:solidFill>
              <a:srgbClr val="FFFFFF"/>
            </a:solidFill>
          </a:ln>
          <a:effectLst>
            <a:outerShdw blurRad="50800" dist="38100" dir="5400000" algn="t"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p:txBody>
          <a:bodyPr/>
          <a:lstStyle/>
          <a:p>
            <a:pPr algn="l"/>
            <a:r>
              <a:rPr lang="en-US" dirty="0" smtClean="0"/>
              <a:t>Empowering the individual citizen</a:t>
            </a:r>
            <a:endParaRPr lang="en-US" dirty="0"/>
          </a:p>
        </p:txBody>
      </p:sp>
      <p:pic>
        <p:nvPicPr>
          <p:cNvPr id="7" name="Picture 6" descr="Photo Aug 18, 10 50 10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100" y="924984"/>
            <a:ext cx="4449762" cy="5933016"/>
          </a:xfrm>
          <a:prstGeom prst="rect">
            <a:avLst/>
          </a:prstGeom>
          <a:ln>
            <a:noFill/>
          </a:ln>
          <a:effectLst>
            <a:outerShdw blurRad="292100" dist="139700" dir="2700000" algn="tl" rotWithShape="0">
              <a:srgbClr val="333333">
                <a:alpha val="65000"/>
              </a:srgbClr>
            </a:outerShdw>
          </a:effectLst>
        </p:spPr>
      </p:pic>
      <p:pic>
        <p:nvPicPr>
          <p:cNvPr id="3" name="Picture 2" descr="Capital One fraud.tiff"/>
          <p:cNvPicPr>
            <a:picLocks noChangeAspect="1"/>
          </p:cNvPicPr>
          <p:nvPr/>
        </p:nvPicPr>
        <p:blipFill>
          <a:blip r:embed="rId4">
            <a:extLst>
              <a:ext uri="{28A0092B-C50C-407E-A947-70E740481C1C}">
                <a14:useLocalDpi xmlns:a14="http://schemas.microsoft.com/office/drawing/2010/main"/>
              </a:ext>
            </a:extLst>
          </a:blip>
          <a:stretch>
            <a:fillRect/>
          </a:stretch>
        </p:blipFill>
        <p:spPr>
          <a:xfrm rot="21175969">
            <a:off x="1447086" y="1077174"/>
            <a:ext cx="6792406" cy="51371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descr="Jhumpa FB at Pinacle.tif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228002"/>
            <a:ext cx="9144000" cy="4845728"/>
          </a:xfrm>
          <a:prstGeom prst="rect">
            <a:avLst/>
          </a:prstGeom>
        </p:spPr>
      </p:pic>
    </p:spTree>
    <p:extLst>
      <p:ext uri="{BB962C8B-B14F-4D97-AF65-F5344CB8AC3E}">
        <p14:creationId xmlns:p14="http://schemas.microsoft.com/office/powerpoint/2010/main" val="12723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descr="wearable-tech-gift-guide-3-970x0.jpg" id="4" name="Picture 3"/>
          <p:cNvPicPr>
            <a:picLocks noChangeAspect="1"/>
          </p:cNvPicPr>
          <p:nvPr/>
        </p:nvPicPr>
        <p:blipFill rotWithShape="1">
          <a:blip r:embed="rId2">
            <a:extLst>
              <a:ext uri="{28A0092B-C50C-407E-A947-70E740481C1C}">
                <a14:useLocalDpi xmlns:a14="http://schemas.microsoft.com/office/drawing/2010/main" val="0"/>
              </a:ext>
            </a:extLst>
          </a:blip>
          <a:srcRect b="-55"/>
          <a:stretch/>
        </p:blipFill>
        <p:spPr>
          <a:xfrm>
            <a:off x="0" y="963016"/>
            <a:ext cx="9144000" cy="5894984"/>
          </a:xfrm>
          <a:prstGeom prst="rect">
            <a:avLst/>
          </a:prstGeom>
          <a:ln>
            <a:noFill/>
          </a:ln>
          <a:effectLst>
            <a:softEdge rad="112500"/>
          </a:effectLst>
        </p:spPr>
      </p:pic>
      <p:sp>
        <p:nvSpPr>
          <p:cNvPr id="2" name="Title 1"/>
          <p:cNvSpPr>
            <a:spLocks noGrp="1"/>
          </p:cNvSpPr>
          <p:nvPr>
            <p:ph type="title"/>
          </p:nvPr>
        </p:nvSpPr>
        <p:spPr/>
        <p:txBody>
          <a:bodyPr/>
          <a:lstStyle/>
          <a:p>
            <a:pPr algn="l"/>
            <a:r>
              <a:rPr dirty="0" lang="en-US" smtClean="0"/>
              <a:t>Moving away from the average</a:t>
            </a:r>
            <a:endParaRPr dirty="0" lang="en-US"/>
          </a:p>
        </p:txBody>
      </p:sp>
      <p:pic>
        <p:nvPicPr>
          <p:cNvPr descr="biometric shirt.tiff"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0678"/>
            <a:ext cx="9144000" cy="5201504"/>
          </a:xfrm>
          <a:prstGeom prst="rect">
            <a:avLst/>
          </a:prstGeom>
        </p:spPr>
      </p:pic>
      <p:pic>
        <p:nvPicPr>
          <p:cNvPr descr="fitbit-one-black-burgundy-side-view-1347661592.jpg" id="5" name="Picture 4"/>
          <p:cNvPicPr>
            <a:picLocks noChangeAspect="1"/>
          </p:cNvPicPr>
          <p:nvPr/>
        </p:nvPicPr>
        <p:blipFill rotWithShape="1">
          <a:blip r:embed="rId4">
            <a:extLst>
              <a:ext uri="{28A0092B-C50C-407E-A947-70E740481C1C}">
                <a14:useLocalDpi xmlns:a14="http://schemas.microsoft.com/office/drawing/2010/main" val="0"/>
              </a:ext>
            </a:extLst>
          </a:blip>
          <a:srcRect b="65" r="-14"/>
          <a:stretch/>
        </p:blipFill>
        <p:spPr>
          <a:xfrm>
            <a:off x="120650" y="1716680"/>
            <a:ext cx="2499667" cy="1939989"/>
          </a:xfrm>
          <a:prstGeom prst="rect">
            <a:avLst/>
          </a:prstGeom>
          <a:ln>
            <a:noFill/>
          </a:ln>
          <a:effectLst>
            <a:outerShdw algn="tl" blurRad="292100" dir="2700000" dist="139700" rotWithShape="0">
              <a:srgbClr val="333333">
                <a:alpha val="65000"/>
              </a:srgbClr>
            </a:outerShdw>
          </a:effectLst>
          <a:scene3d>
            <a:camera prst="orthographicFront"/>
            <a:lightRig dir="t" rig="threePt"/>
          </a:scene3d>
          <a:sp3d>
            <a:bevelT/>
          </a:sp3d>
        </p:spPr>
      </p:pic>
      <p:pic>
        <p:nvPicPr>
          <p:cNvPr descr="Fitbit One Data.png"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9130" y="1634707"/>
            <a:ext cx="6209966" cy="4657475"/>
          </a:xfrm>
          <a:prstGeom prst="rect">
            <a:avLst/>
          </a:prstGeom>
          <a:ln>
            <a:noFill/>
          </a:ln>
          <a:effectLst>
            <a:glow rad="139700">
              <a:schemeClr val="accent4">
                <a:satMod val="175000"/>
                <a:alpha val="40000"/>
              </a:schemeClr>
            </a:glow>
            <a:outerShdw algn="tl" blurRad="292100" dir="2700000" dist="139700" rotWithShape="0">
              <a:srgbClr val="333333">
                <a:alpha val="65000"/>
              </a:srgbClr>
            </a:outerShdw>
          </a:effectLst>
        </p:spPr>
      </p:pic>
    </p:spTree>
    <p:extLst>
      <p:ext uri="{BB962C8B-B14F-4D97-AF65-F5344CB8AC3E}">
        <p14:creationId xmlns:p14="http://schemas.microsoft.com/office/powerpoint/2010/main" val="2464960240"/>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0" presetSubtype="0">
                                  <p:stCondLst>
                                    <p:cond delay="0"/>
                                  </p:stCondLst>
                                  <p:childTnLst>
                                    <p:set>
                                      <p:cBhvr>
                                        <p:cTn dur="1" fill="hold" id="6">
                                          <p:stCondLst>
                                            <p:cond delay="0"/>
                                          </p:stCondLst>
                                        </p:cTn>
                                        <p:tgtEl>
                                          <p:spTgt spid="3"/>
                                        </p:tgtEl>
                                        <p:attrNameLst>
                                          <p:attrName>style.visibility</p:attrName>
                                        </p:attrNameLst>
                                      </p:cBhvr>
                                      <p:to>
                                        <p:strVal val="visible"/>
                                      </p:to>
                                    </p:set>
                                    <p:animEffect filter="fade" transition="in">
                                      <p:cBhvr>
                                        <p:cTn dur="500" id="7"/>
                                        <p:tgtEl>
                                          <p:spTgt spid="3"/>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10" presetSubtype="0">
                                  <p:stCondLst>
                                    <p:cond delay="0"/>
                                  </p:stCondLst>
                                  <p:childTnLst>
                                    <p:set>
                                      <p:cBhvr>
                                        <p:cTn dur="1" fill="hold" id="11">
                                          <p:stCondLst>
                                            <p:cond delay="0"/>
                                          </p:stCondLst>
                                        </p:cTn>
                                        <p:tgtEl>
                                          <p:spTgt spid="5"/>
                                        </p:tgtEl>
                                        <p:attrNameLst>
                                          <p:attrName>style.visibility</p:attrName>
                                        </p:attrNameLst>
                                      </p:cBhvr>
                                      <p:to>
                                        <p:strVal val="visible"/>
                                      </p:to>
                                    </p:set>
                                    <p:animEffect filter="fade" transition="in">
                                      <p:cBhvr>
                                        <p:cTn dur="500" id="12"/>
                                        <p:tgtEl>
                                          <p:spTgt spid="5"/>
                                        </p:tgtEl>
                                      </p:cBhvr>
                                    </p:animEffect>
                                  </p:childTnLst>
                                </p:cTn>
                              </p:par>
                            </p:childTnLst>
                          </p:cTn>
                        </p:par>
                      </p:childTnLst>
                    </p:cTn>
                  </p:par>
                  <p:par>
                    <p:cTn fill="hold" id="13">
                      <p:stCondLst>
                        <p:cond delay="indefinite"/>
                      </p:stCondLst>
                      <p:childTnLst>
                        <p:par>
                          <p:cTn fill="hold" id="14">
                            <p:stCondLst>
                              <p:cond delay="0"/>
                            </p:stCondLst>
                            <p:childTnLst>
                              <p:par>
                                <p:cTn fill="hold" id="15" nodeType="clickEffect" presetClass="entr" presetID="10" presetSubtype="0">
                                  <p:stCondLst>
                                    <p:cond delay="0"/>
                                  </p:stCondLst>
                                  <p:childTnLst>
                                    <p:set>
                                      <p:cBhvr>
                                        <p:cTn dur="1" fill="hold" id="16">
                                          <p:stCondLst>
                                            <p:cond delay="0"/>
                                          </p:stCondLst>
                                        </p:cTn>
                                        <p:tgtEl>
                                          <p:spTgt spid="6"/>
                                        </p:tgtEl>
                                        <p:attrNameLst>
                                          <p:attrName>style.visibility</p:attrName>
                                        </p:attrNameLst>
                                      </p:cBhvr>
                                      <p:to>
                                        <p:strVal val="visible"/>
                                      </p:to>
                                    </p:set>
                                    <p:animEffect filter="fade" transition="in">
                                      <p:cBhvr>
                                        <p:cTn dur="500" id="17"/>
                                        <p:tgtEl>
                                          <p:spTgt spid="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energy-bulb-6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2350" y="0"/>
            <a:ext cx="4311650" cy="3086100"/>
          </a:xfrm>
          <a:prstGeom prst="rect">
            <a:avLst/>
          </a:prstGeom>
          <a:noFill/>
          <a:extLst>
            <a:ext uri="{909E8E84-426E-40dd-AFC4-6F175D3DCCD1}">
              <a14:hiddenFill xmlns:a14="http://schemas.microsoft.com/office/drawing/2010/main" xmlns="">
                <a:solidFill>
                  <a:srgbClr val="FFFFFF"/>
                </a:solidFill>
              </a14:hiddenFill>
            </a:ext>
          </a:extLst>
        </p:spPr>
      </p:pic>
      <p:sp>
        <p:nvSpPr>
          <p:cNvPr id="31747" name="Rectangle 3"/>
          <p:cNvSpPr>
            <a:spLocks noGrp="1"/>
          </p:cNvSpPr>
          <p:nvPr>
            <p:ph type="title"/>
          </p:nvPr>
        </p:nvSpPr>
        <p:spPr>
          <a:xfrm>
            <a:off x="111125" y="177800"/>
            <a:ext cx="4689475" cy="1567352"/>
          </a:xfrm>
        </p:spPr>
        <p:txBody>
          <a:bodyPr/>
          <a:lstStyle/>
          <a:p>
            <a:r>
              <a:rPr lang="en-US" dirty="0">
                <a:latin typeface="Arial Black" charset="0"/>
              </a:rPr>
              <a:t>Distributed Energy Generation Scenario: </a:t>
            </a:r>
            <a:r>
              <a:rPr lang="en-US" sz="2600" dirty="0">
                <a:latin typeface="Arial Narrow"/>
                <a:cs typeface="Arial Narrow"/>
              </a:rPr>
              <a:t>How will individual adoption of photovoltaic impact the grid?</a:t>
            </a:r>
          </a:p>
        </p:txBody>
      </p:sp>
      <p:pic>
        <p:nvPicPr>
          <p:cNvPr id="31749" name="Picture 5" descr="columbus-3d"/>
          <p:cNvPicPr>
            <a:picLocks noChangeAspect="1" noChangeArrowheads="1"/>
          </p:cNvPicPr>
          <p:nvPr/>
        </p:nvPicPr>
        <p:blipFill>
          <a:blip r:embed="rId3">
            <a:clrChange>
              <a:clrFrom>
                <a:srgbClr val="000000"/>
              </a:clrFrom>
              <a:clrTo>
                <a:srgbClr val="000000">
                  <a:alpha val="0"/>
                </a:srgbClr>
              </a:clrTo>
            </a:clrChange>
            <a:lum bright="18000"/>
            <a:extLst>
              <a:ext uri="{28A0092B-C50C-407E-A947-70E740481C1C}">
                <a14:useLocalDpi xmlns:a14="http://schemas.microsoft.com/office/drawing/2010/main" val="0"/>
              </a:ext>
            </a:extLst>
          </a:blip>
          <a:srcRect/>
          <a:stretch>
            <a:fillRect/>
          </a:stretch>
        </p:blipFill>
        <p:spPr bwMode="auto">
          <a:xfrm>
            <a:off x="0" y="1822450"/>
            <a:ext cx="9140825" cy="5035550"/>
          </a:xfrm>
          <a:prstGeom prst="rect">
            <a:avLst/>
          </a:prstGeom>
          <a:noFill/>
          <a:extLst>
            <a:ext uri="{909E8E84-426E-40dd-AFC4-6F175D3DCCD1}">
              <a14:hiddenFill xmlns:a14="http://schemas.microsoft.com/office/drawing/2010/main" xmlns="">
                <a:solidFill>
                  <a:srgbClr val="FFFFFF"/>
                </a:solidFill>
              </a14:hiddenFill>
            </a:ext>
          </a:extLst>
        </p:spPr>
      </p:pic>
      <p:sp>
        <p:nvSpPr>
          <p:cNvPr id="31748" name="Rectangle 4"/>
          <p:cNvSpPr>
            <a:spLocks noGrp="1"/>
          </p:cNvSpPr>
          <p:nvPr>
            <p:ph type="body" idx="1"/>
          </p:nvPr>
        </p:nvSpPr>
        <p:spPr>
          <a:xfrm>
            <a:off x="152400" y="4057650"/>
            <a:ext cx="8651875" cy="2190750"/>
          </a:xfrm>
          <a:solidFill>
            <a:srgbClr val="969696">
              <a:alpha val="70000"/>
            </a:srgbClr>
          </a:solidFill>
          <a:ln/>
        </p:spPr>
        <p:txBody>
          <a:bodyPr/>
          <a:lstStyle/>
          <a:p>
            <a:r>
              <a:rPr lang="en-US">
                <a:latin typeface="Arial Narrow" charset="0"/>
              </a:rPr>
              <a:t>Utilizing detailed elevation data and simulation of exposure to the sun, it is possible to understand potential for energy generation at the individual facility level </a:t>
            </a:r>
          </a:p>
          <a:p>
            <a:r>
              <a:rPr lang="en-US">
                <a:latin typeface="Arial Narrow" charset="0"/>
              </a:rPr>
              <a:t>Energy usage patterns from facilities can provide insights into possible impact on the grid</a:t>
            </a:r>
          </a:p>
        </p:txBody>
      </p:sp>
      <p:pic>
        <p:nvPicPr>
          <p:cNvPr id="31751" name="Picture 7" descr="solar_roo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2362200"/>
            <a:ext cx="2133600" cy="1708150"/>
          </a:xfrm>
          <a:prstGeom prst="rect">
            <a:avLst/>
          </a:prstGeom>
          <a:noFill/>
          <a:ln w="12700">
            <a:solidFill>
              <a:srgbClr val="000000"/>
            </a:solidFill>
            <a:miter lim="800000"/>
            <a:headEnd/>
            <a:tailEnd/>
          </a:ln>
          <a:effectLst>
            <a:outerShdw blurRad="63500" dist="107763" dir="2700000" algn="ctr" rotWithShape="0">
              <a:srgbClr val="000000">
                <a:alpha val="50000"/>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0650" y="950782"/>
            <a:ext cx="6043486" cy="4032080"/>
          </a:xfrm>
          <a:prstGeom prst="rect">
            <a:avLst/>
          </a:prstGeom>
          <a:ln>
            <a:noFill/>
          </a:ln>
          <a:effectLst>
            <a:softEdge rad="112500"/>
          </a:effectLst>
        </p:spPr>
      </p:pic>
      <p:pic>
        <p:nvPicPr>
          <p:cNvPr id="8" name="Picture 7"/>
          <p:cNvPicPr>
            <a:picLocks noChangeAspect="1"/>
          </p:cNvPicPr>
          <p:nvPr/>
        </p:nvPicPr>
        <p:blipFill>
          <a:blip r:embed="rId3"/>
          <a:stretch>
            <a:fillRect/>
          </a:stretch>
        </p:blipFill>
        <p:spPr>
          <a:xfrm>
            <a:off x="2279136" y="1602300"/>
            <a:ext cx="4300638" cy="2859216"/>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pPr algn="l"/>
            <a:r>
              <a:rPr lang="en-US" dirty="0" smtClean="0"/>
              <a:t>Disappearing public-private boundary</a:t>
            </a:r>
            <a:endParaRPr lang="en-US" dirty="0"/>
          </a:p>
        </p:txBody>
      </p:sp>
      <p:pic>
        <p:nvPicPr>
          <p:cNvPr id="4" name="Picture 3"/>
          <p:cNvPicPr>
            <a:picLocks noChangeAspect="1"/>
          </p:cNvPicPr>
          <p:nvPr/>
        </p:nvPicPr>
        <p:blipFill>
          <a:blip r:embed="rId4"/>
          <a:stretch>
            <a:fillRect/>
          </a:stretch>
        </p:blipFill>
        <p:spPr>
          <a:xfrm>
            <a:off x="0" y="1148886"/>
            <a:ext cx="9144000" cy="5254805"/>
          </a:xfrm>
          <a:prstGeom prst="rect">
            <a:avLst/>
          </a:prstGeom>
          <a:ln>
            <a:noFill/>
          </a:ln>
          <a:effectLst>
            <a:outerShdw blurRad="292100" dist="139700" dir="2700000" algn="tl" rotWithShape="0">
              <a:srgbClr val="333333">
                <a:alpha val="65000"/>
              </a:srgbClr>
            </a:outerShdw>
          </a:effectLst>
        </p:spPr>
      </p:pic>
      <p:grpSp>
        <p:nvGrpSpPr>
          <p:cNvPr id="7" name="Group 6"/>
          <p:cNvGrpSpPr/>
          <p:nvPr/>
        </p:nvGrpSpPr>
        <p:grpSpPr>
          <a:xfrm>
            <a:off x="343586" y="1816685"/>
            <a:ext cx="4249008" cy="4189287"/>
            <a:chOff x="343586" y="1816685"/>
            <a:chExt cx="4249008" cy="4189287"/>
          </a:xfrm>
        </p:grpSpPr>
        <p:pic>
          <p:nvPicPr>
            <p:cNvPr id="5" name="Picture 4"/>
            <p:cNvPicPr>
              <a:picLocks noChangeAspect="1"/>
            </p:cNvPicPr>
            <p:nvPr/>
          </p:nvPicPr>
          <p:blipFill>
            <a:blip r:embed="rId5"/>
            <a:stretch>
              <a:fillRect/>
            </a:stretch>
          </p:blipFill>
          <p:spPr>
            <a:xfrm rot="21064199">
              <a:off x="343586" y="2002329"/>
              <a:ext cx="4249008" cy="4003643"/>
            </a:xfrm>
            <a:prstGeom prst="rect">
              <a:avLst/>
            </a:prstGeom>
            <a:ln>
              <a:noFill/>
            </a:ln>
            <a:effectLst>
              <a:softEdge rad="112500"/>
            </a:effectLst>
          </p:spPr>
        </p:pic>
        <p:pic>
          <p:nvPicPr>
            <p:cNvPr id="6" name="Picture 5"/>
            <p:cNvPicPr>
              <a:picLocks noChangeAspect="1"/>
            </p:cNvPicPr>
            <p:nvPr/>
          </p:nvPicPr>
          <p:blipFill>
            <a:blip r:embed="rId6">
              <a:duotone>
                <a:prstClr val="black"/>
                <a:schemeClr val="accent2">
                  <a:tint val="45000"/>
                  <a:satMod val="400000"/>
                </a:schemeClr>
              </a:duotone>
            </a:blip>
            <a:stretch>
              <a:fillRect/>
            </a:stretch>
          </p:blipFill>
          <p:spPr>
            <a:xfrm rot="21066739">
              <a:off x="1023955" y="1816685"/>
              <a:ext cx="2811805" cy="470547"/>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46582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se of the sharing economy 3.jpg"/>
          <p:cNvPicPr>
            <a:picLocks noChangeAspect="1"/>
          </p:cNvPicPr>
          <p:nvPr/>
        </p:nvPicPr>
        <p:blipFill>
          <a:blip r:embed="rId3">
            <a:extLst>
              <a:ext uri="{28A0092B-C50C-407E-A947-70E740481C1C}">
                <a14:useLocalDpi xmlns:a14="http://schemas.microsoft.com/office/drawing/2010/main"/>
              </a:ext>
            </a:extLst>
          </a:blip>
          <a:stretch>
            <a:fillRect/>
          </a:stretch>
        </p:blipFill>
        <p:spPr>
          <a:xfrm rot="20993816">
            <a:off x="881946" y="979259"/>
            <a:ext cx="4221673" cy="55515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a:t>Democratizing My Data in Big Data</a:t>
            </a:r>
          </a:p>
        </p:txBody>
      </p:sp>
      <p:pic>
        <p:nvPicPr>
          <p:cNvPr id="5" name="Picture 4" descr="living socia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0650" y="3100684"/>
            <a:ext cx="4330700" cy="1879600"/>
          </a:xfrm>
          <a:prstGeom prst="rect">
            <a:avLst/>
          </a:prstGeom>
          <a:ln>
            <a:noFill/>
          </a:ln>
          <a:effectLst>
            <a:outerShdw blurRad="292100" dist="139700" dir="2700000" algn="tl" rotWithShape="0">
              <a:srgbClr val="333333">
                <a:alpha val="65000"/>
              </a:srgbClr>
            </a:outerShdw>
          </a:effectLst>
        </p:spPr>
      </p:pic>
      <p:pic>
        <p:nvPicPr>
          <p:cNvPr id="9" name="Picture 8" descr="Bi-Lo card.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21943" y="5376703"/>
            <a:ext cx="1574800" cy="1016000"/>
          </a:xfrm>
          <a:prstGeom prst="rect">
            <a:avLst/>
          </a:prstGeom>
        </p:spPr>
      </p:pic>
      <p:pic>
        <p:nvPicPr>
          <p:cNvPr id="10" name="Picture 9"/>
          <p:cNvPicPr>
            <a:picLocks noChangeAspect="1"/>
          </p:cNvPicPr>
          <p:nvPr/>
        </p:nvPicPr>
        <p:blipFill>
          <a:blip r:embed="rId6"/>
          <a:stretch>
            <a:fillRect/>
          </a:stretch>
        </p:blipFill>
        <p:spPr>
          <a:xfrm>
            <a:off x="0" y="1536700"/>
            <a:ext cx="9144000" cy="3778396"/>
          </a:xfrm>
          <a:prstGeom prst="rect">
            <a:avLst/>
          </a:prstGeom>
        </p:spPr>
      </p:pic>
      <p:sp>
        <p:nvSpPr>
          <p:cNvPr id="6" name="Content Placeholder 5"/>
          <p:cNvSpPr>
            <a:spLocks noGrp="1"/>
          </p:cNvSpPr>
          <p:nvPr>
            <p:ph idx="1"/>
          </p:nvPr>
        </p:nvSpPr>
        <p:spPr>
          <a:xfrm>
            <a:off x="5180818" y="1024551"/>
            <a:ext cx="3838712" cy="3165303"/>
          </a:xfrm>
          <a:solidFill>
            <a:schemeClr val="accent2">
              <a:lumMod val="20000"/>
              <a:lumOff val="80000"/>
              <a:alpha val="68000"/>
            </a:schemeClr>
          </a:solidFill>
        </p:spPr>
        <p:txBody>
          <a:bodyPr/>
          <a:lstStyle/>
          <a:p>
            <a:r>
              <a:rPr lang="en-US" sz="2400" dirty="0" smtClean="0"/>
              <a:t>A new sharing paradigm</a:t>
            </a:r>
          </a:p>
          <a:p>
            <a:r>
              <a:rPr lang="en-US" sz="2400" dirty="0">
                <a:latin typeface="Arial Narrow"/>
              </a:rPr>
              <a:t>Privacy is a concern, but has resulted in overcorrected systems</a:t>
            </a:r>
          </a:p>
          <a:p>
            <a:r>
              <a:rPr lang="en-US" sz="2400" dirty="0">
                <a:latin typeface="Arial Narrow"/>
              </a:rPr>
              <a:t>It’s my privacy, so is my data</a:t>
            </a:r>
          </a:p>
          <a:p>
            <a:r>
              <a:rPr lang="en-US" sz="2400" dirty="0" smtClean="0">
                <a:latin typeface="Arial Narrow"/>
              </a:rPr>
              <a:t>Individual </a:t>
            </a:r>
            <a:r>
              <a:rPr lang="en-US" sz="2400" dirty="0">
                <a:latin typeface="Arial Narrow"/>
              </a:rPr>
              <a:t>motivations and incentives are a key </a:t>
            </a:r>
            <a:r>
              <a:rPr lang="en-US" sz="2400" dirty="0" smtClean="0">
                <a:latin typeface="Arial Narrow"/>
              </a:rPr>
              <a:t>driver</a:t>
            </a:r>
            <a:endParaRPr lang="en-US" sz="2400" dirty="0">
              <a:latin typeface="Arial Narrow"/>
            </a:endParaRPr>
          </a:p>
        </p:txBody>
      </p:sp>
      <p:pic>
        <p:nvPicPr>
          <p:cNvPr id="4" name="Picture 3" descr="zipcar.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20650" y="5166046"/>
            <a:ext cx="2091358" cy="13889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Kroger Plus.jp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116359" y="4980284"/>
            <a:ext cx="2882900"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Content Placeholder 4" descr="USA Today Snapshot.jpg"/>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305807" y="1287303"/>
            <a:ext cx="4548094" cy="5105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684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par>
                                <p:cTn id="21" presetID="9"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I want control and my 2 cents</a:t>
            </a:r>
            <a:endParaRPr lang="en-US" dirty="0"/>
          </a:p>
        </p:txBody>
      </p:sp>
      <p:sp>
        <p:nvSpPr>
          <p:cNvPr id="3" name="Content Placeholder 2"/>
          <p:cNvSpPr>
            <a:spLocks noGrp="1"/>
          </p:cNvSpPr>
          <p:nvPr>
            <p:ph idx="1"/>
          </p:nvPr>
        </p:nvSpPr>
        <p:spPr>
          <a:xfrm>
            <a:off x="4987231" y="893233"/>
            <a:ext cx="4027685" cy="5750182"/>
          </a:xfrm>
        </p:spPr>
        <p:txBody>
          <a:bodyPr/>
          <a:lstStyle/>
          <a:p>
            <a:pPr>
              <a:spcBef>
                <a:spcPts val="1128"/>
              </a:spcBef>
            </a:pPr>
            <a:r>
              <a:rPr lang="en-US" sz="2400" dirty="0"/>
              <a:t>Enabling individuals </a:t>
            </a:r>
            <a:r>
              <a:rPr lang="en-US" sz="2400" dirty="0" smtClean="0"/>
              <a:t>to </a:t>
            </a:r>
            <a:r>
              <a:rPr lang="en-US" sz="2400" dirty="0"/>
              <a:t>manage their own </a:t>
            </a:r>
            <a:r>
              <a:rPr lang="en-US" sz="2400" dirty="0" smtClean="0"/>
              <a:t>data</a:t>
            </a:r>
          </a:p>
          <a:p>
            <a:pPr>
              <a:spcBef>
                <a:spcPts val="1128"/>
              </a:spcBef>
            </a:pPr>
            <a:r>
              <a:rPr lang="en-US" sz="2400" dirty="0" smtClean="0"/>
              <a:t>Options and ease of participating in the open data economy</a:t>
            </a:r>
          </a:p>
          <a:p>
            <a:pPr>
              <a:spcBef>
                <a:spcPts val="1128"/>
              </a:spcBef>
            </a:pPr>
            <a:r>
              <a:rPr lang="en-US" sz="2400" dirty="0" smtClean="0"/>
              <a:t>Self-interest can often be key</a:t>
            </a:r>
          </a:p>
          <a:p>
            <a:pPr>
              <a:spcBef>
                <a:spcPts val="1128"/>
              </a:spcBef>
            </a:pPr>
            <a:r>
              <a:rPr lang="en-US" sz="2400" dirty="0" smtClean="0"/>
              <a:t>Technology can help</a:t>
            </a:r>
            <a:endParaRPr lang="en-US" sz="2400" dirty="0"/>
          </a:p>
          <a:p>
            <a:endParaRPr lang="en-US" sz="2400" dirty="0"/>
          </a:p>
        </p:txBody>
      </p:sp>
      <p:pic>
        <p:nvPicPr>
          <p:cNvPr id="10" name="Picture 9" descr="vin-explained.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0200" y="3846900"/>
            <a:ext cx="5000827" cy="2796515"/>
          </a:xfrm>
          <a:prstGeom prst="rect">
            <a:avLst/>
          </a:prstGeom>
        </p:spPr>
      </p:pic>
      <p:pic>
        <p:nvPicPr>
          <p:cNvPr id="11" name="Picture 10" descr="VIN-number-windshield.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920" y="893233"/>
            <a:ext cx="4950311" cy="32873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R.L. Polk logo.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0650" y="3151507"/>
            <a:ext cx="2819293" cy="1029042"/>
          </a:xfrm>
          <a:prstGeom prst="rect">
            <a:avLst/>
          </a:prstGeom>
        </p:spPr>
      </p:pic>
    </p:spTree>
    <p:extLst>
      <p:ext uri="{BB962C8B-B14F-4D97-AF65-F5344CB8AC3E}">
        <p14:creationId xmlns:p14="http://schemas.microsoft.com/office/powerpoint/2010/main" val="461913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uget_Sound_faults.png"/>
          <p:cNvPicPr>
            <a:picLocks noChangeAspect="1"/>
          </p:cNvPicPr>
          <p:nvPr/>
        </p:nvPicPr>
        <p:blipFill>
          <a:blip r:embed="rId2">
            <a:alphaModFix amt="50000"/>
            <a:extLst>
              <a:ext uri="{28A0092B-C50C-407E-A947-70E740481C1C}">
                <a14:useLocalDpi xmlns:a14="http://schemas.microsoft.com/office/drawing/2010/main"/>
              </a:ext>
            </a:extLst>
          </a:blip>
          <a:stretch>
            <a:fillRect/>
          </a:stretch>
        </p:blipFill>
        <p:spPr>
          <a:xfrm>
            <a:off x="5668968" y="940792"/>
            <a:ext cx="3475032" cy="5917207"/>
          </a:xfrm>
          <a:prstGeom prst="rect">
            <a:avLst/>
          </a:prstGeom>
          <a:ln>
            <a:noFill/>
          </a:ln>
          <a:effectLst>
            <a:softEdge rad="112500"/>
          </a:effectLst>
        </p:spPr>
      </p:pic>
      <p:pic>
        <p:nvPicPr>
          <p:cNvPr id="4" name="Picture 3" descr="NetQuakes.jpg"/>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backgroundMark x1="25282" y1="42241" x2="25282" y2="42241"/>
                      </a14:backgroundRemoval>
                    </a14:imgEffect>
                  </a14:imgLayer>
                </a14:imgProps>
              </a:ext>
              <a:ext uri="{28A0092B-C50C-407E-A947-70E740481C1C}">
                <a14:useLocalDpi xmlns:a14="http://schemas.microsoft.com/office/drawing/2010/main"/>
              </a:ext>
            </a:extLst>
          </a:blip>
          <a:srcRect/>
          <a:stretch/>
        </p:blipFill>
        <p:spPr>
          <a:xfrm>
            <a:off x="6710055" y="4954851"/>
            <a:ext cx="2277168" cy="1793389"/>
          </a:xfrm>
          <a:prstGeom prst="rect">
            <a:avLst/>
          </a:prstGeom>
        </p:spPr>
      </p:pic>
      <p:sp>
        <p:nvSpPr>
          <p:cNvPr id="2" name="Title 1"/>
          <p:cNvSpPr>
            <a:spLocks noGrp="1"/>
          </p:cNvSpPr>
          <p:nvPr>
            <p:ph type="title"/>
          </p:nvPr>
        </p:nvSpPr>
        <p:spPr/>
        <p:txBody>
          <a:bodyPr/>
          <a:lstStyle/>
          <a:p>
            <a:r>
              <a:rPr lang="en-US" dirty="0" smtClean="0"/>
              <a:t>Crowdsourcing: Points to ponder</a:t>
            </a:r>
            <a:endParaRPr lang="en-US" dirty="0"/>
          </a:p>
        </p:txBody>
      </p:sp>
      <p:sp>
        <p:nvSpPr>
          <p:cNvPr id="3" name="Content Placeholder 2"/>
          <p:cNvSpPr>
            <a:spLocks noGrp="1"/>
          </p:cNvSpPr>
          <p:nvPr>
            <p:ph idx="1"/>
          </p:nvPr>
        </p:nvSpPr>
        <p:spPr>
          <a:xfrm>
            <a:off x="120649" y="940793"/>
            <a:ext cx="7326243" cy="5346849"/>
          </a:xfrm>
        </p:spPr>
        <p:txBody>
          <a:bodyPr/>
          <a:lstStyle/>
          <a:p>
            <a:r>
              <a:rPr lang="en-US" sz="2400" b="0" dirty="0" smtClean="0">
                <a:latin typeface="Arial Narrow"/>
                <a:cs typeface="Arial Narrow"/>
              </a:rPr>
              <a:t>Crowdsourced information clearly augment space-based data</a:t>
            </a:r>
          </a:p>
          <a:p>
            <a:pPr lvl="1"/>
            <a:r>
              <a:rPr lang="en-US" sz="2000" b="0" dirty="0" smtClean="0">
                <a:latin typeface="Arial Narrow"/>
                <a:cs typeface="Arial Narrow"/>
              </a:rPr>
              <a:t>Increase density and resolution of data (Gap filling) e.g. </a:t>
            </a:r>
            <a:r>
              <a:rPr lang="en-US" sz="2000" b="0" dirty="0" err="1" smtClean="0">
                <a:latin typeface="Arial Narrow"/>
                <a:cs typeface="Arial Narrow"/>
              </a:rPr>
              <a:t>NetQuakes</a:t>
            </a:r>
            <a:endParaRPr lang="en-US" sz="2000" b="0" dirty="0" smtClean="0">
              <a:latin typeface="Arial Narrow"/>
              <a:cs typeface="Arial Narrow"/>
            </a:endParaRPr>
          </a:p>
          <a:p>
            <a:pPr lvl="1"/>
            <a:r>
              <a:rPr lang="en-US" sz="2000" b="0" dirty="0" smtClean="0">
                <a:latin typeface="Arial Narrow"/>
                <a:cs typeface="Arial Narrow"/>
              </a:rPr>
              <a:t>Enhance currency and quality of observation and model data (incidence report, damage qualification, and local knowledge)</a:t>
            </a:r>
          </a:p>
          <a:p>
            <a:pPr lvl="1"/>
            <a:r>
              <a:rPr lang="en-US" sz="2000" b="0" dirty="0" smtClean="0">
                <a:latin typeface="Arial Narrow"/>
                <a:cs typeface="Arial Narrow"/>
              </a:rPr>
              <a:t>The media makes great use of it (CNN </a:t>
            </a:r>
            <a:r>
              <a:rPr lang="en-US" sz="2000" b="0" dirty="0" err="1" smtClean="0">
                <a:latin typeface="Arial Narrow"/>
                <a:cs typeface="Arial Narrow"/>
              </a:rPr>
              <a:t>iReport</a:t>
            </a:r>
            <a:r>
              <a:rPr lang="en-US" sz="2000" b="0" dirty="0" smtClean="0">
                <a:latin typeface="Arial Narrow"/>
                <a:cs typeface="Arial Narrow"/>
              </a:rPr>
              <a:t>, Weather Channel)</a:t>
            </a:r>
          </a:p>
          <a:p>
            <a:r>
              <a:rPr lang="en-US" sz="2400" b="0" dirty="0" smtClean="0">
                <a:latin typeface="Arial Narrow"/>
                <a:cs typeface="Arial Narrow"/>
              </a:rPr>
              <a:t>Traditional top-down spatial data quality standard doesn’t work</a:t>
            </a:r>
          </a:p>
          <a:p>
            <a:pPr lvl="1"/>
            <a:r>
              <a:rPr lang="en-US" sz="2000" b="0" dirty="0" smtClean="0">
                <a:latin typeface="Arial Narrow"/>
                <a:cs typeface="Arial Narrow"/>
              </a:rPr>
              <a:t>When’s good is good enough (user defined and fit for purpose)</a:t>
            </a:r>
          </a:p>
          <a:p>
            <a:r>
              <a:rPr lang="en-US" sz="2400" b="0" dirty="0" smtClean="0">
                <a:latin typeface="Arial Narrow"/>
                <a:cs typeface="Arial Narrow"/>
              </a:rPr>
              <a:t>When does crowdsourcing make the system vulnerable?</a:t>
            </a:r>
          </a:p>
          <a:p>
            <a:pPr lvl="1"/>
            <a:r>
              <a:rPr lang="en-US" sz="2000" b="0" dirty="0" smtClean="0">
                <a:latin typeface="Arial Narrow"/>
                <a:cs typeface="Arial Narrow"/>
              </a:rPr>
              <a:t>Reliability of the crowd and crowd fatigue (are there disaster magnitude and frequency thresholds similar to relief funds)</a:t>
            </a:r>
          </a:p>
          <a:p>
            <a:pPr lvl="1"/>
            <a:r>
              <a:rPr lang="en-US" sz="2000" b="0" dirty="0" smtClean="0">
                <a:latin typeface="Arial Narrow"/>
                <a:cs typeface="Arial Narrow"/>
              </a:rPr>
              <a:t>Digital divide, victim crowd, and system overuse</a:t>
            </a:r>
          </a:p>
          <a:p>
            <a:pPr lvl="1"/>
            <a:r>
              <a:rPr lang="en-US" sz="2000" b="0" dirty="0" smtClean="0">
                <a:latin typeface="Arial Narrow"/>
                <a:cs typeface="Arial Narrow"/>
              </a:rPr>
              <a:t>Social, legal, and ethical concerns</a:t>
            </a:r>
          </a:p>
          <a:p>
            <a:pPr lvl="1"/>
            <a:endParaRPr lang="en-US" sz="2000" b="0" dirty="0">
              <a:latin typeface="Arial Narrow"/>
              <a:cs typeface="Arial Narrow"/>
            </a:endParaRPr>
          </a:p>
        </p:txBody>
      </p:sp>
    </p:spTree>
    <p:extLst>
      <p:ext uri="{BB962C8B-B14F-4D97-AF65-F5344CB8AC3E}">
        <p14:creationId xmlns:p14="http://schemas.microsoft.com/office/powerpoint/2010/main" val="21201617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On the shores of a vanishing island</a:t>
            </a:r>
            <a:endParaRPr lang="en-US" dirty="0"/>
          </a:p>
        </p:txBody>
      </p:sp>
      <p:pic>
        <p:nvPicPr>
          <p:cNvPr id="4" name="Content Placeholder 3" descr="On the shores of a vanishing island.gif"/>
          <p:cNvPicPr>
            <a:picLocks noGrp="1" noChangeAspect="1"/>
          </p:cNvPicPr>
          <p:nvPr>
            <p:ph idx="1"/>
          </p:nvPr>
        </p:nvPicPr>
        <p:blipFill>
          <a:blip r:embed="rId2"/>
          <a:srcRect t="22454" b="22454"/>
          <a:stretch>
            <a:fillRect/>
          </a:stretch>
        </p:blipFill>
        <p:spPr/>
      </p:pic>
      <p:pic>
        <p:nvPicPr>
          <p:cNvPr id="5" name="Picture 4"/>
          <p:cNvPicPr>
            <a:picLocks noChangeAspect="1"/>
          </p:cNvPicPr>
          <p:nvPr/>
        </p:nvPicPr>
        <p:blipFill>
          <a:blip r:embed="rId3"/>
          <a:stretch>
            <a:fillRect/>
          </a:stretch>
        </p:blipFill>
        <p:spPr>
          <a:xfrm>
            <a:off x="4559300" y="3416300"/>
            <a:ext cx="12700" cy="12700"/>
          </a:xfrm>
          <a:prstGeom prst="rect">
            <a:avLst/>
          </a:prstGeom>
        </p:spPr>
      </p:pic>
      <p:pic>
        <p:nvPicPr>
          <p:cNvPr id="6" name="Picture 5" descr="On the shores of a vanishing island.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0" y="820946"/>
            <a:ext cx="9134077" cy="6037054"/>
          </a:xfrm>
          <a:prstGeom prst="rect">
            <a:avLst/>
          </a:prstGeom>
          <a:ln>
            <a:noFill/>
          </a:ln>
          <a:effectLst>
            <a:softEdge rad="112500"/>
          </a:effectLst>
        </p:spPr>
      </p:pic>
      <p:sp>
        <p:nvSpPr>
          <p:cNvPr id="7" name="TextBox 6"/>
          <p:cNvSpPr txBox="1"/>
          <p:nvPr/>
        </p:nvSpPr>
        <p:spPr>
          <a:xfrm>
            <a:off x="743446" y="6397186"/>
            <a:ext cx="6157981" cy="246221"/>
          </a:xfrm>
          <a:prstGeom prst="rect">
            <a:avLst/>
          </a:prstGeom>
          <a:noFill/>
        </p:spPr>
        <p:txBody>
          <a:bodyPr wrap="none" rtlCol="0">
            <a:spAutoFit/>
          </a:bodyPr>
          <a:lstStyle/>
          <a:p>
            <a:r>
              <a:rPr lang="en-US" sz="1000" dirty="0">
                <a:solidFill>
                  <a:srgbClr val="000000"/>
                </a:solidFill>
                <a:latin typeface="Arial"/>
              </a:rPr>
              <a:t>http://</a:t>
            </a:r>
            <a:r>
              <a:rPr lang="en-US" sz="1000" dirty="0" err="1">
                <a:solidFill>
                  <a:srgbClr val="000000"/>
                </a:solidFill>
                <a:latin typeface="Arial"/>
              </a:rPr>
              <a:t>worldphoto.org</a:t>
            </a:r>
            <a:r>
              <a:rPr lang="en-US" sz="1000" dirty="0">
                <a:solidFill>
                  <a:srgbClr val="000000"/>
                </a:solidFill>
                <a:latin typeface="Arial"/>
              </a:rPr>
              <a:t>/images/image/424312/?</a:t>
            </a:r>
            <a:r>
              <a:rPr lang="en-US" sz="1000" dirty="0" err="1">
                <a:solidFill>
                  <a:srgbClr val="000000"/>
                </a:solidFill>
                <a:latin typeface="Arial"/>
              </a:rPr>
              <a:t>FromImageGalleryID</a:t>
            </a:r>
            <a:r>
              <a:rPr lang="en-US" sz="1000" dirty="0">
                <a:solidFill>
                  <a:srgbClr val="000000"/>
                </a:solidFill>
                <a:latin typeface="Arial"/>
              </a:rPr>
              <a:t>=16934&amp;FromImageGalleryGroupID=2</a:t>
            </a:r>
          </a:p>
        </p:txBody>
      </p:sp>
      <p:sp>
        <p:nvSpPr>
          <p:cNvPr id="9" name="TextBox 8"/>
          <p:cNvSpPr txBox="1"/>
          <p:nvPr/>
        </p:nvSpPr>
        <p:spPr>
          <a:xfrm>
            <a:off x="294281" y="1024422"/>
            <a:ext cx="7814960" cy="830997"/>
          </a:xfrm>
          <a:prstGeom prst="rect">
            <a:avLst/>
          </a:prstGeom>
          <a:noFill/>
        </p:spPr>
        <p:txBody>
          <a:bodyPr wrap="none" rtlCol="0">
            <a:spAutoFit/>
          </a:bodyPr>
          <a:lstStyle/>
          <a:p>
            <a:pPr marL="342900" indent="-342900">
              <a:buFont typeface="Arial"/>
              <a:buChar char="•"/>
            </a:pPr>
            <a:r>
              <a:rPr lang="en-US" sz="2400" dirty="0" smtClean="0">
                <a:solidFill>
                  <a:srgbClr val="000000"/>
                </a:solidFill>
                <a:latin typeface="Arial Narrow"/>
                <a:cs typeface="Arial Narrow"/>
              </a:rPr>
              <a:t>Maps and land use land cover are episodic/periodic. </a:t>
            </a:r>
          </a:p>
          <a:p>
            <a:pPr marL="342900" indent="-342900">
              <a:buFont typeface="Arial"/>
              <a:buChar char="•"/>
            </a:pPr>
            <a:r>
              <a:rPr lang="en-US" sz="2400" dirty="0" smtClean="0">
                <a:solidFill>
                  <a:srgbClr val="000000"/>
                </a:solidFill>
                <a:latin typeface="Arial Narrow"/>
                <a:cs typeface="Arial Narrow"/>
              </a:rPr>
              <a:t>Data gaps in land use history is best captured in local knowledge.</a:t>
            </a:r>
            <a:endParaRPr lang="en-US" sz="2400" dirty="0">
              <a:solidFill>
                <a:srgbClr val="000000"/>
              </a:solidFill>
              <a:latin typeface="Arial Narrow"/>
              <a:cs typeface="Arial Narrow"/>
            </a:endParaRPr>
          </a:p>
        </p:txBody>
      </p:sp>
    </p:spTree>
    <p:extLst>
      <p:ext uri="{BB962C8B-B14F-4D97-AF65-F5344CB8AC3E}">
        <p14:creationId xmlns:p14="http://schemas.microsoft.com/office/powerpoint/2010/main" val="2586785926"/>
      </p:ext>
    </p:extLst>
  </p:cSld>
  <p:clrMapOvr>
    <a:masterClrMapping/>
  </p:clrMapOvr>
  <p:timing>
    <p:tnLst>
      <p:par>
        <p:cTn id="1" dur="indefinite" restart="never" nodeType="tmRoot"/>
      </p:par>
    </p:tnLst>
  </p:timing>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descr="malaysia-airlines-flight-3701.jpg"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782" y="153992"/>
            <a:ext cx="5690831" cy="3137647"/>
          </a:xfrm>
          <a:prstGeom prst="rect">
            <a:avLst/>
          </a:prstGeom>
          <a:ln>
            <a:noFill/>
          </a:ln>
          <a:effectLst>
            <a:outerShdw algn="tl" blurRad="292100" dir="2700000" dist="139700" rotWithShape="0">
              <a:srgbClr val="333333">
                <a:alpha val="65000"/>
              </a:srgbClr>
            </a:outerShdw>
          </a:effectLst>
        </p:spPr>
      </p:pic>
      <p:pic>
        <p:nvPicPr>
          <p:cNvPr descr="malaysia-airlines-breakdown.jpg" id="4" name="Content Placeholder 3"/>
          <p:cNvPicPr>
            <a:picLocks noChangeAspect="1" noGrp="1"/>
          </p:cNvPicPr>
          <p:nvPr>
            <p:ph idx="1"/>
          </p:nvPr>
        </p:nvPicPr>
        <p:blipFill>
          <a:blip r:embed="rId3">
            <a:extLst>
              <a:ext uri="{28A0092B-C50C-407E-A947-70E740481C1C}">
                <a14:useLocalDpi xmlns:a14="http://schemas.microsoft.com/office/drawing/2010/main" val="0"/>
              </a:ext>
            </a:extLst>
          </a:blip>
          <a:srcRect b="125"/>
          <a:stretch>
            <a:fillRect/>
          </a:stretch>
        </p:blipFill>
        <p:spPr>
          <a:xfrm>
            <a:off x="3193673" y="3291639"/>
            <a:ext cx="5741151" cy="3162949"/>
          </a:xfrm>
          <a:prstGeom prst="rect">
            <a:avLst/>
          </a:prstGeom>
          <a:ln>
            <a:noFill/>
          </a:ln>
          <a:effectLst>
            <a:outerShdw algn="tl" blurRad="292100" dir="2700000" dist="139700" rotWithShape="0">
              <a:srgbClr val="333333">
                <a:alpha val="65000"/>
              </a:srgbClr>
            </a:outerShdw>
          </a:effectLst>
        </p:spPr>
      </p:pic>
    </p:spTree>
    <p:extLst>
      <p:ext uri="{BB962C8B-B14F-4D97-AF65-F5344CB8AC3E}">
        <p14:creationId xmlns:p14="http://schemas.microsoft.com/office/powerpoint/2010/main" val="610977832"/>
      </p:ext>
    </p:extLst>
  </p:cSld>
  <p:clrMapOvr>
    <a:masterClrMapping/>
  </p:clrMapOvr>
  <p:timing>
    <p:tnLst>
      <p:par>
        <p:cTn dur="indefinite" id="1" nodeType="tmRoot" restart="never"/>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8258" name="Picture 2" descr="GISTgroup"/>
          <p:cNvPicPr>
            <a:picLocks noChangeAspect="1" noChangeArrowheads="1"/>
          </p:cNvPicPr>
          <p:nvPr/>
        </p:nvPicPr>
        <p:blipFill>
          <a:blip r:embed="rId3" cstate="print"/>
          <a:srcRect/>
          <a:stretch>
            <a:fillRect/>
          </a:stretch>
        </p:blipFill>
        <p:spPr bwMode="auto">
          <a:xfrm>
            <a:off x="228600" y="889000"/>
            <a:ext cx="8686800" cy="5791200"/>
          </a:xfrm>
          <a:prstGeom prst="rect">
            <a:avLst/>
          </a:prstGeom>
          <a:noFill/>
          <a:ln w="38100">
            <a:noFill/>
            <a:miter lim="800000"/>
            <a:headEnd/>
            <a:tailEnd/>
          </a:ln>
          <a:effectLst>
            <a:outerShdw dist="107763" dir="2700000" algn="ctr" rotWithShape="0">
              <a:srgbClr val="808080">
                <a:alpha val="50000"/>
              </a:srgbClr>
            </a:outerShdw>
            <a:softEdge rad="381000"/>
          </a:effectLst>
        </p:spPr>
      </p:pic>
      <p:sp>
        <p:nvSpPr>
          <p:cNvPr id="12291" name="Rectangle 3"/>
          <p:cNvSpPr>
            <a:spLocks noGrp="1" noChangeArrowheads="1"/>
          </p:cNvSpPr>
          <p:nvPr>
            <p:ph type="title"/>
          </p:nvPr>
        </p:nvSpPr>
        <p:spPr/>
        <p:txBody>
          <a:bodyPr/>
          <a:lstStyle/>
          <a:p>
            <a:pPr>
              <a:spcAft>
                <a:spcPct val="75000"/>
              </a:spcAft>
            </a:pPr>
            <a:r>
              <a:rPr lang="en-US" smtClean="0">
                <a:ea typeface="Geneva"/>
                <a:cs typeface="Geneva"/>
              </a:rPr>
              <a:t>Acknowledgement</a:t>
            </a:r>
          </a:p>
        </p:txBody>
      </p:sp>
      <p:pic>
        <p:nvPicPr>
          <p:cNvPr id="6" name="Picture 5" descr="GISTgroup 061509 medium.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95250" y="866775"/>
            <a:ext cx="8977313" cy="5830888"/>
          </a:xfrm>
          <a:prstGeom prst="rect">
            <a:avLst/>
          </a:prstGeom>
          <a:noFill/>
          <a:ln w="9525">
            <a:noFill/>
            <a:miter lim="800000"/>
            <a:headEnd/>
            <a:tailEnd/>
          </a:ln>
          <a:effectLst>
            <a:softEdge rad="381000"/>
          </a:effectLst>
        </p:spPr>
      </p:pic>
      <p:pic>
        <p:nvPicPr>
          <p:cNvPr id="5" name="Picture 4" descr="Group.jpg"/>
          <p:cNvPicPr>
            <a:picLocks noChangeAspect="1"/>
          </p:cNvPicPr>
          <p:nvPr/>
        </p:nvPicPr>
        <p:blipFill>
          <a:blip r:embed="rId5" cstate="print"/>
          <a:stretch>
            <a:fillRect/>
          </a:stretch>
        </p:blipFill>
        <p:spPr>
          <a:xfrm>
            <a:off x="0" y="1110054"/>
            <a:ext cx="9144000" cy="4637891"/>
          </a:xfrm>
          <a:prstGeom prst="rect">
            <a:avLst/>
          </a:prstGeom>
          <a:effectLst>
            <a:softEdge rad="381000"/>
          </a:effectLst>
        </p:spPr>
      </p:pic>
      <p:pic>
        <p:nvPicPr>
          <p:cNvPr id="7" name="Picture 6" descr="Group 2011.jp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0" y="838200"/>
            <a:ext cx="9144000" cy="5943600"/>
          </a:xfrm>
          <a:prstGeom prst="rect">
            <a:avLst/>
          </a:prstGeom>
          <a:effectLst>
            <a:softEdge rad="381000"/>
          </a:effectLst>
        </p:spPr>
      </p:pic>
      <p:pic>
        <p:nvPicPr>
          <p:cNvPr id="9" name="Picture 8" descr="Group 2012_1.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0" y="761061"/>
            <a:ext cx="9144000" cy="6097905"/>
          </a:xfrm>
          <a:prstGeom prst="rect">
            <a:avLst/>
          </a:prstGeom>
          <a:effectLst>
            <a:softEdge rad="495300"/>
          </a:effectLst>
        </p:spPr>
      </p:pic>
      <p:sp>
        <p:nvSpPr>
          <p:cNvPr id="8" name="Rectangle 3"/>
          <p:cNvSpPr txBox="1">
            <a:spLocks noChangeArrowheads="1"/>
          </p:cNvSpPr>
          <p:nvPr/>
        </p:nvSpPr>
        <p:spPr bwMode="auto">
          <a:xfrm>
            <a:off x="228600" y="866775"/>
            <a:ext cx="5229225" cy="2235200"/>
          </a:xfrm>
          <a:prstGeom prst="rect">
            <a:avLst/>
          </a:prstGeom>
          <a:solidFill>
            <a:srgbClr val="DEE5EC">
              <a:alpha val="49019"/>
            </a:srgbClr>
          </a:solidFill>
          <a:ln>
            <a:noFill/>
          </a:ln>
          <a:effectLst>
            <a:outerShdw blurRad="63500" dist="38100" dir="8100000" algn="tr" rotWithShape="0">
              <a:srgbClr val="000000">
                <a:alpha val="39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457200" eaLnBrk="1" hangingPunct="1">
              <a:lnSpc>
                <a:spcPct val="80000"/>
              </a:lnSpc>
              <a:spcBef>
                <a:spcPct val="60000"/>
              </a:spcBef>
              <a:buClr>
                <a:srgbClr val="01673E"/>
              </a:buClr>
              <a:buFont typeface="Symbol" charset="0"/>
              <a:buChar char="·"/>
            </a:pPr>
            <a:r>
              <a:rPr lang="en-US" sz="2400" b="1" dirty="0" smtClean="0">
                <a:solidFill>
                  <a:srgbClr val="000000"/>
                </a:solidFill>
                <a:latin typeface="Arial Narrow" charset="0"/>
                <a:cs typeface="Geneva" charset="0"/>
              </a:rPr>
              <a:t>People who do the real work</a:t>
            </a:r>
          </a:p>
          <a:p>
            <a:pPr lvl="1" defTabSz="457200" eaLnBrk="1" hangingPunct="1">
              <a:lnSpc>
                <a:spcPct val="80000"/>
              </a:lnSpc>
              <a:spcBef>
                <a:spcPct val="35000"/>
              </a:spcBef>
              <a:buClr>
                <a:srgbClr val="01673E"/>
              </a:buClr>
              <a:buFont typeface="Arial" charset="0"/>
              <a:buChar char="–"/>
            </a:pPr>
            <a:r>
              <a:rPr lang="en-US" sz="2000" dirty="0" smtClean="0">
                <a:solidFill>
                  <a:srgbClr val="000000"/>
                </a:solidFill>
                <a:latin typeface="Arial Narrow" charset="0"/>
                <a:ea typeface="ＭＳ Ｐゴシック" charset="0"/>
                <a:cs typeface="Geneva" charset="0"/>
              </a:rPr>
              <a:t>Our group members</a:t>
            </a:r>
          </a:p>
          <a:p>
            <a:pPr lvl="1" defTabSz="457200" eaLnBrk="1" hangingPunct="1">
              <a:lnSpc>
                <a:spcPct val="80000"/>
              </a:lnSpc>
              <a:spcBef>
                <a:spcPct val="35000"/>
              </a:spcBef>
              <a:buClr>
                <a:srgbClr val="01673E"/>
              </a:buClr>
              <a:buFont typeface="Arial" charset="0"/>
              <a:buChar char="–"/>
            </a:pPr>
            <a:r>
              <a:rPr lang="en-US" sz="2000" dirty="0" smtClean="0">
                <a:solidFill>
                  <a:srgbClr val="000000"/>
                </a:solidFill>
                <a:latin typeface="Arial Narrow" charset="0"/>
                <a:ea typeface="ＭＳ Ｐゴシック" charset="0"/>
                <a:cs typeface="Geneva" charset="0"/>
              </a:rPr>
              <a:t>….. And many collaborators</a:t>
            </a:r>
          </a:p>
          <a:p>
            <a:pPr defTabSz="457200" eaLnBrk="1" hangingPunct="1">
              <a:lnSpc>
                <a:spcPct val="80000"/>
              </a:lnSpc>
              <a:spcBef>
                <a:spcPct val="60000"/>
              </a:spcBef>
              <a:buClr>
                <a:srgbClr val="01673E"/>
              </a:buClr>
              <a:buFont typeface="Symbol" charset="0"/>
              <a:buChar char="·"/>
            </a:pPr>
            <a:r>
              <a:rPr lang="en-US" sz="2400" b="1" dirty="0" smtClean="0">
                <a:solidFill>
                  <a:srgbClr val="000000"/>
                </a:solidFill>
                <a:latin typeface="Arial Narrow" charset="0"/>
                <a:cs typeface="Geneva" charset="0"/>
              </a:rPr>
              <a:t>People who make it possible</a:t>
            </a:r>
          </a:p>
          <a:p>
            <a:pPr lvl="1" defTabSz="457200" eaLnBrk="1" hangingPunct="1">
              <a:lnSpc>
                <a:spcPct val="80000"/>
              </a:lnSpc>
              <a:spcBef>
                <a:spcPct val="40000"/>
              </a:spcBef>
              <a:buClr>
                <a:srgbClr val="01673E"/>
              </a:buClr>
              <a:buFont typeface="Arial" charset="0"/>
              <a:buChar char="–"/>
            </a:pPr>
            <a:r>
              <a:rPr lang="en-US" sz="2000" dirty="0" smtClean="0">
                <a:solidFill>
                  <a:srgbClr val="000000"/>
                </a:solidFill>
                <a:latin typeface="Arial Narrow" charset="0"/>
                <a:ea typeface="ＭＳ Ｐゴシック" charset="0"/>
                <a:cs typeface="Geneva" charset="0"/>
              </a:rPr>
              <a:t>Our sponsors</a:t>
            </a:r>
          </a:p>
        </p:txBody>
      </p:sp>
    </p:spTree>
    <p:extLst>
      <p:ext uri="{BB962C8B-B14F-4D97-AF65-F5344CB8AC3E}">
        <p14:creationId xmlns:p14="http://schemas.microsoft.com/office/powerpoint/2010/main" val="3873476749"/>
      </p:ext>
    </p:extLst>
  </p:cSld>
  <p:clrMapOvr>
    <a:masterClrMapping/>
  </p:clrMapOvr>
  <p:transition spd="med"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par>
                          <p:cTn id="17" fill="hold">
                            <p:stCondLst>
                              <p:cond delay="4000"/>
                            </p:stCondLst>
                            <p:childTnLst>
                              <p:par>
                                <p:cTn id="18" presetID="9"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ssolv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MQ_LS_t341_2005_720x480.mpg">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4" cstate="print"/>
          <a:srcRect/>
          <a:stretch>
            <a:fillRect/>
          </a:stretch>
        </p:blipFill>
        <p:spPr bwMode="auto">
          <a:xfrm>
            <a:off x="1143000" y="1143000"/>
            <a:ext cx="6858000" cy="457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8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repeatCount="indefinite" fill="remove"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 name="Picture 518" descr="12-G00137.eps"/>
          <p:cNvPicPr>
            <a:picLocks noChangeAspect="1"/>
          </p:cNvPicPr>
          <p:nvPr/>
        </p:nvPicPr>
        <p:blipFill>
          <a:blip r:embed="rId2">
            <a:alphaModFix amt="67000"/>
            <a:extLst>
              <a:ext uri="{28A0092B-C50C-407E-A947-70E740481C1C}">
                <a14:useLocalDpi xmlns:a14="http://schemas.microsoft.com/office/drawing/2010/main"/>
              </a:ext>
            </a:extLst>
          </a:blip>
          <a:stretch>
            <a:fillRect/>
          </a:stretch>
        </p:blipFill>
        <p:spPr>
          <a:xfrm>
            <a:off x="5410200" y="685800"/>
            <a:ext cx="3581400" cy="3574816"/>
          </a:xfrm>
          <a:prstGeom prst="rect">
            <a:avLst/>
          </a:prstGeom>
          <a:effectLst>
            <a:softEdge rad="444500"/>
          </a:effectLst>
        </p:spPr>
      </p:pic>
      <p:pic>
        <p:nvPicPr>
          <p:cNvPr id="517" name="Picture 6" descr="ch_poster-PP"/>
          <p:cNvPicPr>
            <a:picLocks noChangeAspect="1" noChangeArrowheads="1"/>
          </p:cNvPicPr>
          <p:nvPr/>
        </p:nvPicPr>
        <p:blipFill>
          <a:blip r:embed="rId3"/>
          <a:srcRect/>
          <a:stretch>
            <a:fillRect/>
          </a:stretch>
        </p:blipFill>
        <p:spPr bwMode="auto">
          <a:xfrm>
            <a:off x="152399" y="4222782"/>
            <a:ext cx="4681365" cy="2635218"/>
          </a:xfrm>
          <a:prstGeom prst="rect">
            <a:avLst/>
          </a:prstGeom>
          <a:noFill/>
          <a:ln w="28575">
            <a:solidFill>
              <a:schemeClr val="bg2"/>
            </a:solidFill>
            <a:miter lim="800000"/>
            <a:headEnd/>
            <a:tailEnd/>
          </a:ln>
          <a:effectLst>
            <a:outerShdw blurRad="50800" dist="38100" dir="2700000" algn="tl" rotWithShape="0">
              <a:prstClr val="black">
                <a:alpha val="40000"/>
              </a:prstClr>
            </a:outerShdw>
            <a:softEdge rad="431800"/>
          </a:effectLst>
        </p:spPr>
      </p:pic>
      <p:sp>
        <p:nvSpPr>
          <p:cNvPr id="2" name="Title 1"/>
          <p:cNvSpPr>
            <a:spLocks noGrp="1"/>
          </p:cNvSpPr>
          <p:nvPr>
            <p:ph type="title"/>
          </p:nvPr>
        </p:nvSpPr>
        <p:spPr>
          <a:xfrm>
            <a:off x="0" y="76200"/>
            <a:ext cx="8712490" cy="496290"/>
          </a:xfrm>
        </p:spPr>
        <p:txBody>
          <a:bodyPr/>
          <a:lstStyle/>
          <a:p>
            <a:r>
              <a:rPr lang="en-US" dirty="0"/>
              <a:t>Oak Ridge Urban Dynamics Institute</a:t>
            </a:r>
          </a:p>
        </p:txBody>
      </p:sp>
      <p:sp>
        <p:nvSpPr>
          <p:cNvPr id="3" name="Content Placeholder 2"/>
          <p:cNvSpPr>
            <a:spLocks noGrp="1"/>
          </p:cNvSpPr>
          <p:nvPr>
            <p:ph idx="1"/>
          </p:nvPr>
        </p:nvSpPr>
        <p:spPr>
          <a:xfrm>
            <a:off x="152400" y="990600"/>
            <a:ext cx="5791200" cy="3546099"/>
          </a:xfrm>
        </p:spPr>
        <p:txBody>
          <a:bodyPr/>
          <a:lstStyle/>
          <a:p>
            <a:pPr>
              <a:spcBef>
                <a:spcPts val="800"/>
              </a:spcBef>
            </a:pPr>
            <a:r>
              <a:rPr lang="en-US" sz="1800" dirty="0" smtClean="0"/>
              <a:t>Science and informatics for energy and urban infrastructures</a:t>
            </a:r>
          </a:p>
          <a:p>
            <a:pPr lvl="1"/>
            <a:r>
              <a:rPr lang="en-US" sz="1600" dirty="0" smtClean="0"/>
              <a:t>Data from individual components (sensors) of infrastructure networks (energy, water, transportation, telecommunication,…)</a:t>
            </a:r>
          </a:p>
          <a:p>
            <a:pPr lvl="1"/>
            <a:r>
              <a:rPr lang="en-US" sz="1600" dirty="0" smtClean="0"/>
              <a:t>Data from users of infrastructure (human network)</a:t>
            </a:r>
          </a:p>
          <a:p>
            <a:pPr>
              <a:spcBef>
                <a:spcPct val="30000"/>
              </a:spcBef>
            </a:pPr>
            <a:r>
              <a:rPr lang="en-US" sz="1800" dirty="0" smtClean="0"/>
              <a:t>Characterization of the interaction between the human dynamics and integrated infrastructures</a:t>
            </a:r>
          </a:p>
          <a:p>
            <a:pPr lvl="1"/>
            <a:r>
              <a:rPr lang="en-US" sz="1600" dirty="0" smtClean="0"/>
              <a:t>Discovering emerging </a:t>
            </a:r>
            <a:r>
              <a:rPr lang="en-US" sz="1600" dirty="0"/>
              <a:t>behavior </a:t>
            </a:r>
            <a:r>
              <a:rPr lang="en-US" sz="1600" dirty="0" smtClean="0"/>
              <a:t>of urban systems </a:t>
            </a:r>
            <a:r>
              <a:rPr lang="en-US" sz="1600" dirty="0"/>
              <a:t>over large spatial </a:t>
            </a:r>
            <a:r>
              <a:rPr lang="en-US" sz="1600" dirty="0" smtClean="0"/>
              <a:t>and </a:t>
            </a:r>
            <a:r>
              <a:rPr lang="en-US" sz="1600" dirty="0"/>
              <a:t>temporal </a:t>
            </a:r>
            <a:r>
              <a:rPr lang="en-US" sz="1600" dirty="0" smtClean="0"/>
              <a:t>scales (at unprecedented resolution)</a:t>
            </a:r>
          </a:p>
          <a:p>
            <a:pPr>
              <a:spcBef>
                <a:spcPts val="800"/>
              </a:spcBef>
            </a:pPr>
            <a:r>
              <a:rPr lang="en-US" sz="1800" dirty="0" smtClean="0"/>
              <a:t>Efficient </a:t>
            </a:r>
            <a:r>
              <a:rPr lang="en-US" sz="1800" dirty="0"/>
              <a:t>data management, analysis, creation, and visualization of meaningful information within useful </a:t>
            </a:r>
            <a:r>
              <a:rPr lang="en-US" sz="1800" dirty="0" smtClean="0"/>
              <a:t>timeframe</a:t>
            </a:r>
          </a:p>
          <a:p>
            <a:pPr>
              <a:spcBef>
                <a:spcPts val="800"/>
              </a:spcBef>
            </a:pPr>
            <a:r>
              <a:rPr lang="en-US" sz="1800" dirty="0" smtClean="0"/>
              <a:t>Developing interdisciplinary bridge between foundational R&amp;D, operational communities, and industry</a:t>
            </a:r>
          </a:p>
        </p:txBody>
      </p:sp>
      <p:graphicFrame>
        <p:nvGraphicFramePr>
          <p:cNvPr id="4" name="Content Placeholder 3"/>
          <p:cNvGraphicFramePr>
            <a:graphicFrameLocks/>
          </p:cNvGraphicFramePr>
          <p:nvPr>
            <p:extLst>
              <p:ext uri="{D42A27DB-BD31-4B8C-83A1-F6EECF244321}">
                <p14:modId xmlns:p14="http://schemas.microsoft.com/office/powerpoint/2010/main" val="4242577340"/>
              </p:ext>
            </p:extLst>
          </p:nvPr>
        </p:nvGraphicFramePr>
        <p:xfrm>
          <a:off x="4343400" y="1367986"/>
          <a:ext cx="5594640" cy="34326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 4"/>
          <p:cNvGraphicFramePr/>
          <p:nvPr>
            <p:extLst>
              <p:ext uri="{D42A27DB-BD31-4B8C-83A1-F6EECF244321}">
                <p14:modId xmlns:p14="http://schemas.microsoft.com/office/powerpoint/2010/main" val="3026817469"/>
              </p:ext>
            </p:extLst>
          </p:nvPr>
        </p:nvGraphicFramePr>
        <p:xfrm>
          <a:off x="3505200" y="4419600"/>
          <a:ext cx="5562600" cy="23368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16" name="TextBox 515"/>
          <p:cNvSpPr txBox="1"/>
          <p:nvPr/>
        </p:nvSpPr>
        <p:spPr>
          <a:xfrm>
            <a:off x="0" y="457200"/>
            <a:ext cx="9168871" cy="400110"/>
          </a:xfrm>
          <a:prstGeom prst="rect">
            <a:avLst/>
          </a:prstGeom>
          <a:noFill/>
        </p:spPr>
        <p:txBody>
          <a:bodyPr wrap="none" rtlCol="0">
            <a:spAutoFit/>
          </a:bodyPr>
          <a:lstStyle/>
          <a:p>
            <a:pPr fontAlgn="base">
              <a:spcBef>
                <a:spcPct val="0"/>
              </a:spcBef>
              <a:spcAft>
                <a:spcPct val="0"/>
              </a:spcAft>
            </a:pPr>
            <a:r>
              <a:rPr lang="en-US" sz="2000" b="1" dirty="0">
                <a:solidFill>
                  <a:srgbClr val="008657">
                    <a:lumMod val="75000"/>
                  </a:srgbClr>
                </a:solidFill>
                <a:latin typeface="Arial Black"/>
                <a:cs typeface="Arial"/>
              </a:rPr>
              <a:t>Delivering </a:t>
            </a:r>
            <a:r>
              <a:rPr lang="en-US" sz="2000" b="1" dirty="0" smtClean="0">
                <a:solidFill>
                  <a:srgbClr val="008657">
                    <a:lumMod val="75000"/>
                  </a:srgbClr>
                </a:solidFill>
                <a:latin typeface="Arial Black"/>
                <a:cs typeface="Arial"/>
              </a:rPr>
              <a:t>transformational </a:t>
            </a:r>
            <a:r>
              <a:rPr lang="en-US" sz="2000" b="1" dirty="0">
                <a:solidFill>
                  <a:srgbClr val="008657">
                    <a:lumMod val="75000"/>
                  </a:srgbClr>
                </a:solidFill>
                <a:latin typeface="Arial Black"/>
                <a:cs typeface="Arial"/>
              </a:rPr>
              <a:t>science and technology capabilities </a:t>
            </a:r>
          </a:p>
        </p:txBody>
      </p:sp>
    </p:spTree>
    <p:extLst>
      <p:ext uri="{BB962C8B-B14F-4D97-AF65-F5344CB8AC3E}">
        <p14:creationId xmlns:p14="http://schemas.microsoft.com/office/powerpoint/2010/main" val="9984716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2" descr="SNS NIGHT.jpg"/>
          <p:cNvPicPr>
            <a:picLocks noChangeAspect="1"/>
          </p:cNvPicPr>
          <p:nvPr/>
        </p:nvPicPr>
        <p:blipFill>
          <a:blip r:embed="rId3" cstate="print"/>
          <a:srcRect/>
          <a:stretch>
            <a:fillRect/>
          </a:stretch>
        </p:blipFill>
        <p:spPr bwMode="auto">
          <a:xfrm>
            <a:off x="0" y="0"/>
            <a:ext cx="9144000" cy="6865938"/>
          </a:xfrm>
          <a:prstGeom prst="rect">
            <a:avLst/>
          </a:prstGeom>
          <a:noFill/>
          <a:ln w="9525">
            <a:noFill/>
            <a:miter lim="800000"/>
            <a:headEnd/>
            <a:tailEnd/>
          </a:ln>
        </p:spPr>
      </p:pic>
      <p:sp>
        <p:nvSpPr>
          <p:cNvPr id="63492" name="TextBox 2"/>
          <p:cNvSpPr txBox="1">
            <a:spLocks noChangeArrowheads="1"/>
          </p:cNvSpPr>
          <p:nvPr/>
        </p:nvSpPr>
        <p:spPr bwMode="auto">
          <a:xfrm>
            <a:off x="6794500" y="6083300"/>
            <a:ext cx="1911350" cy="366713"/>
          </a:xfrm>
          <a:prstGeom prst="rect">
            <a:avLst/>
          </a:prstGeom>
          <a:noFill/>
          <a:ln w="9525">
            <a:noFill/>
            <a:miter lim="800000"/>
            <a:headEnd/>
            <a:tailEnd/>
          </a:ln>
        </p:spPr>
        <p:txBody>
          <a:bodyPr wrap="none">
            <a:spAutoFit/>
          </a:bodyPr>
          <a:lstStyle/>
          <a:p>
            <a:pPr fontAlgn="base">
              <a:spcBef>
                <a:spcPct val="0"/>
              </a:spcBef>
              <a:spcAft>
                <a:spcPct val="0"/>
              </a:spcAft>
            </a:pPr>
            <a:r>
              <a:rPr lang="en-US" b="1" dirty="0" err="1">
                <a:solidFill>
                  <a:srgbClr val="FFFFFF"/>
                </a:solidFill>
                <a:latin typeface="Arial Black" pitchFamily="34" charset="0"/>
                <a:cs typeface="Arial" pitchFamily="34" charset="0"/>
              </a:rPr>
              <a:t>www.ornl.gov</a:t>
            </a:r>
            <a:endParaRPr lang="en-US" b="1" dirty="0">
              <a:solidFill>
                <a:srgbClr val="FFFFFF"/>
              </a:solidFill>
              <a:latin typeface="Arial Black" pitchFamily="34" charset="0"/>
              <a:cs typeface="Arial" pitchFamily="34" charset="0"/>
            </a:endParaRPr>
          </a:p>
        </p:txBody>
      </p:sp>
      <p:sp>
        <p:nvSpPr>
          <p:cNvPr id="482307" name="Rectangle 3"/>
          <p:cNvSpPr>
            <a:spLocks noChangeArrowheads="1"/>
          </p:cNvSpPr>
          <p:nvPr/>
        </p:nvSpPr>
        <p:spPr bwMode="auto">
          <a:xfrm>
            <a:off x="104775" y="155575"/>
            <a:ext cx="8839200" cy="754063"/>
          </a:xfrm>
          <a:prstGeom prst="rect">
            <a:avLst/>
          </a:prstGeom>
          <a:noFill/>
          <a:ln w="9525">
            <a:noFill/>
            <a:miter lim="800000"/>
            <a:headEnd/>
            <a:tailEnd/>
          </a:ln>
          <a:effectLst>
            <a:outerShdw dist="17961" dir="2700000" algn="ctr" rotWithShape="0">
              <a:schemeClr val="tx1"/>
            </a:outerShdw>
          </a:effectLst>
        </p:spPr>
        <p:txBody>
          <a:bodyPr>
            <a:spAutoFit/>
          </a:bodyPr>
          <a:lstStyle/>
          <a:p>
            <a:pPr fontAlgn="base">
              <a:lnSpc>
                <a:spcPct val="85000"/>
              </a:lnSpc>
              <a:spcBef>
                <a:spcPct val="0"/>
              </a:spcBef>
              <a:spcAft>
                <a:spcPct val="0"/>
              </a:spcAft>
              <a:defRPr/>
            </a:pPr>
            <a:r>
              <a:rPr lang="en-US" sz="3000" kern="0">
                <a:solidFill>
                  <a:srgbClr val="FFFFFF"/>
                </a:solidFill>
                <a:latin typeface="Arial Black"/>
                <a:cs typeface="Arial" charset="0"/>
              </a:rPr>
              <a:t>Oak Ridge National Laboratory:</a:t>
            </a:r>
            <a:br>
              <a:rPr lang="en-US" sz="3000" kern="0">
                <a:solidFill>
                  <a:srgbClr val="FFFFFF"/>
                </a:solidFill>
                <a:latin typeface="Arial Black"/>
                <a:cs typeface="Arial" charset="0"/>
              </a:rPr>
            </a:br>
            <a:r>
              <a:rPr lang="en-US" sz="2100" kern="0">
                <a:solidFill>
                  <a:srgbClr val="FFFFFF"/>
                </a:solidFill>
                <a:latin typeface="Arial Black"/>
                <a:cs typeface="Arial" charset="0"/>
              </a:rPr>
              <a:t>Meeting the challenges of the 21st century</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04" y="177114"/>
            <a:ext cx="9032796" cy="496290"/>
          </a:xfrm>
        </p:spPr>
        <p:txBody>
          <a:bodyPr/>
          <a:lstStyle/>
          <a:p>
            <a:r>
              <a:rPr lang="en-US" dirty="0" smtClean="0"/>
              <a:t>Evolving diverse, dynamic world of data</a:t>
            </a:r>
            <a:endParaRPr lang="en-US" dirty="0"/>
          </a:p>
        </p:txBody>
      </p:sp>
      <p:sp>
        <p:nvSpPr>
          <p:cNvPr id="51" name="Can 50"/>
          <p:cNvSpPr/>
          <p:nvPr/>
        </p:nvSpPr>
        <p:spPr>
          <a:xfrm>
            <a:off x="27708" y="2004073"/>
            <a:ext cx="2881745" cy="455824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3">
            <a:schemeClr val="lt1"/>
          </a:lnRef>
          <a:fillRef idx="1">
            <a:schemeClr val="accent1"/>
          </a:fillRef>
          <a:effectRef idx="1">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graphicFrame>
        <p:nvGraphicFramePr>
          <p:cNvPr id="52" name="Diagram 51"/>
          <p:cNvGraphicFramePr/>
          <p:nvPr>
            <p:extLst>
              <p:ext uri="{D42A27DB-BD31-4B8C-83A1-F6EECF244321}">
                <p14:modId xmlns:p14="http://schemas.microsoft.com/office/powerpoint/2010/main" val="3590819622"/>
              </p:ext>
            </p:extLst>
          </p:nvPr>
        </p:nvGraphicFramePr>
        <p:xfrm>
          <a:off x="129309" y="2903005"/>
          <a:ext cx="2752436" cy="35467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3" name="Group 52"/>
          <p:cNvGrpSpPr/>
          <p:nvPr/>
        </p:nvGrpSpPr>
        <p:grpSpPr>
          <a:xfrm>
            <a:off x="176199" y="827200"/>
            <a:ext cx="8813701" cy="1439741"/>
            <a:chOff x="176199" y="1303408"/>
            <a:chExt cx="8813701" cy="1439741"/>
          </a:xfrm>
        </p:grpSpPr>
        <p:grpSp>
          <p:nvGrpSpPr>
            <p:cNvPr id="3" name="Group 51"/>
            <p:cNvGrpSpPr>
              <a:grpSpLocks/>
            </p:cNvGrpSpPr>
            <p:nvPr/>
          </p:nvGrpSpPr>
          <p:grpSpPr bwMode="auto">
            <a:xfrm>
              <a:off x="176199" y="1303408"/>
              <a:ext cx="1593850" cy="1327150"/>
              <a:chOff x="316992" y="1083733"/>
              <a:chExt cx="2123781" cy="1327798"/>
            </a:xfrm>
          </p:grpSpPr>
          <p:sp>
            <p:nvSpPr>
              <p:cNvPr id="4" name="Rounded Rectangle 3"/>
              <p:cNvSpPr/>
              <p:nvPr/>
            </p:nvSpPr>
            <p:spPr bwMode="auto">
              <a:xfrm rot="10800000">
                <a:off x="316992" y="1083733"/>
                <a:ext cx="2121408" cy="1146500"/>
              </a:xfrm>
              <a:prstGeom prst="roundRect">
                <a:avLst>
                  <a:gd name="adj" fmla="val 0"/>
                </a:avLst>
              </a:prstGeom>
              <a:gradFill flip="none" rotWithShape="1">
                <a:gsLst>
                  <a:gs pos="0">
                    <a:schemeClr val="bg1">
                      <a:lumMod val="85000"/>
                    </a:schemeClr>
                  </a:gs>
                  <a:gs pos="88000">
                    <a:schemeClr val="bg1">
                      <a:alpha val="0"/>
                    </a:schemeClr>
                  </a:gs>
                </a:gsLst>
                <a:lin ang="16200000" scaled="0"/>
                <a:tileRect/>
              </a:gradFill>
              <a:ln w="3175">
                <a:gradFill>
                  <a:gsLst>
                    <a:gs pos="0">
                      <a:schemeClr val="bg1">
                        <a:lumMod val="65000"/>
                      </a:schemeClr>
                    </a:gs>
                    <a:gs pos="100000">
                      <a:schemeClr val="bg1">
                        <a:alpha val="0"/>
                      </a:schemeClr>
                    </a:gs>
                  </a:gsLst>
                  <a:lin ang="16200000" scaled="0"/>
                </a:gradFill>
                <a:headEnd type="none" w="med" len="med"/>
                <a:tailEnd type="none" w="med" len="med"/>
              </a:ln>
              <a:effectLst/>
            </p:spPr>
            <p:txBody>
              <a:bodyPr lIns="121877" tIns="60939" rIns="121877" bIns="60939" anchor="ctr"/>
              <a:lstStyle/>
              <a:p>
                <a:pPr algn="ctr" defTabSz="1218332">
                  <a:defRPr/>
                </a:pPr>
                <a:endParaRPr lang="en-US" sz="2400" dirty="0">
                  <a:solidFill>
                    <a:srgbClr val="FFFFFF"/>
                  </a:solidFill>
                  <a:effectLst>
                    <a:outerShdw blurRad="38100" dist="38100" dir="2700000" algn="tl">
                      <a:srgbClr val="000000">
                        <a:alpha val="43137"/>
                      </a:srgbClr>
                    </a:outerShdw>
                  </a:effectLst>
                  <a:latin typeface="Segoe" pitchFamily="34" charset="0"/>
                  <a:cs typeface="Arial" pitchFamily="34" charset="0"/>
                </a:endParaRPr>
              </a:p>
            </p:txBody>
          </p:sp>
          <p:pic>
            <p:nvPicPr>
              <p:cNvPr id="5" name="Picture 2" descr="http://tbn0.google.com/images?q=tbn:LVmRtlYltPxfNM:http://www.st.com/stonline/stappl/publish/stwebresources/PL__Press__Release/CERN_LHC_t2030shigh.jpeg">
                <a:hlinkClick r:id="rId7"/>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54796" y="1478843"/>
                <a:ext cx="1645798" cy="93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378351" y="1084056"/>
                <a:ext cx="2062422" cy="384721"/>
              </a:xfrm>
              <a:prstGeom prst="rect">
                <a:avLst/>
              </a:prstGeom>
            </p:spPr>
            <p:txBody>
              <a:bodyPr wrap="none">
                <a:spAutoFit/>
              </a:bodyPr>
              <a:lstStyle/>
              <a:p>
                <a:pPr marL="0" lvl="1" indent="-228276" algn="ctr" defTabSz="1218383">
                  <a:spcBef>
                    <a:spcPts val="600"/>
                  </a:spcBef>
                  <a:buSzPct val="80000"/>
                  <a:defRPr/>
                </a:pPr>
                <a:r>
                  <a:rPr lang="en-US" sz="1900" kern="0" dirty="0">
                    <a:gradFill>
                      <a:gsLst>
                        <a:gs pos="0">
                          <a:prstClr val="black"/>
                        </a:gs>
                        <a:gs pos="8000">
                          <a:prstClr val="black"/>
                        </a:gs>
                      </a:gsLst>
                      <a:lin ang="5400000" scaled="1"/>
                    </a:gradFill>
                    <a:latin typeface="Segoe UI Semibold" pitchFamily="34" charset="0"/>
                    <a:cs typeface="Arial" pitchFamily="34" charset="0"/>
                  </a:rPr>
                  <a:t>Experiments</a:t>
                </a:r>
              </a:p>
            </p:txBody>
          </p:sp>
        </p:grpSp>
        <p:grpSp>
          <p:nvGrpSpPr>
            <p:cNvPr id="7" name="Group 49"/>
            <p:cNvGrpSpPr>
              <a:grpSpLocks/>
            </p:cNvGrpSpPr>
            <p:nvPr/>
          </p:nvGrpSpPr>
          <p:grpSpPr bwMode="auto">
            <a:xfrm>
              <a:off x="3785194" y="1303408"/>
              <a:ext cx="1590675" cy="1327150"/>
              <a:chOff x="5047036" y="1083733"/>
              <a:chExt cx="2121408" cy="1327798"/>
            </a:xfrm>
          </p:grpSpPr>
          <p:sp>
            <p:nvSpPr>
              <p:cNvPr id="8" name="Rounded Rectangle 7"/>
              <p:cNvSpPr/>
              <p:nvPr/>
            </p:nvSpPr>
            <p:spPr bwMode="auto">
              <a:xfrm rot="10800000">
                <a:off x="5047036" y="1083733"/>
                <a:ext cx="2121408" cy="1146500"/>
              </a:xfrm>
              <a:prstGeom prst="roundRect">
                <a:avLst>
                  <a:gd name="adj" fmla="val 0"/>
                </a:avLst>
              </a:prstGeom>
              <a:gradFill flip="none" rotWithShape="1">
                <a:gsLst>
                  <a:gs pos="0">
                    <a:schemeClr val="bg1">
                      <a:lumMod val="85000"/>
                    </a:schemeClr>
                  </a:gs>
                  <a:gs pos="88000">
                    <a:schemeClr val="bg1">
                      <a:alpha val="0"/>
                    </a:schemeClr>
                  </a:gs>
                </a:gsLst>
                <a:lin ang="16200000" scaled="0"/>
                <a:tileRect/>
              </a:gradFill>
              <a:ln w="3175">
                <a:gradFill>
                  <a:gsLst>
                    <a:gs pos="0">
                      <a:schemeClr val="bg1">
                        <a:lumMod val="65000"/>
                      </a:schemeClr>
                    </a:gs>
                    <a:gs pos="100000">
                      <a:schemeClr val="bg1">
                        <a:alpha val="0"/>
                      </a:schemeClr>
                    </a:gs>
                  </a:gsLst>
                  <a:lin ang="16200000" scaled="0"/>
                </a:gradFill>
                <a:headEnd type="none" w="med" len="med"/>
                <a:tailEnd type="none" w="med" len="med"/>
              </a:ln>
              <a:effectLst/>
            </p:spPr>
            <p:txBody>
              <a:bodyPr lIns="121877" tIns="60939" rIns="121877" bIns="60939" anchor="ctr"/>
              <a:lstStyle/>
              <a:p>
                <a:pPr algn="ctr" defTabSz="1218332">
                  <a:defRPr/>
                </a:pPr>
                <a:endParaRPr lang="en-US" sz="2400" dirty="0">
                  <a:solidFill>
                    <a:srgbClr val="FFFFFF"/>
                  </a:solidFill>
                  <a:effectLst>
                    <a:outerShdw blurRad="38100" dist="38100" dir="2700000" algn="tl">
                      <a:srgbClr val="000000">
                        <a:alpha val="43137"/>
                      </a:srgbClr>
                    </a:outerShdw>
                  </a:effectLst>
                  <a:latin typeface="Segoe" pitchFamily="34" charset="0"/>
                  <a:cs typeface="Arial" pitchFamily="34" charset="0"/>
                </a:endParaRPr>
              </a:p>
            </p:txBody>
          </p:sp>
          <p:pic>
            <p:nvPicPr>
              <p:cNvPr id="9" name="Picture 6" descr="http://eetd.lbl.gov/hightech/img/datacenter_lg.jp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388049" y="1478843"/>
                <a:ext cx="1439383" cy="93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p:nvPr/>
            </p:nvSpPr>
            <p:spPr>
              <a:xfrm>
                <a:off x="5395057" y="1084056"/>
                <a:ext cx="1487628" cy="384721"/>
              </a:xfrm>
              <a:prstGeom prst="rect">
                <a:avLst/>
              </a:prstGeom>
            </p:spPr>
            <p:txBody>
              <a:bodyPr wrap="none">
                <a:spAutoFit/>
              </a:bodyPr>
              <a:lstStyle/>
              <a:p>
                <a:pPr marL="0" lvl="1" indent="-228276" algn="ctr" defTabSz="1218383">
                  <a:spcBef>
                    <a:spcPts val="600"/>
                  </a:spcBef>
                  <a:buSzPct val="80000"/>
                  <a:defRPr/>
                </a:pPr>
                <a:r>
                  <a:rPr lang="en-US" sz="1900" kern="0" dirty="0">
                    <a:gradFill>
                      <a:gsLst>
                        <a:gs pos="0">
                          <a:prstClr val="black"/>
                        </a:gs>
                        <a:gs pos="8000">
                          <a:prstClr val="black"/>
                        </a:gs>
                      </a:gsLst>
                      <a:lin ang="5400000" scaled="1"/>
                    </a:gradFill>
                    <a:latin typeface="Segoe UI Semibold" pitchFamily="34" charset="0"/>
                    <a:cs typeface="Arial" pitchFamily="34" charset="0"/>
                  </a:rPr>
                  <a:t>Archives</a:t>
                </a:r>
              </a:p>
            </p:txBody>
          </p:sp>
        </p:grpSp>
        <p:sp>
          <p:nvSpPr>
            <p:cNvPr id="12" name="Rounded Rectangle 11"/>
            <p:cNvSpPr/>
            <p:nvPr/>
          </p:nvSpPr>
          <p:spPr bwMode="auto">
            <a:xfrm rot="10800000">
              <a:off x="1981490" y="1303408"/>
              <a:ext cx="1592263" cy="1145940"/>
            </a:xfrm>
            <a:prstGeom prst="roundRect">
              <a:avLst>
                <a:gd name="adj" fmla="val 0"/>
              </a:avLst>
            </a:prstGeom>
            <a:gradFill flip="none" rotWithShape="1">
              <a:gsLst>
                <a:gs pos="0">
                  <a:schemeClr val="bg1">
                    <a:lumMod val="85000"/>
                  </a:schemeClr>
                </a:gs>
                <a:gs pos="88000">
                  <a:schemeClr val="bg1">
                    <a:alpha val="0"/>
                  </a:schemeClr>
                </a:gs>
              </a:gsLst>
              <a:lin ang="16200000" scaled="0"/>
              <a:tileRect/>
            </a:gradFill>
            <a:ln w="3175">
              <a:gradFill>
                <a:gsLst>
                  <a:gs pos="0">
                    <a:schemeClr val="bg1">
                      <a:lumMod val="65000"/>
                    </a:schemeClr>
                  </a:gs>
                  <a:gs pos="100000">
                    <a:schemeClr val="bg1">
                      <a:alpha val="0"/>
                    </a:schemeClr>
                  </a:gs>
                </a:gsLst>
                <a:lin ang="16200000" scaled="0"/>
              </a:gradFill>
              <a:headEnd type="none" w="med" len="med"/>
              <a:tailEnd type="none" w="med" len="med"/>
            </a:ln>
            <a:effectLst/>
          </p:spPr>
          <p:txBody>
            <a:bodyPr lIns="121877" tIns="60939" rIns="121877" bIns="60939" anchor="ctr"/>
            <a:lstStyle/>
            <a:p>
              <a:pPr algn="ctr" defTabSz="1218332">
                <a:defRPr/>
              </a:pPr>
              <a:endParaRPr lang="en-US" sz="2400" dirty="0">
                <a:solidFill>
                  <a:srgbClr val="FFFFFF"/>
                </a:solidFill>
                <a:effectLst>
                  <a:outerShdw blurRad="38100" dist="38100" dir="2700000" algn="tl">
                    <a:srgbClr val="000000">
                      <a:alpha val="43137"/>
                    </a:srgbClr>
                  </a:outerShdw>
                </a:effectLst>
                <a:latin typeface="Segoe" pitchFamily="34" charset="0"/>
                <a:cs typeface="Arial" pitchFamily="34" charset="0"/>
              </a:endParaRPr>
            </a:p>
          </p:txBody>
        </p:sp>
        <p:sp>
          <p:nvSpPr>
            <p:cNvPr id="13" name="Rectangle 12"/>
            <p:cNvSpPr/>
            <p:nvPr/>
          </p:nvSpPr>
          <p:spPr bwMode="auto">
            <a:xfrm>
              <a:off x="2051753" y="1303731"/>
              <a:ext cx="1479027" cy="384533"/>
            </a:xfrm>
            <a:prstGeom prst="rect">
              <a:avLst/>
            </a:prstGeom>
          </p:spPr>
          <p:txBody>
            <a:bodyPr wrap="none">
              <a:spAutoFit/>
            </a:bodyPr>
            <a:lstStyle/>
            <a:p>
              <a:pPr marL="0" lvl="1" indent="-228276" algn="ctr" defTabSz="1218383">
                <a:spcBef>
                  <a:spcPts val="600"/>
                </a:spcBef>
                <a:buSzPct val="80000"/>
                <a:defRPr/>
              </a:pPr>
              <a:r>
                <a:rPr lang="en-US" sz="1900" kern="0" dirty="0">
                  <a:gradFill>
                    <a:gsLst>
                      <a:gs pos="0">
                        <a:prstClr val="black"/>
                      </a:gs>
                      <a:gs pos="8000">
                        <a:prstClr val="black"/>
                      </a:gs>
                    </a:gsLst>
                    <a:lin ang="5400000" scaled="1"/>
                  </a:gradFill>
                  <a:latin typeface="Segoe UI Semibold" pitchFamily="34" charset="0"/>
                  <a:cs typeface="Arial" pitchFamily="34" charset="0"/>
                </a:rPr>
                <a:t>Simulations</a:t>
              </a:r>
            </a:p>
          </p:txBody>
        </p:sp>
        <p:grpSp>
          <p:nvGrpSpPr>
            <p:cNvPr id="16" name="Group 48"/>
            <p:cNvGrpSpPr>
              <a:grpSpLocks/>
            </p:cNvGrpSpPr>
            <p:nvPr/>
          </p:nvGrpSpPr>
          <p:grpSpPr bwMode="auto">
            <a:xfrm>
              <a:off x="7391011" y="1303408"/>
              <a:ext cx="1598889" cy="1146807"/>
              <a:chOff x="7352654" y="1083733"/>
              <a:chExt cx="2130237" cy="1146500"/>
            </a:xfrm>
          </p:grpSpPr>
          <p:sp>
            <p:nvSpPr>
              <p:cNvPr id="18" name="Rounded Rectangle 17"/>
              <p:cNvSpPr/>
              <p:nvPr/>
            </p:nvSpPr>
            <p:spPr bwMode="auto">
              <a:xfrm rot="10800000">
                <a:off x="7352654" y="1083733"/>
                <a:ext cx="2121408" cy="1146500"/>
              </a:xfrm>
              <a:prstGeom prst="roundRect">
                <a:avLst>
                  <a:gd name="adj" fmla="val 0"/>
                </a:avLst>
              </a:prstGeom>
              <a:gradFill flip="none" rotWithShape="1">
                <a:gsLst>
                  <a:gs pos="0">
                    <a:schemeClr val="bg1">
                      <a:lumMod val="85000"/>
                    </a:schemeClr>
                  </a:gs>
                  <a:gs pos="88000">
                    <a:schemeClr val="bg1">
                      <a:alpha val="0"/>
                    </a:schemeClr>
                  </a:gs>
                </a:gsLst>
                <a:lin ang="16200000" scaled="0"/>
                <a:tileRect/>
              </a:gradFill>
              <a:ln w="3175">
                <a:gradFill>
                  <a:gsLst>
                    <a:gs pos="0">
                      <a:schemeClr val="bg1">
                        <a:lumMod val="65000"/>
                      </a:schemeClr>
                    </a:gs>
                    <a:gs pos="100000">
                      <a:schemeClr val="bg1">
                        <a:alpha val="0"/>
                      </a:schemeClr>
                    </a:gs>
                  </a:gsLst>
                  <a:lin ang="16200000" scaled="0"/>
                </a:gradFill>
                <a:headEnd type="none" w="med" len="med"/>
                <a:tailEnd type="none" w="med" len="med"/>
              </a:ln>
              <a:effectLst/>
            </p:spPr>
            <p:txBody>
              <a:bodyPr lIns="121877" tIns="60939" rIns="121877" bIns="60939" anchor="ctr"/>
              <a:lstStyle/>
              <a:p>
                <a:pPr algn="ctr" defTabSz="1218332">
                  <a:defRPr/>
                </a:pPr>
                <a:endParaRPr lang="en-US" sz="2400" dirty="0">
                  <a:solidFill>
                    <a:srgbClr val="FFFFFF"/>
                  </a:solidFill>
                  <a:effectLst>
                    <a:outerShdw blurRad="38100" dist="38100" dir="2700000" algn="tl">
                      <a:srgbClr val="000000">
                        <a:alpha val="43137"/>
                      </a:srgbClr>
                    </a:outerShdw>
                  </a:effectLst>
                  <a:latin typeface="Segoe" pitchFamily="34" charset="0"/>
                  <a:cs typeface="Arial" pitchFamily="34" charset="0"/>
                </a:endParaRPr>
              </a:p>
            </p:txBody>
          </p:sp>
          <p:sp>
            <p:nvSpPr>
              <p:cNvPr id="19" name="Rectangle 18"/>
              <p:cNvSpPr/>
              <p:nvPr/>
            </p:nvSpPr>
            <p:spPr>
              <a:xfrm>
                <a:off x="7361694" y="1084056"/>
                <a:ext cx="2121197" cy="384618"/>
              </a:xfrm>
              <a:prstGeom prst="rect">
                <a:avLst/>
              </a:prstGeom>
            </p:spPr>
            <p:txBody>
              <a:bodyPr wrap="none">
                <a:spAutoFit/>
              </a:bodyPr>
              <a:lstStyle/>
              <a:p>
                <a:pPr marL="0" lvl="1" indent="-228276" algn="ctr" defTabSz="1218383">
                  <a:spcBef>
                    <a:spcPts val="600"/>
                  </a:spcBef>
                  <a:buSzPct val="80000"/>
                  <a:defRPr/>
                </a:pPr>
                <a:r>
                  <a:rPr lang="en-US" sz="1900" kern="0" dirty="0" smtClean="0">
                    <a:gradFill>
                      <a:gsLst>
                        <a:gs pos="0">
                          <a:prstClr val="black"/>
                        </a:gs>
                        <a:gs pos="8000">
                          <a:prstClr val="black"/>
                        </a:gs>
                      </a:gsLst>
                      <a:lin ang="5400000" scaled="1"/>
                    </a:gradFill>
                    <a:latin typeface="Segoe UI Semibold" pitchFamily="34" charset="0"/>
                    <a:cs typeface="Arial" pitchFamily="34" charset="0"/>
                  </a:rPr>
                  <a:t>Social Media</a:t>
                </a:r>
                <a:endParaRPr lang="en-US" sz="1900" kern="0" dirty="0">
                  <a:gradFill>
                    <a:gsLst>
                      <a:gs pos="0">
                        <a:prstClr val="black"/>
                      </a:gs>
                      <a:gs pos="8000">
                        <a:prstClr val="black"/>
                      </a:gs>
                    </a:gsLst>
                    <a:lin ang="5400000" scaled="1"/>
                  </a:gradFill>
                  <a:latin typeface="Segoe UI Semibold" pitchFamily="34" charset="0"/>
                  <a:cs typeface="Arial" pitchFamily="34" charset="0"/>
                </a:endParaRPr>
              </a:p>
            </p:txBody>
          </p:sp>
        </p:grpSp>
        <p:grpSp>
          <p:nvGrpSpPr>
            <p:cNvPr id="42" name="Group 41"/>
            <p:cNvGrpSpPr/>
            <p:nvPr/>
          </p:nvGrpSpPr>
          <p:grpSpPr>
            <a:xfrm>
              <a:off x="5587310" y="1303408"/>
              <a:ext cx="1592262" cy="1439741"/>
              <a:chOff x="7256463" y="1320800"/>
              <a:chExt cx="1592262" cy="1439741"/>
            </a:xfrm>
          </p:grpSpPr>
          <p:grpSp>
            <p:nvGrpSpPr>
              <p:cNvPr id="43" name="Group 47"/>
              <p:cNvGrpSpPr>
                <a:grpSpLocks/>
              </p:cNvGrpSpPr>
              <p:nvPr/>
            </p:nvGrpSpPr>
            <p:grpSpPr bwMode="auto">
              <a:xfrm>
                <a:off x="7256463" y="1320800"/>
                <a:ext cx="1592262" cy="1145940"/>
                <a:chOff x="9596459" y="1083733"/>
                <a:chExt cx="2121408" cy="1146500"/>
              </a:xfrm>
            </p:grpSpPr>
            <p:sp>
              <p:nvSpPr>
                <p:cNvPr id="45" name="Rounded Rectangle 44"/>
                <p:cNvSpPr/>
                <p:nvPr/>
              </p:nvSpPr>
              <p:spPr bwMode="auto">
                <a:xfrm rot="10800000">
                  <a:off x="9596459" y="1083733"/>
                  <a:ext cx="2121408" cy="1146500"/>
                </a:xfrm>
                <a:prstGeom prst="roundRect">
                  <a:avLst>
                    <a:gd name="adj" fmla="val 0"/>
                  </a:avLst>
                </a:prstGeom>
                <a:gradFill flip="none" rotWithShape="1">
                  <a:gsLst>
                    <a:gs pos="0">
                      <a:schemeClr val="bg1">
                        <a:lumMod val="85000"/>
                      </a:schemeClr>
                    </a:gs>
                    <a:gs pos="88000">
                      <a:schemeClr val="bg1">
                        <a:alpha val="0"/>
                      </a:schemeClr>
                    </a:gs>
                  </a:gsLst>
                  <a:lin ang="16200000" scaled="0"/>
                  <a:tileRect/>
                </a:gradFill>
                <a:ln w="3175">
                  <a:gradFill>
                    <a:gsLst>
                      <a:gs pos="0">
                        <a:schemeClr val="bg1">
                          <a:lumMod val="65000"/>
                        </a:schemeClr>
                      </a:gs>
                      <a:gs pos="100000">
                        <a:schemeClr val="bg1">
                          <a:alpha val="0"/>
                        </a:schemeClr>
                      </a:gs>
                    </a:gsLst>
                    <a:lin ang="16200000" scaled="0"/>
                  </a:gradFill>
                  <a:headEnd type="none" w="med" len="med"/>
                  <a:tailEnd type="none" w="med" len="med"/>
                </a:ln>
                <a:effectLst/>
              </p:spPr>
              <p:txBody>
                <a:bodyPr lIns="121877" tIns="60939" rIns="121877" bIns="60939" anchor="ctr"/>
                <a:lstStyle/>
                <a:p>
                  <a:pPr algn="ctr" defTabSz="1218332">
                    <a:defRPr/>
                  </a:pPr>
                  <a:endParaRPr lang="en-US" sz="2400" dirty="0">
                    <a:solidFill>
                      <a:srgbClr val="FFFFFF"/>
                    </a:solidFill>
                    <a:effectLst>
                      <a:outerShdw blurRad="38100" dist="38100" dir="2700000" algn="tl">
                        <a:srgbClr val="000000">
                          <a:alpha val="43137"/>
                        </a:srgbClr>
                      </a:outerShdw>
                    </a:effectLst>
                    <a:latin typeface="Segoe" pitchFamily="34" charset="0"/>
                    <a:cs typeface="Arial" pitchFamily="34" charset="0"/>
                  </a:endParaRPr>
                </a:p>
              </p:txBody>
            </p:sp>
            <p:sp>
              <p:nvSpPr>
                <p:cNvPr id="46" name="Rectangle 45"/>
                <p:cNvSpPr/>
                <p:nvPr/>
              </p:nvSpPr>
              <p:spPr>
                <a:xfrm>
                  <a:off x="9996625" y="1084056"/>
                  <a:ext cx="1382236" cy="384909"/>
                </a:xfrm>
                <a:prstGeom prst="rect">
                  <a:avLst/>
                </a:prstGeom>
              </p:spPr>
              <p:txBody>
                <a:bodyPr wrap="none">
                  <a:spAutoFit/>
                </a:bodyPr>
                <a:lstStyle/>
                <a:p>
                  <a:pPr marL="0" lvl="1" indent="-228276" algn="ctr" defTabSz="1218383">
                    <a:spcBef>
                      <a:spcPts val="600"/>
                    </a:spcBef>
                    <a:buSzPct val="80000"/>
                    <a:defRPr/>
                  </a:pPr>
                  <a:r>
                    <a:rPr lang="en-US" sz="1900" kern="0" dirty="0">
                      <a:gradFill>
                        <a:gsLst>
                          <a:gs pos="0">
                            <a:prstClr val="black"/>
                          </a:gs>
                          <a:gs pos="8000">
                            <a:prstClr val="black"/>
                          </a:gs>
                        </a:gsLst>
                        <a:lin ang="5400000" scaled="1"/>
                      </a:gradFill>
                      <a:latin typeface="Segoe UI Semibold" pitchFamily="34" charset="0"/>
                      <a:cs typeface="Arial" pitchFamily="34" charset="0"/>
                    </a:rPr>
                    <a:t>Sensors</a:t>
                  </a:r>
                </a:p>
              </p:txBody>
            </p:sp>
          </p:grpSp>
          <p:pic>
            <p:nvPicPr>
              <p:cNvPr id="44" name="Picture 3"/>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535677" y="1689591"/>
                <a:ext cx="1079737" cy="1070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47" name="Picture 46" descr="nersc-climate-model.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03406" y="1691308"/>
              <a:ext cx="949532" cy="932268"/>
            </a:xfrm>
            <a:prstGeom prst="rect">
              <a:avLst/>
            </a:prstGeom>
          </p:spPr>
        </p:pic>
        <p:pic>
          <p:nvPicPr>
            <p:cNvPr id="50" name="Picture 49" descr="social_media.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23221" y="1698325"/>
              <a:ext cx="1397013" cy="932688"/>
            </a:xfrm>
            <a:prstGeom prst="rect">
              <a:avLst/>
            </a:prstGeom>
          </p:spPr>
        </p:pic>
      </p:grpSp>
      <p:graphicFrame>
        <p:nvGraphicFramePr>
          <p:cNvPr id="54" name="Diagram 53"/>
          <p:cNvGraphicFramePr/>
          <p:nvPr>
            <p:extLst>
              <p:ext uri="{D42A27DB-BD31-4B8C-83A1-F6EECF244321}">
                <p14:modId xmlns:p14="http://schemas.microsoft.com/office/powerpoint/2010/main" val="595020349"/>
              </p:ext>
            </p:extLst>
          </p:nvPr>
        </p:nvGraphicFramePr>
        <p:xfrm>
          <a:off x="3048000" y="1734317"/>
          <a:ext cx="6096000" cy="40640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55" name="TextBox 54"/>
          <p:cNvSpPr txBox="1"/>
          <p:nvPr/>
        </p:nvSpPr>
        <p:spPr>
          <a:xfrm>
            <a:off x="263220" y="2247925"/>
            <a:ext cx="8657013" cy="40011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defTabSz="457200"/>
            <a:r>
              <a:rPr lang="en-US" sz="2000" dirty="0" smtClean="0">
                <a:solidFill>
                  <a:prstClr val="white"/>
                </a:solidFill>
                <a:effectLst>
                  <a:outerShdw blurRad="38100" dist="38100" dir="2700000" algn="tl">
                    <a:srgbClr val="000000">
                      <a:alpha val="43137"/>
                    </a:srgbClr>
                  </a:outerShdw>
                </a:effectLst>
                <a:latin typeface="Arial Narrow Bold"/>
                <a:cs typeface="Arial Narrow Bold"/>
              </a:rPr>
              <a:t>Multimodal, </a:t>
            </a:r>
            <a:r>
              <a:rPr lang="en-US" sz="2000" dirty="0" err="1" smtClean="0">
                <a:solidFill>
                  <a:prstClr val="white"/>
                </a:solidFill>
                <a:effectLst>
                  <a:outerShdw blurRad="38100" dist="38100" dir="2700000" algn="tl">
                    <a:srgbClr val="000000">
                      <a:alpha val="43137"/>
                    </a:srgbClr>
                  </a:outerShdw>
                </a:effectLst>
                <a:latin typeface="Arial Narrow Bold"/>
                <a:cs typeface="Arial Narrow Bold"/>
              </a:rPr>
              <a:t>Multiresolution</a:t>
            </a:r>
            <a:r>
              <a:rPr lang="en-US" sz="2000" dirty="0" smtClean="0">
                <a:solidFill>
                  <a:prstClr val="white"/>
                </a:solidFill>
                <a:effectLst>
                  <a:outerShdw blurRad="38100" dist="38100" dir="2700000" algn="tl">
                    <a:srgbClr val="000000">
                      <a:alpha val="43137"/>
                    </a:srgbClr>
                  </a:outerShdw>
                </a:effectLst>
                <a:latin typeface="Arial Narrow Bold"/>
                <a:cs typeface="Arial Narrow Bold"/>
              </a:rPr>
              <a:t>, and Multisource</a:t>
            </a:r>
          </a:p>
        </p:txBody>
      </p:sp>
      <p:sp>
        <p:nvSpPr>
          <p:cNvPr id="56" name="TextBox 55"/>
          <p:cNvSpPr txBox="1"/>
          <p:nvPr/>
        </p:nvSpPr>
        <p:spPr>
          <a:xfrm>
            <a:off x="3048001" y="5180034"/>
            <a:ext cx="5872232" cy="830997"/>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defTabSz="457200"/>
            <a:r>
              <a:rPr lang="en-US" sz="2400" dirty="0" smtClean="0">
                <a:solidFill>
                  <a:prstClr val="white"/>
                </a:solidFill>
                <a:latin typeface="Arial Black"/>
                <a:cs typeface="Arial Black"/>
              </a:rPr>
              <a:t>Moving towards a community data ecosystem</a:t>
            </a:r>
            <a:endParaRPr lang="en-US" sz="2400" dirty="0">
              <a:solidFill>
                <a:prstClr val="white"/>
              </a:solidFill>
              <a:latin typeface="Arial Black"/>
              <a:cs typeface="Arial Black"/>
            </a:endParaRPr>
          </a:p>
        </p:txBody>
      </p:sp>
    </p:spTree>
    <p:extLst>
      <p:ext uri="{BB962C8B-B14F-4D97-AF65-F5344CB8AC3E}">
        <p14:creationId xmlns:p14="http://schemas.microsoft.com/office/powerpoint/2010/main" val="8080405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xico City 1.jpg"/>
          <p:cNvPicPr>
            <a:picLocks noChangeAspect="1"/>
          </p:cNvPicPr>
          <p:nvPr/>
        </p:nvPicPr>
        <p:blipFill>
          <a:blip r:embed="rId2" cstate="print">
            <a:alphaModFix amt="3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p:txBody>
          <a:bodyPr/>
          <a:lstStyle/>
          <a:p>
            <a:pPr algn="l"/>
            <a:r>
              <a:rPr lang="en-US" dirty="0" smtClean="0"/>
              <a:t>In the Garden of Big and Evil</a:t>
            </a:r>
            <a:endParaRPr lang="en-US" dirty="0"/>
          </a:p>
        </p:txBody>
      </p:sp>
      <p:sp>
        <p:nvSpPr>
          <p:cNvPr id="10" name="Content Placeholder 9"/>
          <p:cNvSpPr>
            <a:spLocks noGrp="1"/>
          </p:cNvSpPr>
          <p:nvPr>
            <p:ph sz="half" idx="1"/>
          </p:nvPr>
        </p:nvSpPr>
        <p:spPr>
          <a:xfrm>
            <a:off x="120650" y="1004886"/>
            <a:ext cx="4095750" cy="5276724"/>
          </a:xfrm>
        </p:spPr>
        <p:txBody>
          <a:bodyPr/>
          <a:lstStyle/>
          <a:p>
            <a:pPr>
              <a:spcAft>
                <a:spcPts val="0"/>
              </a:spcAft>
            </a:pPr>
            <a:r>
              <a:rPr lang="en-US" sz="2400" b="0" dirty="0">
                <a:latin typeface="Arial Narrow"/>
                <a:cs typeface="Arial Narrow"/>
              </a:rPr>
              <a:t>Our </a:t>
            </a:r>
            <a:r>
              <a:rPr lang="en-US" sz="2400" b="0" dirty="0" smtClean="0">
                <a:latin typeface="Arial Narrow"/>
                <a:cs typeface="Arial Narrow"/>
              </a:rPr>
              <a:t>interests focus </a:t>
            </a:r>
            <a:r>
              <a:rPr lang="en-US" sz="2400" b="0" dirty="0">
                <a:latin typeface="Arial Narrow"/>
                <a:cs typeface="Arial Narrow"/>
              </a:rPr>
              <a:t>on two questions:</a:t>
            </a:r>
          </a:p>
          <a:p>
            <a:pPr lvl="1">
              <a:spcAft>
                <a:spcPts val="0"/>
              </a:spcAft>
            </a:pPr>
            <a:r>
              <a:rPr lang="en-US" sz="1800" b="0" dirty="0" smtClean="0">
                <a:latin typeface="Arial Narrow"/>
                <a:cs typeface="Arial Narrow"/>
              </a:rPr>
              <a:t>Why that happens (descriptive)?</a:t>
            </a:r>
          </a:p>
          <a:p>
            <a:pPr lvl="1">
              <a:spcAft>
                <a:spcPts val="0"/>
              </a:spcAft>
            </a:pPr>
            <a:r>
              <a:rPr lang="en-US" sz="1800" b="0" dirty="0" smtClean="0">
                <a:latin typeface="Arial Narrow"/>
                <a:cs typeface="Arial Narrow"/>
              </a:rPr>
              <a:t>What </a:t>
            </a:r>
            <a:r>
              <a:rPr lang="en-US" sz="1800" b="0" dirty="0">
                <a:latin typeface="Arial Narrow"/>
                <a:cs typeface="Arial Narrow"/>
              </a:rPr>
              <a:t>might happen (predictive)?</a:t>
            </a:r>
          </a:p>
          <a:p>
            <a:pPr>
              <a:spcAft>
                <a:spcPts val="0"/>
              </a:spcAft>
            </a:pPr>
            <a:r>
              <a:rPr lang="en-US" sz="2400" b="0" dirty="0" smtClean="0">
                <a:latin typeface="Arial Narrow"/>
                <a:cs typeface="Arial Narrow"/>
              </a:rPr>
              <a:t>Big </a:t>
            </a:r>
            <a:r>
              <a:rPr lang="en-US" sz="2400" b="0" dirty="0">
                <a:latin typeface="Arial Narrow"/>
                <a:cs typeface="Arial Narrow"/>
              </a:rPr>
              <a:t>Data analytics must provide a clear ROI or value proposition</a:t>
            </a:r>
          </a:p>
          <a:p>
            <a:pPr lvl="1">
              <a:spcAft>
                <a:spcPts val="0"/>
              </a:spcAft>
            </a:pPr>
            <a:r>
              <a:rPr lang="en-US" sz="1800" b="0" dirty="0">
                <a:latin typeface="Arial Narrow"/>
                <a:cs typeface="Arial Narrow"/>
              </a:rPr>
              <a:t>A better answer (new knowledge)</a:t>
            </a:r>
          </a:p>
          <a:p>
            <a:pPr lvl="1">
              <a:spcAft>
                <a:spcPts val="0"/>
              </a:spcAft>
            </a:pPr>
            <a:r>
              <a:rPr lang="en-US" sz="1800" b="0" dirty="0">
                <a:latin typeface="Arial Narrow"/>
                <a:cs typeface="Arial Narrow"/>
              </a:rPr>
              <a:t>A quicker answer or savings in time/energy/money</a:t>
            </a:r>
          </a:p>
          <a:p>
            <a:pPr lvl="1">
              <a:spcAft>
                <a:spcPts val="0"/>
              </a:spcAft>
            </a:pPr>
            <a:r>
              <a:rPr lang="en-US" sz="1800" b="0" dirty="0">
                <a:latin typeface="Arial Narrow"/>
                <a:cs typeface="Arial Narrow"/>
              </a:rPr>
              <a:t>Enable individuals through organizations</a:t>
            </a:r>
          </a:p>
          <a:p>
            <a:pPr>
              <a:spcAft>
                <a:spcPts val="0"/>
              </a:spcAft>
            </a:pPr>
            <a:r>
              <a:rPr lang="en-US" sz="2200" b="0" dirty="0">
                <a:latin typeface="Arial Narrow"/>
                <a:cs typeface="Arial Narrow"/>
              </a:rPr>
              <a:t>More data doesn’t always </a:t>
            </a:r>
            <a:r>
              <a:rPr lang="en-US" sz="2200" b="0" dirty="0" smtClean="0">
                <a:latin typeface="Arial Narrow"/>
                <a:cs typeface="Arial Narrow"/>
              </a:rPr>
              <a:t>provide a better answer</a:t>
            </a:r>
            <a:endParaRPr lang="en-US" sz="2200" b="0" dirty="0">
              <a:latin typeface="Arial Narrow"/>
              <a:cs typeface="Arial Narrow"/>
            </a:endParaRPr>
          </a:p>
          <a:p>
            <a:pPr lvl="1">
              <a:spcAft>
                <a:spcPts val="0"/>
              </a:spcAft>
            </a:pPr>
            <a:r>
              <a:rPr lang="en-US" sz="1800" b="0" dirty="0">
                <a:latin typeface="Arial Narrow"/>
                <a:cs typeface="Arial Narrow"/>
              </a:rPr>
              <a:t>Applications are often time </a:t>
            </a:r>
            <a:r>
              <a:rPr lang="en-US" sz="1800" b="0" dirty="0" smtClean="0">
                <a:latin typeface="Arial Narrow"/>
                <a:cs typeface="Arial Narrow"/>
              </a:rPr>
              <a:t>sensitive</a:t>
            </a:r>
          </a:p>
          <a:p>
            <a:pPr lvl="1">
              <a:spcAft>
                <a:spcPts val="0"/>
              </a:spcAft>
            </a:pPr>
            <a:r>
              <a:rPr lang="en-US" sz="1800" b="0" dirty="0" smtClean="0">
                <a:latin typeface="Arial Narrow"/>
                <a:cs typeface="Arial Narrow"/>
              </a:rPr>
              <a:t>Applications tuned with small data</a:t>
            </a:r>
            <a:endParaRPr lang="en-US" sz="1800" b="0" dirty="0">
              <a:latin typeface="Arial Narrow"/>
              <a:cs typeface="Arial Narrow"/>
            </a:endParaRPr>
          </a:p>
        </p:txBody>
      </p:sp>
      <p:pic>
        <p:nvPicPr>
          <p:cNvPr id="6" name="Picture 5" descr="social_media.jpg"/>
          <p:cNvPicPr>
            <a:picLocks noChangeAspect="1"/>
          </p:cNvPicPr>
          <p:nvPr/>
        </p:nvPicPr>
        <p:blipFill>
          <a:blip r:embed="rId3">
            <a:alphaModFix amt="48000"/>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5128504" y="4075376"/>
            <a:ext cx="3904985" cy="2607086"/>
          </a:xfrm>
          <a:prstGeom prst="rect">
            <a:avLst/>
          </a:prstGeom>
          <a:ln>
            <a:noFill/>
          </a:ln>
          <a:effectLst>
            <a:softEdge rad="112500"/>
          </a:effectLst>
        </p:spPr>
      </p:pic>
      <p:sp>
        <p:nvSpPr>
          <p:cNvPr id="3" name="Content Placeholder 2"/>
          <p:cNvSpPr>
            <a:spLocks noGrp="1"/>
          </p:cNvSpPr>
          <p:nvPr>
            <p:ph sz="half" idx="2"/>
          </p:nvPr>
        </p:nvSpPr>
        <p:spPr>
          <a:xfrm>
            <a:off x="4519645" y="1004886"/>
            <a:ext cx="4095750" cy="4883152"/>
          </a:xfrm>
        </p:spPr>
        <p:txBody>
          <a:bodyPr/>
          <a:lstStyle/>
          <a:p>
            <a:r>
              <a:rPr lang="en-US" sz="2400" b="0" dirty="0" smtClean="0">
                <a:latin typeface="Arial Narrow"/>
                <a:cs typeface="Arial Narrow"/>
              </a:rPr>
              <a:t>Big Urban Data</a:t>
            </a:r>
          </a:p>
          <a:p>
            <a:pPr lvl="1"/>
            <a:r>
              <a:rPr lang="en-US" sz="1800" b="0" dirty="0" smtClean="0">
                <a:latin typeface="Arial Narrow"/>
                <a:cs typeface="Arial Narrow"/>
              </a:rPr>
              <a:t>Data of urban environments that are generated because of our increasing ability to observe, sense, and measure</a:t>
            </a:r>
          </a:p>
          <a:p>
            <a:r>
              <a:rPr lang="en-US" sz="2400" b="0" dirty="0" smtClean="0">
                <a:latin typeface="Arial Narrow"/>
                <a:cs typeface="Arial Narrow"/>
              </a:rPr>
              <a:t>Urban Big Data</a:t>
            </a:r>
          </a:p>
          <a:p>
            <a:pPr lvl="1"/>
            <a:r>
              <a:rPr lang="en-US" sz="1800" b="0" dirty="0" smtClean="0">
                <a:latin typeface="Arial Narrow"/>
                <a:cs typeface="Arial Narrow"/>
              </a:rPr>
              <a:t>Data generated by urban modeling and simulation with increasing computational capacity</a:t>
            </a:r>
          </a:p>
          <a:p>
            <a:pPr lvl="1"/>
            <a:r>
              <a:rPr lang="en-US" sz="1800" b="0" dirty="0" smtClean="0">
                <a:latin typeface="Arial Narrow"/>
                <a:cs typeface="Arial Narrow"/>
              </a:rPr>
              <a:t>ITC based access to transactional “small” data</a:t>
            </a:r>
          </a:p>
          <a:p>
            <a:pPr lvl="1"/>
            <a:r>
              <a:rPr lang="en-US" sz="1800" b="0" dirty="0" smtClean="0">
                <a:latin typeface="Arial Narrow"/>
                <a:cs typeface="Arial Narrow"/>
              </a:rPr>
              <a:t>New </a:t>
            </a:r>
            <a:r>
              <a:rPr lang="en-US" sz="1800" b="0" dirty="0">
                <a:latin typeface="Arial Narrow"/>
                <a:cs typeface="Arial Narrow"/>
              </a:rPr>
              <a:t>form of data </a:t>
            </a:r>
            <a:r>
              <a:rPr lang="en-US" sz="1800" b="0" dirty="0" smtClean="0">
                <a:latin typeface="Arial Narrow"/>
                <a:cs typeface="Arial Narrow"/>
              </a:rPr>
              <a:t>from social media generated by urban crowd </a:t>
            </a:r>
            <a:endParaRPr lang="en-US" sz="1800" b="0" dirty="0">
              <a:latin typeface="Arial Narrow"/>
              <a:cs typeface="Arial Narrow"/>
            </a:endParaRPr>
          </a:p>
        </p:txBody>
      </p:sp>
    </p:spTree>
    <p:extLst>
      <p:ext uri="{BB962C8B-B14F-4D97-AF65-F5344CB8AC3E}">
        <p14:creationId xmlns:p14="http://schemas.microsoft.com/office/powerpoint/2010/main" val="23792811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11125" y="2990"/>
            <a:ext cx="8229600" cy="879475"/>
          </a:xfrm>
        </p:spPr>
        <p:txBody>
          <a:bodyPr/>
          <a:lstStyle/>
          <a:p>
            <a:pPr algn="l"/>
            <a:r>
              <a:rPr lang="en-US" dirty="0" smtClean="0"/>
              <a:t>Our energy challenges and solutions are often local to regional</a:t>
            </a:r>
          </a:p>
        </p:txBody>
      </p:sp>
      <p:sp>
        <p:nvSpPr>
          <p:cNvPr id="3" name="Content Placeholder 2"/>
          <p:cNvSpPr>
            <a:spLocks noGrp="1"/>
          </p:cNvSpPr>
          <p:nvPr>
            <p:ph idx="1"/>
          </p:nvPr>
        </p:nvSpPr>
        <p:spPr>
          <a:xfrm>
            <a:off x="228600" y="1219201"/>
            <a:ext cx="2743200" cy="1920875"/>
          </a:xfrm>
          <a:ln>
            <a:noFill/>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nchorCtr="0">
            <a:noAutofit/>
          </a:bodyPr>
          <a:lstStyle/>
          <a:p>
            <a:pPr marL="0" algn="ctr" fontAlgn="auto">
              <a:spcAft>
                <a:spcPts val="0"/>
              </a:spcAft>
              <a:buNone/>
              <a:defRPr/>
            </a:pPr>
            <a:r>
              <a:rPr lang="en-US" sz="1800" b="0" dirty="0" smtClean="0">
                <a:latin typeface="Arial Narrow" pitchFamily="34" charset="0"/>
              </a:rPr>
              <a:t>Energy savings potential is a macro-level (regional to national) phenomenon driven by individual socioeconomic behavior at the micro-level (local)</a:t>
            </a:r>
          </a:p>
        </p:txBody>
      </p:sp>
      <p:pic>
        <p:nvPicPr>
          <p:cNvPr id="48" name="Picture 6" descr="ch_poster-PP"/>
          <p:cNvPicPr>
            <a:picLocks noChangeAspect="1" noChangeArrowheads="1"/>
          </p:cNvPicPr>
          <p:nvPr/>
        </p:nvPicPr>
        <p:blipFill>
          <a:blip r:embed="rId2" cstate="print"/>
          <a:srcRect/>
          <a:stretch>
            <a:fillRect/>
          </a:stretch>
        </p:blipFill>
        <p:spPr bwMode="auto">
          <a:xfrm>
            <a:off x="4953000" y="3581401"/>
            <a:ext cx="3810000" cy="2144713"/>
          </a:xfrm>
          <a:prstGeom prst="rect">
            <a:avLst/>
          </a:prstGeom>
          <a:noFill/>
          <a:ln w="28575">
            <a:solidFill>
              <a:schemeClr val="bg2"/>
            </a:solidFill>
            <a:miter lim="800000"/>
            <a:headEnd/>
            <a:tailEnd/>
          </a:ln>
          <a:effectLst>
            <a:outerShdw blurRad="50800" dist="38100" dir="2700000" algn="tl" rotWithShape="0">
              <a:prstClr val="black">
                <a:alpha val="40000"/>
              </a:prstClr>
            </a:outerShdw>
          </a:effectLst>
        </p:spPr>
      </p:pic>
      <p:sp>
        <p:nvSpPr>
          <p:cNvPr id="75" name="Rectangle 74"/>
          <p:cNvSpPr/>
          <p:nvPr/>
        </p:nvSpPr>
        <p:spPr>
          <a:xfrm>
            <a:off x="1358900" y="4268788"/>
            <a:ext cx="2743200"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base">
              <a:lnSpc>
                <a:spcPct val="90000"/>
              </a:lnSpc>
              <a:spcBef>
                <a:spcPct val="0"/>
              </a:spcBef>
              <a:spcAft>
                <a:spcPct val="0"/>
              </a:spcAft>
              <a:defRPr/>
            </a:pPr>
            <a:endParaRPr lang="en-US">
              <a:solidFill>
                <a:srgbClr val="FFFFFF"/>
              </a:solidFill>
              <a:latin typeface="Arial Narrow" pitchFamily="34" charset="0"/>
            </a:endParaRPr>
          </a:p>
        </p:txBody>
      </p:sp>
      <p:sp>
        <p:nvSpPr>
          <p:cNvPr id="76" name="Rectangle 75"/>
          <p:cNvSpPr/>
          <p:nvPr/>
        </p:nvSpPr>
        <p:spPr>
          <a:xfrm rot="16200000">
            <a:off x="685006" y="4601369"/>
            <a:ext cx="1423988"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base">
              <a:lnSpc>
                <a:spcPct val="90000"/>
              </a:lnSpc>
              <a:spcBef>
                <a:spcPct val="0"/>
              </a:spcBef>
              <a:spcAft>
                <a:spcPct val="0"/>
              </a:spcAft>
              <a:defRPr/>
            </a:pPr>
            <a:endParaRPr lang="en-US">
              <a:solidFill>
                <a:srgbClr val="FFFFFF"/>
              </a:solidFill>
              <a:latin typeface="Arial Narrow" pitchFamily="34" charset="0"/>
            </a:endParaRPr>
          </a:p>
        </p:txBody>
      </p:sp>
      <p:sp>
        <p:nvSpPr>
          <p:cNvPr id="77" name="Rectangle 76"/>
          <p:cNvSpPr/>
          <p:nvPr/>
        </p:nvSpPr>
        <p:spPr>
          <a:xfrm rot="16200000">
            <a:off x="1473200" y="4608513"/>
            <a:ext cx="609600"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base">
              <a:lnSpc>
                <a:spcPct val="90000"/>
              </a:lnSpc>
              <a:spcBef>
                <a:spcPct val="0"/>
              </a:spcBef>
              <a:spcAft>
                <a:spcPct val="0"/>
              </a:spcAft>
              <a:defRPr/>
            </a:pPr>
            <a:endParaRPr lang="en-US">
              <a:solidFill>
                <a:srgbClr val="FFFFFF"/>
              </a:solidFill>
              <a:latin typeface="Arial Narrow" pitchFamily="34" charset="0"/>
            </a:endParaRPr>
          </a:p>
        </p:txBody>
      </p:sp>
      <p:sp>
        <p:nvSpPr>
          <p:cNvPr id="78" name="Rectangle 77"/>
          <p:cNvSpPr/>
          <p:nvPr/>
        </p:nvSpPr>
        <p:spPr>
          <a:xfrm rot="16200000">
            <a:off x="1656556" y="5401469"/>
            <a:ext cx="1004888"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base">
              <a:lnSpc>
                <a:spcPct val="90000"/>
              </a:lnSpc>
              <a:spcBef>
                <a:spcPct val="0"/>
              </a:spcBef>
              <a:spcAft>
                <a:spcPct val="0"/>
              </a:spcAft>
              <a:defRPr/>
            </a:pPr>
            <a:endParaRPr lang="en-US">
              <a:solidFill>
                <a:srgbClr val="FFFFFF"/>
              </a:solidFill>
              <a:latin typeface="Arial Narrow" pitchFamily="34" charset="0"/>
            </a:endParaRPr>
          </a:p>
        </p:txBody>
      </p:sp>
      <p:sp>
        <p:nvSpPr>
          <p:cNvPr id="79" name="Rectangle 78"/>
          <p:cNvSpPr/>
          <p:nvPr/>
        </p:nvSpPr>
        <p:spPr>
          <a:xfrm>
            <a:off x="1358900" y="4646613"/>
            <a:ext cx="457200"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base">
              <a:lnSpc>
                <a:spcPct val="90000"/>
              </a:lnSpc>
              <a:spcBef>
                <a:spcPct val="0"/>
              </a:spcBef>
              <a:spcAft>
                <a:spcPct val="0"/>
              </a:spcAft>
              <a:defRPr/>
            </a:pPr>
            <a:endParaRPr lang="en-US">
              <a:solidFill>
                <a:srgbClr val="FFFFFF"/>
              </a:solidFill>
              <a:latin typeface="Arial Narrow" pitchFamily="34" charset="0"/>
            </a:endParaRPr>
          </a:p>
        </p:txBody>
      </p:sp>
      <p:sp>
        <p:nvSpPr>
          <p:cNvPr id="80" name="Rectangle 79"/>
          <p:cNvSpPr/>
          <p:nvPr/>
        </p:nvSpPr>
        <p:spPr>
          <a:xfrm rot="16200000">
            <a:off x="1939925" y="4494213"/>
            <a:ext cx="838200"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base">
              <a:lnSpc>
                <a:spcPct val="90000"/>
              </a:lnSpc>
              <a:spcBef>
                <a:spcPct val="0"/>
              </a:spcBef>
              <a:spcAft>
                <a:spcPct val="0"/>
              </a:spcAft>
              <a:defRPr/>
            </a:pPr>
            <a:endParaRPr lang="en-US">
              <a:solidFill>
                <a:srgbClr val="FFFFFF"/>
              </a:solidFill>
              <a:latin typeface="Arial Narrow" pitchFamily="34" charset="0"/>
            </a:endParaRPr>
          </a:p>
        </p:txBody>
      </p:sp>
      <p:sp>
        <p:nvSpPr>
          <p:cNvPr id="81" name="Rectangle 80"/>
          <p:cNvSpPr/>
          <p:nvPr/>
        </p:nvSpPr>
        <p:spPr>
          <a:xfrm rot="16200000">
            <a:off x="2277270" y="4837907"/>
            <a:ext cx="1068387"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base">
              <a:lnSpc>
                <a:spcPct val="90000"/>
              </a:lnSpc>
              <a:spcBef>
                <a:spcPct val="0"/>
              </a:spcBef>
              <a:spcAft>
                <a:spcPct val="0"/>
              </a:spcAft>
              <a:defRPr/>
            </a:pPr>
            <a:endParaRPr lang="en-US">
              <a:solidFill>
                <a:srgbClr val="FFFFFF"/>
              </a:solidFill>
              <a:latin typeface="Arial Narrow" pitchFamily="34" charset="0"/>
            </a:endParaRPr>
          </a:p>
        </p:txBody>
      </p:sp>
      <p:sp>
        <p:nvSpPr>
          <p:cNvPr id="82" name="Rectangle 81"/>
          <p:cNvSpPr/>
          <p:nvPr/>
        </p:nvSpPr>
        <p:spPr>
          <a:xfrm rot="16200000">
            <a:off x="2463800" y="4894263"/>
            <a:ext cx="1828800"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base">
              <a:lnSpc>
                <a:spcPct val="90000"/>
              </a:lnSpc>
              <a:spcBef>
                <a:spcPct val="0"/>
              </a:spcBef>
              <a:spcAft>
                <a:spcPct val="0"/>
              </a:spcAft>
              <a:defRPr/>
            </a:pPr>
            <a:endParaRPr lang="en-US">
              <a:solidFill>
                <a:srgbClr val="FFFFFF"/>
              </a:solidFill>
              <a:latin typeface="Arial Narrow" pitchFamily="34" charset="0"/>
            </a:endParaRPr>
          </a:p>
        </p:txBody>
      </p:sp>
      <p:sp>
        <p:nvSpPr>
          <p:cNvPr id="83" name="Rectangle 82"/>
          <p:cNvSpPr/>
          <p:nvPr/>
        </p:nvSpPr>
        <p:spPr>
          <a:xfrm>
            <a:off x="2906713" y="5360988"/>
            <a:ext cx="457200"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base">
              <a:lnSpc>
                <a:spcPct val="90000"/>
              </a:lnSpc>
              <a:spcBef>
                <a:spcPct val="0"/>
              </a:spcBef>
              <a:spcAft>
                <a:spcPct val="0"/>
              </a:spcAft>
              <a:defRPr/>
            </a:pPr>
            <a:endParaRPr lang="en-US">
              <a:solidFill>
                <a:srgbClr val="FFFFFF"/>
              </a:solidFill>
              <a:latin typeface="Arial Narrow" pitchFamily="34" charset="0"/>
            </a:endParaRPr>
          </a:p>
        </p:txBody>
      </p:sp>
      <p:sp>
        <p:nvSpPr>
          <p:cNvPr id="84" name="Rectangle 83"/>
          <p:cNvSpPr/>
          <p:nvPr/>
        </p:nvSpPr>
        <p:spPr>
          <a:xfrm>
            <a:off x="1816100" y="4875213"/>
            <a:ext cx="2286000"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base">
              <a:lnSpc>
                <a:spcPct val="90000"/>
              </a:lnSpc>
              <a:spcBef>
                <a:spcPct val="0"/>
              </a:spcBef>
              <a:spcAft>
                <a:spcPct val="0"/>
              </a:spcAft>
              <a:defRPr/>
            </a:pPr>
            <a:endParaRPr lang="en-US">
              <a:solidFill>
                <a:srgbClr val="FFFFFF"/>
              </a:solidFill>
              <a:latin typeface="Arial Narrow" pitchFamily="34" charset="0"/>
            </a:endParaRPr>
          </a:p>
        </p:txBody>
      </p:sp>
      <p:sp>
        <p:nvSpPr>
          <p:cNvPr id="8208" name="Text Box 34"/>
          <p:cNvSpPr txBox="1">
            <a:spLocks noChangeArrowheads="1"/>
          </p:cNvSpPr>
          <p:nvPr/>
        </p:nvSpPr>
        <p:spPr bwMode="auto">
          <a:xfrm>
            <a:off x="1816100" y="4478339"/>
            <a:ext cx="184150" cy="314325"/>
          </a:xfrm>
          <a:prstGeom prst="rect">
            <a:avLst/>
          </a:prstGeom>
          <a:noFill/>
          <a:ln w="9525">
            <a:noFill/>
            <a:miter lim="800000"/>
            <a:headEnd/>
            <a:tailEnd/>
          </a:ln>
        </p:spPr>
        <p:txBody>
          <a:bodyPr wrap="none" lIns="91440" tIns="45720" rIns="91440" bIns="45720">
            <a:spAutoFit/>
          </a:bodyPr>
          <a:lstStyle/>
          <a:p>
            <a:pPr fontAlgn="base">
              <a:lnSpc>
                <a:spcPct val="90000"/>
              </a:lnSpc>
              <a:spcBef>
                <a:spcPct val="0"/>
              </a:spcBef>
              <a:spcAft>
                <a:spcPct val="0"/>
              </a:spcAft>
            </a:pPr>
            <a:endParaRPr lang="en-US" sz="1600" dirty="0">
              <a:solidFill>
                <a:srgbClr val="000000"/>
              </a:solidFill>
              <a:latin typeface="Arial Narrow" pitchFamily="34" charset="0"/>
              <a:cs typeface="Arial" charset="0"/>
            </a:endParaRPr>
          </a:p>
        </p:txBody>
      </p:sp>
      <p:sp>
        <p:nvSpPr>
          <p:cNvPr id="27" name="Text Box 36"/>
          <p:cNvSpPr txBox="1">
            <a:spLocks noChangeArrowheads="1"/>
          </p:cNvSpPr>
          <p:nvPr/>
        </p:nvSpPr>
        <p:spPr bwMode="auto">
          <a:xfrm>
            <a:off x="3617914" y="5969001"/>
            <a:ext cx="604837" cy="258763"/>
          </a:xfrm>
          <a:prstGeom prst="rect">
            <a:avLst/>
          </a:prstGeom>
          <a:noFill/>
          <a:ln w="9525">
            <a:noFill/>
            <a:miter lim="800000"/>
            <a:headEnd/>
            <a:tailEnd/>
          </a:ln>
          <a:effectLst/>
        </p:spPr>
        <p:txBody>
          <a:bodyPr wrap="none" lIns="91440" tIns="45720" rIns="91440" bIns="45720">
            <a:spAutoFit/>
          </a:bodyPr>
          <a:lstStyle/>
          <a:p>
            <a:pPr algn="ctr" fontAlgn="base">
              <a:lnSpc>
                <a:spcPct val="90000"/>
              </a:lnSpc>
              <a:spcBef>
                <a:spcPct val="0"/>
              </a:spcBef>
              <a:spcAft>
                <a:spcPct val="0"/>
              </a:spcAft>
              <a:defRPr/>
            </a:pPr>
            <a:r>
              <a:rPr lang="en-US" sz="1200" b="1" dirty="0">
                <a:solidFill>
                  <a:srgbClr val="000000">
                    <a:lumMod val="50000"/>
                    <a:lumOff val="50000"/>
                  </a:srgbClr>
                </a:solidFill>
                <a:latin typeface="Arial Narrow" pitchFamily="34" charset="0"/>
                <a:cs typeface="Arial" charset="0"/>
              </a:rPr>
              <a:t>Homes</a:t>
            </a:r>
          </a:p>
        </p:txBody>
      </p:sp>
      <p:sp>
        <p:nvSpPr>
          <p:cNvPr id="28" name="Text Box 37"/>
          <p:cNvSpPr txBox="1">
            <a:spLocks noChangeArrowheads="1"/>
          </p:cNvSpPr>
          <p:nvPr/>
        </p:nvSpPr>
        <p:spPr bwMode="auto">
          <a:xfrm>
            <a:off x="1892301" y="6172201"/>
            <a:ext cx="676275" cy="258763"/>
          </a:xfrm>
          <a:prstGeom prst="rect">
            <a:avLst/>
          </a:prstGeom>
          <a:noFill/>
          <a:ln w="9525">
            <a:noFill/>
            <a:miter lim="800000"/>
            <a:headEnd/>
            <a:tailEnd/>
          </a:ln>
          <a:effectLst/>
        </p:spPr>
        <p:txBody>
          <a:bodyPr wrap="none" lIns="91440" tIns="45720" rIns="91440" bIns="45720">
            <a:spAutoFit/>
          </a:bodyPr>
          <a:lstStyle/>
          <a:p>
            <a:pPr algn="ctr" fontAlgn="base">
              <a:lnSpc>
                <a:spcPct val="90000"/>
              </a:lnSpc>
              <a:spcBef>
                <a:spcPct val="0"/>
              </a:spcBef>
              <a:spcAft>
                <a:spcPct val="0"/>
              </a:spcAft>
              <a:defRPr/>
            </a:pPr>
            <a:r>
              <a:rPr lang="en-US" sz="1200" b="1" dirty="0">
                <a:solidFill>
                  <a:srgbClr val="000000">
                    <a:lumMod val="50000"/>
                    <a:lumOff val="50000"/>
                  </a:srgbClr>
                </a:solidFill>
                <a:latin typeface="Arial Narrow" pitchFamily="34" charset="0"/>
                <a:cs typeface="Arial" charset="0"/>
              </a:rPr>
              <a:t>Schools</a:t>
            </a:r>
          </a:p>
        </p:txBody>
      </p:sp>
      <p:sp>
        <p:nvSpPr>
          <p:cNvPr id="36" name="Text Box 47"/>
          <p:cNvSpPr txBox="1">
            <a:spLocks noChangeArrowheads="1"/>
          </p:cNvSpPr>
          <p:nvPr/>
        </p:nvSpPr>
        <p:spPr bwMode="auto">
          <a:xfrm>
            <a:off x="914401" y="5386388"/>
            <a:ext cx="942975" cy="423862"/>
          </a:xfrm>
          <a:prstGeom prst="rect">
            <a:avLst/>
          </a:prstGeom>
          <a:noFill/>
          <a:ln w="9525">
            <a:noFill/>
            <a:miter lim="800000"/>
            <a:headEnd/>
            <a:tailEnd/>
          </a:ln>
          <a:effectLst/>
        </p:spPr>
        <p:txBody>
          <a:bodyPr wrap="none" lIns="91440" tIns="45720" rIns="91440" bIns="45720">
            <a:spAutoFit/>
          </a:bodyPr>
          <a:lstStyle/>
          <a:p>
            <a:pPr algn="ctr" fontAlgn="base">
              <a:lnSpc>
                <a:spcPct val="90000"/>
              </a:lnSpc>
              <a:spcBef>
                <a:spcPct val="0"/>
              </a:spcBef>
              <a:spcAft>
                <a:spcPct val="0"/>
              </a:spcAft>
              <a:defRPr/>
            </a:pPr>
            <a:r>
              <a:rPr lang="en-US" sz="1200" b="1" dirty="0">
                <a:solidFill>
                  <a:srgbClr val="000000">
                    <a:lumMod val="50000"/>
                    <a:lumOff val="50000"/>
                  </a:srgbClr>
                </a:solidFill>
                <a:latin typeface="Arial Narrow" pitchFamily="34" charset="0"/>
                <a:cs typeface="Arial" charset="0"/>
              </a:rPr>
              <a:t>Gas stations</a:t>
            </a:r>
            <a:br>
              <a:rPr lang="en-US" sz="1200" b="1" dirty="0">
                <a:solidFill>
                  <a:srgbClr val="000000">
                    <a:lumMod val="50000"/>
                    <a:lumOff val="50000"/>
                  </a:srgbClr>
                </a:solidFill>
                <a:latin typeface="Arial Narrow" pitchFamily="34" charset="0"/>
                <a:cs typeface="Arial" charset="0"/>
              </a:rPr>
            </a:br>
            <a:r>
              <a:rPr lang="en-US" sz="1200" b="1" dirty="0">
                <a:solidFill>
                  <a:srgbClr val="000000">
                    <a:lumMod val="50000"/>
                    <a:lumOff val="50000"/>
                  </a:srgbClr>
                </a:solidFill>
                <a:latin typeface="Arial Narrow" pitchFamily="34" charset="0"/>
                <a:cs typeface="Arial" charset="0"/>
              </a:rPr>
              <a:t>(regional)</a:t>
            </a:r>
          </a:p>
        </p:txBody>
      </p:sp>
      <p:sp>
        <p:nvSpPr>
          <p:cNvPr id="37" name="Text Box 48"/>
          <p:cNvSpPr txBox="1">
            <a:spLocks noChangeArrowheads="1"/>
          </p:cNvSpPr>
          <p:nvPr/>
        </p:nvSpPr>
        <p:spPr bwMode="auto">
          <a:xfrm>
            <a:off x="3981451" y="3808413"/>
            <a:ext cx="500063" cy="258762"/>
          </a:xfrm>
          <a:prstGeom prst="rect">
            <a:avLst/>
          </a:prstGeom>
          <a:noFill/>
          <a:ln w="9525">
            <a:noFill/>
            <a:miter lim="800000"/>
            <a:headEnd/>
            <a:tailEnd/>
          </a:ln>
          <a:effectLst/>
        </p:spPr>
        <p:txBody>
          <a:bodyPr wrap="none" lIns="91440" tIns="45720" rIns="91440" bIns="45720">
            <a:spAutoFit/>
          </a:bodyPr>
          <a:lstStyle/>
          <a:p>
            <a:pPr algn="ctr" fontAlgn="base">
              <a:lnSpc>
                <a:spcPct val="90000"/>
              </a:lnSpc>
              <a:spcBef>
                <a:spcPct val="0"/>
              </a:spcBef>
              <a:spcAft>
                <a:spcPct val="0"/>
              </a:spcAft>
              <a:defRPr/>
            </a:pPr>
            <a:r>
              <a:rPr lang="en-US" sz="1200" b="1" dirty="0">
                <a:solidFill>
                  <a:srgbClr val="000000">
                    <a:lumMod val="50000"/>
                    <a:lumOff val="50000"/>
                  </a:srgbClr>
                </a:solidFill>
                <a:latin typeface="Arial Narrow" pitchFamily="34" charset="0"/>
                <a:cs typeface="Arial" charset="0"/>
              </a:rPr>
              <a:t>Shop</a:t>
            </a:r>
          </a:p>
        </p:txBody>
      </p:sp>
      <p:sp>
        <p:nvSpPr>
          <p:cNvPr id="38" name="Text Box 49"/>
          <p:cNvSpPr txBox="1">
            <a:spLocks noChangeArrowheads="1"/>
          </p:cNvSpPr>
          <p:nvPr/>
        </p:nvSpPr>
        <p:spPr bwMode="auto">
          <a:xfrm>
            <a:off x="3913188" y="5103813"/>
            <a:ext cx="565150" cy="425450"/>
          </a:xfrm>
          <a:prstGeom prst="rect">
            <a:avLst/>
          </a:prstGeom>
          <a:noFill/>
          <a:ln w="9525">
            <a:noFill/>
            <a:miter lim="800000"/>
            <a:headEnd/>
            <a:tailEnd/>
          </a:ln>
          <a:effectLst/>
        </p:spPr>
        <p:txBody>
          <a:bodyPr wrap="none" lIns="91440" tIns="45720" rIns="91440" bIns="45720">
            <a:spAutoFit/>
          </a:bodyPr>
          <a:lstStyle/>
          <a:p>
            <a:pPr algn="ctr" fontAlgn="base">
              <a:lnSpc>
                <a:spcPct val="90000"/>
              </a:lnSpc>
              <a:spcBef>
                <a:spcPct val="0"/>
              </a:spcBef>
              <a:spcAft>
                <a:spcPct val="0"/>
              </a:spcAft>
              <a:defRPr/>
            </a:pPr>
            <a:r>
              <a:rPr lang="en-US" sz="1200" b="1" dirty="0">
                <a:solidFill>
                  <a:srgbClr val="000000">
                    <a:lumMod val="50000"/>
                    <a:lumOff val="50000"/>
                  </a:srgbClr>
                </a:solidFill>
                <a:latin typeface="Arial Narrow" pitchFamily="34" charset="0"/>
                <a:cs typeface="Arial" charset="0"/>
              </a:rPr>
              <a:t>Banks</a:t>
            </a:r>
            <a:br>
              <a:rPr lang="en-US" sz="1200" b="1" dirty="0">
                <a:solidFill>
                  <a:srgbClr val="000000">
                    <a:lumMod val="50000"/>
                    <a:lumOff val="50000"/>
                  </a:srgbClr>
                </a:solidFill>
                <a:latin typeface="Arial Narrow" pitchFamily="34" charset="0"/>
                <a:cs typeface="Arial" charset="0"/>
              </a:rPr>
            </a:br>
            <a:r>
              <a:rPr lang="en-US" sz="1200" b="1" dirty="0">
                <a:solidFill>
                  <a:srgbClr val="000000">
                    <a:lumMod val="50000"/>
                    <a:lumOff val="50000"/>
                  </a:srgbClr>
                </a:solidFill>
                <a:latin typeface="Arial Narrow" pitchFamily="34" charset="0"/>
                <a:cs typeface="Arial" charset="0"/>
              </a:rPr>
              <a:t>(state)</a:t>
            </a:r>
          </a:p>
        </p:txBody>
      </p:sp>
      <p:sp>
        <p:nvSpPr>
          <p:cNvPr id="39" name="Text Box 50"/>
          <p:cNvSpPr txBox="1">
            <a:spLocks noChangeArrowheads="1"/>
          </p:cNvSpPr>
          <p:nvPr/>
        </p:nvSpPr>
        <p:spPr bwMode="auto">
          <a:xfrm>
            <a:off x="2197101" y="3471863"/>
            <a:ext cx="498475" cy="258762"/>
          </a:xfrm>
          <a:prstGeom prst="rect">
            <a:avLst/>
          </a:prstGeom>
          <a:noFill/>
          <a:ln w="9525">
            <a:noFill/>
            <a:miter lim="800000"/>
            <a:headEnd/>
            <a:tailEnd/>
          </a:ln>
          <a:effectLst/>
        </p:spPr>
        <p:txBody>
          <a:bodyPr wrap="none" lIns="91440" tIns="45720" rIns="91440" bIns="45720">
            <a:spAutoFit/>
          </a:bodyPr>
          <a:lstStyle/>
          <a:p>
            <a:pPr algn="ctr" fontAlgn="base">
              <a:lnSpc>
                <a:spcPct val="90000"/>
              </a:lnSpc>
              <a:spcBef>
                <a:spcPct val="0"/>
              </a:spcBef>
              <a:spcAft>
                <a:spcPct val="0"/>
              </a:spcAft>
              <a:defRPr/>
            </a:pPr>
            <a:r>
              <a:rPr lang="en-US" sz="1200" b="1" dirty="0">
                <a:solidFill>
                  <a:srgbClr val="000000">
                    <a:lumMod val="50000"/>
                    <a:lumOff val="50000"/>
                  </a:srgbClr>
                </a:solidFill>
                <a:latin typeface="Arial Narrow" pitchFamily="34" charset="0"/>
                <a:cs typeface="Arial" charset="0"/>
              </a:rPr>
              <a:t>Work</a:t>
            </a:r>
          </a:p>
        </p:txBody>
      </p:sp>
      <p:sp>
        <p:nvSpPr>
          <p:cNvPr id="40" name="Text Box 51"/>
          <p:cNvSpPr txBox="1">
            <a:spLocks noChangeArrowheads="1"/>
          </p:cNvSpPr>
          <p:nvPr/>
        </p:nvSpPr>
        <p:spPr bwMode="auto">
          <a:xfrm>
            <a:off x="2398713" y="5494338"/>
            <a:ext cx="720725" cy="258762"/>
          </a:xfrm>
          <a:prstGeom prst="rect">
            <a:avLst/>
          </a:prstGeom>
          <a:noFill/>
          <a:ln w="9525">
            <a:noFill/>
            <a:miter lim="800000"/>
            <a:headEnd/>
            <a:tailEnd/>
          </a:ln>
          <a:effectLst/>
        </p:spPr>
        <p:txBody>
          <a:bodyPr wrap="none" lIns="91440" tIns="45720" rIns="91440" bIns="45720">
            <a:spAutoFit/>
          </a:bodyPr>
          <a:lstStyle/>
          <a:p>
            <a:pPr algn="ctr" fontAlgn="base">
              <a:lnSpc>
                <a:spcPct val="90000"/>
              </a:lnSpc>
              <a:spcBef>
                <a:spcPct val="0"/>
              </a:spcBef>
              <a:spcAft>
                <a:spcPct val="0"/>
              </a:spcAft>
              <a:defRPr/>
            </a:pPr>
            <a:r>
              <a:rPr lang="en-US" sz="1200" b="1" dirty="0">
                <a:solidFill>
                  <a:srgbClr val="000000">
                    <a:lumMod val="50000"/>
                    <a:lumOff val="50000"/>
                  </a:srgbClr>
                </a:solidFill>
                <a:latin typeface="Arial Narrow" pitchFamily="34" charset="0"/>
                <a:cs typeface="Arial" charset="0"/>
              </a:rPr>
              <a:t>Cleaners</a:t>
            </a:r>
          </a:p>
        </p:txBody>
      </p:sp>
      <p:sp>
        <p:nvSpPr>
          <p:cNvPr id="41" name="Text Box 52"/>
          <p:cNvSpPr txBox="1">
            <a:spLocks noChangeArrowheads="1"/>
          </p:cNvSpPr>
          <p:nvPr/>
        </p:nvSpPr>
        <p:spPr bwMode="auto">
          <a:xfrm>
            <a:off x="1206501" y="3303589"/>
            <a:ext cx="606425" cy="257175"/>
          </a:xfrm>
          <a:prstGeom prst="rect">
            <a:avLst/>
          </a:prstGeom>
          <a:noFill/>
          <a:ln w="9525">
            <a:noFill/>
            <a:miter lim="800000"/>
            <a:headEnd/>
            <a:tailEnd/>
          </a:ln>
          <a:effectLst/>
        </p:spPr>
        <p:txBody>
          <a:bodyPr wrap="none" lIns="91440" tIns="45720" rIns="91440" bIns="45720">
            <a:spAutoFit/>
          </a:bodyPr>
          <a:lstStyle/>
          <a:p>
            <a:pPr algn="ctr" fontAlgn="base">
              <a:lnSpc>
                <a:spcPct val="90000"/>
              </a:lnSpc>
              <a:spcBef>
                <a:spcPct val="0"/>
              </a:spcBef>
              <a:spcAft>
                <a:spcPct val="0"/>
              </a:spcAft>
              <a:defRPr/>
            </a:pPr>
            <a:r>
              <a:rPr lang="en-US" sz="1200" b="1" dirty="0">
                <a:solidFill>
                  <a:srgbClr val="000000">
                    <a:lumMod val="50000"/>
                    <a:lumOff val="50000"/>
                  </a:srgbClr>
                </a:solidFill>
                <a:latin typeface="Arial Narrow" pitchFamily="34" charset="0"/>
                <a:cs typeface="Arial" charset="0"/>
              </a:rPr>
              <a:t>Homes</a:t>
            </a:r>
          </a:p>
        </p:txBody>
      </p:sp>
      <p:grpSp>
        <p:nvGrpSpPr>
          <p:cNvPr id="2" name="Group 222"/>
          <p:cNvGrpSpPr>
            <a:grpSpLocks/>
          </p:cNvGrpSpPr>
          <p:nvPr/>
        </p:nvGrpSpPr>
        <p:grpSpPr bwMode="auto">
          <a:xfrm>
            <a:off x="1246188" y="5103813"/>
            <a:ext cx="304800" cy="304800"/>
            <a:chOff x="4119563" y="2976563"/>
            <a:chExt cx="904875" cy="904875"/>
          </a:xfrm>
        </p:grpSpPr>
        <p:sp>
          <p:nvSpPr>
            <p:cNvPr id="8218" name="AutoShape 66"/>
            <p:cNvSpPr>
              <a:spLocks noChangeAspect="1" noChangeArrowheads="1" noTextEdit="1"/>
            </p:cNvSpPr>
            <p:nvPr/>
          </p:nvSpPr>
          <p:spPr bwMode="auto">
            <a:xfrm>
              <a:off x="4119563" y="2976563"/>
              <a:ext cx="904875" cy="904875"/>
            </a:xfrm>
            <a:prstGeom prst="rect">
              <a:avLst/>
            </a:prstGeom>
            <a:noFill/>
            <a:ln w="9525">
              <a:noFill/>
              <a:miter lim="800000"/>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219" name="Freeform 68"/>
            <p:cNvSpPr>
              <a:spLocks/>
            </p:cNvSpPr>
            <p:nvPr/>
          </p:nvSpPr>
          <p:spPr bwMode="auto">
            <a:xfrm>
              <a:off x="4143376" y="3014663"/>
              <a:ext cx="839788" cy="842963"/>
            </a:xfrm>
            <a:custGeom>
              <a:avLst/>
              <a:gdLst>
                <a:gd name="T0" fmla="*/ 107 w 1058"/>
                <a:gd name="T1" fmla="*/ 1062 h 1062"/>
                <a:gd name="T2" fmla="*/ 85 w 1058"/>
                <a:gd name="T3" fmla="*/ 1060 h 1062"/>
                <a:gd name="T4" fmla="*/ 66 w 1058"/>
                <a:gd name="T5" fmla="*/ 1054 h 1062"/>
                <a:gd name="T6" fmla="*/ 47 w 1058"/>
                <a:gd name="T7" fmla="*/ 1044 h 1062"/>
                <a:gd name="T8" fmla="*/ 31 w 1058"/>
                <a:gd name="T9" fmla="*/ 1031 h 1062"/>
                <a:gd name="T10" fmla="*/ 18 w 1058"/>
                <a:gd name="T11" fmla="*/ 1015 h 1062"/>
                <a:gd name="T12" fmla="*/ 8 w 1058"/>
                <a:gd name="T13" fmla="*/ 996 h 1062"/>
                <a:gd name="T14" fmla="*/ 2 w 1058"/>
                <a:gd name="T15" fmla="*/ 977 h 1062"/>
                <a:gd name="T16" fmla="*/ 0 w 1058"/>
                <a:gd name="T17" fmla="*/ 955 h 1062"/>
                <a:gd name="T18" fmla="*/ 0 w 1058"/>
                <a:gd name="T19" fmla="*/ 107 h 1062"/>
                <a:gd name="T20" fmla="*/ 2 w 1058"/>
                <a:gd name="T21" fmla="*/ 86 h 1062"/>
                <a:gd name="T22" fmla="*/ 8 w 1058"/>
                <a:gd name="T23" fmla="*/ 66 h 1062"/>
                <a:gd name="T24" fmla="*/ 18 w 1058"/>
                <a:gd name="T25" fmla="*/ 48 h 1062"/>
                <a:gd name="T26" fmla="*/ 31 w 1058"/>
                <a:gd name="T27" fmla="*/ 31 h 1062"/>
                <a:gd name="T28" fmla="*/ 47 w 1058"/>
                <a:gd name="T29" fmla="*/ 19 h 1062"/>
                <a:gd name="T30" fmla="*/ 66 w 1058"/>
                <a:gd name="T31" fmla="*/ 8 h 1062"/>
                <a:gd name="T32" fmla="*/ 85 w 1058"/>
                <a:gd name="T33" fmla="*/ 3 h 1062"/>
                <a:gd name="T34" fmla="*/ 107 w 1058"/>
                <a:gd name="T35" fmla="*/ 0 h 1062"/>
                <a:gd name="T36" fmla="*/ 951 w 1058"/>
                <a:gd name="T37" fmla="*/ 0 h 1062"/>
                <a:gd name="T38" fmla="*/ 973 w 1058"/>
                <a:gd name="T39" fmla="*/ 3 h 1062"/>
                <a:gd name="T40" fmla="*/ 993 w 1058"/>
                <a:gd name="T41" fmla="*/ 8 h 1062"/>
                <a:gd name="T42" fmla="*/ 1011 w 1058"/>
                <a:gd name="T43" fmla="*/ 19 h 1062"/>
                <a:gd name="T44" fmla="*/ 1027 w 1058"/>
                <a:gd name="T45" fmla="*/ 31 h 1062"/>
                <a:gd name="T46" fmla="*/ 1040 w 1058"/>
                <a:gd name="T47" fmla="*/ 48 h 1062"/>
                <a:gd name="T48" fmla="*/ 1050 w 1058"/>
                <a:gd name="T49" fmla="*/ 66 h 1062"/>
                <a:gd name="T50" fmla="*/ 1056 w 1058"/>
                <a:gd name="T51" fmla="*/ 86 h 1062"/>
                <a:gd name="T52" fmla="*/ 1058 w 1058"/>
                <a:gd name="T53" fmla="*/ 107 h 1062"/>
                <a:gd name="T54" fmla="*/ 1058 w 1058"/>
                <a:gd name="T55" fmla="*/ 955 h 1062"/>
                <a:gd name="T56" fmla="*/ 1056 w 1058"/>
                <a:gd name="T57" fmla="*/ 977 h 1062"/>
                <a:gd name="T58" fmla="*/ 1050 w 1058"/>
                <a:gd name="T59" fmla="*/ 996 h 1062"/>
                <a:gd name="T60" fmla="*/ 1040 w 1058"/>
                <a:gd name="T61" fmla="*/ 1015 h 1062"/>
                <a:gd name="T62" fmla="*/ 1027 w 1058"/>
                <a:gd name="T63" fmla="*/ 1031 h 1062"/>
                <a:gd name="T64" fmla="*/ 1011 w 1058"/>
                <a:gd name="T65" fmla="*/ 1044 h 1062"/>
                <a:gd name="T66" fmla="*/ 993 w 1058"/>
                <a:gd name="T67" fmla="*/ 1054 h 1062"/>
                <a:gd name="T68" fmla="*/ 973 w 1058"/>
                <a:gd name="T69" fmla="*/ 1060 h 1062"/>
                <a:gd name="T70" fmla="*/ 951 w 1058"/>
                <a:gd name="T71" fmla="*/ 1062 h 1062"/>
                <a:gd name="T72" fmla="*/ 107 w 1058"/>
                <a:gd name="T73" fmla="*/ 1062 h 10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58"/>
                <a:gd name="T112" fmla="*/ 0 h 1062"/>
                <a:gd name="T113" fmla="*/ 1058 w 1058"/>
                <a:gd name="T114" fmla="*/ 1062 h 10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58" h="1062">
                  <a:moveTo>
                    <a:pt x="107" y="1062"/>
                  </a:moveTo>
                  <a:lnTo>
                    <a:pt x="85" y="1060"/>
                  </a:lnTo>
                  <a:lnTo>
                    <a:pt x="66" y="1054"/>
                  </a:lnTo>
                  <a:lnTo>
                    <a:pt x="47" y="1044"/>
                  </a:lnTo>
                  <a:lnTo>
                    <a:pt x="31" y="1031"/>
                  </a:lnTo>
                  <a:lnTo>
                    <a:pt x="18" y="1015"/>
                  </a:lnTo>
                  <a:lnTo>
                    <a:pt x="8" y="996"/>
                  </a:lnTo>
                  <a:lnTo>
                    <a:pt x="2" y="977"/>
                  </a:lnTo>
                  <a:lnTo>
                    <a:pt x="0" y="955"/>
                  </a:lnTo>
                  <a:lnTo>
                    <a:pt x="0" y="107"/>
                  </a:lnTo>
                  <a:lnTo>
                    <a:pt x="2" y="86"/>
                  </a:lnTo>
                  <a:lnTo>
                    <a:pt x="8" y="66"/>
                  </a:lnTo>
                  <a:lnTo>
                    <a:pt x="18" y="48"/>
                  </a:lnTo>
                  <a:lnTo>
                    <a:pt x="31" y="31"/>
                  </a:lnTo>
                  <a:lnTo>
                    <a:pt x="47" y="19"/>
                  </a:lnTo>
                  <a:lnTo>
                    <a:pt x="66" y="8"/>
                  </a:lnTo>
                  <a:lnTo>
                    <a:pt x="85" y="3"/>
                  </a:lnTo>
                  <a:lnTo>
                    <a:pt x="107" y="0"/>
                  </a:lnTo>
                  <a:lnTo>
                    <a:pt x="951" y="0"/>
                  </a:lnTo>
                  <a:lnTo>
                    <a:pt x="973" y="3"/>
                  </a:lnTo>
                  <a:lnTo>
                    <a:pt x="993" y="8"/>
                  </a:lnTo>
                  <a:lnTo>
                    <a:pt x="1011" y="19"/>
                  </a:lnTo>
                  <a:lnTo>
                    <a:pt x="1027" y="31"/>
                  </a:lnTo>
                  <a:lnTo>
                    <a:pt x="1040" y="48"/>
                  </a:lnTo>
                  <a:lnTo>
                    <a:pt x="1050" y="66"/>
                  </a:lnTo>
                  <a:lnTo>
                    <a:pt x="1056" y="86"/>
                  </a:lnTo>
                  <a:lnTo>
                    <a:pt x="1058" y="107"/>
                  </a:lnTo>
                  <a:lnTo>
                    <a:pt x="1058" y="955"/>
                  </a:lnTo>
                  <a:lnTo>
                    <a:pt x="1056" y="977"/>
                  </a:lnTo>
                  <a:lnTo>
                    <a:pt x="1050" y="996"/>
                  </a:lnTo>
                  <a:lnTo>
                    <a:pt x="1040" y="1015"/>
                  </a:lnTo>
                  <a:lnTo>
                    <a:pt x="1027" y="1031"/>
                  </a:lnTo>
                  <a:lnTo>
                    <a:pt x="1011" y="1044"/>
                  </a:lnTo>
                  <a:lnTo>
                    <a:pt x="993" y="1054"/>
                  </a:lnTo>
                  <a:lnTo>
                    <a:pt x="973" y="1060"/>
                  </a:lnTo>
                  <a:lnTo>
                    <a:pt x="951" y="1062"/>
                  </a:lnTo>
                  <a:lnTo>
                    <a:pt x="107" y="1062"/>
                  </a:lnTo>
                  <a:close/>
                </a:path>
              </a:pathLst>
            </a:custGeom>
            <a:solidFill>
              <a:schemeClr val="bg1"/>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1093" name="Freeform 69"/>
            <p:cNvSpPr>
              <a:spLocks/>
            </p:cNvSpPr>
            <p:nvPr/>
          </p:nvSpPr>
          <p:spPr bwMode="auto">
            <a:xfrm>
              <a:off x="4119563" y="2976563"/>
              <a:ext cx="904875" cy="904875"/>
            </a:xfrm>
            <a:custGeom>
              <a:avLst/>
              <a:gdLst/>
              <a:ahLst/>
              <a:cxnLst>
                <a:cxn ang="0">
                  <a:pos x="52" y="32"/>
                </a:cxn>
                <a:cxn ang="0">
                  <a:pos x="75" y="17"/>
                </a:cxn>
                <a:cxn ang="0">
                  <a:pos x="100" y="6"/>
                </a:cxn>
                <a:cxn ang="0">
                  <a:pos x="127" y="1"/>
                </a:cxn>
                <a:cxn ang="0">
                  <a:pos x="1000" y="0"/>
                </a:cxn>
                <a:cxn ang="0">
                  <a:pos x="1054" y="12"/>
                </a:cxn>
                <a:cxn ang="0">
                  <a:pos x="1099" y="41"/>
                </a:cxn>
                <a:cxn ang="0">
                  <a:pos x="1128" y="86"/>
                </a:cxn>
                <a:cxn ang="0">
                  <a:pos x="1140" y="140"/>
                </a:cxn>
                <a:cxn ang="0">
                  <a:pos x="1073" y="540"/>
                </a:cxn>
                <a:cxn ang="0">
                  <a:pos x="1072" y="126"/>
                </a:cxn>
                <a:cxn ang="0">
                  <a:pos x="1061" y="100"/>
                </a:cxn>
                <a:cxn ang="0">
                  <a:pos x="1046" y="84"/>
                </a:cxn>
                <a:cxn ang="0">
                  <a:pos x="1034" y="76"/>
                </a:cxn>
                <a:cxn ang="0">
                  <a:pos x="1021" y="70"/>
                </a:cxn>
                <a:cxn ang="0">
                  <a:pos x="1006" y="67"/>
                </a:cxn>
                <a:cxn ang="0">
                  <a:pos x="140" y="67"/>
                </a:cxn>
                <a:cxn ang="0">
                  <a:pos x="126" y="68"/>
                </a:cxn>
                <a:cxn ang="0">
                  <a:pos x="113" y="73"/>
                </a:cxn>
                <a:cxn ang="0">
                  <a:pos x="100" y="79"/>
                </a:cxn>
                <a:cxn ang="0">
                  <a:pos x="89" y="89"/>
                </a:cxn>
                <a:cxn ang="0">
                  <a:pos x="73" y="113"/>
                </a:cxn>
                <a:cxn ang="0">
                  <a:pos x="67" y="140"/>
                </a:cxn>
                <a:cxn ang="0">
                  <a:pos x="68" y="1014"/>
                </a:cxn>
                <a:cxn ang="0">
                  <a:pos x="79" y="1041"/>
                </a:cxn>
                <a:cxn ang="0">
                  <a:pos x="99" y="1061"/>
                </a:cxn>
                <a:cxn ang="0">
                  <a:pos x="126" y="1072"/>
                </a:cxn>
                <a:cxn ang="0">
                  <a:pos x="1000" y="1073"/>
                </a:cxn>
                <a:cxn ang="0">
                  <a:pos x="1014" y="1072"/>
                </a:cxn>
                <a:cxn ang="0">
                  <a:pos x="1027" y="1067"/>
                </a:cxn>
                <a:cxn ang="0">
                  <a:pos x="1040" y="1061"/>
                </a:cxn>
                <a:cxn ang="0">
                  <a:pos x="1051" y="1051"/>
                </a:cxn>
                <a:cxn ang="0">
                  <a:pos x="1067" y="1027"/>
                </a:cxn>
                <a:cxn ang="0">
                  <a:pos x="1073" y="1000"/>
                </a:cxn>
                <a:cxn ang="0">
                  <a:pos x="1140" y="540"/>
                </a:cxn>
                <a:cxn ang="0">
                  <a:pos x="1139" y="1013"/>
                </a:cxn>
                <a:cxn ang="0">
                  <a:pos x="1134" y="1041"/>
                </a:cxn>
                <a:cxn ang="0">
                  <a:pos x="1123" y="1065"/>
                </a:cxn>
                <a:cxn ang="0">
                  <a:pos x="1108" y="1088"/>
                </a:cxn>
                <a:cxn ang="0">
                  <a:pos x="1088" y="1108"/>
                </a:cxn>
                <a:cxn ang="0">
                  <a:pos x="1065" y="1124"/>
                </a:cxn>
                <a:cxn ang="0">
                  <a:pos x="1040" y="1134"/>
                </a:cxn>
                <a:cxn ang="0">
                  <a:pos x="1013" y="1139"/>
                </a:cxn>
                <a:cxn ang="0">
                  <a:pos x="140" y="1140"/>
                </a:cxn>
                <a:cxn ang="0">
                  <a:pos x="113" y="1138"/>
                </a:cxn>
                <a:cxn ang="0">
                  <a:pos x="88" y="1130"/>
                </a:cxn>
                <a:cxn ang="0">
                  <a:pos x="63" y="1117"/>
                </a:cxn>
                <a:cxn ang="0">
                  <a:pos x="41" y="1099"/>
                </a:cxn>
                <a:cxn ang="0">
                  <a:pos x="24" y="1077"/>
                </a:cxn>
                <a:cxn ang="0">
                  <a:pos x="10" y="1054"/>
                </a:cxn>
                <a:cxn ang="0">
                  <a:pos x="2" y="1027"/>
                </a:cxn>
                <a:cxn ang="0">
                  <a:pos x="0" y="1000"/>
                </a:cxn>
                <a:cxn ang="0">
                  <a:pos x="1" y="127"/>
                </a:cxn>
                <a:cxn ang="0">
                  <a:pos x="6" y="100"/>
                </a:cxn>
                <a:cxn ang="0">
                  <a:pos x="17" y="75"/>
                </a:cxn>
                <a:cxn ang="0">
                  <a:pos x="32" y="52"/>
                </a:cxn>
              </a:cxnLst>
              <a:rect l="0" t="0" r="r" b="b"/>
              <a:pathLst>
                <a:path w="1140" h="1140">
                  <a:moveTo>
                    <a:pt x="41" y="41"/>
                  </a:moveTo>
                  <a:lnTo>
                    <a:pt x="52" y="32"/>
                  </a:lnTo>
                  <a:lnTo>
                    <a:pt x="63" y="24"/>
                  </a:lnTo>
                  <a:lnTo>
                    <a:pt x="75" y="17"/>
                  </a:lnTo>
                  <a:lnTo>
                    <a:pt x="88" y="10"/>
                  </a:lnTo>
                  <a:lnTo>
                    <a:pt x="100" y="6"/>
                  </a:lnTo>
                  <a:lnTo>
                    <a:pt x="113" y="2"/>
                  </a:lnTo>
                  <a:lnTo>
                    <a:pt x="127" y="1"/>
                  </a:lnTo>
                  <a:lnTo>
                    <a:pt x="140" y="0"/>
                  </a:lnTo>
                  <a:lnTo>
                    <a:pt x="1000" y="0"/>
                  </a:lnTo>
                  <a:lnTo>
                    <a:pt x="1027" y="2"/>
                  </a:lnTo>
                  <a:lnTo>
                    <a:pt x="1054" y="12"/>
                  </a:lnTo>
                  <a:lnTo>
                    <a:pt x="1078" y="24"/>
                  </a:lnTo>
                  <a:lnTo>
                    <a:pt x="1099" y="41"/>
                  </a:lnTo>
                  <a:lnTo>
                    <a:pt x="1116" y="62"/>
                  </a:lnTo>
                  <a:lnTo>
                    <a:pt x="1128" y="86"/>
                  </a:lnTo>
                  <a:lnTo>
                    <a:pt x="1138" y="113"/>
                  </a:lnTo>
                  <a:lnTo>
                    <a:pt x="1140" y="140"/>
                  </a:lnTo>
                  <a:lnTo>
                    <a:pt x="1140" y="540"/>
                  </a:lnTo>
                  <a:lnTo>
                    <a:pt x="1073" y="540"/>
                  </a:lnTo>
                  <a:lnTo>
                    <a:pt x="1073" y="140"/>
                  </a:lnTo>
                  <a:lnTo>
                    <a:pt x="1072" y="126"/>
                  </a:lnTo>
                  <a:lnTo>
                    <a:pt x="1067" y="113"/>
                  </a:lnTo>
                  <a:lnTo>
                    <a:pt x="1061" y="100"/>
                  </a:lnTo>
                  <a:lnTo>
                    <a:pt x="1051" y="89"/>
                  </a:lnTo>
                  <a:lnTo>
                    <a:pt x="1046" y="84"/>
                  </a:lnTo>
                  <a:lnTo>
                    <a:pt x="1040" y="79"/>
                  </a:lnTo>
                  <a:lnTo>
                    <a:pt x="1034" y="76"/>
                  </a:lnTo>
                  <a:lnTo>
                    <a:pt x="1027" y="73"/>
                  </a:lnTo>
                  <a:lnTo>
                    <a:pt x="1021" y="70"/>
                  </a:lnTo>
                  <a:lnTo>
                    <a:pt x="1014" y="68"/>
                  </a:lnTo>
                  <a:lnTo>
                    <a:pt x="1006" y="67"/>
                  </a:lnTo>
                  <a:lnTo>
                    <a:pt x="1000" y="67"/>
                  </a:lnTo>
                  <a:lnTo>
                    <a:pt x="140" y="67"/>
                  </a:lnTo>
                  <a:lnTo>
                    <a:pt x="134" y="67"/>
                  </a:lnTo>
                  <a:lnTo>
                    <a:pt x="126" y="68"/>
                  </a:lnTo>
                  <a:lnTo>
                    <a:pt x="119" y="70"/>
                  </a:lnTo>
                  <a:lnTo>
                    <a:pt x="113" y="73"/>
                  </a:lnTo>
                  <a:lnTo>
                    <a:pt x="106" y="76"/>
                  </a:lnTo>
                  <a:lnTo>
                    <a:pt x="100" y="79"/>
                  </a:lnTo>
                  <a:lnTo>
                    <a:pt x="94" y="84"/>
                  </a:lnTo>
                  <a:lnTo>
                    <a:pt x="89" y="89"/>
                  </a:lnTo>
                  <a:lnTo>
                    <a:pt x="79" y="100"/>
                  </a:lnTo>
                  <a:lnTo>
                    <a:pt x="73" y="113"/>
                  </a:lnTo>
                  <a:lnTo>
                    <a:pt x="68" y="126"/>
                  </a:lnTo>
                  <a:lnTo>
                    <a:pt x="67" y="140"/>
                  </a:lnTo>
                  <a:lnTo>
                    <a:pt x="67" y="1000"/>
                  </a:lnTo>
                  <a:lnTo>
                    <a:pt x="68" y="1014"/>
                  </a:lnTo>
                  <a:lnTo>
                    <a:pt x="73" y="1028"/>
                  </a:lnTo>
                  <a:lnTo>
                    <a:pt x="79" y="1041"/>
                  </a:lnTo>
                  <a:lnTo>
                    <a:pt x="89" y="1051"/>
                  </a:lnTo>
                  <a:lnTo>
                    <a:pt x="99" y="1061"/>
                  </a:lnTo>
                  <a:lnTo>
                    <a:pt x="112" y="1067"/>
                  </a:lnTo>
                  <a:lnTo>
                    <a:pt x="126" y="1072"/>
                  </a:lnTo>
                  <a:lnTo>
                    <a:pt x="140" y="1073"/>
                  </a:lnTo>
                  <a:lnTo>
                    <a:pt x="1000" y="1073"/>
                  </a:lnTo>
                  <a:lnTo>
                    <a:pt x="1006" y="1073"/>
                  </a:lnTo>
                  <a:lnTo>
                    <a:pt x="1014" y="1072"/>
                  </a:lnTo>
                  <a:lnTo>
                    <a:pt x="1021" y="1070"/>
                  </a:lnTo>
                  <a:lnTo>
                    <a:pt x="1027" y="1067"/>
                  </a:lnTo>
                  <a:lnTo>
                    <a:pt x="1034" y="1064"/>
                  </a:lnTo>
                  <a:lnTo>
                    <a:pt x="1040" y="1061"/>
                  </a:lnTo>
                  <a:lnTo>
                    <a:pt x="1046" y="1056"/>
                  </a:lnTo>
                  <a:lnTo>
                    <a:pt x="1051" y="1051"/>
                  </a:lnTo>
                  <a:lnTo>
                    <a:pt x="1061" y="1040"/>
                  </a:lnTo>
                  <a:lnTo>
                    <a:pt x="1067" y="1027"/>
                  </a:lnTo>
                  <a:lnTo>
                    <a:pt x="1072" y="1014"/>
                  </a:lnTo>
                  <a:lnTo>
                    <a:pt x="1073" y="1000"/>
                  </a:lnTo>
                  <a:lnTo>
                    <a:pt x="1073" y="540"/>
                  </a:lnTo>
                  <a:lnTo>
                    <a:pt x="1140" y="540"/>
                  </a:lnTo>
                  <a:lnTo>
                    <a:pt x="1140" y="1000"/>
                  </a:lnTo>
                  <a:lnTo>
                    <a:pt x="1139" y="1013"/>
                  </a:lnTo>
                  <a:lnTo>
                    <a:pt x="1138" y="1027"/>
                  </a:lnTo>
                  <a:lnTo>
                    <a:pt x="1134" y="1041"/>
                  </a:lnTo>
                  <a:lnTo>
                    <a:pt x="1130" y="1054"/>
                  </a:lnTo>
                  <a:lnTo>
                    <a:pt x="1123" y="1065"/>
                  </a:lnTo>
                  <a:lnTo>
                    <a:pt x="1116" y="1077"/>
                  </a:lnTo>
                  <a:lnTo>
                    <a:pt x="1108" y="1088"/>
                  </a:lnTo>
                  <a:lnTo>
                    <a:pt x="1099" y="1099"/>
                  </a:lnTo>
                  <a:lnTo>
                    <a:pt x="1088" y="1108"/>
                  </a:lnTo>
                  <a:lnTo>
                    <a:pt x="1077" y="1117"/>
                  </a:lnTo>
                  <a:lnTo>
                    <a:pt x="1065" y="1124"/>
                  </a:lnTo>
                  <a:lnTo>
                    <a:pt x="1052" y="1130"/>
                  </a:lnTo>
                  <a:lnTo>
                    <a:pt x="1040" y="1134"/>
                  </a:lnTo>
                  <a:lnTo>
                    <a:pt x="1027" y="1138"/>
                  </a:lnTo>
                  <a:lnTo>
                    <a:pt x="1013" y="1139"/>
                  </a:lnTo>
                  <a:lnTo>
                    <a:pt x="1000" y="1140"/>
                  </a:lnTo>
                  <a:lnTo>
                    <a:pt x="140" y="1140"/>
                  </a:lnTo>
                  <a:lnTo>
                    <a:pt x="127" y="1139"/>
                  </a:lnTo>
                  <a:lnTo>
                    <a:pt x="113" y="1138"/>
                  </a:lnTo>
                  <a:lnTo>
                    <a:pt x="100" y="1134"/>
                  </a:lnTo>
                  <a:lnTo>
                    <a:pt x="88" y="1130"/>
                  </a:lnTo>
                  <a:lnTo>
                    <a:pt x="75" y="1124"/>
                  </a:lnTo>
                  <a:lnTo>
                    <a:pt x="63" y="1117"/>
                  </a:lnTo>
                  <a:lnTo>
                    <a:pt x="52" y="1108"/>
                  </a:lnTo>
                  <a:lnTo>
                    <a:pt x="41" y="1099"/>
                  </a:lnTo>
                  <a:lnTo>
                    <a:pt x="32" y="1088"/>
                  </a:lnTo>
                  <a:lnTo>
                    <a:pt x="24" y="1077"/>
                  </a:lnTo>
                  <a:lnTo>
                    <a:pt x="17" y="1065"/>
                  </a:lnTo>
                  <a:lnTo>
                    <a:pt x="10" y="1054"/>
                  </a:lnTo>
                  <a:lnTo>
                    <a:pt x="6" y="1041"/>
                  </a:lnTo>
                  <a:lnTo>
                    <a:pt x="2" y="1027"/>
                  </a:lnTo>
                  <a:lnTo>
                    <a:pt x="1" y="1013"/>
                  </a:lnTo>
                  <a:lnTo>
                    <a:pt x="0" y="1000"/>
                  </a:lnTo>
                  <a:lnTo>
                    <a:pt x="0" y="140"/>
                  </a:lnTo>
                  <a:lnTo>
                    <a:pt x="1" y="127"/>
                  </a:lnTo>
                  <a:lnTo>
                    <a:pt x="2" y="113"/>
                  </a:lnTo>
                  <a:lnTo>
                    <a:pt x="6" y="100"/>
                  </a:lnTo>
                  <a:lnTo>
                    <a:pt x="10" y="88"/>
                  </a:lnTo>
                  <a:lnTo>
                    <a:pt x="17" y="75"/>
                  </a:lnTo>
                  <a:lnTo>
                    <a:pt x="24" y="63"/>
                  </a:lnTo>
                  <a:lnTo>
                    <a:pt x="32" y="52"/>
                  </a:lnTo>
                  <a:lnTo>
                    <a:pt x="41" y="41"/>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8221" name="Freeform 70"/>
            <p:cNvSpPr>
              <a:spLocks/>
            </p:cNvSpPr>
            <p:nvPr/>
          </p:nvSpPr>
          <p:spPr bwMode="auto">
            <a:xfrm>
              <a:off x="4302126" y="3541713"/>
              <a:ext cx="334963" cy="290513"/>
            </a:xfrm>
            <a:custGeom>
              <a:avLst/>
              <a:gdLst>
                <a:gd name="T0" fmla="*/ 416 w 423"/>
                <a:gd name="T1" fmla="*/ 366 h 366"/>
                <a:gd name="T2" fmla="*/ 423 w 423"/>
                <a:gd name="T3" fmla="*/ 0 h 366"/>
                <a:gd name="T4" fmla="*/ 7 w 423"/>
                <a:gd name="T5" fmla="*/ 0 h 366"/>
                <a:gd name="T6" fmla="*/ 0 w 423"/>
                <a:gd name="T7" fmla="*/ 366 h 366"/>
                <a:gd name="T8" fmla="*/ 416 w 423"/>
                <a:gd name="T9" fmla="*/ 366 h 366"/>
                <a:gd name="T10" fmla="*/ 0 60000 65536"/>
                <a:gd name="T11" fmla="*/ 0 60000 65536"/>
                <a:gd name="T12" fmla="*/ 0 60000 65536"/>
                <a:gd name="T13" fmla="*/ 0 60000 65536"/>
                <a:gd name="T14" fmla="*/ 0 60000 65536"/>
                <a:gd name="T15" fmla="*/ 0 w 423"/>
                <a:gd name="T16" fmla="*/ 0 h 366"/>
                <a:gd name="T17" fmla="*/ 423 w 423"/>
                <a:gd name="T18" fmla="*/ 366 h 366"/>
              </a:gdLst>
              <a:ahLst/>
              <a:cxnLst>
                <a:cxn ang="T10">
                  <a:pos x="T0" y="T1"/>
                </a:cxn>
                <a:cxn ang="T11">
                  <a:pos x="T2" y="T3"/>
                </a:cxn>
                <a:cxn ang="T12">
                  <a:pos x="T4" y="T5"/>
                </a:cxn>
                <a:cxn ang="T13">
                  <a:pos x="T6" y="T7"/>
                </a:cxn>
                <a:cxn ang="T14">
                  <a:pos x="T8" y="T9"/>
                </a:cxn>
              </a:cxnLst>
              <a:rect l="T15" t="T16" r="T17" b="T18"/>
              <a:pathLst>
                <a:path w="423" h="366">
                  <a:moveTo>
                    <a:pt x="416" y="366"/>
                  </a:moveTo>
                  <a:lnTo>
                    <a:pt x="423" y="0"/>
                  </a:lnTo>
                  <a:lnTo>
                    <a:pt x="7" y="0"/>
                  </a:lnTo>
                  <a:lnTo>
                    <a:pt x="0" y="366"/>
                  </a:lnTo>
                  <a:lnTo>
                    <a:pt x="416" y="366"/>
                  </a:lnTo>
                  <a:close/>
                </a:path>
              </a:pathLst>
            </a:custGeom>
            <a:solidFill>
              <a:schemeClr val="bg1"/>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1095" name="Freeform 71"/>
            <p:cNvSpPr>
              <a:spLocks/>
            </p:cNvSpPr>
            <p:nvPr/>
          </p:nvSpPr>
          <p:spPr bwMode="auto">
            <a:xfrm>
              <a:off x="4590852" y="3103810"/>
              <a:ext cx="61266" cy="94258"/>
            </a:xfrm>
            <a:custGeom>
              <a:avLst/>
              <a:gdLst/>
              <a:ahLst/>
              <a:cxnLst>
                <a:cxn ang="0">
                  <a:pos x="53" y="119"/>
                </a:cxn>
                <a:cxn ang="0">
                  <a:pos x="72" y="0"/>
                </a:cxn>
                <a:cxn ang="0">
                  <a:pos x="0" y="97"/>
                </a:cxn>
                <a:cxn ang="0">
                  <a:pos x="7" y="99"/>
                </a:cxn>
                <a:cxn ang="0">
                  <a:pos x="14" y="101"/>
                </a:cxn>
                <a:cxn ang="0">
                  <a:pos x="21" y="104"/>
                </a:cxn>
                <a:cxn ang="0">
                  <a:pos x="27" y="107"/>
                </a:cxn>
                <a:cxn ang="0">
                  <a:pos x="34" y="109"/>
                </a:cxn>
                <a:cxn ang="0">
                  <a:pos x="41" y="113"/>
                </a:cxn>
                <a:cxn ang="0">
                  <a:pos x="47" y="115"/>
                </a:cxn>
                <a:cxn ang="0">
                  <a:pos x="53" y="119"/>
                </a:cxn>
              </a:cxnLst>
              <a:rect l="0" t="0" r="r" b="b"/>
              <a:pathLst>
                <a:path w="72" h="119">
                  <a:moveTo>
                    <a:pt x="53" y="119"/>
                  </a:moveTo>
                  <a:lnTo>
                    <a:pt x="72" y="0"/>
                  </a:lnTo>
                  <a:lnTo>
                    <a:pt x="0" y="97"/>
                  </a:lnTo>
                  <a:lnTo>
                    <a:pt x="7" y="99"/>
                  </a:lnTo>
                  <a:lnTo>
                    <a:pt x="14" y="101"/>
                  </a:lnTo>
                  <a:lnTo>
                    <a:pt x="21" y="104"/>
                  </a:lnTo>
                  <a:lnTo>
                    <a:pt x="27" y="107"/>
                  </a:lnTo>
                  <a:lnTo>
                    <a:pt x="34" y="109"/>
                  </a:lnTo>
                  <a:lnTo>
                    <a:pt x="41" y="113"/>
                  </a:lnTo>
                  <a:lnTo>
                    <a:pt x="47" y="115"/>
                  </a:lnTo>
                  <a:lnTo>
                    <a:pt x="53" y="119"/>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096" name="Freeform 72"/>
            <p:cNvSpPr>
              <a:spLocks/>
            </p:cNvSpPr>
            <p:nvPr/>
          </p:nvSpPr>
          <p:spPr bwMode="auto">
            <a:xfrm>
              <a:off x="4293938" y="3094384"/>
              <a:ext cx="56555" cy="98972"/>
            </a:xfrm>
            <a:custGeom>
              <a:avLst/>
              <a:gdLst/>
              <a:ahLst/>
              <a:cxnLst>
                <a:cxn ang="0">
                  <a:pos x="70" y="103"/>
                </a:cxn>
                <a:cxn ang="0">
                  <a:pos x="0" y="0"/>
                </a:cxn>
                <a:cxn ang="0">
                  <a:pos x="14" y="125"/>
                </a:cxn>
                <a:cxn ang="0">
                  <a:pos x="21" y="122"/>
                </a:cxn>
                <a:cxn ang="0">
                  <a:pos x="28" y="120"/>
                </a:cxn>
                <a:cxn ang="0">
                  <a:pos x="35" y="116"/>
                </a:cxn>
                <a:cxn ang="0">
                  <a:pos x="42" y="114"/>
                </a:cxn>
                <a:cxn ang="0">
                  <a:pos x="49" y="110"/>
                </a:cxn>
                <a:cxn ang="0">
                  <a:pos x="56" y="108"/>
                </a:cxn>
                <a:cxn ang="0">
                  <a:pos x="64" y="106"/>
                </a:cxn>
                <a:cxn ang="0">
                  <a:pos x="70" y="103"/>
                </a:cxn>
              </a:cxnLst>
              <a:rect l="0" t="0" r="r" b="b"/>
              <a:pathLst>
                <a:path w="70" h="125">
                  <a:moveTo>
                    <a:pt x="70" y="103"/>
                  </a:moveTo>
                  <a:lnTo>
                    <a:pt x="0" y="0"/>
                  </a:lnTo>
                  <a:lnTo>
                    <a:pt x="14" y="125"/>
                  </a:lnTo>
                  <a:lnTo>
                    <a:pt x="21" y="122"/>
                  </a:lnTo>
                  <a:lnTo>
                    <a:pt x="28" y="120"/>
                  </a:lnTo>
                  <a:lnTo>
                    <a:pt x="35" y="116"/>
                  </a:lnTo>
                  <a:lnTo>
                    <a:pt x="42" y="114"/>
                  </a:lnTo>
                  <a:lnTo>
                    <a:pt x="49" y="110"/>
                  </a:lnTo>
                  <a:lnTo>
                    <a:pt x="56" y="108"/>
                  </a:lnTo>
                  <a:lnTo>
                    <a:pt x="64" y="106"/>
                  </a:lnTo>
                  <a:lnTo>
                    <a:pt x="70" y="103"/>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097" name="Freeform 73"/>
            <p:cNvSpPr>
              <a:spLocks/>
            </p:cNvSpPr>
            <p:nvPr/>
          </p:nvSpPr>
          <p:spPr bwMode="auto">
            <a:xfrm>
              <a:off x="4496594" y="3070821"/>
              <a:ext cx="47129" cy="94258"/>
            </a:xfrm>
            <a:custGeom>
              <a:avLst/>
              <a:gdLst/>
              <a:ahLst/>
              <a:cxnLst>
                <a:cxn ang="0">
                  <a:pos x="57" y="121"/>
                </a:cxn>
                <a:cxn ang="0">
                  <a:pos x="46" y="0"/>
                </a:cxn>
                <a:cxn ang="0">
                  <a:pos x="0" y="112"/>
                </a:cxn>
                <a:cxn ang="0">
                  <a:pos x="6" y="112"/>
                </a:cxn>
                <a:cxn ang="0">
                  <a:pos x="15" y="114"/>
                </a:cxn>
                <a:cxn ang="0">
                  <a:pos x="21" y="115"/>
                </a:cxn>
                <a:cxn ang="0">
                  <a:pos x="28" y="115"/>
                </a:cxn>
                <a:cxn ang="0">
                  <a:pos x="36" y="116"/>
                </a:cxn>
                <a:cxn ang="0">
                  <a:pos x="43" y="117"/>
                </a:cxn>
                <a:cxn ang="0">
                  <a:pos x="50" y="119"/>
                </a:cxn>
                <a:cxn ang="0">
                  <a:pos x="57" y="121"/>
                </a:cxn>
              </a:cxnLst>
              <a:rect l="0" t="0" r="r" b="b"/>
              <a:pathLst>
                <a:path w="57" h="121">
                  <a:moveTo>
                    <a:pt x="57" y="121"/>
                  </a:moveTo>
                  <a:lnTo>
                    <a:pt x="46" y="0"/>
                  </a:lnTo>
                  <a:lnTo>
                    <a:pt x="0" y="112"/>
                  </a:lnTo>
                  <a:lnTo>
                    <a:pt x="6" y="112"/>
                  </a:lnTo>
                  <a:lnTo>
                    <a:pt x="15" y="114"/>
                  </a:lnTo>
                  <a:lnTo>
                    <a:pt x="21" y="115"/>
                  </a:lnTo>
                  <a:lnTo>
                    <a:pt x="28" y="115"/>
                  </a:lnTo>
                  <a:lnTo>
                    <a:pt x="36" y="116"/>
                  </a:lnTo>
                  <a:lnTo>
                    <a:pt x="43" y="117"/>
                  </a:lnTo>
                  <a:lnTo>
                    <a:pt x="50" y="119"/>
                  </a:lnTo>
                  <a:lnTo>
                    <a:pt x="57" y="121"/>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098" name="Freeform 74"/>
            <p:cNvSpPr>
              <a:spLocks/>
            </p:cNvSpPr>
            <p:nvPr/>
          </p:nvSpPr>
          <p:spPr bwMode="auto">
            <a:xfrm>
              <a:off x="4402336" y="3070821"/>
              <a:ext cx="42415" cy="94258"/>
            </a:xfrm>
            <a:custGeom>
              <a:avLst/>
              <a:gdLst/>
              <a:ahLst/>
              <a:cxnLst>
                <a:cxn ang="0">
                  <a:pos x="57" y="115"/>
                </a:cxn>
                <a:cxn ang="0">
                  <a:pos x="16" y="0"/>
                </a:cxn>
                <a:cxn ang="0">
                  <a:pos x="0" y="122"/>
                </a:cxn>
                <a:cxn ang="0">
                  <a:pos x="6" y="121"/>
                </a:cxn>
                <a:cxn ang="0">
                  <a:pos x="13" y="120"/>
                </a:cxn>
                <a:cxn ang="0">
                  <a:pos x="20" y="119"/>
                </a:cxn>
                <a:cxn ang="0">
                  <a:pos x="28" y="118"/>
                </a:cxn>
                <a:cxn ang="0">
                  <a:pos x="35" y="118"/>
                </a:cxn>
                <a:cxn ang="0">
                  <a:pos x="42" y="117"/>
                </a:cxn>
                <a:cxn ang="0">
                  <a:pos x="50" y="115"/>
                </a:cxn>
                <a:cxn ang="0">
                  <a:pos x="57" y="115"/>
                </a:cxn>
              </a:cxnLst>
              <a:rect l="0" t="0" r="r" b="b"/>
              <a:pathLst>
                <a:path w="57" h="122">
                  <a:moveTo>
                    <a:pt x="57" y="115"/>
                  </a:moveTo>
                  <a:lnTo>
                    <a:pt x="16" y="0"/>
                  </a:lnTo>
                  <a:lnTo>
                    <a:pt x="0" y="122"/>
                  </a:lnTo>
                  <a:lnTo>
                    <a:pt x="6" y="121"/>
                  </a:lnTo>
                  <a:lnTo>
                    <a:pt x="13" y="120"/>
                  </a:lnTo>
                  <a:lnTo>
                    <a:pt x="20" y="119"/>
                  </a:lnTo>
                  <a:lnTo>
                    <a:pt x="28" y="118"/>
                  </a:lnTo>
                  <a:lnTo>
                    <a:pt x="35" y="118"/>
                  </a:lnTo>
                  <a:lnTo>
                    <a:pt x="42" y="117"/>
                  </a:lnTo>
                  <a:lnTo>
                    <a:pt x="50" y="115"/>
                  </a:lnTo>
                  <a:lnTo>
                    <a:pt x="57" y="115"/>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099" name="Freeform 75"/>
            <p:cNvSpPr>
              <a:spLocks/>
            </p:cNvSpPr>
            <p:nvPr/>
          </p:nvSpPr>
          <p:spPr bwMode="auto">
            <a:xfrm>
              <a:off x="4242098" y="3245196"/>
              <a:ext cx="457149" cy="603250"/>
            </a:xfrm>
            <a:custGeom>
              <a:avLst/>
              <a:gdLst/>
              <a:ahLst/>
              <a:cxnLst>
                <a:cxn ang="0">
                  <a:pos x="0" y="418"/>
                </a:cxn>
                <a:cxn ang="0">
                  <a:pos x="59" y="418"/>
                </a:cxn>
                <a:cxn ang="0">
                  <a:pos x="59" y="754"/>
                </a:cxn>
                <a:cxn ang="0">
                  <a:pos x="107" y="754"/>
                </a:cxn>
                <a:cxn ang="0">
                  <a:pos x="107" y="418"/>
                </a:cxn>
                <a:cxn ang="0">
                  <a:pos x="485" y="418"/>
                </a:cxn>
                <a:cxn ang="0">
                  <a:pos x="485" y="754"/>
                </a:cxn>
                <a:cxn ang="0">
                  <a:pos x="533" y="754"/>
                </a:cxn>
                <a:cxn ang="0">
                  <a:pos x="533" y="418"/>
                </a:cxn>
                <a:cxn ang="0">
                  <a:pos x="580" y="418"/>
                </a:cxn>
                <a:cxn ang="0">
                  <a:pos x="580" y="0"/>
                </a:cxn>
                <a:cxn ang="0">
                  <a:pos x="0" y="0"/>
                </a:cxn>
                <a:cxn ang="0">
                  <a:pos x="0" y="418"/>
                </a:cxn>
              </a:cxnLst>
              <a:rect l="0" t="0" r="r" b="b"/>
              <a:pathLst>
                <a:path w="580" h="754">
                  <a:moveTo>
                    <a:pt x="0" y="418"/>
                  </a:moveTo>
                  <a:lnTo>
                    <a:pt x="59" y="418"/>
                  </a:lnTo>
                  <a:lnTo>
                    <a:pt x="59" y="754"/>
                  </a:lnTo>
                  <a:lnTo>
                    <a:pt x="107" y="754"/>
                  </a:lnTo>
                  <a:lnTo>
                    <a:pt x="107" y="418"/>
                  </a:lnTo>
                  <a:lnTo>
                    <a:pt x="485" y="418"/>
                  </a:lnTo>
                  <a:lnTo>
                    <a:pt x="485" y="754"/>
                  </a:lnTo>
                  <a:lnTo>
                    <a:pt x="533" y="754"/>
                  </a:lnTo>
                  <a:lnTo>
                    <a:pt x="533" y="418"/>
                  </a:lnTo>
                  <a:lnTo>
                    <a:pt x="580" y="418"/>
                  </a:lnTo>
                  <a:lnTo>
                    <a:pt x="580" y="0"/>
                  </a:lnTo>
                  <a:lnTo>
                    <a:pt x="0" y="0"/>
                  </a:lnTo>
                  <a:lnTo>
                    <a:pt x="0" y="418"/>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00" name="Freeform 76"/>
            <p:cNvSpPr>
              <a:spLocks/>
            </p:cNvSpPr>
            <p:nvPr/>
          </p:nvSpPr>
          <p:spPr bwMode="auto">
            <a:xfrm>
              <a:off x="4727524" y="3084958"/>
              <a:ext cx="193230" cy="405309"/>
            </a:xfrm>
            <a:custGeom>
              <a:avLst/>
              <a:gdLst/>
              <a:ahLst/>
              <a:cxnLst>
                <a:cxn ang="0">
                  <a:pos x="102" y="226"/>
                </a:cxn>
                <a:cxn ang="0">
                  <a:pos x="119" y="178"/>
                </a:cxn>
                <a:cxn ang="0">
                  <a:pos x="141" y="138"/>
                </a:cxn>
                <a:cxn ang="0">
                  <a:pos x="164" y="107"/>
                </a:cxn>
                <a:cxn ang="0">
                  <a:pos x="187" y="83"/>
                </a:cxn>
                <a:cxn ang="0">
                  <a:pos x="208" y="66"/>
                </a:cxn>
                <a:cxn ang="0">
                  <a:pos x="225" y="53"/>
                </a:cxn>
                <a:cxn ang="0">
                  <a:pos x="238" y="46"/>
                </a:cxn>
                <a:cxn ang="0">
                  <a:pos x="243" y="44"/>
                </a:cxn>
                <a:cxn ang="0">
                  <a:pos x="225" y="0"/>
                </a:cxn>
                <a:cxn ang="0">
                  <a:pos x="218" y="2"/>
                </a:cxn>
                <a:cxn ang="0">
                  <a:pos x="203" y="11"/>
                </a:cxn>
                <a:cxn ang="0">
                  <a:pos x="181" y="26"/>
                </a:cxn>
                <a:cxn ang="0">
                  <a:pos x="156" y="46"/>
                </a:cxn>
                <a:cxn ang="0">
                  <a:pos x="128" y="75"/>
                </a:cxn>
                <a:cxn ang="0">
                  <a:pos x="101" y="112"/>
                </a:cxn>
                <a:cxn ang="0">
                  <a:pos x="75" y="159"/>
                </a:cxn>
                <a:cxn ang="0">
                  <a:pos x="55" y="216"/>
                </a:cxn>
                <a:cxn ang="0">
                  <a:pos x="55" y="216"/>
                </a:cxn>
                <a:cxn ang="0">
                  <a:pos x="49" y="239"/>
                </a:cxn>
                <a:cxn ang="0">
                  <a:pos x="0" y="467"/>
                </a:cxn>
                <a:cxn ang="0">
                  <a:pos x="193" y="508"/>
                </a:cxn>
                <a:cxn ang="0">
                  <a:pos x="247" y="257"/>
                </a:cxn>
                <a:cxn ang="0">
                  <a:pos x="102" y="226"/>
                </a:cxn>
              </a:cxnLst>
              <a:rect l="0" t="0" r="r" b="b"/>
              <a:pathLst>
                <a:path w="247" h="508">
                  <a:moveTo>
                    <a:pt x="102" y="226"/>
                  </a:moveTo>
                  <a:lnTo>
                    <a:pt x="119" y="178"/>
                  </a:lnTo>
                  <a:lnTo>
                    <a:pt x="141" y="138"/>
                  </a:lnTo>
                  <a:lnTo>
                    <a:pt x="164" y="107"/>
                  </a:lnTo>
                  <a:lnTo>
                    <a:pt x="187" y="83"/>
                  </a:lnTo>
                  <a:lnTo>
                    <a:pt x="208" y="66"/>
                  </a:lnTo>
                  <a:lnTo>
                    <a:pt x="225" y="53"/>
                  </a:lnTo>
                  <a:lnTo>
                    <a:pt x="238" y="46"/>
                  </a:lnTo>
                  <a:lnTo>
                    <a:pt x="243" y="44"/>
                  </a:lnTo>
                  <a:lnTo>
                    <a:pt x="225" y="0"/>
                  </a:lnTo>
                  <a:lnTo>
                    <a:pt x="218" y="2"/>
                  </a:lnTo>
                  <a:lnTo>
                    <a:pt x="203" y="11"/>
                  </a:lnTo>
                  <a:lnTo>
                    <a:pt x="181" y="26"/>
                  </a:lnTo>
                  <a:lnTo>
                    <a:pt x="156" y="46"/>
                  </a:lnTo>
                  <a:lnTo>
                    <a:pt x="128" y="75"/>
                  </a:lnTo>
                  <a:lnTo>
                    <a:pt x="101" y="112"/>
                  </a:lnTo>
                  <a:lnTo>
                    <a:pt x="75" y="159"/>
                  </a:lnTo>
                  <a:lnTo>
                    <a:pt x="55" y="216"/>
                  </a:lnTo>
                  <a:lnTo>
                    <a:pt x="55" y="216"/>
                  </a:lnTo>
                  <a:lnTo>
                    <a:pt x="49" y="239"/>
                  </a:lnTo>
                  <a:lnTo>
                    <a:pt x="0" y="467"/>
                  </a:lnTo>
                  <a:lnTo>
                    <a:pt x="193" y="508"/>
                  </a:lnTo>
                  <a:lnTo>
                    <a:pt x="247" y="257"/>
                  </a:lnTo>
                  <a:lnTo>
                    <a:pt x="102" y="226"/>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8228" name="Freeform 77"/>
            <p:cNvSpPr>
              <a:spLocks/>
            </p:cNvSpPr>
            <p:nvPr/>
          </p:nvSpPr>
          <p:spPr bwMode="auto">
            <a:xfrm>
              <a:off x="4770438" y="3302001"/>
              <a:ext cx="106363" cy="141288"/>
            </a:xfrm>
            <a:custGeom>
              <a:avLst/>
              <a:gdLst>
                <a:gd name="T0" fmla="*/ 34 w 133"/>
                <a:gd name="T1" fmla="*/ 0 h 178"/>
                <a:gd name="T2" fmla="*/ 133 w 133"/>
                <a:gd name="T3" fmla="*/ 22 h 178"/>
                <a:gd name="T4" fmla="*/ 99 w 133"/>
                <a:gd name="T5" fmla="*/ 178 h 178"/>
                <a:gd name="T6" fmla="*/ 0 w 133"/>
                <a:gd name="T7" fmla="*/ 158 h 178"/>
                <a:gd name="T8" fmla="*/ 34 w 133"/>
                <a:gd name="T9" fmla="*/ 0 h 178"/>
                <a:gd name="T10" fmla="*/ 0 60000 65536"/>
                <a:gd name="T11" fmla="*/ 0 60000 65536"/>
                <a:gd name="T12" fmla="*/ 0 60000 65536"/>
                <a:gd name="T13" fmla="*/ 0 60000 65536"/>
                <a:gd name="T14" fmla="*/ 0 60000 65536"/>
                <a:gd name="T15" fmla="*/ 0 w 133"/>
                <a:gd name="T16" fmla="*/ 0 h 178"/>
                <a:gd name="T17" fmla="*/ 133 w 133"/>
                <a:gd name="T18" fmla="*/ 178 h 178"/>
              </a:gdLst>
              <a:ahLst/>
              <a:cxnLst>
                <a:cxn ang="T10">
                  <a:pos x="T0" y="T1"/>
                </a:cxn>
                <a:cxn ang="T11">
                  <a:pos x="T2" y="T3"/>
                </a:cxn>
                <a:cxn ang="T12">
                  <a:pos x="T4" y="T5"/>
                </a:cxn>
                <a:cxn ang="T13">
                  <a:pos x="T6" y="T7"/>
                </a:cxn>
                <a:cxn ang="T14">
                  <a:pos x="T8" y="T9"/>
                </a:cxn>
              </a:cxnLst>
              <a:rect l="T15" t="T16" r="T17" b="T18"/>
              <a:pathLst>
                <a:path w="133" h="178">
                  <a:moveTo>
                    <a:pt x="34" y="0"/>
                  </a:moveTo>
                  <a:lnTo>
                    <a:pt x="133" y="22"/>
                  </a:lnTo>
                  <a:lnTo>
                    <a:pt x="99" y="178"/>
                  </a:lnTo>
                  <a:lnTo>
                    <a:pt x="0" y="158"/>
                  </a:lnTo>
                  <a:lnTo>
                    <a:pt x="34" y="0"/>
                  </a:lnTo>
                  <a:close/>
                </a:path>
              </a:pathLst>
            </a:custGeom>
            <a:solidFill>
              <a:schemeClr val="bg1"/>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229" name="Rectangle 78"/>
            <p:cNvSpPr>
              <a:spLocks noChangeArrowheads="1"/>
            </p:cNvSpPr>
            <p:nvPr/>
          </p:nvSpPr>
          <p:spPr bwMode="auto">
            <a:xfrm>
              <a:off x="4338638" y="3360738"/>
              <a:ext cx="65088" cy="106363"/>
            </a:xfrm>
            <a:prstGeom prst="rect">
              <a:avLst/>
            </a:prstGeom>
            <a:solidFill>
              <a:schemeClr val="bg1"/>
            </a:solidFill>
            <a:ln w="9525">
              <a:noFill/>
              <a:miter lim="800000"/>
              <a:headEnd/>
              <a:tailEnd/>
            </a:ln>
          </p:spPr>
          <p:txBody>
            <a:bodyPr/>
            <a:lstStyle/>
            <a:p>
              <a:pPr fontAlgn="base">
                <a:lnSpc>
                  <a:spcPct val="90000"/>
                </a:lnSpc>
                <a:spcBef>
                  <a:spcPct val="0"/>
                </a:spcBef>
                <a:spcAft>
                  <a:spcPct val="0"/>
                </a:spcAft>
              </a:pPr>
              <a:endParaRPr lang="en-US">
                <a:solidFill>
                  <a:srgbClr val="000000"/>
                </a:solidFill>
                <a:latin typeface="Arial" charset="0"/>
                <a:cs typeface="Arial" charset="0"/>
              </a:endParaRPr>
            </a:p>
          </p:txBody>
        </p:sp>
        <p:sp>
          <p:nvSpPr>
            <p:cNvPr id="8230" name="Rectangle 79"/>
            <p:cNvSpPr>
              <a:spLocks noChangeArrowheads="1"/>
            </p:cNvSpPr>
            <p:nvPr/>
          </p:nvSpPr>
          <p:spPr bwMode="auto">
            <a:xfrm>
              <a:off x="4443413" y="3360738"/>
              <a:ext cx="65088" cy="106363"/>
            </a:xfrm>
            <a:prstGeom prst="rect">
              <a:avLst/>
            </a:prstGeom>
            <a:solidFill>
              <a:schemeClr val="bg1"/>
            </a:solidFill>
            <a:ln w="9525">
              <a:noFill/>
              <a:miter lim="800000"/>
              <a:headEnd/>
              <a:tailEnd/>
            </a:ln>
          </p:spPr>
          <p:txBody>
            <a:bodyPr/>
            <a:lstStyle/>
            <a:p>
              <a:pPr fontAlgn="base">
                <a:lnSpc>
                  <a:spcPct val="90000"/>
                </a:lnSpc>
                <a:spcBef>
                  <a:spcPct val="0"/>
                </a:spcBef>
                <a:spcAft>
                  <a:spcPct val="0"/>
                </a:spcAft>
              </a:pPr>
              <a:endParaRPr lang="en-US">
                <a:solidFill>
                  <a:srgbClr val="000000"/>
                </a:solidFill>
                <a:latin typeface="Arial" charset="0"/>
                <a:cs typeface="Arial" charset="0"/>
              </a:endParaRPr>
            </a:p>
          </p:txBody>
        </p:sp>
        <p:sp>
          <p:nvSpPr>
            <p:cNvPr id="8231" name="Rectangle 80"/>
            <p:cNvSpPr>
              <a:spLocks noChangeArrowheads="1"/>
            </p:cNvSpPr>
            <p:nvPr/>
          </p:nvSpPr>
          <p:spPr bwMode="auto">
            <a:xfrm>
              <a:off x="4545013" y="3360738"/>
              <a:ext cx="65088" cy="106363"/>
            </a:xfrm>
            <a:prstGeom prst="rect">
              <a:avLst/>
            </a:prstGeom>
            <a:solidFill>
              <a:schemeClr val="bg1"/>
            </a:solidFill>
            <a:ln w="9525">
              <a:noFill/>
              <a:miter lim="800000"/>
              <a:headEnd/>
              <a:tailEnd/>
            </a:ln>
          </p:spPr>
          <p:txBody>
            <a:bodyPr/>
            <a:lstStyle/>
            <a:p>
              <a:pPr fontAlgn="base">
                <a:lnSpc>
                  <a:spcPct val="90000"/>
                </a:lnSpc>
                <a:spcBef>
                  <a:spcPct val="0"/>
                </a:spcBef>
                <a:spcAft>
                  <a:spcPct val="0"/>
                </a:spcAft>
              </a:pPr>
              <a:endParaRPr lang="en-US">
                <a:solidFill>
                  <a:srgbClr val="000000"/>
                </a:solidFill>
                <a:latin typeface="Arial" charset="0"/>
                <a:cs typeface="Arial" charset="0"/>
              </a:endParaRPr>
            </a:p>
          </p:txBody>
        </p:sp>
        <p:sp>
          <p:nvSpPr>
            <p:cNvPr id="1105" name="Freeform 81"/>
            <p:cNvSpPr>
              <a:spLocks/>
            </p:cNvSpPr>
            <p:nvPr/>
          </p:nvSpPr>
          <p:spPr bwMode="auto">
            <a:xfrm>
              <a:off x="4637981" y="3447852"/>
              <a:ext cx="306336" cy="362891"/>
            </a:xfrm>
            <a:custGeom>
              <a:avLst/>
              <a:gdLst/>
              <a:ahLst/>
              <a:cxnLst>
                <a:cxn ang="0">
                  <a:pos x="259" y="121"/>
                </a:cxn>
                <a:cxn ang="0">
                  <a:pos x="231" y="89"/>
                </a:cxn>
                <a:cxn ang="0">
                  <a:pos x="219" y="65"/>
                </a:cxn>
                <a:cxn ang="0">
                  <a:pos x="224" y="42"/>
                </a:cxn>
                <a:cxn ang="0">
                  <a:pos x="195" y="0"/>
                </a:cxn>
                <a:cxn ang="0">
                  <a:pos x="171" y="52"/>
                </a:cxn>
                <a:cxn ang="0">
                  <a:pos x="180" y="98"/>
                </a:cxn>
                <a:cxn ang="0">
                  <a:pos x="210" y="140"/>
                </a:cxn>
                <a:cxn ang="0">
                  <a:pos x="247" y="177"/>
                </a:cxn>
                <a:cxn ang="0">
                  <a:pos x="285" y="214"/>
                </a:cxn>
                <a:cxn ang="0">
                  <a:pos x="317" y="253"/>
                </a:cxn>
                <a:cxn ang="0">
                  <a:pos x="334" y="298"/>
                </a:cxn>
                <a:cxn ang="0">
                  <a:pos x="332" y="351"/>
                </a:cxn>
                <a:cxn ang="0">
                  <a:pos x="326" y="362"/>
                </a:cxn>
                <a:cxn ang="0">
                  <a:pos x="317" y="377"/>
                </a:cxn>
                <a:cxn ang="0">
                  <a:pos x="305" y="392"/>
                </a:cxn>
                <a:cxn ang="0">
                  <a:pos x="293" y="401"/>
                </a:cxn>
                <a:cxn ang="0">
                  <a:pos x="281" y="405"/>
                </a:cxn>
                <a:cxn ang="0">
                  <a:pos x="271" y="406"/>
                </a:cxn>
                <a:cxn ang="0">
                  <a:pos x="263" y="406"/>
                </a:cxn>
                <a:cxn ang="0">
                  <a:pos x="255" y="404"/>
                </a:cxn>
                <a:cxn ang="0">
                  <a:pos x="241" y="392"/>
                </a:cxn>
                <a:cxn ang="0">
                  <a:pos x="231" y="374"/>
                </a:cxn>
                <a:cxn ang="0">
                  <a:pos x="221" y="351"/>
                </a:cxn>
                <a:cxn ang="0">
                  <a:pos x="212" y="326"/>
                </a:cxn>
                <a:cxn ang="0">
                  <a:pos x="198" y="288"/>
                </a:cxn>
                <a:cxn ang="0">
                  <a:pos x="181" y="252"/>
                </a:cxn>
                <a:cxn ang="0">
                  <a:pos x="155" y="225"/>
                </a:cxn>
                <a:cxn ang="0">
                  <a:pos x="115" y="212"/>
                </a:cxn>
                <a:cxn ang="0">
                  <a:pos x="89" y="217"/>
                </a:cxn>
                <a:cxn ang="0">
                  <a:pos x="59" y="233"/>
                </a:cxn>
                <a:cxn ang="0">
                  <a:pos x="28" y="261"/>
                </a:cxn>
                <a:cxn ang="0">
                  <a:pos x="0" y="301"/>
                </a:cxn>
                <a:cxn ang="0">
                  <a:pos x="23" y="374"/>
                </a:cxn>
                <a:cxn ang="0">
                  <a:pos x="45" y="318"/>
                </a:cxn>
                <a:cxn ang="0">
                  <a:pos x="72" y="284"/>
                </a:cxn>
                <a:cxn ang="0">
                  <a:pos x="97" y="265"/>
                </a:cxn>
                <a:cxn ang="0">
                  <a:pos x="113" y="261"/>
                </a:cxn>
                <a:cxn ang="0">
                  <a:pos x="130" y="266"/>
                </a:cxn>
                <a:cxn ang="0">
                  <a:pos x="144" y="283"/>
                </a:cxn>
                <a:cxn ang="0">
                  <a:pos x="156" y="308"/>
                </a:cxn>
                <a:cxn ang="0">
                  <a:pos x="167" y="341"/>
                </a:cxn>
                <a:cxn ang="0">
                  <a:pos x="178" y="374"/>
                </a:cxn>
                <a:cxn ang="0">
                  <a:pos x="191" y="402"/>
                </a:cxn>
                <a:cxn ang="0">
                  <a:pos x="210" y="428"/>
                </a:cxn>
                <a:cxn ang="0">
                  <a:pos x="234" y="446"/>
                </a:cxn>
                <a:cxn ang="0">
                  <a:pos x="250" y="452"/>
                </a:cxn>
                <a:cxn ang="0">
                  <a:pos x="269" y="454"/>
                </a:cxn>
                <a:cxn ang="0">
                  <a:pos x="288" y="452"/>
                </a:cxn>
                <a:cxn ang="0">
                  <a:pos x="309" y="446"/>
                </a:cxn>
                <a:cxn ang="0">
                  <a:pos x="336" y="428"/>
                </a:cxn>
                <a:cxn ang="0">
                  <a:pos x="357" y="402"/>
                </a:cxn>
                <a:cxn ang="0">
                  <a:pos x="371" y="378"/>
                </a:cxn>
                <a:cxn ang="0">
                  <a:pos x="378" y="363"/>
                </a:cxn>
                <a:cxn ang="0">
                  <a:pos x="383" y="292"/>
                </a:cxn>
                <a:cxn ang="0">
                  <a:pos x="361" y="233"/>
                </a:cxn>
                <a:cxn ang="0">
                  <a:pos x="323" y="184"/>
                </a:cxn>
                <a:cxn ang="0">
                  <a:pos x="280" y="141"/>
                </a:cxn>
              </a:cxnLst>
              <a:rect l="0" t="0" r="r" b="b"/>
              <a:pathLst>
                <a:path w="384" h="454">
                  <a:moveTo>
                    <a:pt x="280" y="141"/>
                  </a:moveTo>
                  <a:lnTo>
                    <a:pt x="259" y="121"/>
                  </a:lnTo>
                  <a:lnTo>
                    <a:pt x="242" y="104"/>
                  </a:lnTo>
                  <a:lnTo>
                    <a:pt x="231" y="89"/>
                  </a:lnTo>
                  <a:lnTo>
                    <a:pt x="222" y="76"/>
                  </a:lnTo>
                  <a:lnTo>
                    <a:pt x="219" y="65"/>
                  </a:lnTo>
                  <a:lnTo>
                    <a:pt x="219" y="53"/>
                  </a:lnTo>
                  <a:lnTo>
                    <a:pt x="224" y="42"/>
                  </a:lnTo>
                  <a:lnTo>
                    <a:pt x="232" y="30"/>
                  </a:lnTo>
                  <a:lnTo>
                    <a:pt x="195" y="0"/>
                  </a:lnTo>
                  <a:lnTo>
                    <a:pt x="179" y="27"/>
                  </a:lnTo>
                  <a:lnTo>
                    <a:pt x="171" y="52"/>
                  </a:lnTo>
                  <a:lnTo>
                    <a:pt x="172" y="76"/>
                  </a:lnTo>
                  <a:lnTo>
                    <a:pt x="180" y="98"/>
                  </a:lnTo>
                  <a:lnTo>
                    <a:pt x="193" y="120"/>
                  </a:lnTo>
                  <a:lnTo>
                    <a:pt x="210" y="140"/>
                  </a:lnTo>
                  <a:lnTo>
                    <a:pt x="228" y="159"/>
                  </a:lnTo>
                  <a:lnTo>
                    <a:pt x="247" y="177"/>
                  </a:lnTo>
                  <a:lnTo>
                    <a:pt x="266" y="195"/>
                  </a:lnTo>
                  <a:lnTo>
                    <a:pt x="285" y="214"/>
                  </a:lnTo>
                  <a:lnTo>
                    <a:pt x="302" y="232"/>
                  </a:lnTo>
                  <a:lnTo>
                    <a:pt x="317" y="253"/>
                  </a:lnTo>
                  <a:lnTo>
                    <a:pt x="327" y="275"/>
                  </a:lnTo>
                  <a:lnTo>
                    <a:pt x="334" y="298"/>
                  </a:lnTo>
                  <a:lnTo>
                    <a:pt x="336" y="323"/>
                  </a:lnTo>
                  <a:lnTo>
                    <a:pt x="332" y="351"/>
                  </a:lnTo>
                  <a:lnTo>
                    <a:pt x="330" y="355"/>
                  </a:lnTo>
                  <a:lnTo>
                    <a:pt x="326" y="362"/>
                  </a:lnTo>
                  <a:lnTo>
                    <a:pt x="323" y="369"/>
                  </a:lnTo>
                  <a:lnTo>
                    <a:pt x="317" y="377"/>
                  </a:lnTo>
                  <a:lnTo>
                    <a:pt x="311" y="385"/>
                  </a:lnTo>
                  <a:lnTo>
                    <a:pt x="305" y="392"/>
                  </a:lnTo>
                  <a:lnTo>
                    <a:pt x="298" y="398"/>
                  </a:lnTo>
                  <a:lnTo>
                    <a:pt x="293" y="401"/>
                  </a:lnTo>
                  <a:lnTo>
                    <a:pt x="287" y="404"/>
                  </a:lnTo>
                  <a:lnTo>
                    <a:pt x="281" y="405"/>
                  </a:lnTo>
                  <a:lnTo>
                    <a:pt x="277" y="406"/>
                  </a:lnTo>
                  <a:lnTo>
                    <a:pt x="271" y="406"/>
                  </a:lnTo>
                  <a:lnTo>
                    <a:pt x="266" y="406"/>
                  </a:lnTo>
                  <a:lnTo>
                    <a:pt x="263" y="406"/>
                  </a:lnTo>
                  <a:lnTo>
                    <a:pt x="258" y="405"/>
                  </a:lnTo>
                  <a:lnTo>
                    <a:pt x="255" y="404"/>
                  </a:lnTo>
                  <a:lnTo>
                    <a:pt x="248" y="399"/>
                  </a:lnTo>
                  <a:lnTo>
                    <a:pt x="241" y="392"/>
                  </a:lnTo>
                  <a:lnTo>
                    <a:pt x="235" y="383"/>
                  </a:lnTo>
                  <a:lnTo>
                    <a:pt x="231" y="374"/>
                  </a:lnTo>
                  <a:lnTo>
                    <a:pt x="226" y="363"/>
                  </a:lnTo>
                  <a:lnTo>
                    <a:pt x="221" y="351"/>
                  </a:lnTo>
                  <a:lnTo>
                    <a:pt x="217" y="339"/>
                  </a:lnTo>
                  <a:lnTo>
                    <a:pt x="212" y="326"/>
                  </a:lnTo>
                  <a:lnTo>
                    <a:pt x="206" y="308"/>
                  </a:lnTo>
                  <a:lnTo>
                    <a:pt x="198" y="288"/>
                  </a:lnTo>
                  <a:lnTo>
                    <a:pt x="190" y="270"/>
                  </a:lnTo>
                  <a:lnTo>
                    <a:pt x="181" y="252"/>
                  </a:lnTo>
                  <a:lnTo>
                    <a:pt x="168" y="237"/>
                  </a:lnTo>
                  <a:lnTo>
                    <a:pt x="155" y="225"/>
                  </a:lnTo>
                  <a:lnTo>
                    <a:pt x="136" y="216"/>
                  </a:lnTo>
                  <a:lnTo>
                    <a:pt x="115" y="212"/>
                  </a:lnTo>
                  <a:lnTo>
                    <a:pt x="103" y="214"/>
                  </a:lnTo>
                  <a:lnTo>
                    <a:pt x="89" y="217"/>
                  </a:lnTo>
                  <a:lnTo>
                    <a:pt x="74" y="224"/>
                  </a:lnTo>
                  <a:lnTo>
                    <a:pt x="59" y="233"/>
                  </a:lnTo>
                  <a:lnTo>
                    <a:pt x="43" y="246"/>
                  </a:lnTo>
                  <a:lnTo>
                    <a:pt x="28" y="261"/>
                  </a:lnTo>
                  <a:lnTo>
                    <a:pt x="14" y="279"/>
                  </a:lnTo>
                  <a:lnTo>
                    <a:pt x="0" y="301"/>
                  </a:lnTo>
                  <a:lnTo>
                    <a:pt x="0" y="368"/>
                  </a:lnTo>
                  <a:lnTo>
                    <a:pt x="23" y="374"/>
                  </a:lnTo>
                  <a:lnTo>
                    <a:pt x="32" y="344"/>
                  </a:lnTo>
                  <a:lnTo>
                    <a:pt x="45" y="318"/>
                  </a:lnTo>
                  <a:lnTo>
                    <a:pt x="58" y="299"/>
                  </a:lnTo>
                  <a:lnTo>
                    <a:pt x="72" y="284"/>
                  </a:lnTo>
                  <a:lnTo>
                    <a:pt x="84" y="273"/>
                  </a:lnTo>
                  <a:lnTo>
                    <a:pt x="97" y="265"/>
                  </a:lnTo>
                  <a:lnTo>
                    <a:pt x="106" y="262"/>
                  </a:lnTo>
                  <a:lnTo>
                    <a:pt x="113" y="261"/>
                  </a:lnTo>
                  <a:lnTo>
                    <a:pt x="122" y="263"/>
                  </a:lnTo>
                  <a:lnTo>
                    <a:pt x="130" y="266"/>
                  </a:lnTo>
                  <a:lnTo>
                    <a:pt x="137" y="273"/>
                  </a:lnTo>
                  <a:lnTo>
                    <a:pt x="144" y="283"/>
                  </a:lnTo>
                  <a:lnTo>
                    <a:pt x="150" y="294"/>
                  </a:lnTo>
                  <a:lnTo>
                    <a:pt x="156" y="308"/>
                  </a:lnTo>
                  <a:lnTo>
                    <a:pt x="161" y="324"/>
                  </a:lnTo>
                  <a:lnTo>
                    <a:pt x="167" y="341"/>
                  </a:lnTo>
                  <a:lnTo>
                    <a:pt x="173" y="357"/>
                  </a:lnTo>
                  <a:lnTo>
                    <a:pt x="178" y="374"/>
                  </a:lnTo>
                  <a:lnTo>
                    <a:pt x="184" y="389"/>
                  </a:lnTo>
                  <a:lnTo>
                    <a:pt x="191" y="402"/>
                  </a:lnTo>
                  <a:lnTo>
                    <a:pt x="199" y="416"/>
                  </a:lnTo>
                  <a:lnTo>
                    <a:pt x="210" y="428"/>
                  </a:lnTo>
                  <a:lnTo>
                    <a:pt x="221" y="438"/>
                  </a:lnTo>
                  <a:lnTo>
                    <a:pt x="234" y="446"/>
                  </a:lnTo>
                  <a:lnTo>
                    <a:pt x="242" y="450"/>
                  </a:lnTo>
                  <a:lnTo>
                    <a:pt x="250" y="452"/>
                  </a:lnTo>
                  <a:lnTo>
                    <a:pt x="259" y="453"/>
                  </a:lnTo>
                  <a:lnTo>
                    <a:pt x="269" y="454"/>
                  </a:lnTo>
                  <a:lnTo>
                    <a:pt x="278" y="453"/>
                  </a:lnTo>
                  <a:lnTo>
                    <a:pt x="288" y="452"/>
                  </a:lnTo>
                  <a:lnTo>
                    <a:pt x="298" y="450"/>
                  </a:lnTo>
                  <a:lnTo>
                    <a:pt x="309" y="446"/>
                  </a:lnTo>
                  <a:lnTo>
                    <a:pt x="324" y="439"/>
                  </a:lnTo>
                  <a:lnTo>
                    <a:pt x="336" y="428"/>
                  </a:lnTo>
                  <a:lnTo>
                    <a:pt x="348" y="416"/>
                  </a:lnTo>
                  <a:lnTo>
                    <a:pt x="357" y="402"/>
                  </a:lnTo>
                  <a:lnTo>
                    <a:pt x="365" y="390"/>
                  </a:lnTo>
                  <a:lnTo>
                    <a:pt x="371" y="378"/>
                  </a:lnTo>
                  <a:lnTo>
                    <a:pt x="376" y="369"/>
                  </a:lnTo>
                  <a:lnTo>
                    <a:pt x="378" y="363"/>
                  </a:lnTo>
                  <a:lnTo>
                    <a:pt x="384" y="325"/>
                  </a:lnTo>
                  <a:lnTo>
                    <a:pt x="383" y="292"/>
                  </a:lnTo>
                  <a:lnTo>
                    <a:pt x="374" y="261"/>
                  </a:lnTo>
                  <a:lnTo>
                    <a:pt x="361" y="233"/>
                  </a:lnTo>
                  <a:lnTo>
                    <a:pt x="343" y="207"/>
                  </a:lnTo>
                  <a:lnTo>
                    <a:pt x="323" y="184"/>
                  </a:lnTo>
                  <a:lnTo>
                    <a:pt x="302" y="162"/>
                  </a:lnTo>
                  <a:lnTo>
                    <a:pt x="280" y="141"/>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grpSp>
      <p:grpSp>
        <p:nvGrpSpPr>
          <p:cNvPr id="4" name="Group 272"/>
          <p:cNvGrpSpPr>
            <a:grpSpLocks/>
          </p:cNvGrpSpPr>
          <p:nvPr/>
        </p:nvGrpSpPr>
        <p:grpSpPr bwMode="auto">
          <a:xfrm>
            <a:off x="1663701" y="5715000"/>
            <a:ext cx="936625" cy="533400"/>
            <a:chOff x="6324600" y="3429000"/>
            <a:chExt cx="711200" cy="404813"/>
          </a:xfrm>
        </p:grpSpPr>
        <p:sp>
          <p:nvSpPr>
            <p:cNvPr id="8234" name="AutoShape 83"/>
            <p:cNvSpPr>
              <a:spLocks noChangeAspect="1" noChangeArrowheads="1" noTextEdit="1"/>
            </p:cNvSpPr>
            <p:nvPr/>
          </p:nvSpPr>
          <p:spPr bwMode="auto">
            <a:xfrm>
              <a:off x="6324600" y="3429000"/>
              <a:ext cx="711200" cy="404813"/>
            </a:xfrm>
            <a:prstGeom prst="rect">
              <a:avLst/>
            </a:prstGeom>
            <a:noFill/>
            <a:ln w="9525">
              <a:noFill/>
              <a:miter lim="800000"/>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235" name="Freeform 85"/>
            <p:cNvSpPr>
              <a:spLocks/>
            </p:cNvSpPr>
            <p:nvPr/>
          </p:nvSpPr>
          <p:spPr bwMode="auto">
            <a:xfrm>
              <a:off x="6927850" y="3568700"/>
              <a:ext cx="60325" cy="22225"/>
            </a:xfrm>
            <a:custGeom>
              <a:avLst/>
              <a:gdLst>
                <a:gd name="T0" fmla="*/ 188 w 188"/>
                <a:gd name="T1" fmla="*/ 61 h 70"/>
                <a:gd name="T2" fmla="*/ 188 w 188"/>
                <a:gd name="T3" fmla="*/ 0 h 70"/>
                <a:gd name="T4" fmla="*/ 0 w 188"/>
                <a:gd name="T5" fmla="*/ 4 h 70"/>
                <a:gd name="T6" fmla="*/ 3 w 188"/>
                <a:gd name="T7" fmla="*/ 21 h 70"/>
                <a:gd name="T8" fmla="*/ 5 w 188"/>
                <a:gd name="T9" fmla="*/ 36 h 70"/>
                <a:gd name="T10" fmla="*/ 6 w 188"/>
                <a:gd name="T11" fmla="*/ 53 h 70"/>
                <a:gd name="T12" fmla="*/ 9 w 188"/>
                <a:gd name="T13" fmla="*/ 70 h 70"/>
                <a:gd name="T14" fmla="*/ 188 w 188"/>
                <a:gd name="T15" fmla="*/ 61 h 70"/>
                <a:gd name="T16" fmla="*/ 0 60000 65536"/>
                <a:gd name="T17" fmla="*/ 0 60000 65536"/>
                <a:gd name="T18" fmla="*/ 0 60000 65536"/>
                <a:gd name="T19" fmla="*/ 0 60000 65536"/>
                <a:gd name="T20" fmla="*/ 0 60000 65536"/>
                <a:gd name="T21" fmla="*/ 0 60000 65536"/>
                <a:gd name="T22" fmla="*/ 0 60000 65536"/>
                <a:gd name="T23" fmla="*/ 0 60000 65536"/>
                <a:gd name="T24" fmla="*/ 0 w 188"/>
                <a:gd name="T25" fmla="*/ 0 h 70"/>
                <a:gd name="T26" fmla="*/ 188 w 188"/>
                <a:gd name="T27" fmla="*/ 70 h 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8" h="70">
                  <a:moveTo>
                    <a:pt x="188" y="61"/>
                  </a:moveTo>
                  <a:lnTo>
                    <a:pt x="188" y="0"/>
                  </a:lnTo>
                  <a:lnTo>
                    <a:pt x="0" y="4"/>
                  </a:lnTo>
                  <a:lnTo>
                    <a:pt x="3" y="21"/>
                  </a:lnTo>
                  <a:lnTo>
                    <a:pt x="5" y="36"/>
                  </a:lnTo>
                  <a:lnTo>
                    <a:pt x="6" y="53"/>
                  </a:lnTo>
                  <a:lnTo>
                    <a:pt x="9" y="70"/>
                  </a:lnTo>
                  <a:lnTo>
                    <a:pt x="188" y="61"/>
                  </a:lnTo>
                  <a:close/>
                </a:path>
              </a:pathLst>
            </a:custGeom>
            <a:solidFill>
              <a:srgbClr val="FF0000"/>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1110" name="Freeform 86"/>
            <p:cNvSpPr>
              <a:spLocks/>
            </p:cNvSpPr>
            <p:nvPr/>
          </p:nvSpPr>
          <p:spPr bwMode="auto">
            <a:xfrm>
              <a:off x="6376434" y="3429000"/>
              <a:ext cx="634053" cy="309634"/>
            </a:xfrm>
            <a:custGeom>
              <a:avLst/>
              <a:gdLst/>
              <a:ahLst/>
              <a:cxnLst>
                <a:cxn ang="0">
                  <a:pos x="1695" y="294"/>
                </a:cxn>
                <a:cxn ang="0">
                  <a:pos x="1157" y="284"/>
                </a:cxn>
                <a:cxn ang="0">
                  <a:pos x="1157" y="47"/>
                </a:cxn>
                <a:cxn ang="0">
                  <a:pos x="363" y="0"/>
                </a:cxn>
                <a:cxn ang="0">
                  <a:pos x="0" y="305"/>
                </a:cxn>
                <a:cxn ang="0">
                  <a:pos x="0" y="763"/>
                </a:cxn>
                <a:cxn ang="0">
                  <a:pos x="376" y="977"/>
                </a:cxn>
                <a:cxn ang="0">
                  <a:pos x="1720" y="770"/>
                </a:cxn>
                <a:cxn ang="0">
                  <a:pos x="1970" y="732"/>
                </a:cxn>
                <a:cxn ang="0">
                  <a:pos x="1970" y="345"/>
                </a:cxn>
                <a:cxn ang="0">
                  <a:pos x="1996" y="345"/>
                </a:cxn>
                <a:cxn ang="0">
                  <a:pos x="1996" y="301"/>
                </a:cxn>
                <a:cxn ang="0">
                  <a:pos x="1695" y="294"/>
                </a:cxn>
              </a:cxnLst>
              <a:rect l="0" t="0" r="r" b="b"/>
              <a:pathLst>
                <a:path w="1996" h="977">
                  <a:moveTo>
                    <a:pt x="1695" y="294"/>
                  </a:moveTo>
                  <a:lnTo>
                    <a:pt x="1157" y="284"/>
                  </a:lnTo>
                  <a:lnTo>
                    <a:pt x="1157" y="47"/>
                  </a:lnTo>
                  <a:lnTo>
                    <a:pt x="363" y="0"/>
                  </a:lnTo>
                  <a:lnTo>
                    <a:pt x="0" y="305"/>
                  </a:lnTo>
                  <a:lnTo>
                    <a:pt x="0" y="763"/>
                  </a:lnTo>
                  <a:lnTo>
                    <a:pt x="376" y="977"/>
                  </a:lnTo>
                  <a:lnTo>
                    <a:pt x="1720" y="770"/>
                  </a:lnTo>
                  <a:lnTo>
                    <a:pt x="1970" y="732"/>
                  </a:lnTo>
                  <a:lnTo>
                    <a:pt x="1970" y="345"/>
                  </a:lnTo>
                  <a:lnTo>
                    <a:pt x="1996" y="345"/>
                  </a:lnTo>
                  <a:lnTo>
                    <a:pt x="1996" y="301"/>
                  </a:lnTo>
                  <a:lnTo>
                    <a:pt x="1695" y="294"/>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8237" name="Freeform 87"/>
            <p:cNvSpPr>
              <a:spLocks/>
            </p:cNvSpPr>
            <p:nvPr/>
          </p:nvSpPr>
          <p:spPr bwMode="auto">
            <a:xfrm>
              <a:off x="6926263" y="3624263"/>
              <a:ext cx="61913" cy="30163"/>
            </a:xfrm>
            <a:custGeom>
              <a:avLst/>
              <a:gdLst>
                <a:gd name="T0" fmla="*/ 192 w 192"/>
                <a:gd name="T1" fmla="*/ 74 h 97"/>
                <a:gd name="T2" fmla="*/ 192 w 192"/>
                <a:gd name="T3" fmla="*/ 0 h 97"/>
                <a:gd name="T4" fmla="*/ 13 w 192"/>
                <a:gd name="T5" fmla="*/ 12 h 97"/>
                <a:gd name="T6" fmla="*/ 10 w 192"/>
                <a:gd name="T7" fmla="*/ 34 h 97"/>
                <a:gd name="T8" fmla="*/ 8 w 192"/>
                <a:gd name="T9" fmla="*/ 54 h 97"/>
                <a:gd name="T10" fmla="*/ 5 w 192"/>
                <a:gd name="T11" fmla="*/ 75 h 97"/>
                <a:gd name="T12" fmla="*/ 0 w 192"/>
                <a:gd name="T13" fmla="*/ 97 h 97"/>
                <a:gd name="T14" fmla="*/ 192 w 192"/>
                <a:gd name="T15" fmla="*/ 74 h 97"/>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97"/>
                <a:gd name="T26" fmla="*/ 192 w 192"/>
                <a:gd name="T27" fmla="*/ 97 h 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97">
                  <a:moveTo>
                    <a:pt x="192" y="74"/>
                  </a:moveTo>
                  <a:lnTo>
                    <a:pt x="192" y="0"/>
                  </a:lnTo>
                  <a:lnTo>
                    <a:pt x="13" y="12"/>
                  </a:lnTo>
                  <a:lnTo>
                    <a:pt x="10" y="34"/>
                  </a:lnTo>
                  <a:lnTo>
                    <a:pt x="8" y="54"/>
                  </a:lnTo>
                  <a:lnTo>
                    <a:pt x="5" y="75"/>
                  </a:lnTo>
                  <a:lnTo>
                    <a:pt x="0" y="97"/>
                  </a:lnTo>
                  <a:lnTo>
                    <a:pt x="192" y="74"/>
                  </a:lnTo>
                  <a:close/>
                </a:path>
              </a:pathLst>
            </a:custGeom>
            <a:solidFill>
              <a:srgbClr val="FFFFFF"/>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238" name="Freeform 88"/>
            <p:cNvSpPr>
              <a:spLocks/>
            </p:cNvSpPr>
            <p:nvPr/>
          </p:nvSpPr>
          <p:spPr bwMode="auto">
            <a:xfrm>
              <a:off x="6845300" y="3627438"/>
              <a:ext cx="85725" cy="36513"/>
            </a:xfrm>
            <a:custGeom>
              <a:avLst/>
              <a:gdLst>
                <a:gd name="T0" fmla="*/ 0 w 271"/>
                <a:gd name="T1" fmla="*/ 114 h 114"/>
                <a:gd name="T2" fmla="*/ 258 w 271"/>
                <a:gd name="T3" fmla="*/ 85 h 114"/>
                <a:gd name="T4" fmla="*/ 263 w 271"/>
                <a:gd name="T5" fmla="*/ 63 h 114"/>
                <a:gd name="T6" fmla="*/ 266 w 271"/>
                <a:gd name="T7" fmla="*/ 42 h 114"/>
                <a:gd name="T8" fmla="*/ 268 w 271"/>
                <a:gd name="T9" fmla="*/ 22 h 114"/>
                <a:gd name="T10" fmla="*/ 271 w 271"/>
                <a:gd name="T11" fmla="*/ 0 h 114"/>
                <a:gd name="T12" fmla="*/ 0 w 271"/>
                <a:gd name="T13" fmla="*/ 18 h 114"/>
                <a:gd name="T14" fmla="*/ 0 w 271"/>
                <a:gd name="T15" fmla="*/ 114 h 114"/>
                <a:gd name="T16" fmla="*/ 0 60000 65536"/>
                <a:gd name="T17" fmla="*/ 0 60000 65536"/>
                <a:gd name="T18" fmla="*/ 0 60000 65536"/>
                <a:gd name="T19" fmla="*/ 0 60000 65536"/>
                <a:gd name="T20" fmla="*/ 0 60000 65536"/>
                <a:gd name="T21" fmla="*/ 0 60000 65536"/>
                <a:gd name="T22" fmla="*/ 0 60000 65536"/>
                <a:gd name="T23" fmla="*/ 0 60000 65536"/>
                <a:gd name="T24" fmla="*/ 0 w 271"/>
                <a:gd name="T25" fmla="*/ 0 h 114"/>
                <a:gd name="T26" fmla="*/ 271 w 271"/>
                <a:gd name="T27" fmla="*/ 114 h 1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1" h="114">
                  <a:moveTo>
                    <a:pt x="0" y="114"/>
                  </a:moveTo>
                  <a:lnTo>
                    <a:pt x="258" y="85"/>
                  </a:lnTo>
                  <a:lnTo>
                    <a:pt x="263" y="63"/>
                  </a:lnTo>
                  <a:lnTo>
                    <a:pt x="266" y="42"/>
                  </a:lnTo>
                  <a:lnTo>
                    <a:pt x="268" y="22"/>
                  </a:lnTo>
                  <a:lnTo>
                    <a:pt x="271" y="0"/>
                  </a:lnTo>
                  <a:lnTo>
                    <a:pt x="0" y="18"/>
                  </a:lnTo>
                  <a:lnTo>
                    <a:pt x="0" y="114"/>
                  </a:lnTo>
                  <a:close/>
                </a:path>
              </a:pathLst>
            </a:custGeom>
            <a:solidFill>
              <a:srgbClr val="FFFFFF"/>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239" name="Freeform 89"/>
            <p:cNvSpPr>
              <a:spLocks/>
            </p:cNvSpPr>
            <p:nvPr/>
          </p:nvSpPr>
          <p:spPr bwMode="auto">
            <a:xfrm>
              <a:off x="6759575" y="3570288"/>
              <a:ext cx="171450" cy="28575"/>
            </a:xfrm>
            <a:custGeom>
              <a:avLst/>
              <a:gdLst>
                <a:gd name="T0" fmla="*/ 0 w 541"/>
                <a:gd name="T1" fmla="*/ 92 h 92"/>
                <a:gd name="T2" fmla="*/ 541 w 541"/>
                <a:gd name="T3" fmla="*/ 66 h 92"/>
                <a:gd name="T4" fmla="*/ 538 w 541"/>
                <a:gd name="T5" fmla="*/ 49 h 92"/>
                <a:gd name="T6" fmla="*/ 537 w 541"/>
                <a:gd name="T7" fmla="*/ 32 h 92"/>
                <a:gd name="T8" fmla="*/ 535 w 541"/>
                <a:gd name="T9" fmla="*/ 17 h 92"/>
                <a:gd name="T10" fmla="*/ 532 w 541"/>
                <a:gd name="T11" fmla="*/ 0 h 92"/>
                <a:gd name="T12" fmla="*/ 0 w 541"/>
                <a:gd name="T13" fmla="*/ 10 h 92"/>
                <a:gd name="T14" fmla="*/ 0 w 541"/>
                <a:gd name="T15" fmla="*/ 92 h 92"/>
                <a:gd name="T16" fmla="*/ 0 60000 65536"/>
                <a:gd name="T17" fmla="*/ 0 60000 65536"/>
                <a:gd name="T18" fmla="*/ 0 60000 65536"/>
                <a:gd name="T19" fmla="*/ 0 60000 65536"/>
                <a:gd name="T20" fmla="*/ 0 60000 65536"/>
                <a:gd name="T21" fmla="*/ 0 60000 65536"/>
                <a:gd name="T22" fmla="*/ 0 60000 65536"/>
                <a:gd name="T23" fmla="*/ 0 60000 65536"/>
                <a:gd name="T24" fmla="*/ 0 w 541"/>
                <a:gd name="T25" fmla="*/ 0 h 92"/>
                <a:gd name="T26" fmla="*/ 541 w 541"/>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1" h="92">
                  <a:moveTo>
                    <a:pt x="0" y="92"/>
                  </a:moveTo>
                  <a:lnTo>
                    <a:pt x="541" y="66"/>
                  </a:lnTo>
                  <a:lnTo>
                    <a:pt x="538" y="49"/>
                  </a:lnTo>
                  <a:lnTo>
                    <a:pt x="537" y="32"/>
                  </a:lnTo>
                  <a:lnTo>
                    <a:pt x="535" y="17"/>
                  </a:lnTo>
                  <a:lnTo>
                    <a:pt x="532" y="0"/>
                  </a:lnTo>
                  <a:lnTo>
                    <a:pt x="0" y="10"/>
                  </a:lnTo>
                  <a:lnTo>
                    <a:pt x="0" y="92"/>
                  </a:lnTo>
                  <a:close/>
                </a:path>
              </a:pathLst>
            </a:custGeom>
            <a:solidFill>
              <a:srgbClr val="FFFFFF"/>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1114" name="Freeform 90"/>
            <p:cNvSpPr>
              <a:spLocks/>
            </p:cNvSpPr>
            <p:nvPr/>
          </p:nvSpPr>
          <p:spPr bwMode="auto">
            <a:xfrm>
              <a:off x="6764580" y="3682008"/>
              <a:ext cx="119337" cy="32530"/>
            </a:xfrm>
            <a:custGeom>
              <a:avLst/>
              <a:gdLst/>
              <a:ahLst/>
              <a:cxnLst>
                <a:cxn ang="0">
                  <a:pos x="0" y="38"/>
                </a:cxn>
                <a:cxn ang="0">
                  <a:pos x="175" y="104"/>
                </a:cxn>
                <a:cxn ang="0">
                  <a:pos x="376" y="64"/>
                </a:cxn>
                <a:cxn ang="0">
                  <a:pos x="376" y="32"/>
                </a:cxn>
                <a:cxn ang="0">
                  <a:pos x="252" y="0"/>
                </a:cxn>
                <a:cxn ang="0">
                  <a:pos x="0" y="38"/>
                </a:cxn>
              </a:cxnLst>
              <a:rect l="0" t="0" r="r" b="b"/>
              <a:pathLst>
                <a:path w="376" h="104">
                  <a:moveTo>
                    <a:pt x="0" y="38"/>
                  </a:moveTo>
                  <a:lnTo>
                    <a:pt x="175" y="104"/>
                  </a:lnTo>
                  <a:lnTo>
                    <a:pt x="376" y="64"/>
                  </a:lnTo>
                  <a:lnTo>
                    <a:pt x="376" y="32"/>
                  </a:lnTo>
                  <a:lnTo>
                    <a:pt x="252" y="0"/>
                  </a:lnTo>
                  <a:lnTo>
                    <a:pt x="0" y="38"/>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8241" name="Freeform 91"/>
            <p:cNvSpPr>
              <a:spLocks/>
            </p:cNvSpPr>
            <p:nvPr/>
          </p:nvSpPr>
          <p:spPr bwMode="auto">
            <a:xfrm>
              <a:off x="6791325" y="3635375"/>
              <a:ext cx="31750" cy="44450"/>
            </a:xfrm>
            <a:custGeom>
              <a:avLst/>
              <a:gdLst>
                <a:gd name="T0" fmla="*/ 0 w 100"/>
                <a:gd name="T1" fmla="*/ 138 h 138"/>
                <a:gd name="T2" fmla="*/ 0 w 100"/>
                <a:gd name="T3" fmla="*/ 4 h 138"/>
                <a:gd name="T4" fmla="*/ 100 w 100"/>
                <a:gd name="T5" fmla="*/ 0 h 138"/>
                <a:gd name="T6" fmla="*/ 100 w 100"/>
                <a:gd name="T7" fmla="*/ 126 h 138"/>
                <a:gd name="T8" fmla="*/ 0 w 100"/>
                <a:gd name="T9" fmla="*/ 138 h 138"/>
                <a:gd name="T10" fmla="*/ 0 60000 65536"/>
                <a:gd name="T11" fmla="*/ 0 60000 65536"/>
                <a:gd name="T12" fmla="*/ 0 60000 65536"/>
                <a:gd name="T13" fmla="*/ 0 60000 65536"/>
                <a:gd name="T14" fmla="*/ 0 60000 65536"/>
                <a:gd name="T15" fmla="*/ 0 w 100"/>
                <a:gd name="T16" fmla="*/ 0 h 138"/>
                <a:gd name="T17" fmla="*/ 100 w 100"/>
                <a:gd name="T18" fmla="*/ 138 h 138"/>
              </a:gdLst>
              <a:ahLst/>
              <a:cxnLst>
                <a:cxn ang="T10">
                  <a:pos x="T0" y="T1"/>
                </a:cxn>
                <a:cxn ang="T11">
                  <a:pos x="T2" y="T3"/>
                </a:cxn>
                <a:cxn ang="T12">
                  <a:pos x="T4" y="T5"/>
                </a:cxn>
                <a:cxn ang="T13">
                  <a:pos x="T6" y="T7"/>
                </a:cxn>
                <a:cxn ang="T14">
                  <a:pos x="T8" y="T9"/>
                </a:cxn>
              </a:cxnLst>
              <a:rect l="T15" t="T16" r="T17" b="T18"/>
              <a:pathLst>
                <a:path w="100" h="138">
                  <a:moveTo>
                    <a:pt x="0" y="138"/>
                  </a:moveTo>
                  <a:lnTo>
                    <a:pt x="0" y="4"/>
                  </a:lnTo>
                  <a:lnTo>
                    <a:pt x="100" y="0"/>
                  </a:lnTo>
                  <a:lnTo>
                    <a:pt x="100" y="126"/>
                  </a:lnTo>
                  <a:lnTo>
                    <a:pt x="0" y="138"/>
                  </a:lnTo>
                  <a:close/>
                </a:path>
              </a:pathLst>
            </a:custGeom>
            <a:solidFill>
              <a:srgbClr val="FFFFFF"/>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242" name="Rectangle 92"/>
            <p:cNvSpPr>
              <a:spLocks noChangeArrowheads="1"/>
            </p:cNvSpPr>
            <p:nvPr/>
          </p:nvSpPr>
          <p:spPr bwMode="auto">
            <a:xfrm>
              <a:off x="6805613" y="3630613"/>
              <a:ext cx="3175" cy="50800"/>
            </a:xfrm>
            <a:prstGeom prst="rect">
              <a:avLst/>
            </a:prstGeom>
            <a:solidFill>
              <a:srgbClr val="7F7FFF"/>
            </a:solidFill>
            <a:ln w="9525">
              <a:noFill/>
              <a:miter lim="800000"/>
              <a:headEnd/>
              <a:tailEnd/>
            </a:ln>
          </p:spPr>
          <p:txBody>
            <a:bodyPr/>
            <a:lstStyle/>
            <a:p>
              <a:pPr fontAlgn="base">
                <a:lnSpc>
                  <a:spcPct val="90000"/>
                </a:lnSpc>
                <a:spcBef>
                  <a:spcPct val="0"/>
                </a:spcBef>
                <a:spcAft>
                  <a:spcPct val="0"/>
                </a:spcAft>
              </a:pPr>
              <a:endParaRPr lang="en-US">
                <a:solidFill>
                  <a:srgbClr val="000000"/>
                </a:solidFill>
                <a:latin typeface="Arial" charset="0"/>
                <a:cs typeface="Arial" charset="0"/>
              </a:endParaRPr>
            </a:p>
          </p:txBody>
        </p:sp>
        <p:sp>
          <p:nvSpPr>
            <p:cNvPr id="1117" name="Freeform 93"/>
            <p:cNvSpPr>
              <a:spLocks/>
            </p:cNvSpPr>
            <p:nvPr/>
          </p:nvSpPr>
          <p:spPr bwMode="auto">
            <a:xfrm>
              <a:off x="6794715" y="3642250"/>
              <a:ext cx="6027" cy="13252"/>
            </a:xfrm>
            <a:custGeom>
              <a:avLst/>
              <a:gdLst/>
              <a:ahLst/>
              <a:cxnLst>
                <a:cxn ang="0">
                  <a:pos x="23" y="40"/>
                </a:cxn>
                <a:cxn ang="0">
                  <a:pos x="23" y="0"/>
                </a:cxn>
                <a:cxn ang="0">
                  <a:pos x="0" y="3"/>
                </a:cxn>
                <a:cxn ang="0">
                  <a:pos x="0" y="42"/>
                </a:cxn>
                <a:cxn ang="0">
                  <a:pos x="23" y="40"/>
                </a:cxn>
              </a:cxnLst>
              <a:rect l="0" t="0" r="r" b="b"/>
              <a:pathLst>
                <a:path w="23" h="42">
                  <a:moveTo>
                    <a:pt x="23" y="40"/>
                  </a:moveTo>
                  <a:lnTo>
                    <a:pt x="23" y="0"/>
                  </a:lnTo>
                  <a:lnTo>
                    <a:pt x="0" y="3"/>
                  </a:lnTo>
                  <a:lnTo>
                    <a:pt x="0" y="42"/>
                  </a:lnTo>
                  <a:lnTo>
                    <a:pt x="23" y="40"/>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18" name="Freeform 94"/>
            <p:cNvSpPr>
              <a:spLocks/>
            </p:cNvSpPr>
            <p:nvPr/>
          </p:nvSpPr>
          <p:spPr bwMode="auto">
            <a:xfrm>
              <a:off x="6794715" y="3660322"/>
              <a:ext cx="6027" cy="14458"/>
            </a:xfrm>
            <a:custGeom>
              <a:avLst/>
              <a:gdLst/>
              <a:ahLst/>
              <a:cxnLst>
                <a:cxn ang="0">
                  <a:pos x="21" y="39"/>
                </a:cxn>
                <a:cxn ang="0">
                  <a:pos x="21" y="0"/>
                </a:cxn>
                <a:cxn ang="0">
                  <a:pos x="0" y="2"/>
                </a:cxn>
                <a:cxn ang="0">
                  <a:pos x="0" y="42"/>
                </a:cxn>
                <a:cxn ang="0">
                  <a:pos x="21" y="39"/>
                </a:cxn>
              </a:cxnLst>
              <a:rect l="0" t="0" r="r" b="b"/>
              <a:pathLst>
                <a:path w="21" h="42">
                  <a:moveTo>
                    <a:pt x="21" y="39"/>
                  </a:moveTo>
                  <a:lnTo>
                    <a:pt x="21" y="0"/>
                  </a:lnTo>
                  <a:lnTo>
                    <a:pt x="0" y="2"/>
                  </a:lnTo>
                  <a:lnTo>
                    <a:pt x="0" y="42"/>
                  </a:lnTo>
                  <a:lnTo>
                    <a:pt x="21" y="39"/>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19" name="Freeform 95"/>
            <p:cNvSpPr>
              <a:spLocks/>
            </p:cNvSpPr>
            <p:nvPr/>
          </p:nvSpPr>
          <p:spPr bwMode="auto">
            <a:xfrm>
              <a:off x="6814002" y="3642250"/>
              <a:ext cx="6027" cy="13252"/>
            </a:xfrm>
            <a:custGeom>
              <a:avLst/>
              <a:gdLst/>
              <a:ahLst/>
              <a:cxnLst>
                <a:cxn ang="0">
                  <a:pos x="21" y="40"/>
                </a:cxn>
                <a:cxn ang="0">
                  <a:pos x="21" y="0"/>
                </a:cxn>
                <a:cxn ang="0">
                  <a:pos x="0" y="3"/>
                </a:cxn>
                <a:cxn ang="0">
                  <a:pos x="0" y="42"/>
                </a:cxn>
                <a:cxn ang="0">
                  <a:pos x="21" y="40"/>
                </a:cxn>
              </a:cxnLst>
              <a:rect l="0" t="0" r="r" b="b"/>
              <a:pathLst>
                <a:path w="21" h="42">
                  <a:moveTo>
                    <a:pt x="21" y="40"/>
                  </a:moveTo>
                  <a:lnTo>
                    <a:pt x="21" y="0"/>
                  </a:lnTo>
                  <a:lnTo>
                    <a:pt x="0" y="3"/>
                  </a:lnTo>
                  <a:lnTo>
                    <a:pt x="0" y="42"/>
                  </a:lnTo>
                  <a:lnTo>
                    <a:pt x="21" y="40"/>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20" name="Freeform 96"/>
            <p:cNvSpPr>
              <a:spLocks/>
            </p:cNvSpPr>
            <p:nvPr/>
          </p:nvSpPr>
          <p:spPr bwMode="auto">
            <a:xfrm>
              <a:off x="6814002" y="3659117"/>
              <a:ext cx="6027" cy="13252"/>
            </a:xfrm>
            <a:custGeom>
              <a:avLst/>
              <a:gdLst/>
              <a:ahLst/>
              <a:cxnLst>
                <a:cxn ang="0">
                  <a:pos x="20" y="38"/>
                </a:cxn>
                <a:cxn ang="0">
                  <a:pos x="20" y="0"/>
                </a:cxn>
                <a:cxn ang="0">
                  <a:pos x="0" y="2"/>
                </a:cxn>
                <a:cxn ang="0">
                  <a:pos x="0" y="41"/>
                </a:cxn>
                <a:cxn ang="0">
                  <a:pos x="20" y="38"/>
                </a:cxn>
              </a:cxnLst>
              <a:rect l="0" t="0" r="r" b="b"/>
              <a:pathLst>
                <a:path w="20" h="41">
                  <a:moveTo>
                    <a:pt x="20" y="38"/>
                  </a:moveTo>
                  <a:lnTo>
                    <a:pt x="20" y="0"/>
                  </a:lnTo>
                  <a:lnTo>
                    <a:pt x="0" y="2"/>
                  </a:lnTo>
                  <a:lnTo>
                    <a:pt x="0" y="41"/>
                  </a:lnTo>
                  <a:lnTo>
                    <a:pt x="20" y="38"/>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21" name="Rectangle 97"/>
            <p:cNvSpPr>
              <a:spLocks noChangeArrowheads="1"/>
            </p:cNvSpPr>
            <p:nvPr/>
          </p:nvSpPr>
          <p:spPr bwMode="auto">
            <a:xfrm>
              <a:off x="6793510" y="3563938"/>
              <a:ext cx="8438" cy="40963"/>
            </a:xfrm>
            <a:prstGeom prst="rect">
              <a:avLst/>
            </a:prstGeom>
            <a:solidFill>
              <a:schemeClr val="tx1">
                <a:lumMod val="50000"/>
                <a:lumOff val="50000"/>
              </a:schemeClr>
            </a:solidFill>
            <a:ln w="9525">
              <a:noFill/>
              <a:miter lim="800000"/>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22" name="Rectangle 98"/>
            <p:cNvSpPr>
              <a:spLocks noChangeArrowheads="1"/>
            </p:cNvSpPr>
            <p:nvPr/>
          </p:nvSpPr>
          <p:spPr bwMode="auto">
            <a:xfrm>
              <a:off x="6835700" y="3562733"/>
              <a:ext cx="9643" cy="39758"/>
            </a:xfrm>
            <a:prstGeom prst="rect">
              <a:avLst/>
            </a:prstGeom>
            <a:solidFill>
              <a:schemeClr val="tx1">
                <a:lumMod val="50000"/>
                <a:lumOff val="50000"/>
              </a:schemeClr>
            </a:solidFill>
            <a:ln w="9525">
              <a:noFill/>
              <a:miter lim="800000"/>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23" name="Rectangle 99"/>
            <p:cNvSpPr>
              <a:spLocks noChangeArrowheads="1"/>
            </p:cNvSpPr>
            <p:nvPr/>
          </p:nvSpPr>
          <p:spPr bwMode="auto">
            <a:xfrm>
              <a:off x="6871862" y="3559118"/>
              <a:ext cx="9643" cy="39759"/>
            </a:xfrm>
            <a:prstGeom prst="rect">
              <a:avLst/>
            </a:prstGeom>
            <a:solidFill>
              <a:schemeClr val="tx1">
                <a:lumMod val="50000"/>
                <a:lumOff val="50000"/>
              </a:schemeClr>
            </a:solidFill>
            <a:ln w="9525">
              <a:noFill/>
              <a:miter lim="800000"/>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24" name="Rectangle 100"/>
            <p:cNvSpPr>
              <a:spLocks noChangeArrowheads="1"/>
            </p:cNvSpPr>
            <p:nvPr/>
          </p:nvSpPr>
          <p:spPr bwMode="auto">
            <a:xfrm>
              <a:off x="6905614" y="3559118"/>
              <a:ext cx="9643" cy="39759"/>
            </a:xfrm>
            <a:prstGeom prst="rect">
              <a:avLst/>
            </a:prstGeom>
            <a:solidFill>
              <a:schemeClr val="tx1">
                <a:lumMod val="50000"/>
                <a:lumOff val="50000"/>
              </a:schemeClr>
            </a:solidFill>
            <a:ln w="9525">
              <a:noFill/>
              <a:miter lim="800000"/>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25" name="Rectangle 101"/>
            <p:cNvSpPr>
              <a:spLocks noChangeArrowheads="1"/>
            </p:cNvSpPr>
            <p:nvPr/>
          </p:nvSpPr>
          <p:spPr bwMode="auto">
            <a:xfrm>
              <a:off x="6935750" y="3555504"/>
              <a:ext cx="9643" cy="42168"/>
            </a:xfrm>
            <a:prstGeom prst="rect">
              <a:avLst/>
            </a:prstGeom>
            <a:solidFill>
              <a:schemeClr val="tx1">
                <a:lumMod val="50000"/>
                <a:lumOff val="50000"/>
              </a:schemeClr>
            </a:solidFill>
            <a:ln w="9525">
              <a:noFill/>
              <a:miter lim="800000"/>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26" name="Rectangle 102"/>
            <p:cNvSpPr>
              <a:spLocks noChangeArrowheads="1"/>
            </p:cNvSpPr>
            <p:nvPr/>
          </p:nvSpPr>
          <p:spPr bwMode="auto">
            <a:xfrm>
              <a:off x="6964680" y="3553095"/>
              <a:ext cx="9643" cy="40963"/>
            </a:xfrm>
            <a:prstGeom prst="rect">
              <a:avLst/>
            </a:prstGeom>
            <a:solidFill>
              <a:schemeClr val="tx1">
                <a:lumMod val="50000"/>
                <a:lumOff val="50000"/>
              </a:schemeClr>
            </a:solidFill>
            <a:ln w="9525">
              <a:noFill/>
              <a:miter lim="800000"/>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27" name="Rectangle 103"/>
            <p:cNvSpPr>
              <a:spLocks noChangeArrowheads="1"/>
            </p:cNvSpPr>
            <p:nvPr/>
          </p:nvSpPr>
          <p:spPr bwMode="auto">
            <a:xfrm>
              <a:off x="6871862" y="3625383"/>
              <a:ext cx="9643" cy="39758"/>
            </a:xfrm>
            <a:prstGeom prst="rect">
              <a:avLst/>
            </a:prstGeom>
            <a:solidFill>
              <a:schemeClr val="tx1">
                <a:lumMod val="50000"/>
                <a:lumOff val="50000"/>
              </a:schemeClr>
            </a:solidFill>
            <a:ln w="9525">
              <a:noFill/>
              <a:miter lim="800000"/>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28" name="Rectangle 104"/>
            <p:cNvSpPr>
              <a:spLocks noChangeArrowheads="1"/>
            </p:cNvSpPr>
            <p:nvPr/>
          </p:nvSpPr>
          <p:spPr bwMode="auto">
            <a:xfrm>
              <a:off x="6905614" y="3625383"/>
              <a:ext cx="9643" cy="39758"/>
            </a:xfrm>
            <a:prstGeom prst="rect">
              <a:avLst/>
            </a:prstGeom>
            <a:solidFill>
              <a:schemeClr val="tx1">
                <a:lumMod val="50000"/>
                <a:lumOff val="50000"/>
              </a:schemeClr>
            </a:solidFill>
            <a:ln w="9525">
              <a:noFill/>
              <a:miter lim="800000"/>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29" name="Rectangle 105"/>
            <p:cNvSpPr>
              <a:spLocks noChangeArrowheads="1"/>
            </p:cNvSpPr>
            <p:nvPr/>
          </p:nvSpPr>
          <p:spPr bwMode="auto">
            <a:xfrm>
              <a:off x="6935750" y="3622973"/>
              <a:ext cx="9643" cy="39758"/>
            </a:xfrm>
            <a:prstGeom prst="rect">
              <a:avLst/>
            </a:prstGeom>
            <a:solidFill>
              <a:schemeClr val="tx1">
                <a:lumMod val="50000"/>
                <a:lumOff val="50000"/>
              </a:schemeClr>
            </a:solidFill>
            <a:ln w="9525">
              <a:noFill/>
              <a:miter lim="800000"/>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30" name="Rectangle 106"/>
            <p:cNvSpPr>
              <a:spLocks noChangeArrowheads="1"/>
            </p:cNvSpPr>
            <p:nvPr/>
          </p:nvSpPr>
          <p:spPr bwMode="auto">
            <a:xfrm>
              <a:off x="6964680" y="3619358"/>
              <a:ext cx="9643" cy="40963"/>
            </a:xfrm>
            <a:prstGeom prst="rect">
              <a:avLst/>
            </a:prstGeom>
            <a:solidFill>
              <a:schemeClr val="tx1">
                <a:lumMod val="50000"/>
                <a:lumOff val="50000"/>
              </a:schemeClr>
            </a:solidFill>
            <a:ln w="9525">
              <a:noFill/>
              <a:miter lim="800000"/>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31" name="Freeform 107"/>
            <p:cNvSpPr>
              <a:spLocks/>
            </p:cNvSpPr>
            <p:nvPr/>
          </p:nvSpPr>
          <p:spPr bwMode="auto">
            <a:xfrm>
              <a:off x="6785072" y="3683213"/>
              <a:ext cx="84380" cy="19277"/>
            </a:xfrm>
            <a:custGeom>
              <a:avLst/>
              <a:gdLst/>
              <a:ahLst/>
              <a:cxnLst>
                <a:cxn ang="0">
                  <a:pos x="265" y="31"/>
                </a:cxn>
                <a:cxn ang="0">
                  <a:pos x="108" y="61"/>
                </a:cxn>
                <a:cxn ang="0">
                  <a:pos x="0" y="21"/>
                </a:cxn>
                <a:cxn ang="0">
                  <a:pos x="154" y="0"/>
                </a:cxn>
                <a:cxn ang="0">
                  <a:pos x="265" y="31"/>
                </a:cxn>
              </a:cxnLst>
              <a:rect l="0" t="0" r="r" b="b"/>
              <a:pathLst>
                <a:path w="265" h="61">
                  <a:moveTo>
                    <a:pt x="265" y="31"/>
                  </a:moveTo>
                  <a:lnTo>
                    <a:pt x="108" y="61"/>
                  </a:lnTo>
                  <a:lnTo>
                    <a:pt x="0" y="21"/>
                  </a:lnTo>
                  <a:lnTo>
                    <a:pt x="154" y="0"/>
                  </a:lnTo>
                  <a:lnTo>
                    <a:pt x="265" y="31"/>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8258" name="Freeform 108"/>
            <p:cNvSpPr>
              <a:spLocks/>
            </p:cNvSpPr>
            <p:nvPr/>
          </p:nvSpPr>
          <p:spPr bwMode="auto">
            <a:xfrm>
              <a:off x="6918325" y="3532188"/>
              <a:ext cx="74613" cy="6350"/>
            </a:xfrm>
            <a:custGeom>
              <a:avLst/>
              <a:gdLst>
                <a:gd name="T0" fmla="*/ 233 w 238"/>
                <a:gd name="T1" fmla="*/ 19 h 20"/>
                <a:gd name="T2" fmla="*/ 238 w 238"/>
                <a:gd name="T3" fmla="*/ 1 h 20"/>
                <a:gd name="T4" fmla="*/ 0 w 238"/>
                <a:gd name="T5" fmla="*/ 0 h 20"/>
                <a:gd name="T6" fmla="*/ 2 w 238"/>
                <a:gd name="T7" fmla="*/ 4 h 20"/>
                <a:gd name="T8" fmla="*/ 3 w 238"/>
                <a:gd name="T9" fmla="*/ 10 h 20"/>
                <a:gd name="T10" fmla="*/ 6 w 238"/>
                <a:gd name="T11" fmla="*/ 14 h 20"/>
                <a:gd name="T12" fmla="*/ 7 w 238"/>
                <a:gd name="T13" fmla="*/ 20 h 20"/>
                <a:gd name="T14" fmla="*/ 233 w 238"/>
                <a:gd name="T15" fmla="*/ 19 h 20"/>
                <a:gd name="T16" fmla="*/ 0 60000 65536"/>
                <a:gd name="T17" fmla="*/ 0 60000 65536"/>
                <a:gd name="T18" fmla="*/ 0 60000 65536"/>
                <a:gd name="T19" fmla="*/ 0 60000 65536"/>
                <a:gd name="T20" fmla="*/ 0 60000 65536"/>
                <a:gd name="T21" fmla="*/ 0 60000 65536"/>
                <a:gd name="T22" fmla="*/ 0 60000 65536"/>
                <a:gd name="T23" fmla="*/ 0 60000 65536"/>
                <a:gd name="T24" fmla="*/ 0 w 238"/>
                <a:gd name="T25" fmla="*/ 0 h 20"/>
                <a:gd name="T26" fmla="*/ 238 w 238"/>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8" h="20">
                  <a:moveTo>
                    <a:pt x="233" y="19"/>
                  </a:moveTo>
                  <a:lnTo>
                    <a:pt x="238" y="1"/>
                  </a:lnTo>
                  <a:lnTo>
                    <a:pt x="0" y="0"/>
                  </a:lnTo>
                  <a:lnTo>
                    <a:pt x="2" y="4"/>
                  </a:lnTo>
                  <a:lnTo>
                    <a:pt x="3" y="10"/>
                  </a:lnTo>
                  <a:lnTo>
                    <a:pt x="6" y="14"/>
                  </a:lnTo>
                  <a:lnTo>
                    <a:pt x="7" y="20"/>
                  </a:lnTo>
                  <a:lnTo>
                    <a:pt x="233" y="19"/>
                  </a:lnTo>
                  <a:close/>
                </a:path>
              </a:pathLst>
            </a:custGeom>
            <a:solidFill>
              <a:srgbClr val="FFFFFF"/>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259" name="Freeform 109"/>
            <p:cNvSpPr>
              <a:spLocks/>
            </p:cNvSpPr>
            <p:nvPr/>
          </p:nvSpPr>
          <p:spPr bwMode="auto">
            <a:xfrm>
              <a:off x="6750050" y="3530600"/>
              <a:ext cx="169863" cy="9525"/>
            </a:xfrm>
            <a:custGeom>
              <a:avLst/>
              <a:gdLst>
                <a:gd name="T0" fmla="*/ 0 w 538"/>
                <a:gd name="T1" fmla="*/ 27 h 27"/>
                <a:gd name="T2" fmla="*/ 538 w 538"/>
                <a:gd name="T3" fmla="*/ 24 h 27"/>
                <a:gd name="T4" fmla="*/ 537 w 538"/>
                <a:gd name="T5" fmla="*/ 18 h 27"/>
                <a:gd name="T6" fmla="*/ 534 w 538"/>
                <a:gd name="T7" fmla="*/ 14 h 27"/>
                <a:gd name="T8" fmla="*/ 533 w 538"/>
                <a:gd name="T9" fmla="*/ 8 h 27"/>
                <a:gd name="T10" fmla="*/ 531 w 538"/>
                <a:gd name="T11" fmla="*/ 4 h 27"/>
                <a:gd name="T12" fmla="*/ 0 w 538"/>
                <a:gd name="T13" fmla="*/ 0 h 27"/>
                <a:gd name="T14" fmla="*/ 0 w 538"/>
                <a:gd name="T15" fmla="*/ 27 h 27"/>
                <a:gd name="T16" fmla="*/ 0 60000 65536"/>
                <a:gd name="T17" fmla="*/ 0 60000 65536"/>
                <a:gd name="T18" fmla="*/ 0 60000 65536"/>
                <a:gd name="T19" fmla="*/ 0 60000 65536"/>
                <a:gd name="T20" fmla="*/ 0 60000 65536"/>
                <a:gd name="T21" fmla="*/ 0 60000 65536"/>
                <a:gd name="T22" fmla="*/ 0 60000 65536"/>
                <a:gd name="T23" fmla="*/ 0 60000 65536"/>
                <a:gd name="T24" fmla="*/ 0 w 538"/>
                <a:gd name="T25" fmla="*/ 0 h 27"/>
                <a:gd name="T26" fmla="*/ 538 w 538"/>
                <a:gd name="T27" fmla="*/ 27 h 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8" h="27">
                  <a:moveTo>
                    <a:pt x="0" y="27"/>
                  </a:moveTo>
                  <a:lnTo>
                    <a:pt x="538" y="24"/>
                  </a:lnTo>
                  <a:lnTo>
                    <a:pt x="537" y="18"/>
                  </a:lnTo>
                  <a:lnTo>
                    <a:pt x="534" y="14"/>
                  </a:lnTo>
                  <a:lnTo>
                    <a:pt x="533" y="8"/>
                  </a:lnTo>
                  <a:lnTo>
                    <a:pt x="531" y="4"/>
                  </a:lnTo>
                  <a:lnTo>
                    <a:pt x="0" y="0"/>
                  </a:lnTo>
                  <a:lnTo>
                    <a:pt x="0" y="27"/>
                  </a:lnTo>
                  <a:close/>
                </a:path>
              </a:pathLst>
            </a:custGeom>
            <a:solidFill>
              <a:srgbClr val="FFFFFF"/>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1134" name="Freeform 110"/>
            <p:cNvSpPr>
              <a:spLocks/>
            </p:cNvSpPr>
            <p:nvPr/>
          </p:nvSpPr>
          <p:spPr bwMode="auto">
            <a:xfrm>
              <a:off x="6892355" y="3683213"/>
              <a:ext cx="138623" cy="46987"/>
            </a:xfrm>
            <a:custGeom>
              <a:avLst/>
              <a:gdLst/>
              <a:ahLst/>
              <a:cxnLst>
                <a:cxn ang="0">
                  <a:pos x="437" y="27"/>
                </a:cxn>
                <a:cxn ang="0">
                  <a:pos x="392" y="0"/>
                </a:cxn>
                <a:cxn ang="0">
                  <a:pos x="37" y="81"/>
                </a:cxn>
                <a:cxn ang="0">
                  <a:pos x="32" y="90"/>
                </a:cxn>
                <a:cxn ang="0">
                  <a:pos x="28" y="99"/>
                </a:cxn>
                <a:cxn ang="0">
                  <a:pos x="23" y="107"/>
                </a:cxn>
                <a:cxn ang="0">
                  <a:pos x="19" y="116"/>
                </a:cxn>
                <a:cxn ang="0">
                  <a:pos x="14" y="124"/>
                </a:cxn>
                <a:cxn ang="0">
                  <a:pos x="10" y="133"/>
                </a:cxn>
                <a:cxn ang="0">
                  <a:pos x="4" y="141"/>
                </a:cxn>
                <a:cxn ang="0">
                  <a:pos x="0" y="150"/>
                </a:cxn>
                <a:cxn ang="0">
                  <a:pos x="437" y="27"/>
                </a:cxn>
              </a:cxnLst>
              <a:rect l="0" t="0" r="r" b="b"/>
              <a:pathLst>
                <a:path w="437" h="150">
                  <a:moveTo>
                    <a:pt x="437" y="27"/>
                  </a:moveTo>
                  <a:lnTo>
                    <a:pt x="392" y="0"/>
                  </a:lnTo>
                  <a:lnTo>
                    <a:pt x="37" y="81"/>
                  </a:lnTo>
                  <a:lnTo>
                    <a:pt x="32" y="90"/>
                  </a:lnTo>
                  <a:lnTo>
                    <a:pt x="28" y="99"/>
                  </a:lnTo>
                  <a:lnTo>
                    <a:pt x="23" y="107"/>
                  </a:lnTo>
                  <a:lnTo>
                    <a:pt x="19" y="116"/>
                  </a:lnTo>
                  <a:lnTo>
                    <a:pt x="14" y="124"/>
                  </a:lnTo>
                  <a:lnTo>
                    <a:pt x="10" y="133"/>
                  </a:lnTo>
                  <a:lnTo>
                    <a:pt x="4" y="141"/>
                  </a:lnTo>
                  <a:lnTo>
                    <a:pt x="0" y="150"/>
                  </a:lnTo>
                  <a:lnTo>
                    <a:pt x="437" y="27"/>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35" name="Freeform 111"/>
            <p:cNvSpPr>
              <a:spLocks/>
            </p:cNvSpPr>
            <p:nvPr/>
          </p:nvSpPr>
          <p:spPr bwMode="auto">
            <a:xfrm>
              <a:off x="6324600" y="3673575"/>
              <a:ext cx="584631" cy="160238"/>
            </a:xfrm>
            <a:custGeom>
              <a:avLst/>
              <a:gdLst/>
              <a:ahLst/>
              <a:cxnLst>
                <a:cxn ang="0">
                  <a:pos x="98" y="5"/>
                </a:cxn>
                <a:cxn ang="0">
                  <a:pos x="0" y="0"/>
                </a:cxn>
                <a:cxn ang="0">
                  <a:pos x="636" y="503"/>
                </a:cxn>
                <a:cxn ang="0">
                  <a:pos x="1803" y="180"/>
                </a:cxn>
                <a:cxn ang="0">
                  <a:pos x="1807" y="171"/>
                </a:cxn>
                <a:cxn ang="0">
                  <a:pos x="1813" y="163"/>
                </a:cxn>
                <a:cxn ang="0">
                  <a:pos x="1817" y="154"/>
                </a:cxn>
                <a:cxn ang="0">
                  <a:pos x="1822" y="146"/>
                </a:cxn>
                <a:cxn ang="0">
                  <a:pos x="1826" y="137"/>
                </a:cxn>
                <a:cxn ang="0">
                  <a:pos x="1831" y="129"/>
                </a:cxn>
                <a:cxn ang="0">
                  <a:pos x="1835" y="120"/>
                </a:cxn>
                <a:cxn ang="0">
                  <a:pos x="1840" y="111"/>
                </a:cxn>
                <a:cxn ang="0">
                  <a:pos x="676" y="375"/>
                </a:cxn>
                <a:cxn ang="0">
                  <a:pos x="98" y="5"/>
                </a:cxn>
              </a:cxnLst>
              <a:rect l="0" t="0" r="r" b="b"/>
              <a:pathLst>
                <a:path w="1840" h="503">
                  <a:moveTo>
                    <a:pt x="98" y="5"/>
                  </a:moveTo>
                  <a:lnTo>
                    <a:pt x="0" y="0"/>
                  </a:lnTo>
                  <a:lnTo>
                    <a:pt x="636" y="503"/>
                  </a:lnTo>
                  <a:lnTo>
                    <a:pt x="1803" y="180"/>
                  </a:lnTo>
                  <a:lnTo>
                    <a:pt x="1807" y="171"/>
                  </a:lnTo>
                  <a:lnTo>
                    <a:pt x="1813" y="163"/>
                  </a:lnTo>
                  <a:lnTo>
                    <a:pt x="1817" y="154"/>
                  </a:lnTo>
                  <a:lnTo>
                    <a:pt x="1822" y="146"/>
                  </a:lnTo>
                  <a:lnTo>
                    <a:pt x="1826" y="137"/>
                  </a:lnTo>
                  <a:lnTo>
                    <a:pt x="1831" y="129"/>
                  </a:lnTo>
                  <a:lnTo>
                    <a:pt x="1835" y="120"/>
                  </a:lnTo>
                  <a:lnTo>
                    <a:pt x="1840" y="111"/>
                  </a:lnTo>
                  <a:lnTo>
                    <a:pt x="676" y="375"/>
                  </a:lnTo>
                  <a:lnTo>
                    <a:pt x="98" y="5"/>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36" name="Freeform 112"/>
            <p:cNvSpPr>
              <a:spLocks/>
            </p:cNvSpPr>
            <p:nvPr/>
          </p:nvSpPr>
          <p:spPr bwMode="auto">
            <a:xfrm>
              <a:off x="6829673" y="3703695"/>
              <a:ext cx="84380" cy="24096"/>
            </a:xfrm>
            <a:custGeom>
              <a:avLst/>
              <a:gdLst/>
              <a:ahLst/>
              <a:cxnLst>
                <a:cxn ang="0">
                  <a:pos x="0" y="26"/>
                </a:cxn>
                <a:cxn ang="0">
                  <a:pos x="137" y="79"/>
                </a:cxn>
                <a:cxn ang="0">
                  <a:pos x="262" y="39"/>
                </a:cxn>
                <a:cxn ang="0">
                  <a:pos x="132" y="0"/>
                </a:cxn>
                <a:cxn ang="0">
                  <a:pos x="0" y="26"/>
                </a:cxn>
              </a:cxnLst>
              <a:rect l="0" t="0" r="r" b="b"/>
              <a:pathLst>
                <a:path w="262" h="79">
                  <a:moveTo>
                    <a:pt x="0" y="26"/>
                  </a:moveTo>
                  <a:lnTo>
                    <a:pt x="137" y="79"/>
                  </a:lnTo>
                  <a:lnTo>
                    <a:pt x="262" y="39"/>
                  </a:lnTo>
                  <a:lnTo>
                    <a:pt x="132" y="0"/>
                  </a:lnTo>
                  <a:lnTo>
                    <a:pt x="0" y="26"/>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8263" name="Freeform 113"/>
            <p:cNvSpPr>
              <a:spLocks/>
            </p:cNvSpPr>
            <p:nvPr/>
          </p:nvSpPr>
          <p:spPr bwMode="auto">
            <a:xfrm>
              <a:off x="6510338" y="3468688"/>
              <a:ext cx="211138" cy="44450"/>
            </a:xfrm>
            <a:custGeom>
              <a:avLst/>
              <a:gdLst>
                <a:gd name="T0" fmla="*/ 0 w 663"/>
                <a:gd name="T1" fmla="*/ 0 h 140"/>
                <a:gd name="T2" fmla="*/ 0 w 663"/>
                <a:gd name="T3" fmla="*/ 140 h 140"/>
                <a:gd name="T4" fmla="*/ 663 w 663"/>
                <a:gd name="T5" fmla="*/ 131 h 140"/>
                <a:gd name="T6" fmla="*/ 663 w 663"/>
                <a:gd name="T7" fmla="*/ 35 h 140"/>
                <a:gd name="T8" fmla="*/ 0 w 663"/>
                <a:gd name="T9" fmla="*/ 0 h 140"/>
                <a:gd name="T10" fmla="*/ 0 60000 65536"/>
                <a:gd name="T11" fmla="*/ 0 60000 65536"/>
                <a:gd name="T12" fmla="*/ 0 60000 65536"/>
                <a:gd name="T13" fmla="*/ 0 60000 65536"/>
                <a:gd name="T14" fmla="*/ 0 60000 65536"/>
                <a:gd name="T15" fmla="*/ 0 w 663"/>
                <a:gd name="T16" fmla="*/ 0 h 140"/>
                <a:gd name="T17" fmla="*/ 663 w 663"/>
                <a:gd name="T18" fmla="*/ 140 h 140"/>
              </a:gdLst>
              <a:ahLst/>
              <a:cxnLst>
                <a:cxn ang="T10">
                  <a:pos x="T0" y="T1"/>
                </a:cxn>
                <a:cxn ang="T11">
                  <a:pos x="T2" y="T3"/>
                </a:cxn>
                <a:cxn ang="T12">
                  <a:pos x="T4" y="T5"/>
                </a:cxn>
                <a:cxn ang="T13">
                  <a:pos x="T6" y="T7"/>
                </a:cxn>
                <a:cxn ang="T14">
                  <a:pos x="T8" y="T9"/>
                </a:cxn>
              </a:cxnLst>
              <a:rect l="T15" t="T16" r="T17" b="T18"/>
              <a:pathLst>
                <a:path w="663" h="140">
                  <a:moveTo>
                    <a:pt x="0" y="0"/>
                  </a:moveTo>
                  <a:lnTo>
                    <a:pt x="0" y="140"/>
                  </a:lnTo>
                  <a:lnTo>
                    <a:pt x="663" y="131"/>
                  </a:lnTo>
                  <a:lnTo>
                    <a:pt x="663" y="35"/>
                  </a:lnTo>
                  <a:lnTo>
                    <a:pt x="0" y="0"/>
                  </a:lnTo>
                  <a:close/>
                </a:path>
              </a:pathLst>
            </a:custGeom>
            <a:solidFill>
              <a:srgbClr val="FFFFFF"/>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264" name="Freeform 114"/>
            <p:cNvSpPr>
              <a:spLocks/>
            </p:cNvSpPr>
            <p:nvPr/>
          </p:nvSpPr>
          <p:spPr bwMode="auto">
            <a:xfrm>
              <a:off x="6510338" y="3557588"/>
              <a:ext cx="214313" cy="44450"/>
            </a:xfrm>
            <a:custGeom>
              <a:avLst/>
              <a:gdLst>
                <a:gd name="T0" fmla="*/ 0 w 672"/>
                <a:gd name="T1" fmla="*/ 0 h 140"/>
                <a:gd name="T2" fmla="*/ 0 w 672"/>
                <a:gd name="T3" fmla="*/ 140 h 140"/>
                <a:gd name="T4" fmla="*/ 672 w 672"/>
                <a:gd name="T5" fmla="*/ 110 h 140"/>
                <a:gd name="T6" fmla="*/ 672 w 672"/>
                <a:gd name="T7" fmla="*/ 14 h 140"/>
                <a:gd name="T8" fmla="*/ 0 w 672"/>
                <a:gd name="T9" fmla="*/ 0 h 140"/>
                <a:gd name="T10" fmla="*/ 0 60000 65536"/>
                <a:gd name="T11" fmla="*/ 0 60000 65536"/>
                <a:gd name="T12" fmla="*/ 0 60000 65536"/>
                <a:gd name="T13" fmla="*/ 0 60000 65536"/>
                <a:gd name="T14" fmla="*/ 0 60000 65536"/>
                <a:gd name="T15" fmla="*/ 0 w 672"/>
                <a:gd name="T16" fmla="*/ 0 h 140"/>
                <a:gd name="T17" fmla="*/ 672 w 672"/>
                <a:gd name="T18" fmla="*/ 140 h 140"/>
              </a:gdLst>
              <a:ahLst/>
              <a:cxnLst>
                <a:cxn ang="T10">
                  <a:pos x="T0" y="T1"/>
                </a:cxn>
                <a:cxn ang="T11">
                  <a:pos x="T2" y="T3"/>
                </a:cxn>
                <a:cxn ang="T12">
                  <a:pos x="T4" y="T5"/>
                </a:cxn>
                <a:cxn ang="T13">
                  <a:pos x="T6" y="T7"/>
                </a:cxn>
                <a:cxn ang="T14">
                  <a:pos x="T8" y="T9"/>
                </a:cxn>
              </a:cxnLst>
              <a:rect l="T15" t="T16" r="T17" b="T18"/>
              <a:pathLst>
                <a:path w="672" h="140">
                  <a:moveTo>
                    <a:pt x="0" y="0"/>
                  </a:moveTo>
                  <a:lnTo>
                    <a:pt x="0" y="140"/>
                  </a:lnTo>
                  <a:lnTo>
                    <a:pt x="672" y="110"/>
                  </a:lnTo>
                  <a:lnTo>
                    <a:pt x="672" y="14"/>
                  </a:lnTo>
                  <a:lnTo>
                    <a:pt x="0" y="0"/>
                  </a:lnTo>
                  <a:close/>
                </a:path>
              </a:pathLst>
            </a:custGeom>
            <a:solidFill>
              <a:srgbClr val="FFFFFF"/>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265" name="Freeform 115"/>
            <p:cNvSpPr>
              <a:spLocks/>
            </p:cNvSpPr>
            <p:nvPr/>
          </p:nvSpPr>
          <p:spPr bwMode="auto">
            <a:xfrm>
              <a:off x="6510338" y="3641725"/>
              <a:ext cx="215900" cy="53975"/>
            </a:xfrm>
            <a:custGeom>
              <a:avLst/>
              <a:gdLst>
                <a:gd name="T0" fmla="*/ 0 w 677"/>
                <a:gd name="T1" fmla="*/ 35 h 173"/>
                <a:gd name="T2" fmla="*/ 0 w 677"/>
                <a:gd name="T3" fmla="*/ 173 h 173"/>
                <a:gd name="T4" fmla="*/ 677 w 677"/>
                <a:gd name="T5" fmla="*/ 95 h 173"/>
                <a:gd name="T6" fmla="*/ 677 w 677"/>
                <a:gd name="T7" fmla="*/ 0 h 173"/>
                <a:gd name="T8" fmla="*/ 0 w 677"/>
                <a:gd name="T9" fmla="*/ 35 h 173"/>
                <a:gd name="T10" fmla="*/ 0 60000 65536"/>
                <a:gd name="T11" fmla="*/ 0 60000 65536"/>
                <a:gd name="T12" fmla="*/ 0 60000 65536"/>
                <a:gd name="T13" fmla="*/ 0 60000 65536"/>
                <a:gd name="T14" fmla="*/ 0 60000 65536"/>
                <a:gd name="T15" fmla="*/ 0 w 677"/>
                <a:gd name="T16" fmla="*/ 0 h 173"/>
                <a:gd name="T17" fmla="*/ 677 w 677"/>
                <a:gd name="T18" fmla="*/ 173 h 173"/>
              </a:gdLst>
              <a:ahLst/>
              <a:cxnLst>
                <a:cxn ang="T10">
                  <a:pos x="T0" y="T1"/>
                </a:cxn>
                <a:cxn ang="T11">
                  <a:pos x="T2" y="T3"/>
                </a:cxn>
                <a:cxn ang="T12">
                  <a:pos x="T4" y="T5"/>
                </a:cxn>
                <a:cxn ang="T13">
                  <a:pos x="T6" y="T7"/>
                </a:cxn>
                <a:cxn ang="T14">
                  <a:pos x="T8" y="T9"/>
                </a:cxn>
              </a:cxnLst>
              <a:rect l="T15" t="T16" r="T17" b="T18"/>
              <a:pathLst>
                <a:path w="677" h="173">
                  <a:moveTo>
                    <a:pt x="0" y="35"/>
                  </a:moveTo>
                  <a:lnTo>
                    <a:pt x="0" y="173"/>
                  </a:lnTo>
                  <a:lnTo>
                    <a:pt x="677" y="95"/>
                  </a:lnTo>
                  <a:lnTo>
                    <a:pt x="677" y="0"/>
                  </a:lnTo>
                  <a:lnTo>
                    <a:pt x="0" y="35"/>
                  </a:lnTo>
                  <a:close/>
                </a:path>
              </a:pathLst>
            </a:custGeom>
            <a:solidFill>
              <a:srgbClr val="FFFFFF"/>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1140" name="Rectangle 116"/>
            <p:cNvSpPr>
              <a:spLocks noChangeArrowheads="1"/>
            </p:cNvSpPr>
            <p:nvPr/>
          </p:nvSpPr>
          <p:spPr bwMode="auto">
            <a:xfrm>
              <a:off x="6558452" y="3465144"/>
              <a:ext cx="8438" cy="238551"/>
            </a:xfrm>
            <a:prstGeom prst="rect">
              <a:avLst/>
            </a:prstGeom>
            <a:solidFill>
              <a:schemeClr val="tx1">
                <a:lumMod val="50000"/>
                <a:lumOff val="50000"/>
              </a:schemeClr>
            </a:solidFill>
            <a:ln w="9525">
              <a:noFill/>
              <a:miter lim="800000"/>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41" name="Rectangle 117"/>
            <p:cNvSpPr>
              <a:spLocks noChangeArrowheads="1"/>
            </p:cNvSpPr>
            <p:nvPr/>
          </p:nvSpPr>
          <p:spPr bwMode="auto">
            <a:xfrm>
              <a:off x="6609080" y="3462734"/>
              <a:ext cx="9643" cy="239756"/>
            </a:xfrm>
            <a:prstGeom prst="rect">
              <a:avLst/>
            </a:prstGeom>
            <a:solidFill>
              <a:schemeClr val="tx1">
                <a:lumMod val="50000"/>
                <a:lumOff val="50000"/>
              </a:schemeClr>
            </a:solidFill>
            <a:ln w="9525">
              <a:noFill/>
              <a:miter lim="800000"/>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42" name="Rectangle 118"/>
            <p:cNvSpPr>
              <a:spLocks noChangeArrowheads="1"/>
            </p:cNvSpPr>
            <p:nvPr/>
          </p:nvSpPr>
          <p:spPr bwMode="auto">
            <a:xfrm>
              <a:off x="6651270" y="3460325"/>
              <a:ext cx="9643" cy="239756"/>
            </a:xfrm>
            <a:prstGeom prst="rect">
              <a:avLst/>
            </a:prstGeom>
            <a:solidFill>
              <a:schemeClr val="tx1">
                <a:lumMod val="50000"/>
                <a:lumOff val="50000"/>
              </a:schemeClr>
            </a:solidFill>
            <a:ln w="9525">
              <a:noFill/>
              <a:miter lim="800000"/>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43" name="Rectangle 119"/>
            <p:cNvSpPr>
              <a:spLocks noChangeArrowheads="1"/>
            </p:cNvSpPr>
            <p:nvPr/>
          </p:nvSpPr>
          <p:spPr bwMode="auto">
            <a:xfrm>
              <a:off x="6688638" y="3454301"/>
              <a:ext cx="8438" cy="239755"/>
            </a:xfrm>
            <a:prstGeom prst="rect">
              <a:avLst/>
            </a:prstGeom>
            <a:solidFill>
              <a:schemeClr val="tx1">
                <a:lumMod val="50000"/>
                <a:lumOff val="50000"/>
              </a:schemeClr>
            </a:solidFill>
            <a:ln w="9525">
              <a:noFill/>
              <a:miter lim="800000"/>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8270" name="Freeform 120"/>
            <p:cNvSpPr>
              <a:spLocks/>
            </p:cNvSpPr>
            <p:nvPr/>
          </p:nvSpPr>
          <p:spPr bwMode="auto">
            <a:xfrm>
              <a:off x="6391275" y="3536950"/>
              <a:ext cx="93663" cy="177800"/>
            </a:xfrm>
            <a:custGeom>
              <a:avLst/>
              <a:gdLst>
                <a:gd name="T0" fmla="*/ 0 w 292"/>
                <a:gd name="T1" fmla="*/ 0 h 558"/>
                <a:gd name="T2" fmla="*/ 0 w 292"/>
                <a:gd name="T3" fmla="*/ 405 h 558"/>
                <a:gd name="T4" fmla="*/ 292 w 292"/>
                <a:gd name="T5" fmla="*/ 558 h 558"/>
                <a:gd name="T6" fmla="*/ 0 w 292"/>
                <a:gd name="T7" fmla="*/ 0 h 558"/>
                <a:gd name="T8" fmla="*/ 0 60000 65536"/>
                <a:gd name="T9" fmla="*/ 0 60000 65536"/>
                <a:gd name="T10" fmla="*/ 0 60000 65536"/>
                <a:gd name="T11" fmla="*/ 0 60000 65536"/>
                <a:gd name="T12" fmla="*/ 0 w 292"/>
                <a:gd name="T13" fmla="*/ 0 h 558"/>
                <a:gd name="T14" fmla="*/ 292 w 292"/>
                <a:gd name="T15" fmla="*/ 558 h 558"/>
              </a:gdLst>
              <a:ahLst/>
              <a:cxnLst>
                <a:cxn ang="T8">
                  <a:pos x="T0" y="T1"/>
                </a:cxn>
                <a:cxn ang="T9">
                  <a:pos x="T2" y="T3"/>
                </a:cxn>
                <a:cxn ang="T10">
                  <a:pos x="T4" y="T5"/>
                </a:cxn>
                <a:cxn ang="T11">
                  <a:pos x="T6" y="T7"/>
                </a:cxn>
              </a:cxnLst>
              <a:rect l="T12" t="T13" r="T14" b="T15"/>
              <a:pathLst>
                <a:path w="292" h="558">
                  <a:moveTo>
                    <a:pt x="0" y="0"/>
                  </a:moveTo>
                  <a:lnTo>
                    <a:pt x="0" y="405"/>
                  </a:lnTo>
                  <a:lnTo>
                    <a:pt x="292" y="558"/>
                  </a:lnTo>
                  <a:lnTo>
                    <a:pt x="0" y="0"/>
                  </a:lnTo>
                  <a:close/>
                </a:path>
              </a:pathLst>
            </a:custGeom>
            <a:solidFill>
              <a:srgbClr val="FFFFFF"/>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1145" name="Rectangle 121"/>
            <p:cNvSpPr>
              <a:spLocks noChangeArrowheads="1"/>
            </p:cNvSpPr>
            <p:nvPr/>
          </p:nvSpPr>
          <p:spPr bwMode="auto">
            <a:xfrm>
              <a:off x="6766991" y="3449482"/>
              <a:ext cx="8438" cy="269875"/>
            </a:xfrm>
            <a:prstGeom prst="rect">
              <a:avLst/>
            </a:prstGeom>
            <a:solidFill>
              <a:schemeClr val="tx1">
                <a:lumMod val="50000"/>
                <a:lumOff val="50000"/>
              </a:schemeClr>
            </a:solidFill>
            <a:ln w="9525">
              <a:noFill/>
              <a:miter lim="800000"/>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46" name="Freeform 122"/>
            <p:cNvSpPr>
              <a:spLocks/>
            </p:cNvSpPr>
            <p:nvPr/>
          </p:nvSpPr>
          <p:spPr bwMode="auto">
            <a:xfrm>
              <a:off x="6771813" y="3450686"/>
              <a:ext cx="73530" cy="56626"/>
            </a:xfrm>
            <a:custGeom>
              <a:avLst/>
              <a:gdLst/>
              <a:ahLst/>
              <a:cxnLst>
                <a:cxn ang="0">
                  <a:pos x="0" y="19"/>
                </a:cxn>
                <a:cxn ang="0">
                  <a:pos x="5" y="17"/>
                </a:cxn>
                <a:cxn ang="0">
                  <a:pos x="16" y="14"/>
                </a:cxn>
                <a:cxn ang="0">
                  <a:pos x="32" y="8"/>
                </a:cxn>
                <a:cxn ang="0">
                  <a:pos x="51" y="2"/>
                </a:cxn>
                <a:cxn ang="0">
                  <a:pos x="71" y="0"/>
                </a:cxn>
                <a:cxn ang="0">
                  <a:pos x="92" y="1"/>
                </a:cxn>
                <a:cxn ang="0">
                  <a:pos x="108" y="7"/>
                </a:cxn>
                <a:cxn ang="0">
                  <a:pos x="119" y="19"/>
                </a:cxn>
                <a:cxn ang="0">
                  <a:pos x="129" y="33"/>
                </a:cxn>
                <a:cxn ang="0">
                  <a:pos x="144" y="42"/>
                </a:cxn>
                <a:cxn ang="0">
                  <a:pos x="159" y="47"/>
                </a:cxn>
                <a:cxn ang="0">
                  <a:pos x="176" y="49"/>
                </a:cxn>
                <a:cxn ang="0">
                  <a:pos x="192" y="46"/>
                </a:cxn>
                <a:cxn ang="0">
                  <a:pos x="208" y="42"/>
                </a:cxn>
                <a:cxn ang="0">
                  <a:pos x="220" y="36"/>
                </a:cxn>
                <a:cxn ang="0">
                  <a:pos x="228" y="28"/>
                </a:cxn>
                <a:cxn ang="0">
                  <a:pos x="219" y="159"/>
                </a:cxn>
                <a:cxn ang="0">
                  <a:pos x="217" y="160"/>
                </a:cxn>
                <a:cxn ang="0">
                  <a:pos x="209" y="165"/>
                </a:cxn>
                <a:cxn ang="0">
                  <a:pos x="198" y="169"/>
                </a:cxn>
                <a:cxn ang="0">
                  <a:pos x="183" y="171"/>
                </a:cxn>
                <a:cxn ang="0">
                  <a:pos x="165" y="172"/>
                </a:cxn>
                <a:cxn ang="0">
                  <a:pos x="146" y="168"/>
                </a:cxn>
                <a:cxn ang="0">
                  <a:pos x="126" y="157"/>
                </a:cxn>
                <a:cxn ang="0">
                  <a:pos x="105" y="137"/>
                </a:cxn>
                <a:cxn ang="0">
                  <a:pos x="88" y="123"/>
                </a:cxn>
                <a:cxn ang="0">
                  <a:pos x="71" y="117"/>
                </a:cxn>
                <a:cxn ang="0">
                  <a:pos x="55" y="117"/>
                </a:cxn>
                <a:cxn ang="0">
                  <a:pos x="39" y="123"/>
                </a:cxn>
                <a:cxn ang="0">
                  <a:pos x="25" y="130"/>
                </a:cxn>
                <a:cxn ang="0">
                  <a:pos x="15" y="137"/>
                </a:cxn>
                <a:cxn ang="0">
                  <a:pos x="7" y="143"/>
                </a:cxn>
                <a:cxn ang="0">
                  <a:pos x="5" y="145"/>
                </a:cxn>
                <a:cxn ang="0">
                  <a:pos x="0" y="19"/>
                </a:cxn>
              </a:cxnLst>
              <a:rect l="0" t="0" r="r" b="b"/>
              <a:pathLst>
                <a:path w="228" h="172">
                  <a:moveTo>
                    <a:pt x="0" y="19"/>
                  </a:moveTo>
                  <a:lnTo>
                    <a:pt x="5" y="17"/>
                  </a:lnTo>
                  <a:lnTo>
                    <a:pt x="16" y="14"/>
                  </a:lnTo>
                  <a:lnTo>
                    <a:pt x="32" y="8"/>
                  </a:lnTo>
                  <a:lnTo>
                    <a:pt x="51" y="2"/>
                  </a:lnTo>
                  <a:lnTo>
                    <a:pt x="71" y="0"/>
                  </a:lnTo>
                  <a:lnTo>
                    <a:pt x="92" y="1"/>
                  </a:lnTo>
                  <a:lnTo>
                    <a:pt x="108" y="7"/>
                  </a:lnTo>
                  <a:lnTo>
                    <a:pt x="119" y="19"/>
                  </a:lnTo>
                  <a:lnTo>
                    <a:pt x="129" y="33"/>
                  </a:lnTo>
                  <a:lnTo>
                    <a:pt x="144" y="42"/>
                  </a:lnTo>
                  <a:lnTo>
                    <a:pt x="159" y="47"/>
                  </a:lnTo>
                  <a:lnTo>
                    <a:pt x="176" y="49"/>
                  </a:lnTo>
                  <a:lnTo>
                    <a:pt x="192" y="46"/>
                  </a:lnTo>
                  <a:lnTo>
                    <a:pt x="208" y="42"/>
                  </a:lnTo>
                  <a:lnTo>
                    <a:pt x="220" y="36"/>
                  </a:lnTo>
                  <a:lnTo>
                    <a:pt x="228" y="28"/>
                  </a:lnTo>
                  <a:lnTo>
                    <a:pt x="219" y="159"/>
                  </a:lnTo>
                  <a:lnTo>
                    <a:pt x="217" y="160"/>
                  </a:lnTo>
                  <a:lnTo>
                    <a:pt x="209" y="165"/>
                  </a:lnTo>
                  <a:lnTo>
                    <a:pt x="198" y="169"/>
                  </a:lnTo>
                  <a:lnTo>
                    <a:pt x="183" y="171"/>
                  </a:lnTo>
                  <a:lnTo>
                    <a:pt x="165" y="172"/>
                  </a:lnTo>
                  <a:lnTo>
                    <a:pt x="146" y="168"/>
                  </a:lnTo>
                  <a:lnTo>
                    <a:pt x="126" y="157"/>
                  </a:lnTo>
                  <a:lnTo>
                    <a:pt x="105" y="137"/>
                  </a:lnTo>
                  <a:lnTo>
                    <a:pt x="88" y="123"/>
                  </a:lnTo>
                  <a:lnTo>
                    <a:pt x="71" y="117"/>
                  </a:lnTo>
                  <a:lnTo>
                    <a:pt x="55" y="117"/>
                  </a:lnTo>
                  <a:lnTo>
                    <a:pt x="39" y="123"/>
                  </a:lnTo>
                  <a:lnTo>
                    <a:pt x="25" y="130"/>
                  </a:lnTo>
                  <a:lnTo>
                    <a:pt x="15" y="137"/>
                  </a:lnTo>
                  <a:lnTo>
                    <a:pt x="7" y="143"/>
                  </a:lnTo>
                  <a:lnTo>
                    <a:pt x="5" y="145"/>
                  </a:lnTo>
                  <a:lnTo>
                    <a:pt x="0" y="19"/>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47" name="Freeform 123"/>
            <p:cNvSpPr>
              <a:spLocks/>
            </p:cNvSpPr>
            <p:nvPr/>
          </p:nvSpPr>
          <p:spPr bwMode="auto">
            <a:xfrm>
              <a:off x="6764580" y="3439844"/>
              <a:ext cx="14465" cy="14458"/>
            </a:xfrm>
            <a:custGeom>
              <a:avLst/>
              <a:gdLst/>
              <a:ahLst/>
              <a:cxnLst>
                <a:cxn ang="0">
                  <a:pos x="21" y="43"/>
                </a:cxn>
                <a:cxn ang="0">
                  <a:pos x="30" y="42"/>
                </a:cxn>
                <a:cxn ang="0">
                  <a:pos x="37" y="37"/>
                </a:cxn>
                <a:cxn ang="0">
                  <a:pos x="41" y="30"/>
                </a:cxn>
                <a:cxn ang="0">
                  <a:pos x="42" y="21"/>
                </a:cxn>
                <a:cxn ang="0">
                  <a:pos x="41" y="12"/>
                </a:cxn>
                <a:cxn ang="0">
                  <a:pos x="37" y="6"/>
                </a:cxn>
                <a:cxn ang="0">
                  <a:pos x="30" y="1"/>
                </a:cxn>
                <a:cxn ang="0">
                  <a:pos x="21" y="0"/>
                </a:cxn>
                <a:cxn ang="0">
                  <a:pos x="12" y="1"/>
                </a:cxn>
                <a:cxn ang="0">
                  <a:pos x="5" y="6"/>
                </a:cxn>
                <a:cxn ang="0">
                  <a:pos x="1" y="12"/>
                </a:cxn>
                <a:cxn ang="0">
                  <a:pos x="0" y="21"/>
                </a:cxn>
                <a:cxn ang="0">
                  <a:pos x="1" y="30"/>
                </a:cxn>
                <a:cxn ang="0">
                  <a:pos x="5" y="37"/>
                </a:cxn>
                <a:cxn ang="0">
                  <a:pos x="12" y="42"/>
                </a:cxn>
                <a:cxn ang="0">
                  <a:pos x="21" y="43"/>
                </a:cxn>
              </a:cxnLst>
              <a:rect l="0" t="0" r="r" b="b"/>
              <a:pathLst>
                <a:path w="42" h="43">
                  <a:moveTo>
                    <a:pt x="21" y="43"/>
                  </a:moveTo>
                  <a:lnTo>
                    <a:pt x="30" y="42"/>
                  </a:lnTo>
                  <a:lnTo>
                    <a:pt x="37" y="37"/>
                  </a:lnTo>
                  <a:lnTo>
                    <a:pt x="41" y="30"/>
                  </a:lnTo>
                  <a:lnTo>
                    <a:pt x="42" y="21"/>
                  </a:lnTo>
                  <a:lnTo>
                    <a:pt x="41" y="12"/>
                  </a:lnTo>
                  <a:lnTo>
                    <a:pt x="37" y="6"/>
                  </a:lnTo>
                  <a:lnTo>
                    <a:pt x="30" y="1"/>
                  </a:lnTo>
                  <a:lnTo>
                    <a:pt x="21" y="0"/>
                  </a:lnTo>
                  <a:lnTo>
                    <a:pt x="12" y="1"/>
                  </a:lnTo>
                  <a:lnTo>
                    <a:pt x="5" y="6"/>
                  </a:lnTo>
                  <a:lnTo>
                    <a:pt x="1" y="12"/>
                  </a:lnTo>
                  <a:lnTo>
                    <a:pt x="0" y="21"/>
                  </a:lnTo>
                  <a:lnTo>
                    <a:pt x="1" y="30"/>
                  </a:lnTo>
                  <a:lnTo>
                    <a:pt x="5" y="37"/>
                  </a:lnTo>
                  <a:lnTo>
                    <a:pt x="12" y="42"/>
                  </a:lnTo>
                  <a:lnTo>
                    <a:pt x="21" y="43"/>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48" name="Freeform 124"/>
            <p:cNvSpPr>
              <a:spLocks/>
            </p:cNvSpPr>
            <p:nvPr/>
          </p:nvSpPr>
          <p:spPr bwMode="auto">
            <a:xfrm>
              <a:off x="6693460" y="3714538"/>
              <a:ext cx="21698" cy="28915"/>
            </a:xfrm>
            <a:custGeom>
              <a:avLst/>
              <a:gdLst/>
              <a:ahLst/>
              <a:cxnLst>
                <a:cxn ang="0">
                  <a:pos x="52" y="90"/>
                </a:cxn>
                <a:cxn ang="0">
                  <a:pos x="51" y="85"/>
                </a:cxn>
                <a:cxn ang="0">
                  <a:pos x="50" y="73"/>
                </a:cxn>
                <a:cxn ang="0">
                  <a:pos x="46" y="57"/>
                </a:cxn>
                <a:cxn ang="0">
                  <a:pos x="43" y="42"/>
                </a:cxn>
                <a:cxn ang="0">
                  <a:pos x="37" y="31"/>
                </a:cxn>
                <a:cxn ang="0">
                  <a:pos x="31" y="29"/>
                </a:cxn>
                <a:cxn ang="0">
                  <a:pos x="22" y="39"/>
                </a:cxn>
                <a:cxn ang="0">
                  <a:pos x="13" y="65"/>
                </a:cxn>
                <a:cxn ang="0">
                  <a:pos x="0" y="62"/>
                </a:cxn>
                <a:cxn ang="0">
                  <a:pos x="2" y="55"/>
                </a:cxn>
                <a:cxn ang="0">
                  <a:pos x="7" y="40"/>
                </a:cxn>
                <a:cxn ang="0">
                  <a:pos x="15" y="21"/>
                </a:cxn>
                <a:cxn ang="0">
                  <a:pos x="24" y="6"/>
                </a:cxn>
                <a:cxn ang="0">
                  <a:pos x="35" y="0"/>
                </a:cxn>
                <a:cxn ang="0">
                  <a:pos x="46" y="9"/>
                </a:cxn>
                <a:cxn ang="0">
                  <a:pos x="57" y="38"/>
                </a:cxn>
                <a:cxn ang="0">
                  <a:pos x="67" y="94"/>
                </a:cxn>
                <a:cxn ang="0">
                  <a:pos x="52" y="90"/>
                </a:cxn>
              </a:cxnLst>
              <a:rect l="0" t="0" r="r" b="b"/>
              <a:pathLst>
                <a:path w="67" h="94">
                  <a:moveTo>
                    <a:pt x="52" y="90"/>
                  </a:moveTo>
                  <a:lnTo>
                    <a:pt x="51" y="85"/>
                  </a:lnTo>
                  <a:lnTo>
                    <a:pt x="50" y="73"/>
                  </a:lnTo>
                  <a:lnTo>
                    <a:pt x="46" y="57"/>
                  </a:lnTo>
                  <a:lnTo>
                    <a:pt x="43" y="42"/>
                  </a:lnTo>
                  <a:lnTo>
                    <a:pt x="37" y="31"/>
                  </a:lnTo>
                  <a:lnTo>
                    <a:pt x="31" y="29"/>
                  </a:lnTo>
                  <a:lnTo>
                    <a:pt x="22" y="39"/>
                  </a:lnTo>
                  <a:lnTo>
                    <a:pt x="13" y="65"/>
                  </a:lnTo>
                  <a:lnTo>
                    <a:pt x="0" y="62"/>
                  </a:lnTo>
                  <a:lnTo>
                    <a:pt x="2" y="55"/>
                  </a:lnTo>
                  <a:lnTo>
                    <a:pt x="7" y="40"/>
                  </a:lnTo>
                  <a:lnTo>
                    <a:pt x="15" y="21"/>
                  </a:lnTo>
                  <a:lnTo>
                    <a:pt x="24" y="6"/>
                  </a:lnTo>
                  <a:lnTo>
                    <a:pt x="35" y="0"/>
                  </a:lnTo>
                  <a:lnTo>
                    <a:pt x="46" y="9"/>
                  </a:lnTo>
                  <a:lnTo>
                    <a:pt x="57" y="38"/>
                  </a:lnTo>
                  <a:lnTo>
                    <a:pt x="67" y="94"/>
                  </a:lnTo>
                  <a:lnTo>
                    <a:pt x="52" y="90"/>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49" name="Freeform 125"/>
            <p:cNvSpPr>
              <a:spLocks/>
            </p:cNvSpPr>
            <p:nvPr/>
          </p:nvSpPr>
          <p:spPr bwMode="auto">
            <a:xfrm>
              <a:off x="6676584" y="3718152"/>
              <a:ext cx="20493" cy="28915"/>
            </a:xfrm>
            <a:custGeom>
              <a:avLst/>
              <a:gdLst/>
              <a:ahLst/>
              <a:cxnLst>
                <a:cxn ang="0">
                  <a:pos x="53" y="91"/>
                </a:cxn>
                <a:cxn ang="0">
                  <a:pos x="53" y="87"/>
                </a:cxn>
                <a:cxn ang="0">
                  <a:pos x="51" y="74"/>
                </a:cxn>
                <a:cxn ang="0">
                  <a:pos x="48" y="58"/>
                </a:cxn>
                <a:cxn ang="0">
                  <a:pos x="44" y="44"/>
                </a:cxn>
                <a:cxn ang="0">
                  <a:pos x="38" y="32"/>
                </a:cxn>
                <a:cxn ang="0">
                  <a:pos x="32" y="30"/>
                </a:cxn>
                <a:cxn ang="0">
                  <a:pos x="23" y="40"/>
                </a:cxn>
                <a:cxn ang="0">
                  <a:pos x="13" y="66"/>
                </a:cxn>
                <a:cxn ang="0">
                  <a:pos x="0" y="63"/>
                </a:cxn>
                <a:cxn ang="0">
                  <a:pos x="2" y="56"/>
                </a:cxn>
                <a:cxn ang="0">
                  <a:pos x="7" y="40"/>
                </a:cxn>
                <a:cxn ang="0">
                  <a:pos x="15" y="22"/>
                </a:cxn>
                <a:cxn ang="0">
                  <a:pos x="25" y="7"/>
                </a:cxn>
                <a:cxn ang="0">
                  <a:pos x="36" y="0"/>
                </a:cxn>
                <a:cxn ang="0">
                  <a:pos x="48" y="8"/>
                </a:cxn>
                <a:cxn ang="0">
                  <a:pos x="58" y="38"/>
                </a:cxn>
                <a:cxn ang="0">
                  <a:pos x="68" y="94"/>
                </a:cxn>
                <a:cxn ang="0">
                  <a:pos x="53" y="91"/>
                </a:cxn>
              </a:cxnLst>
              <a:rect l="0" t="0" r="r" b="b"/>
              <a:pathLst>
                <a:path w="68" h="94">
                  <a:moveTo>
                    <a:pt x="53" y="91"/>
                  </a:moveTo>
                  <a:lnTo>
                    <a:pt x="53" y="87"/>
                  </a:lnTo>
                  <a:lnTo>
                    <a:pt x="51" y="74"/>
                  </a:lnTo>
                  <a:lnTo>
                    <a:pt x="48" y="58"/>
                  </a:lnTo>
                  <a:lnTo>
                    <a:pt x="44" y="44"/>
                  </a:lnTo>
                  <a:lnTo>
                    <a:pt x="38" y="32"/>
                  </a:lnTo>
                  <a:lnTo>
                    <a:pt x="32" y="30"/>
                  </a:lnTo>
                  <a:lnTo>
                    <a:pt x="23" y="40"/>
                  </a:lnTo>
                  <a:lnTo>
                    <a:pt x="13" y="66"/>
                  </a:lnTo>
                  <a:lnTo>
                    <a:pt x="0" y="63"/>
                  </a:lnTo>
                  <a:lnTo>
                    <a:pt x="2" y="56"/>
                  </a:lnTo>
                  <a:lnTo>
                    <a:pt x="7" y="40"/>
                  </a:lnTo>
                  <a:lnTo>
                    <a:pt x="15" y="22"/>
                  </a:lnTo>
                  <a:lnTo>
                    <a:pt x="25" y="7"/>
                  </a:lnTo>
                  <a:lnTo>
                    <a:pt x="36" y="0"/>
                  </a:lnTo>
                  <a:lnTo>
                    <a:pt x="48" y="8"/>
                  </a:lnTo>
                  <a:lnTo>
                    <a:pt x="58" y="38"/>
                  </a:lnTo>
                  <a:lnTo>
                    <a:pt x="68" y="94"/>
                  </a:lnTo>
                  <a:lnTo>
                    <a:pt x="53" y="91"/>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50" name="Freeform 126"/>
            <p:cNvSpPr>
              <a:spLocks/>
            </p:cNvSpPr>
            <p:nvPr/>
          </p:nvSpPr>
          <p:spPr bwMode="auto">
            <a:xfrm>
              <a:off x="6659708" y="3720562"/>
              <a:ext cx="21698" cy="30120"/>
            </a:xfrm>
            <a:custGeom>
              <a:avLst/>
              <a:gdLst/>
              <a:ahLst/>
              <a:cxnLst>
                <a:cxn ang="0">
                  <a:pos x="53" y="90"/>
                </a:cxn>
                <a:cxn ang="0">
                  <a:pos x="52" y="86"/>
                </a:cxn>
                <a:cxn ang="0">
                  <a:pos x="51" y="73"/>
                </a:cxn>
                <a:cxn ang="0">
                  <a:pos x="48" y="58"/>
                </a:cxn>
                <a:cxn ang="0">
                  <a:pos x="43" y="43"/>
                </a:cxn>
                <a:cxn ang="0">
                  <a:pos x="38" y="32"/>
                </a:cxn>
                <a:cxn ang="0">
                  <a:pos x="31" y="29"/>
                </a:cxn>
                <a:cxn ang="0">
                  <a:pos x="23" y="40"/>
                </a:cxn>
                <a:cxn ang="0">
                  <a:pos x="13" y="65"/>
                </a:cxn>
                <a:cxn ang="0">
                  <a:pos x="0" y="62"/>
                </a:cxn>
                <a:cxn ang="0">
                  <a:pos x="3" y="55"/>
                </a:cxn>
                <a:cxn ang="0">
                  <a:pos x="8" y="40"/>
                </a:cxn>
                <a:cxn ang="0">
                  <a:pos x="16" y="21"/>
                </a:cxn>
                <a:cxn ang="0">
                  <a:pos x="26" y="6"/>
                </a:cxn>
                <a:cxn ang="0">
                  <a:pos x="38" y="0"/>
                </a:cxn>
                <a:cxn ang="0">
                  <a:pos x="49" y="8"/>
                </a:cxn>
                <a:cxn ang="0">
                  <a:pos x="60" y="38"/>
                </a:cxn>
                <a:cxn ang="0">
                  <a:pos x="70" y="95"/>
                </a:cxn>
                <a:cxn ang="0">
                  <a:pos x="53" y="90"/>
                </a:cxn>
              </a:cxnLst>
              <a:rect l="0" t="0" r="r" b="b"/>
              <a:pathLst>
                <a:path w="70" h="95">
                  <a:moveTo>
                    <a:pt x="53" y="90"/>
                  </a:moveTo>
                  <a:lnTo>
                    <a:pt x="52" y="86"/>
                  </a:lnTo>
                  <a:lnTo>
                    <a:pt x="51" y="73"/>
                  </a:lnTo>
                  <a:lnTo>
                    <a:pt x="48" y="58"/>
                  </a:lnTo>
                  <a:lnTo>
                    <a:pt x="43" y="43"/>
                  </a:lnTo>
                  <a:lnTo>
                    <a:pt x="38" y="32"/>
                  </a:lnTo>
                  <a:lnTo>
                    <a:pt x="31" y="29"/>
                  </a:lnTo>
                  <a:lnTo>
                    <a:pt x="23" y="40"/>
                  </a:lnTo>
                  <a:lnTo>
                    <a:pt x="13" y="65"/>
                  </a:lnTo>
                  <a:lnTo>
                    <a:pt x="0" y="62"/>
                  </a:lnTo>
                  <a:lnTo>
                    <a:pt x="3" y="55"/>
                  </a:lnTo>
                  <a:lnTo>
                    <a:pt x="8" y="40"/>
                  </a:lnTo>
                  <a:lnTo>
                    <a:pt x="16" y="21"/>
                  </a:lnTo>
                  <a:lnTo>
                    <a:pt x="26" y="6"/>
                  </a:lnTo>
                  <a:lnTo>
                    <a:pt x="38" y="0"/>
                  </a:lnTo>
                  <a:lnTo>
                    <a:pt x="49" y="8"/>
                  </a:lnTo>
                  <a:lnTo>
                    <a:pt x="60" y="38"/>
                  </a:lnTo>
                  <a:lnTo>
                    <a:pt x="70" y="95"/>
                  </a:lnTo>
                  <a:lnTo>
                    <a:pt x="53" y="90"/>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51" name="Freeform 127"/>
            <p:cNvSpPr>
              <a:spLocks/>
            </p:cNvSpPr>
            <p:nvPr/>
          </p:nvSpPr>
          <p:spPr bwMode="auto">
            <a:xfrm>
              <a:off x="6644038" y="3724177"/>
              <a:ext cx="21698" cy="30120"/>
            </a:xfrm>
            <a:custGeom>
              <a:avLst/>
              <a:gdLst/>
              <a:ahLst/>
              <a:cxnLst>
                <a:cxn ang="0">
                  <a:pos x="53" y="91"/>
                </a:cxn>
                <a:cxn ang="0">
                  <a:pos x="53" y="87"/>
                </a:cxn>
                <a:cxn ang="0">
                  <a:pos x="51" y="74"/>
                </a:cxn>
                <a:cxn ang="0">
                  <a:pos x="48" y="59"/>
                </a:cxn>
                <a:cxn ang="0">
                  <a:pos x="44" y="43"/>
                </a:cxn>
                <a:cxn ang="0">
                  <a:pos x="39" y="33"/>
                </a:cxn>
                <a:cxn ang="0">
                  <a:pos x="32" y="31"/>
                </a:cxn>
                <a:cxn ang="0">
                  <a:pos x="23" y="41"/>
                </a:cxn>
                <a:cxn ang="0">
                  <a:pos x="13" y="67"/>
                </a:cxn>
                <a:cxn ang="0">
                  <a:pos x="0" y="62"/>
                </a:cxn>
                <a:cxn ang="0">
                  <a:pos x="3" y="55"/>
                </a:cxn>
                <a:cxn ang="0">
                  <a:pos x="8" y="41"/>
                </a:cxn>
                <a:cxn ang="0">
                  <a:pos x="16" y="21"/>
                </a:cxn>
                <a:cxn ang="0">
                  <a:pos x="26" y="7"/>
                </a:cxn>
                <a:cxn ang="0">
                  <a:pos x="38" y="0"/>
                </a:cxn>
                <a:cxn ang="0">
                  <a:pos x="49" y="9"/>
                </a:cxn>
                <a:cxn ang="0">
                  <a:pos x="60" y="40"/>
                </a:cxn>
                <a:cxn ang="0">
                  <a:pos x="70" y="96"/>
                </a:cxn>
                <a:cxn ang="0">
                  <a:pos x="53" y="91"/>
                </a:cxn>
              </a:cxnLst>
              <a:rect l="0" t="0" r="r" b="b"/>
              <a:pathLst>
                <a:path w="70" h="96">
                  <a:moveTo>
                    <a:pt x="53" y="91"/>
                  </a:moveTo>
                  <a:lnTo>
                    <a:pt x="53" y="87"/>
                  </a:lnTo>
                  <a:lnTo>
                    <a:pt x="51" y="74"/>
                  </a:lnTo>
                  <a:lnTo>
                    <a:pt x="48" y="59"/>
                  </a:lnTo>
                  <a:lnTo>
                    <a:pt x="44" y="43"/>
                  </a:lnTo>
                  <a:lnTo>
                    <a:pt x="39" y="33"/>
                  </a:lnTo>
                  <a:lnTo>
                    <a:pt x="32" y="31"/>
                  </a:lnTo>
                  <a:lnTo>
                    <a:pt x="23" y="41"/>
                  </a:lnTo>
                  <a:lnTo>
                    <a:pt x="13" y="67"/>
                  </a:lnTo>
                  <a:lnTo>
                    <a:pt x="0" y="62"/>
                  </a:lnTo>
                  <a:lnTo>
                    <a:pt x="3" y="55"/>
                  </a:lnTo>
                  <a:lnTo>
                    <a:pt x="8" y="41"/>
                  </a:lnTo>
                  <a:lnTo>
                    <a:pt x="16" y="21"/>
                  </a:lnTo>
                  <a:lnTo>
                    <a:pt x="26" y="7"/>
                  </a:lnTo>
                  <a:lnTo>
                    <a:pt x="38" y="0"/>
                  </a:lnTo>
                  <a:lnTo>
                    <a:pt x="49" y="9"/>
                  </a:lnTo>
                  <a:lnTo>
                    <a:pt x="60" y="40"/>
                  </a:lnTo>
                  <a:lnTo>
                    <a:pt x="70" y="96"/>
                  </a:lnTo>
                  <a:lnTo>
                    <a:pt x="53" y="91"/>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52" name="Freeform 128"/>
            <p:cNvSpPr>
              <a:spLocks/>
            </p:cNvSpPr>
            <p:nvPr/>
          </p:nvSpPr>
          <p:spPr bwMode="auto">
            <a:xfrm>
              <a:off x="6625956" y="3727791"/>
              <a:ext cx="22903" cy="30120"/>
            </a:xfrm>
            <a:custGeom>
              <a:avLst/>
              <a:gdLst/>
              <a:ahLst/>
              <a:cxnLst>
                <a:cxn ang="0">
                  <a:pos x="53" y="92"/>
                </a:cxn>
                <a:cxn ang="0">
                  <a:pos x="52" y="87"/>
                </a:cxn>
                <a:cxn ang="0">
                  <a:pos x="51" y="75"/>
                </a:cxn>
                <a:cxn ang="0">
                  <a:pos x="48" y="59"/>
                </a:cxn>
                <a:cxn ang="0">
                  <a:pos x="43" y="43"/>
                </a:cxn>
                <a:cxn ang="0">
                  <a:pos x="38" y="33"/>
                </a:cxn>
                <a:cxn ang="0">
                  <a:pos x="31" y="31"/>
                </a:cxn>
                <a:cxn ang="0">
                  <a:pos x="23" y="41"/>
                </a:cxn>
                <a:cxn ang="0">
                  <a:pos x="13" y="67"/>
                </a:cxn>
                <a:cxn ang="0">
                  <a:pos x="0" y="62"/>
                </a:cxn>
                <a:cxn ang="0">
                  <a:pos x="3" y="56"/>
                </a:cxn>
                <a:cxn ang="0">
                  <a:pos x="8" y="41"/>
                </a:cxn>
                <a:cxn ang="0">
                  <a:pos x="16" y="22"/>
                </a:cxn>
                <a:cxn ang="0">
                  <a:pos x="26" y="7"/>
                </a:cxn>
                <a:cxn ang="0">
                  <a:pos x="38" y="0"/>
                </a:cxn>
                <a:cxn ang="0">
                  <a:pos x="49" y="9"/>
                </a:cxn>
                <a:cxn ang="0">
                  <a:pos x="60" y="40"/>
                </a:cxn>
                <a:cxn ang="0">
                  <a:pos x="70" y="96"/>
                </a:cxn>
                <a:cxn ang="0">
                  <a:pos x="53" y="92"/>
                </a:cxn>
              </a:cxnLst>
              <a:rect l="0" t="0" r="r" b="b"/>
              <a:pathLst>
                <a:path w="70" h="96">
                  <a:moveTo>
                    <a:pt x="53" y="92"/>
                  </a:moveTo>
                  <a:lnTo>
                    <a:pt x="52" y="87"/>
                  </a:lnTo>
                  <a:lnTo>
                    <a:pt x="51" y="75"/>
                  </a:lnTo>
                  <a:lnTo>
                    <a:pt x="48" y="59"/>
                  </a:lnTo>
                  <a:lnTo>
                    <a:pt x="43" y="43"/>
                  </a:lnTo>
                  <a:lnTo>
                    <a:pt x="38" y="33"/>
                  </a:lnTo>
                  <a:lnTo>
                    <a:pt x="31" y="31"/>
                  </a:lnTo>
                  <a:lnTo>
                    <a:pt x="23" y="41"/>
                  </a:lnTo>
                  <a:lnTo>
                    <a:pt x="13" y="67"/>
                  </a:lnTo>
                  <a:lnTo>
                    <a:pt x="0" y="62"/>
                  </a:lnTo>
                  <a:lnTo>
                    <a:pt x="3" y="56"/>
                  </a:lnTo>
                  <a:lnTo>
                    <a:pt x="8" y="41"/>
                  </a:lnTo>
                  <a:lnTo>
                    <a:pt x="16" y="22"/>
                  </a:lnTo>
                  <a:lnTo>
                    <a:pt x="26" y="7"/>
                  </a:lnTo>
                  <a:lnTo>
                    <a:pt x="38" y="0"/>
                  </a:lnTo>
                  <a:lnTo>
                    <a:pt x="49" y="9"/>
                  </a:lnTo>
                  <a:lnTo>
                    <a:pt x="60" y="40"/>
                  </a:lnTo>
                  <a:lnTo>
                    <a:pt x="70" y="96"/>
                  </a:lnTo>
                  <a:lnTo>
                    <a:pt x="53" y="92"/>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53" name="Freeform 129"/>
            <p:cNvSpPr>
              <a:spLocks/>
            </p:cNvSpPr>
            <p:nvPr/>
          </p:nvSpPr>
          <p:spPr bwMode="auto">
            <a:xfrm>
              <a:off x="6634394" y="3739839"/>
              <a:ext cx="85585" cy="20482"/>
            </a:xfrm>
            <a:custGeom>
              <a:avLst/>
              <a:gdLst/>
              <a:ahLst/>
              <a:cxnLst>
                <a:cxn ang="0">
                  <a:pos x="267" y="0"/>
                </a:cxn>
                <a:cxn ang="0">
                  <a:pos x="274" y="9"/>
                </a:cxn>
                <a:cxn ang="0">
                  <a:pos x="11" y="65"/>
                </a:cxn>
                <a:cxn ang="0">
                  <a:pos x="0" y="55"/>
                </a:cxn>
                <a:cxn ang="0">
                  <a:pos x="267" y="0"/>
                </a:cxn>
              </a:cxnLst>
              <a:rect l="0" t="0" r="r" b="b"/>
              <a:pathLst>
                <a:path w="274" h="65">
                  <a:moveTo>
                    <a:pt x="267" y="0"/>
                  </a:moveTo>
                  <a:lnTo>
                    <a:pt x="274" y="9"/>
                  </a:lnTo>
                  <a:lnTo>
                    <a:pt x="11" y="65"/>
                  </a:lnTo>
                  <a:lnTo>
                    <a:pt x="0" y="55"/>
                  </a:lnTo>
                  <a:lnTo>
                    <a:pt x="267" y="0"/>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54" name="Freeform 130"/>
            <p:cNvSpPr>
              <a:spLocks/>
            </p:cNvSpPr>
            <p:nvPr/>
          </p:nvSpPr>
          <p:spPr bwMode="auto">
            <a:xfrm>
              <a:off x="6616313" y="3730200"/>
              <a:ext cx="87996" cy="20482"/>
            </a:xfrm>
            <a:custGeom>
              <a:avLst/>
              <a:gdLst/>
              <a:ahLst/>
              <a:cxnLst>
                <a:cxn ang="0">
                  <a:pos x="267" y="0"/>
                </a:cxn>
                <a:cxn ang="0">
                  <a:pos x="274" y="9"/>
                </a:cxn>
                <a:cxn ang="0">
                  <a:pos x="11" y="65"/>
                </a:cxn>
                <a:cxn ang="0">
                  <a:pos x="0" y="55"/>
                </a:cxn>
                <a:cxn ang="0">
                  <a:pos x="267" y="0"/>
                </a:cxn>
              </a:cxnLst>
              <a:rect l="0" t="0" r="r" b="b"/>
              <a:pathLst>
                <a:path w="274" h="65">
                  <a:moveTo>
                    <a:pt x="267" y="0"/>
                  </a:moveTo>
                  <a:lnTo>
                    <a:pt x="274" y="9"/>
                  </a:lnTo>
                  <a:lnTo>
                    <a:pt x="11" y="65"/>
                  </a:lnTo>
                  <a:lnTo>
                    <a:pt x="0" y="55"/>
                  </a:lnTo>
                  <a:lnTo>
                    <a:pt x="267" y="0"/>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grpSp>
      <p:grpSp>
        <p:nvGrpSpPr>
          <p:cNvPr id="5" name="Group 569"/>
          <p:cNvGrpSpPr>
            <a:grpSpLocks/>
          </p:cNvGrpSpPr>
          <p:nvPr/>
        </p:nvGrpSpPr>
        <p:grpSpPr bwMode="auto">
          <a:xfrm>
            <a:off x="2587626" y="5257800"/>
            <a:ext cx="417513" cy="312738"/>
            <a:chOff x="7162800" y="3048000"/>
            <a:chExt cx="508001" cy="381000"/>
          </a:xfrm>
        </p:grpSpPr>
        <p:sp>
          <p:nvSpPr>
            <p:cNvPr id="8282" name="AutoShape 132"/>
            <p:cNvSpPr>
              <a:spLocks noChangeAspect="1" noChangeArrowheads="1" noTextEdit="1"/>
            </p:cNvSpPr>
            <p:nvPr/>
          </p:nvSpPr>
          <p:spPr bwMode="auto">
            <a:xfrm>
              <a:off x="7162800" y="3048000"/>
              <a:ext cx="508000" cy="381000"/>
            </a:xfrm>
            <a:prstGeom prst="rect">
              <a:avLst/>
            </a:prstGeom>
            <a:noFill/>
            <a:ln w="9525">
              <a:noFill/>
              <a:miter lim="800000"/>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1158" name="Freeform 134"/>
            <p:cNvSpPr>
              <a:spLocks/>
            </p:cNvSpPr>
            <p:nvPr/>
          </p:nvSpPr>
          <p:spPr bwMode="auto">
            <a:xfrm>
              <a:off x="7162800" y="3073143"/>
              <a:ext cx="482890" cy="355857"/>
            </a:xfrm>
            <a:custGeom>
              <a:avLst/>
              <a:gdLst/>
              <a:ahLst/>
              <a:cxnLst>
                <a:cxn ang="0">
                  <a:pos x="957" y="5"/>
                </a:cxn>
                <a:cxn ang="0">
                  <a:pos x="799" y="25"/>
                </a:cxn>
                <a:cxn ang="0">
                  <a:pos x="651" y="63"/>
                </a:cxn>
                <a:cxn ang="0">
                  <a:pos x="514" y="114"/>
                </a:cxn>
                <a:cxn ang="0">
                  <a:pos x="388" y="180"/>
                </a:cxn>
                <a:cxn ang="0">
                  <a:pos x="277" y="258"/>
                </a:cxn>
                <a:cxn ang="0">
                  <a:pos x="183" y="347"/>
                </a:cxn>
                <a:cxn ang="0">
                  <a:pos x="105" y="445"/>
                </a:cxn>
                <a:cxn ang="0">
                  <a:pos x="48" y="552"/>
                </a:cxn>
                <a:cxn ang="0">
                  <a:pos x="12" y="666"/>
                </a:cxn>
                <a:cxn ang="0">
                  <a:pos x="0" y="785"/>
                </a:cxn>
                <a:cxn ang="0">
                  <a:pos x="8" y="879"/>
                </a:cxn>
                <a:cxn ang="0">
                  <a:pos x="30" y="971"/>
                </a:cxn>
                <a:cxn ang="0">
                  <a:pos x="67" y="1059"/>
                </a:cxn>
                <a:cxn ang="0">
                  <a:pos x="118" y="1144"/>
                </a:cxn>
                <a:cxn ang="0">
                  <a:pos x="183" y="1225"/>
                </a:cxn>
                <a:cxn ang="0">
                  <a:pos x="246" y="1287"/>
                </a:cxn>
                <a:cxn ang="0">
                  <a:pos x="309" y="1338"/>
                </a:cxn>
                <a:cxn ang="0">
                  <a:pos x="378" y="1384"/>
                </a:cxn>
                <a:cxn ang="0">
                  <a:pos x="452" y="1426"/>
                </a:cxn>
                <a:cxn ang="0">
                  <a:pos x="531" y="1464"/>
                </a:cxn>
                <a:cxn ang="0">
                  <a:pos x="612" y="1495"/>
                </a:cxn>
                <a:cxn ang="0">
                  <a:pos x="698" y="1522"/>
                </a:cxn>
                <a:cxn ang="0">
                  <a:pos x="787" y="1542"/>
                </a:cxn>
                <a:cxn ang="0">
                  <a:pos x="879" y="1558"/>
                </a:cxn>
                <a:cxn ang="0">
                  <a:pos x="971" y="1567"/>
                </a:cxn>
                <a:cxn ang="0">
                  <a:pos x="1066" y="1570"/>
                </a:cxn>
                <a:cxn ang="0">
                  <a:pos x="1160" y="1567"/>
                </a:cxn>
                <a:cxn ang="0">
                  <a:pos x="1253" y="1558"/>
                </a:cxn>
                <a:cxn ang="0">
                  <a:pos x="1343" y="1542"/>
                </a:cxn>
                <a:cxn ang="0">
                  <a:pos x="1432" y="1522"/>
                </a:cxn>
                <a:cxn ang="0">
                  <a:pos x="1517" y="1495"/>
                </a:cxn>
                <a:cxn ang="0">
                  <a:pos x="1600" y="1464"/>
                </a:cxn>
                <a:cxn ang="0">
                  <a:pos x="1677" y="1426"/>
                </a:cxn>
                <a:cxn ang="0">
                  <a:pos x="1751" y="1384"/>
                </a:cxn>
                <a:cxn ang="0">
                  <a:pos x="1820" y="1338"/>
                </a:cxn>
                <a:cxn ang="0">
                  <a:pos x="1883" y="1287"/>
                </a:cxn>
                <a:cxn ang="0">
                  <a:pos x="1947" y="1225"/>
                </a:cxn>
                <a:cxn ang="0">
                  <a:pos x="2012" y="1144"/>
                </a:cxn>
                <a:cxn ang="0">
                  <a:pos x="2064" y="1059"/>
                </a:cxn>
                <a:cxn ang="0">
                  <a:pos x="2100" y="971"/>
                </a:cxn>
                <a:cxn ang="0">
                  <a:pos x="2123" y="879"/>
                </a:cxn>
                <a:cxn ang="0">
                  <a:pos x="2130" y="785"/>
                </a:cxn>
                <a:cxn ang="0">
                  <a:pos x="2123" y="690"/>
                </a:cxn>
                <a:cxn ang="0">
                  <a:pos x="2100" y="599"/>
                </a:cxn>
                <a:cxn ang="0">
                  <a:pos x="2064" y="510"/>
                </a:cxn>
                <a:cxn ang="0">
                  <a:pos x="2012" y="425"/>
                </a:cxn>
                <a:cxn ang="0">
                  <a:pos x="1947" y="345"/>
                </a:cxn>
                <a:cxn ang="0">
                  <a:pos x="1883" y="283"/>
                </a:cxn>
                <a:cxn ang="0">
                  <a:pos x="1820" y="231"/>
                </a:cxn>
                <a:cxn ang="0">
                  <a:pos x="1751" y="185"/>
                </a:cxn>
                <a:cxn ang="0">
                  <a:pos x="1677" y="143"/>
                </a:cxn>
                <a:cxn ang="0">
                  <a:pos x="1600" y="107"/>
                </a:cxn>
                <a:cxn ang="0">
                  <a:pos x="1517" y="75"/>
                </a:cxn>
                <a:cxn ang="0">
                  <a:pos x="1432" y="49"/>
                </a:cxn>
                <a:cxn ang="0">
                  <a:pos x="1343" y="28"/>
                </a:cxn>
                <a:cxn ang="0">
                  <a:pos x="1253" y="12"/>
                </a:cxn>
                <a:cxn ang="0">
                  <a:pos x="1160" y="4"/>
                </a:cxn>
                <a:cxn ang="0">
                  <a:pos x="1066" y="0"/>
                </a:cxn>
              </a:cxnLst>
              <a:rect l="0" t="0" r="r" b="b"/>
              <a:pathLst>
                <a:path w="2130" h="1570">
                  <a:moveTo>
                    <a:pt x="1066" y="0"/>
                  </a:moveTo>
                  <a:lnTo>
                    <a:pt x="1011" y="2"/>
                  </a:lnTo>
                  <a:lnTo>
                    <a:pt x="957" y="5"/>
                  </a:lnTo>
                  <a:lnTo>
                    <a:pt x="904" y="9"/>
                  </a:lnTo>
                  <a:lnTo>
                    <a:pt x="851" y="17"/>
                  </a:lnTo>
                  <a:lnTo>
                    <a:pt x="799" y="25"/>
                  </a:lnTo>
                  <a:lnTo>
                    <a:pt x="749" y="36"/>
                  </a:lnTo>
                  <a:lnTo>
                    <a:pt x="699" y="48"/>
                  </a:lnTo>
                  <a:lnTo>
                    <a:pt x="651" y="63"/>
                  </a:lnTo>
                  <a:lnTo>
                    <a:pt x="604" y="78"/>
                  </a:lnTo>
                  <a:lnTo>
                    <a:pt x="559" y="95"/>
                  </a:lnTo>
                  <a:lnTo>
                    <a:pt x="514" y="114"/>
                  </a:lnTo>
                  <a:lnTo>
                    <a:pt x="471" y="135"/>
                  </a:lnTo>
                  <a:lnTo>
                    <a:pt x="429" y="156"/>
                  </a:lnTo>
                  <a:lnTo>
                    <a:pt x="388" y="180"/>
                  </a:lnTo>
                  <a:lnTo>
                    <a:pt x="349" y="204"/>
                  </a:lnTo>
                  <a:lnTo>
                    <a:pt x="313" y="230"/>
                  </a:lnTo>
                  <a:lnTo>
                    <a:pt x="277" y="258"/>
                  </a:lnTo>
                  <a:lnTo>
                    <a:pt x="244" y="286"/>
                  </a:lnTo>
                  <a:lnTo>
                    <a:pt x="212" y="316"/>
                  </a:lnTo>
                  <a:lnTo>
                    <a:pt x="183" y="347"/>
                  </a:lnTo>
                  <a:lnTo>
                    <a:pt x="155" y="378"/>
                  </a:lnTo>
                  <a:lnTo>
                    <a:pt x="129" y="411"/>
                  </a:lnTo>
                  <a:lnTo>
                    <a:pt x="105" y="445"/>
                  </a:lnTo>
                  <a:lnTo>
                    <a:pt x="84" y="480"/>
                  </a:lnTo>
                  <a:lnTo>
                    <a:pt x="64" y="515"/>
                  </a:lnTo>
                  <a:lnTo>
                    <a:pt x="48" y="552"/>
                  </a:lnTo>
                  <a:lnTo>
                    <a:pt x="33" y="589"/>
                  </a:lnTo>
                  <a:lnTo>
                    <a:pt x="21" y="627"/>
                  </a:lnTo>
                  <a:lnTo>
                    <a:pt x="12" y="666"/>
                  </a:lnTo>
                  <a:lnTo>
                    <a:pt x="5" y="704"/>
                  </a:lnTo>
                  <a:lnTo>
                    <a:pt x="1" y="744"/>
                  </a:lnTo>
                  <a:lnTo>
                    <a:pt x="0" y="785"/>
                  </a:lnTo>
                  <a:lnTo>
                    <a:pt x="1" y="817"/>
                  </a:lnTo>
                  <a:lnTo>
                    <a:pt x="3" y="848"/>
                  </a:lnTo>
                  <a:lnTo>
                    <a:pt x="8" y="879"/>
                  </a:lnTo>
                  <a:lnTo>
                    <a:pt x="13" y="910"/>
                  </a:lnTo>
                  <a:lnTo>
                    <a:pt x="20" y="940"/>
                  </a:lnTo>
                  <a:lnTo>
                    <a:pt x="30" y="971"/>
                  </a:lnTo>
                  <a:lnTo>
                    <a:pt x="41" y="1000"/>
                  </a:lnTo>
                  <a:lnTo>
                    <a:pt x="53" y="1030"/>
                  </a:lnTo>
                  <a:lnTo>
                    <a:pt x="67" y="1059"/>
                  </a:lnTo>
                  <a:lnTo>
                    <a:pt x="83" y="1088"/>
                  </a:lnTo>
                  <a:lnTo>
                    <a:pt x="99" y="1116"/>
                  </a:lnTo>
                  <a:lnTo>
                    <a:pt x="118" y="1144"/>
                  </a:lnTo>
                  <a:lnTo>
                    <a:pt x="138" y="1172"/>
                  </a:lnTo>
                  <a:lnTo>
                    <a:pt x="160" y="1199"/>
                  </a:lnTo>
                  <a:lnTo>
                    <a:pt x="183" y="1225"/>
                  </a:lnTo>
                  <a:lnTo>
                    <a:pt x="207" y="1250"/>
                  </a:lnTo>
                  <a:lnTo>
                    <a:pt x="227" y="1269"/>
                  </a:lnTo>
                  <a:lnTo>
                    <a:pt x="246" y="1287"/>
                  </a:lnTo>
                  <a:lnTo>
                    <a:pt x="266" y="1305"/>
                  </a:lnTo>
                  <a:lnTo>
                    <a:pt x="288" y="1321"/>
                  </a:lnTo>
                  <a:lnTo>
                    <a:pt x="309" y="1338"/>
                  </a:lnTo>
                  <a:lnTo>
                    <a:pt x="332" y="1354"/>
                  </a:lnTo>
                  <a:lnTo>
                    <a:pt x="355" y="1369"/>
                  </a:lnTo>
                  <a:lnTo>
                    <a:pt x="378" y="1384"/>
                  </a:lnTo>
                  <a:lnTo>
                    <a:pt x="403" y="1399"/>
                  </a:lnTo>
                  <a:lnTo>
                    <a:pt x="427" y="1413"/>
                  </a:lnTo>
                  <a:lnTo>
                    <a:pt x="452" y="1426"/>
                  </a:lnTo>
                  <a:lnTo>
                    <a:pt x="478" y="1439"/>
                  </a:lnTo>
                  <a:lnTo>
                    <a:pt x="504" y="1452"/>
                  </a:lnTo>
                  <a:lnTo>
                    <a:pt x="531" y="1464"/>
                  </a:lnTo>
                  <a:lnTo>
                    <a:pt x="558" y="1475"/>
                  </a:lnTo>
                  <a:lnTo>
                    <a:pt x="586" y="1485"/>
                  </a:lnTo>
                  <a:lnTo>
                    <a:pt x="612" y="1495"/>
                  </a:lnTo>
                  <a:lnTo>
                    <a:pt x="641" y="1505"/>
                  </a:lnTo>
                  <a:lnTo>
                    <a:pt x="669" y="1513"/>
                  </a:lnTo>
                  <a:lnTo>
                    <a:pt x="698" y="1522"/>
                  </a:lnTo>
                  <a:lnTo>
                    <a:pt x="727" y="1529"/>
                  </a:lnTo>
                  <a:lnTo>
                    <a:pt x="757" y="1537"/>
                  </a:lnTo>
                  <a:lnTo>
                    <a:pt x="787" y="1542"/>
                  </a:lnTo>
                  <a:lnTo>
                    <a:pt x="818" y="1549"/>
                  </a:lnTo>
                  <a:lnTo>
                    <a:pt x="848" y="1553"/>
                  </a:lnTo>
                  <a:lnTo>
                    <a:pt x="879" y="1558"/>
                  </a:lnTo>
                  <a:lnTo>
                    <a:pt x="909" y="1561"/>
                  </a:lnTo>
                  <a:lnTo>
                    <a:pt x="940" y="1565"/>
                  </a:lnTo>
                  <a:lnTo>
                    <a:pt x="971" y="1567"/>
                  </a:lnTo>
                  <a:lnTo>
                    <a:pt x="1002" y="1569"/>
                  </a:lnTo>
                  <a:lnTo>
                    <a:pt x="1035" y="1570"/>
                  </a:lnTo>
                  <a:lnTo>
                    <a:pt x="1066" y="1570"/>
                  </a:lnTo>
                  <a:lnTo>
                    <a:pt x="1097" y="1570"/>
                  </a:lnTo>
                  <a:lnTo>
                    <a:pt x="1128" y="1569"/>
                  </a:lnTo>
                  <a:lnTo>
                    <a:pt x="1160" y="1567"/>
                  </a:lnTo>
                  <a:lnTo>
                    <a:pt x="1190" y="1565"/>
                  </a:lnTo>
                  <a:lnTo>
                    <a:pt x="1222" y="1561"/>
                  </a:lnTo>
                  <a:lnTo>
                    <a:pt x="1253" y="1558"/>
                  </a:lnTo>
                  <a:lnTo>
                    <a:pt x="1283" y="1553"/>
                  </a:lnTo>
                  <a:lnTo>
                    <a:pt x="1313" y="1549"/>
                  </a:lnTo>
                  <a:lnTo>
                    <a:pt x="1343" y="1542"/>
                  </a:lnTo>
                  <a:lnTo>
                    <a:pt x="1373" y="1537"/>
                  </a:lnTo>
                  <a:lnTo>
                    <a:pt x="1403" y="1529"/>
                  </a:lnTo>
                  <a:lnTo>
                    <a:pt x="1432" y="1522"/>
                  </a:lnTo>
                  <a:lnTo>
                    <a:pt x="1461" y="1513"/>
                  </a:lnTo>
                  <a:lnTo>
                    <a:pt x="1489" y="1505"/>
                  </a:lnTo>
                  <a:lnTo>
                    <a:pt x="1517" y="1495"/>
                  </a:lnTo>
                  <a:lnTo>
                    <a:pt x="1545" y="1485"/>
                  </a:lnTo>
                  <a:lnTo>
                    <a:pt x="1573" y="1475"/>
                  </a:lnTo>
                  <a:lnTo>
                    <a:pt x="1600" y="1464"/>
                  </a:lnTo>
                  <a:lnTo>
                    <a:pt x="1625" y="1452"/>
                  </a:lnTo>
                  <a:lnTo>
                    <a:pt x="1652" y="1439"/>
                  </a:lnTo>
                  <a:lnTo>
                    <a:pt x="1677" y="1426"/>
                  </a:lnTo>
                  <a:lnTo>
                    <a:pt x="1703" y="1413"/>
                  </a:lnTo>
                  <a:lnTo>
                    <a:pt x="1728" y="1399"/>
                  </a:lnTo>
                  <a:lnTo>
                    <a:pt x="1751" y="1384"/>
                  </a:lnTo>
                  <a:lnTo>
                    <a:pt x="1775" y="1369"/>
                  </a:lnTo>
                  <a:lnTo>
                    <a:pt x="1797" y="1354"/>
                  </a:lnTo>
                  <a:lnTo>
                    <a:pt x="1820" y="1338"/>
                  </a:lnTo>
                  <a:lnTo>
                    <a:pt x="1841" y="1321"/>
                  </a:lnTo>
                  <a:lnTo>
                    <a:pt x="1863" y="1305"/>
                  </a:lnTo>
                  <a:lnTo>
                    <a:pt x="1883" y="1287"/>
                  </a:lnTo>
                  <a:lnTo>
                    <a:pt x="1903" y="1269"/>
                  </a:lnTo>
                  <a:lnTo>
                    <a:pt x="1922" y="1250"/>
                  </a:lnTo>
                  <a:lnTo>
                    <a:pt x="1947" y="1225"/>
                  </a:lnTo>
                  <a:lnTo>
                    <a:pt x="1970" y="1199"/>
                  </a:lnTo>
                  <a:lnTo>
                    <a:pt x="1992" y="1172"/>
                  </a:lnTo>
                  <a:lnTo>
                    <a:pt x="2012" y="1144"/>
                  </a:lnTo>
                  <a:lnTo>
                    <a:pt x="2031" y="1116"/>
                  </a:lnTo>
                  <a:lnTo>
                    <a:pt x="2048" y="1088"/>
                  </a:lnTo>
                  <a:lnTo>
                    <a:pt x="2064" y="1059"/>
                  </a:lnTo>
                  <a:lnTo>
                    <a:pt x="2078" y="1030"/>
                  </a:lnTo>
                  <a:lnTo>
                    <a:pt x="2090" y="1000"/>
                  </a:lnTo>
                  <a:lnTo>
                    <a:pt x="2100" y="971"/>
                  </a:lnTo>
                  <a:lnTo>
                    <a:pt x="2110" y="940"/>
                  </a:lnTo>
                  <a:lnTo>
                    <a:pt x="2118" y="910"/>
                  </a:lnTo>
                  <a:lnTo>
                    <a:pt x="2123" y="879"/>
                  </a:lnTo>
                  <a:lnTo>
                    <a:pt x="2127" y="848"/>
                  </a:lnTo>
                  <a:lnTo>
                    <a:pt x="2129" y="817"/>
                  </a:lnTo>
                  <a:lnTo>
                    <a:pt x="2130" y="785"/>
                  </a:lnTo>
                  <a:lnTo>
                    <a:pt x="2129" y="753"/>
                  </a:lnTo>
                  <a:lnTo>
                    <a:pt x="2127" y="721"/>
                  </a:lnTo>
                  <a:lnTo>
                    <a:pt x="2123" y="690"/>
                  </a:lnTo>
                  <a:lnTo>
                    <a:pt x="2118" y="659"/>
                  </a:lnTo>
                  <a:lnTo>
                    <a:pt x="2110" y="629"/>
                  </a:lnTo>
                  <a:lnTo>
                    <a:pt x="2100" y="599"/>
                  </a:lnTo>
                  <a:lnTo>
                    <a:pt x="2090" y="569"/>
                  </a:lnTo>
                  <a:lnTo>
                    <a:pt x="2078" y="539"/>
                  </a:lnTo>
                  <a:lnTo>
                    <a:pt x="2064" y="510"/>
                  </a:lnTo>
                  <a:lnTo>
                    <a:pt x="2048" y="481"/>
                  </a:lnTo>
                  <a:lnTo>
                    <a:pt x="2031" y="453"/>
                  </a:lnTo>
                  <a:lnTo>
                    <a:pt x="2012" y="425"/>
                  </a:lnTo>
                  <a:lnTo>
                    <a:pt x="1992" y="399"/>
                  </a:lnTo>
                  <a:lnTo>
                    <a:pt x="1970" y="372"/>
                  </a:lnTo>
                  <a:lnTo>
                    <a:pt x="1947" y="345"/>
                  </a:lnTo>
                  <a:lnTo>
                    <a:pt x="1922" y="319"/>
                  </a:lnTo>
                  <a:lnTo>
                    <a:pt x="1903" y="301"/>
                  </a:lnTo>
                  <a:lnTo>
                    <a:pt x="1883" y="283"/>
                  </a:lnTo>
                  <a:lnTo>
                    <a:pt x="1863" y="265"/>
                  </a:lnTo>
                  <a:lnTo>
                    <a:pt x="1841" y="248"/>
                  </a:lnTo>
                  <a:lnTo>
                    <a:pt x="1820" y="231"/>
                  </a:lnTo>
                  <a:lnTo>
                    <a:pt x="1797" y="216"/>
                  </a:lnTo>
                  <a:lnTo>
                    <a:pt x="1775" y="200"/>
                  </a:lnTo>
                  <a:lnTo>
                    <a:pt x="1751" y="185"/>
                  </a:lnTo>
                  <a:lnTo>
                    <a:pt x="1728" y="171"/>
                  </a:lnTo>
                  <a:lnTo>
                    <a:pt x="1703" y="157"/>
                  </a:lnTo>
                  <a:lnTo>
                    <a:pt x="1677" y="143"/>
                  </a:lnTo>
                  <a:lnTo>
                    <a:pt x="1652" y="130"/>
                  </a:lnTo>
                  <a:lnTo>
                    <a:pt x="1625" y="119"/>
                  </a:lnTo>
                  <a:lnTo>
                    <a:pt x="1600" y="107"/>
                  </a:lnTo>
                  <a:lnTo>
                    <a:pt x="1573" y="96"/>
                  </a:lnTo>
                  <a:lnTo>
                    <a:pt x="1545" y="85"/>
                  </a:lnTo>
                  <a:lnTo>
                    <a:pt x="1517" y="75"/>
                  </a:lnTo>
                  <a:lnTo>
                    <a:pt x="1489" y="66"/>
                  </a:lnTo>
                  <a:lnTo>
                    <a:pt x="1461" y="57"/>
                  </a:lnTo>
                  <a:lnTo>
                    <a:pt x="1432" y="49"/>
                  </a:lnTo>
                  <a:lnTo>
                    <a:pt x="1403" y="41"/>
                  </a:lnTo>
                  <a:lnTo>
                    <a:pt x="1373" y="34"/>
                  </a:lnTo>
                  <a:lnTo>
                    <a:pt x="1343" y="28"/>
                  </a:lnTo>
                  <a:lnTo>
                    <a:pt x="1313" y="22"/>
                  </a:lnTo>
                  <a:lnTo>
                    <a:pt x="1283" y="18"/>
                  </a:lnTo>
                  <a:lnTo>
                    <a:pt x="1253" y="12"/>
                  </a:lnTo>
                  <a:lnTo>
                    <a:pt x="1222" y="9"/>
                  </a:lnTo>
                  <a:lnTo>
                    <a:pt x="1190" y="6"/>
                  </a:lnTo>
                  <a:lnTo>
                    <a:pt x="1160" y="4"/>
                  </a:lnTo>
                  <a:lnTo>
                    <a:pt x="1128" y="2"/>
                  </a:lnTo>
                  <a:lnTo>
                    <a:pt x="1097" y="0"/>
                  </a:lnTo>
                  <a:lnTo>
                    <a:pt x="1066" y="0"/>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8284" name="Freeform 135"/>
            <p:cNvSpPr>
              <a:spLocks/>
            </p:cNvSpPr>
            <p:nvPr/>
          </p:nvSpPr>
          <p:spPr bwMode="auto">
            <a:xfrm>
              <a:off x="7172325" y="3082925"/>
              <a:ext cx="463550" cy="168275"/>
            </a:xfrm>
            <a:custGeom>
              <a:avLst/>
              <a:gdLst>
                <a:gd name="T0" fmla="*/ 1829 w 2041"/>
                <a:gd name="T1" fmla="*/ 289 h 741"/>
                <a:gd name="T2" fmla="*/ 1790 w 2041"/>
                <a:gd name="T3" fmla="*/ 256 h 741"/>
                <a:gd name="T4" fmla="*/ 1749 w 2041"/>
                <a:gd name="T5" fmla="*/ 224 h 741"/>
                <a:gd name="T6" fmla="*/ 1705 w 2041"/>
                <a:gd name="T7" fmla="*/ 193 h 741"/>
                <a:gd name="T8" fmla="*/ 1659 w 2041"/>
                <a:gd name="T9" fmla="*/ 165 h 741"/>
                <a:gd name="T10" fmla="*/ 1612 w 2041"/>
                <a:gd name="T11" fmla="*/ 138 h 741"/>
                <a:gd name="T12" fmla="*/ 1562 w 2041"/>
                <a:gd name="T13" fmla="*/ 114 h 741"/>
                <a:gd name="T14" fmla="*/ 1511 w 2041"/>
                <a:gd name="T15" fmla="*/ 92 h 741"/>
                <a:gd name="T16" fmla="*/ 1457 w 2041"/>
                <a:gd name="T17" fmla="*/ 72 h 741"/>
                <a:gd name="T18" fmla="*/ 1402 w 2041"/>
                <a:gd name="T19" fmla="*/ 55 h 741"/>
                <a:gd name="T20" fmla="*/ 1346 w 2041"/>
                <a:gd name="T21" fmla="*/ 40 h 741"/>
                <a:gd name="T22" fmla="*/ 1289 w 2041"/>
                <a:gd name="T23" fmla="*/ 27 h 741"/>
                <a:gd name="T24" fmla="*/ 1231 w 2041"/>
                <a:gd name="T25" fmla="*/ 17 h 741"/>
                <a:gd name="T26" fmla="*/ 1172 w 2041"/>
                <a:gd name="T27" fmla="*/ 9 h 741"/>
                <a:gd name="T28" fmla="*/ 1112 w 2041"/>
                <a:gd name="T29" fmla="*/ 4 h 741"/>
                <a:gd name="T30" fmla="*/ 1052 w 2041"/>
                <a:gd name="T31" fmla="*/ 0 h 741"/>
                <a:gd name="T32" fmla="*/ 992 w 2041"/>
                <a:gd name="T33" fmla="*/ 0 h 741"/>
                <a:gd name="T34" fmla="*/ 930 w 2041"/>
                <a:gd name="T35" fmla="*/ 4 h 741"/>
                <a:gd name="T36" fmla="*/ 870 w 2041"/>
                <a:gd name="T37" fmla="*/ 9 h 741"/>
                <a:gd name="T38" fmla="*/ 811 w 2041"/>
                <a:gd name="T39" fmla="*/ 17 h 741"/>
                <a:gd name="T40" fmla="*/ 753 w 2041"/>
                <a:gd name="T41" fmla="*/ 27 h 741"/>
                <a:gd name="T42" fmla="*/ 696 w 2041"/>
                <a:gd name="T43" fmla="*/ 40 h 741"/>
                <a:gd name="T44" fmla="*/ 640 w 2041"/>
                <a:gd name="T45" fmla="*/ 55 h 741"/>
                <a:gd name="T46" fmla="*/ 586 w 2041"/>
                <a:gd name="T47" fmla="*/ 72 h 741"/>
                <a:gd name="T48" fmla="*/ 532 w 2041"/>
                <a:gd name="T49" fmla="*/ 92 h 741"/>
                <a:gd name="T50" fmla="*/ 480 w 2041"/>
                <a:gd name="T51" fmla="*/ 114 h 741"/>
                <a:gd name="T52" fmla="*/ 431 w 2041"/>
                <a:gd name="T53" fmla="*/ 138 h 741"/>
                <a:gd name="T54" fmla="*/ 383 w 2041"/>
                <a:gd name="T55" fmla="*/ 165 h 741"/>
                <a:gd name="T56" fmla="*/ 337 w 2041"/>
                <a:gd name="T57" fmla="*/ 193 h 741"/>
                <a:gd name="T58" fmla="*/ 293 w 2041"/>
                <a:gd name="T59" fmla="*/ 224 h 741"/>
                <a:gd name="T60" fmla="*/ 253 w 2041"/>
                <a:gd name="T61" fmla="*/ 256 h 741"/>
                <a:gd name="T62" fmla="*/ 214 w 2041"/>
                <a:gd name="T63" fmla="*/ 289 h 741"/>
                <a:gd name="T64" fmla="*/ 172 w 2041"/>
                <a:gd name="T65" fmla="*/ 331 h 741"/>
                <a:gd name="T66" fmla="*/ 130 w 2041"/>
                <a:gd name="T67" fmla="*/ 381 h 741"/>
                <a:gd name="T68" fmla="*/ 94 w 2041"/>
                <a:gd name="T69" fmla="*/ 432 h 741"/>
                <a:gd name="T70" fmla="*/ 63 w 2041"/>
                <a:gd name="T71" fmla="*/ 485 h 741"/>
                <a:gd name="T72" fmla="*/ 39 w 2041"/>
                <a:gd name="T73" fmla="*/ 540 h 741"/>
                <a:gd name="T74" fmla="*/ 19 w 2041"/>
                <a:gd name="T75" fmla="*/ 596 h 741"/>
                <a:gd name="T76" fmla="*/ 8 w 2041"/>
                <a:gd name="T77" fmla="*/ 653 h 741"/>
                <a:gd name="T78" fmla="*/ 1 w 2041"/>
                <a:gd name="T79" fmla="*/ 712 h 741"/>
                <a:gd name="T80" fmla="*/ 2041 w 2041"/>
                <a:gd name="T81" fmla="*/ 741 h 741"/>
                <a:gd name="T82" fmla="*/ 2038 w 2041"/>
                <a:gd name="T83" fmla="*/ 682 h 741"/>
                <a:gd name="T84" fmla="*/ 2028 w 2041"/>
                <a:gd name="T85" fmla="*/ 624 h 741"/>
                <a:gd name="T86" fmla="*/ 2013 w 2041"/>
                <a:gd name="T87" fmla="*/ 568 h 741"/>
                <a:gd name="T88" fmla="*/ 1992 w 2041"/>
                <a:gd name="T89" fmla="*/ 512 h 741"/>
                <a:gd name="T90" fmla="*/ 1964 w 2041"/>
                <a:gd name="T91" fmla="*/ 459 h 741"/>
                <a:gd name="T92" fmla="*/ 1931 w 2041"/>
                <a:gd name="T93" fmla="*/ 406 h 741"/>
                <a:gd name="T94" fmla="*/ 1892 w 2041"/>
                <a:gd name="T95" fmla="*/ 356 h 741"/>
                <a:gd name="T96" fmla="*/ 1847 w 2041"/>
                <a:gd name="T97" fmla="*/ 307 h 74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41"/>
                <a:gd name="T148" fmla="*/ 0 h 741"/>
                <a:gd name="T149" fmla="*/ 2041 w 2041"/>
                <a:gd name="T150" fmla="*/ 741 h 74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41" h="741">
                  <a:moveTo>
                    <a:pt x="1847" y="307"/>
                  </a:moveTo>
                  <a:lnTo>
                    <a:pt x="1829" y="289"/>
                  </a:lnTo>
                  <a:lnTo>
                    <a:pt x="1809" y="272"/>
                  </a:lnTo>
                  <a:lnTo>
                    <a:pt x="1790" y="256"/>
                  </a:lnTo>
                  <a:lnTo>
                    <a:pt x="1769" y="239"/>
                  </a:lnTo>
                  <a:lnTo>
                    <a:pt x="1749" y="224"/>
                  </a:lnTo>
                  <a:lnTo>
                    <a:pt x="1728" y="208"/>
                  </a:lnTo>
                  <a:lnTo>
                    <a:pt x="1705" y="193"/>
                  </a:lnTo>
                  <a:lnTo>
                    <a:pt x="1682" y="179"/>
                  </a:lnTo>
                  <a:lnTo>
                    <a:pt x="1659" y="165"/>
                  </a:lnTo>
                  <a:lnTo>
                    <a:pt x="1635" y="151"/>
                  </a:lnTo>
                  <a:lnTo>
                    <a:pt x="1612" y="138"/>
                  </a:lnTo>
                  <a:lnTo>
                    <a:pt x="1587" y="126"/>
                  </a:lnTo>
                  <a:lnTo>
                    <a:pt x="1562" y="114"/>
                  </a:lnTo>
                  <a:lnTo>
                    <a:pt x="1536" y="102"/>
                  </a:lnTo>
                  <a:lnTo>
                    <a:pt x="1511" y="92"/>
                  </a:lnTo>
                  <a:lnTo>
                    <a:pt x="1484" y="82"/>
                  </a:lnTo>
                  <a:lnTo>
                    <a:pt x="1457" y="72"/>
                  </a:lnTo>
                  <a:lnTo>
                    <a:pt x="1430" y="64"/>
                  </a:lnTo>
                  <a:lnTo>
                    <a:pt x="1402" y="55"/>
                  </a:lnTo>
                  <a:lnTo>
                    <a:pt x="1375" y="47"/>
                  </a:lnTo>
                  <a:lnTo>
                    <a:pt x="1346" y="40"/>
                  </a:lnTo>
                  <a:lnTo>
                    <a:pt x="1318" y="33"/>
                  </a:lnTo>
                  <a:lnTo>
                    <a:pt x="1289" y="27"/>
                  </a:lnTo>
                  <a:lnTo>
                    <a:pt x="1260" y="22"/>
                  </a:lnTo>
                  <a:lnTo>
                    <a:pt x="1231" y="17"/>
                  </a:lnTo>
                  <a:lnTo>
                    <a:pt x="1202" y="12"/>
                  </a:lnTo>
                  <a:lnTo>
                    <a:pt x="1172" y="9"/>
                  </a:lnTo>
                  <a:lnTo>
                    <a:pt x="1142" y="6"/>
                  </a:lnTo>
                  <a:lnTo>
                    <a:pt x="1112" y="4"/>
                  </a:lnTo>
                  <a:lnTo>
                    <a:pt x="1082" y="2"/>
                  </a:lnTo>
                  <a:lnTo>
                    <a:pt x="1052" y="0"/>
                  </a:lnTo>
                  <a:lnTo>
                    <a:pt x="1022" y="0"/>
                  </a:lnTo>
                  <a:lnTo>
                    <a:pt x="992" y="0"/>
                  </a:lnTo>
                  <a:lnTo>
                    <a:pt x="961" y="2"/>
                  </a:lnTo>
                  <a:lnTo>
                    <a:pt x="930" y="4"/>
                  </a:lnTo>
                  <a:lnTo>
                    <a:pt x="900" y="6"/>
                  </a:lnTo>
                  <a:lnTo>
                    <a:pt x="870" y="9"/>
                  </a:lnTo>
                  <a:lnTo>
                    <a:pt x="841" y="12"/>
                  </a:lnTo>
                  <a:lnTo>
                    <a:pt x="811" y="17"/>
                  </a:lnTo>
                  <a:lnTo>
                    <a:pt x="782" y="22"/>
                  </a:lnTo>
                  <a:lnTo>
                    <a:pt x="753" y="27"/>
                  </a:lnTo>
                  <a:lnTo>
                    <a:pt x="724" y="33"/>
                  </a:lnTo>
                  <a:lnTo>
                    <a:pt x="696" y="40"/>
                  </a:lnTo>
                  <a:lnTo>
                    <a:pt x="667" y="47"/>
                  </a:lnTo>
                  <a:lnTo>
                    <a:pt x="640" y="55"/>
                  </a:lnTo>
                  <a:lnTo>
                    <a:pt x="612" y="64"/>
                  </a:lnTo>
                  <a:lnTo>
                    <a:pt x="586" y="72"/>
                  </a:lnTo>
                  <a:lnTo>
                    <a:pt x="559" y="82"/>
                  </a:lnTo>
                  <a:lnTo>
                    <a:pt x="532" y="92"/>
                  </a:lnTo>
                  <a:lnTo>
                    <a:pt x="506" y="102"/>
                  </a:lnTo>
                  <a:lnTo>
                    <a:pt x="480" y="114"/>
                  </a:lnTo>
                  <a:lnTo>
                    <a:pt x="456" y="126"/>
                  </a:lnTo>
                  <a:lnTo>
                    <a:pt x="431" y="138"/>
                  </a:lnTo>
                  <a:lnTo>
                    <a:pt x="406" y="151"/>
                  </a:lnTo>
                  <a:lnTo>
                    <a:pt x="383" y="165"/>
                  </a:lnTo>
                  <a:lnTo>
                    <a:pt x="360" y="179"/>
                  </a:lnTo>
                  <a:lnTo>
                    <a:pt x="337" y="193"/>
                  </a:lnTo>
                  <a:lnTo>
                    <a:pt x="315" y="208"/>
                  </a:lnTo>
                  <a:lnTo>
                    <a:pt x="293" y="224"/>
                  </a:lnTo>
                  <a:lnTo>
                    <a:pt x="273" y="239"/>
                  </a:lnTo>
                  <a:lnTo>
                    <a:pt x="253" y="256"/>
                  </a:lnTo>
                  <a:lnTo>
                    <a:pt x="233" y="272"/>
                  </a:lnTo>
                  <a:lnTo>
                    <a:pt x="214" y="289"/>
                  </a:lnTo>
                  <a:lnTo>
                    <a:pt x="196" y="307"/>
                  </a:lnTo>
                  <a:lnTo>
                    <a:pt x="172" y="331"/>
                  </a:lnTo>
                  <a:lnTo>
                    <a:pt x="150" y="356"/>
                  </a:lnTo>
                  <a:lnTo>
                    <a:pt x="130" y="381"/>
                  </a:lnTo>
                  <a:lnTo>
                    <a:pt x="111" y="406"/>
                  </a:lnTo>
                  <a:lnTo>
                    <a:pt x="94" y="432"/>
                  </a:lnTo>
                  <a:lnTo>
                    <a:pt x="77" y="459"/>
                  </a:lnTo>
                  <a:lnTo>
                    <a:pt x="63" y="485"/>
                  </a:lnTo>
                  <a:lnTo>
                    <a:pt x="49" y="512"/>
                  </a:lnTo>
                  <a:lnTo>
                    <a:pt x="39" y="540"/>
                  </a:lnTo>
                  <a:lnTo>
                    <a:pt x="28" y="568"/>
                  </a:lnTo>
                  <a:lnTo>
                    <a:pt x="19" y="596"/>
                  </a:lnTo>
                  <a:lnTo>
                    <a:pt x="13" y="624"/>
                  </a:lnTo>
                  <a:lnTo>
                    <a:pt x="8" y="653"/>
                  </a:lnTo>
                  <a:lnTo>
                    <a:pt x="3" y="682"/>
                  </a:lnTo>
                  <a:lnTo>
                    <a:pt x="1" y="712"/>
                  </a:lnTo>
                  <a:lnTo>
                    <a:pt x="0" y="741"/>
                  </a:lnTo>
                  <a:lnTo>
                    <a:pt x="2041" y="741"/>
                  </a:lnTo>
                  <a:lnTo>
                    <a:pt x="2040" y="712"/>
                  </a:lnTo>
                  <a:lnTo>
                    <a:pt x="2038" y="682"/>
                  </a:lnTo>
                  <a:lnTo>
                    <a:pt x="2034" y="653"/>
                  </a:lnTo>
                  <a:lnTo>
                    <a:pt x="2028" y="624"/>
                  </a:lnTo>
                  <a:lnTo>
                    <a:pt x="2022" y="596"/>
                  </a:lnTo>
                  <a:lnTo>
                    <a:pt x="2013" y="568"/>
                  </a:lnTo>
                  <a:lnTo>
                    <a:pt x="2003" y="540"/>
                  </a:lnTo>
                  <a:lnTo>
                    <a:pt x="1992" y="512"/>
                  </a:lnTo>
                  <a:lnTo>
                    <a:pt x="1979" y="485"/>
                  </a:lnTo>
                  <a:lnTo>
                    <a:pt x="1964" y="459"/>
                  </a:lnTo>
                  <a:lnTo>
                    <a:pt x="1948" y="432"/>
                  </a:lnTo>
                  <a:lnTo>
                    <a:pt x="1931" y="406"/>
                  </a:lnTo>
                  <a:lnTo>
                    <a:pt x="1912" y="381"/>
                  </a:lnTo>
                  <a:lnTo>
                    <a:pt x="1892" y="356"/>
                  </a:lnTo>
                  <a:lnTo>
                    <a:pt x="1869" y="331"/>
                  </a:lnTo>
                  <a:lnTo>
                    <a:pt x="1847" y="307"/>
                  </a:lnTo>
                  <a:close/>
                </a:path>
              </a:pathLst>
            </a:custGeom>
            <a:solidFill>
              <a:srgbClr val="FFFFFF"/>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1160" name="Freeform 136"/>
            <p:cNvSpPr>
              <a:spLocks/>
            </p:cNvSpPr>
            <p:nvPr/>
          </p:nvSpPr>
          <p:spPr bwMode="auto">
            <a:xfrm>
              <a:off x="7180185" y="3088615"/>
              <a:ext cx="448122" cy="324913"/>
            </a:xfrm>
            <a:custGeom>
              <a:avLst/>
              <a:gdLst/>
              <a:ahLst/>
              <a:cxnLst>
                <a:cxn ang="0">
                  <a:pos x="887" y="4"/>
                </a:cxn>
                <a:cxn ang="0">
                  <a:pos x="742" y="23"/>
                </a:cxn>
                <a:cxn ang="0">
                  <a:pos x="604" y="56"/>
                </a:cxn>
                <a:cxn ang="0">
                  <a:pos x="476" y="104"/>
                </a:cxn>
                <a:cxn ang="0">
                  <a:pos x="360" y="163"/>
                </a:cxn>
                <a:cxn ang="0">
                  <a:pos x="257" y="234"/>
                </a:cxn>
                <a:cxn ang="0">
                  <a:pos x="169" y="316"/>
                </a:cxn>
                <a:cxn ang="0">
                  <a:pos x="98" y="405"/>
                </a:cxn>
                <a:cxn ang="0">
                  <a:pos x="44" y="502"/>
                </a:cxn>
                <a:cxn ang="0">
                  <a:pos x="12" y="605"/>
                </a:cxn>
                <a:cxn ang="0">
                  <a:pos x="0" y="714"/>
                </a:cxn>
                <a:cxn ang="0">
                  <a:pos x="7" y="798"/>
                </a:cxn>
                <a:cxn ang="0">
                  <a:pos x="27" y="880"/>
                </a:cxn>
                <a:cxn ang="0">
                  <a:pos x="61" y="960"/>
                </a:cxn>
                <a:cxn ang="0">
                  <a:pos x="107" y="1037"/>
                </a:cxn>
                <a:cxn ang="0">
                  <a:pos x="165" y="1109"/>
                </a:cxn>
                <a:cxn ang="0">
                  <a:pos x="224" y="1166"/>
                </a:cxn>
                <a:cxn ang="0">
                  <a:pos x="282" y="1214"/>
                </a:cxn>
                <a:cxn ang="0">
                  <a:pos x="346" y="1257"/>
                </a:cxn>
                <a:cxn ang="0">
                  <a:pos x="415" y="1295"/>
                </a:cxn>
                <a:cxn ang="0">
                  <a:pos x="488" y="1329"/>
                </a:cxn>
                <a:cxn ang="0">
                  <a:pos x="564" y="1360"/>
                </a:cxn>
                <a:cxn ang="0">
                  <a:pos x="645" y="1383"/>
                </a:cxn>
                <a:cxn ang="0">
                  <a:pos x="728" y="1402"/>
                </a:cxn>
                <a:cxn ang="0">
                  <a:pos x="813" y="1416"/>
                </a:cxn>
                <a:cxn ang="0">
                  <a:pos x="900" y="1425"/>
                </a:cxn>
                <a:cxn ang="0">
                  <a:pos x="988" y="1428"/>
                </a:cxn>
                <a:cxn ang="0">
                  <a:pos x="1076" y="1425"/>
                </a:cxn>
                <a:cxn ang="0">
                  <a:pos x="1162" y="1416"/>
                </a:cxn>
                <a:cxn ang="0">
                  <a:pos x="1247" y="1402"/>
                </a:cxn>
                <a:cxn ang="0">
                  <a:pos x="1329" y="1383"/>
                </a:cxn>
                <a:cxn ang="0">
                  <a:pos x="1409" y="1360"/>
                </a:cxn>
                <a:cxn ang="0">
                  <a:pos x="1486" y="1329"/>
                </a:cxn>
                <a:cxn ang="0">
                  <a:pos x="1559" y="1295"/>
                </a:cxn>
                <a:cxn ang="0">
                  <a:pos x="1627" y="1257"/>
                </a:cxn>
                <a:cxn ang="0">
                  <a:pos x="1691" y="1214"/>
                </a:cxn>
                <a:cxn ang="0">
                  <a:pos x="1751" y="1166"/>
                </a:cxn>
                <a:cxn ang="0">
                  <a:pos x="1809" y="1109"/>
                </a:cxn>
                <a:cxn ang="0">
                  <a:pos x="1867" y="1037"/>
                </a:cxn>
                <a:cxn ang="0">
                  <a:pos x="1914" y="960"/>
                </a:cxn>
                <a:cxn ang="0">
                  <a:pos x="1947" y="880"/>
                </a:cxn>
                <a:cxn ang="0">
                  <a:pos x="1968" y="798"/>
                </a:cxn>
                <a:cxn ang="0">
                  <a:pos x="1974" y="714"/>
                </a:cxn>
                <a:cxn ang="0">
                  <a:pos x="1968" y="629"/>
                </a:cxn>
                <a:cxn ang="0">
                  <a:pos x="1947" y="546"/>
                </a:cxn>
                <a:cxn ang="0">
                  <a:pos x="1914" y="467"/>
                </a:cxn>
                <a:cxn ang="0">
                  <a:pos x="1867" y="391"/>
                </a:cxn>
                <a:cxn ang="0">
                  <a:pos x="1809" y="319"/>
                </a:cxn>
                <a:cxn ang="0">
                  <a:pos x="1751" y="262"/>
                </a:cxn>
                <a:cxn ang="0">
                  <a:pos x="1691" y="215"/>
                </a:cxn>
                <a:cxn ang="0">
                  <a:pos x="1627" y="171"/>
                </a:cxn>
                <a:cxn ang="0">
                  <a:pos x="1559" y="132"/>
                </a:cxn>
                <a:cxn ang="0">
                  <a:pos x="1486" y="99"/>
                </a:cxn>
                <a:cxn ang="0">
                  <a:pos x="1409" y="69"/>
                </a:cxn>
                <a:cxn ang="0">
                  <a:pos x="1329" y="45"/>
                </a:cxn>
                <a:cxn ang="0">
                  <a:pos x="1247" y="26"/>
                </a:cxn>
                <a:cxn ang="0">
                  <a:pos x="1162" y="12"/>
                </a:cxn>
                <a:cxn ang="0">
                  <a:pos x="1076" y="4"/>
                </a:cxn>
                <a:cxn ang="0">
                  <a:pos x="988" y="0"/>
                </a:cxn>
              </a:cxnLst>
              <a:rect l="0" t="0" r="r" b="b"/>
              <a:pathLst>
                <a:path w="1974" h="1428">
                  <a:moveTo>
                    <a:pt x="988" y="0"/>
                  </a:moveTo>
                  <a:lnTo>
                    <a:pt x="937" y="1"/>
                  </a:lnTo>
                  <a:lnTo>
                    <a:pt x="887" y="4"/>
                  </a:lnTo>
                  <a:lnTo>
                    <a:pt x="837" y="9"/>
                  </a:lnTo>
                  <a:lnTo>
                    <a:pt x="789" y="15"/>
                  </a:lnTo>
                  <a:lnTo>
                    <a:pt x="742" y="23"/>
                  </a:lnTo>
                  <a:lnTo>
                    <a:pt x="694" y="32"/>
                  </a:lnTo>
                  <a:lnTo>
                    <a:pt x="648" y="43"/>
                  </a:lnTo>
                  <a:lnTo>
                    <a:pt x="604" y="56"/>
                  </a:lnTo>
                  <a:lnTo>
                    <a:pt x="560" y="71"/>
                  </a:lnTo>
                  <a:lnTo>
                    <a:pt x="517" y="87"/>
                  </a:lnTo>
                  <a:lnTo>
                    <a:pt x="476" y="104"/>
                  </a:lnTo>
                  <a:lnTo>
                    <a:pt x="436" y="123"/>
                  </a:lnTo>
                  <a:lnTo>
                    <a:pt x="397" y="142"/>
                  </a:lnTo>
                  <a:lnTo>
                    <a:pt x="360" y="163"/>
                  </a:lnTo>
                  <a:lnTo>
                    <a:pt x="324" y="186"/>
                  </a:lnTo>
                  <a:lnTo>
                    <a:pt x="289" y="209"/>
                  </a:lnTo>
                  <a:lnTo>
                    <a:pt x="257" y="234"/>
                  </a:lnTo>
                  <a:lnTo>
                    <a:pt x="226" y="261"/>
                  </a:lnTo>
                  <a:lnTo>
                    <a:pt x="197" y="288"/>
                  </a:lnTo>
                  <a:lnTo>
                    <a:pt x="169" y="316"/>
                  </a:lnTo>
                  <a:lnTo>
                    <a:pt x="143" y="345"/>
                  </a:lnTo>
                  <a:lnTo>
                    <a:pt x="120" y="375"/>
                  </a:lnTo>
                  <a:lnTo>
                    <a:pt x="98" y="405"/>
                  </a:lnTo>
                  <a:lnTo>
                    <a:pt x="78" y="437"/>
                  </a:lnTo>
                  <a:lnTo>
                    <a:pt x="61" y="469"/>
                  </a:lnTo>
                  <a:lnTo>
                    <a:pt x="44" y="502"/>
                  </a:lnTo>
                  <a:lnTo>
                    <a:pt x="32" y="536"/>
                  </a:lnTo>
                  <a:lnTo>
                    <a:pt x="21" y="570"/>
                  </a:lnTo>
                  <a:lnTo>
                    <a:pt x="12" y="605"/>
                  </a:lnTo>
                  <a:lnTo>
                    <a:pt x="6" y="641"/>
                  </a:lnTo>
                  <a:lnTo>
                    <a:pt x="2" y="677"/>
                  </a:lnTo>
                  <a:lnTo>
                    <a:pt x="0" y="714"/>
                  </a:lnTo>
                  <a:lnTo>
                    <a:pt x="2" y="742"/>
                  </a:lnTo>
                  <a:lnTo>
                    <a:pt x="4" y="771"/>
                  </a:lnTo>
                  <a:lnTo>
                    <a:pt x="7" y="798"/>
                  </a:lnTo>
                  <a:lnTo>
                    <a:pt x="12" y="825"/>
                  </a:lnTo>
                  <a:lnTo>
                    <a:pt x="19" y="853"/>
                  </a:lnTo>
                  <a:lnTo>
                    <a:pt x="27" y="880"/>
                  </a:lnTo>
                  <a:lnTo>
                    <a:pt x="37" y="907"/>
                  </a:lnTo>
                  <a:lnTo>
                    <a:pt x="48" y="934"/>
                  </a:lnTo>
                  <a:lnTo>
                    <a:pt x="61" y="960"/>
                  </a:lnTo>
                  <a:lnTo>
                    <a:pt x="75" y="986"/>
                  </a:lnTo>
                  <a:lnTo>
                    <a:pt x="90" y="1011"/>
                  </a:lnTo>
                  <a:lnTo>
                    <a:pt x="107" y="1037"/>
                  </a:lnTo>
                  <a:lnTo>
                    <a:pt x="125" y="1061"/>
                  </a:lnTo>
                  <a:lnTo>
                    <a:pt x="144" y="1085"/>
                  </a:lnTo>
                  <a:lnTo>
                    <a:pt x="165" y="1109"/>
                  </a:lnTo>
                  <a:lnTo>
                    <a:pt x="187" y="1132"/>
                  </a:lnTo>
                  <a:lnTo>
                    <a:pt x="206" y="1149"/>
                  </a:lnTo>
                  <a:lnTo>
                    <a:pt x="224" y="1166"/>
                  </a:lnTo>
                  <a:lnTo>
                    <a:pt x="242" y="1183"/>
                  </a:lnTo>
                  <a:lnTo>
                    <a:pt x="263" y="1199"/>
                  </a:lnTo>
                  <a:lnTo>
                    <a:pt x="282" y="1214"/>
                  </a:lnTo>
                  <a:lnTo>
                    <a:pt x="303" y="1229"/>
                  </a:lnTo>
                  <a:lnTo>
                    <a:pt x="325" y="1243"/>
                  </a:lnTo>
                  <a:lnTo>
                    <a:pt x="346" y="1257"/>
                  </a:lnTo>
                  <a:lnTo>
                    <a:pt x="369" y="1270"/>
                  </a:lnTo>
                  <a:lnTo>
                    <a:pt x="391" y="1283"/>
                  </a:lnTo>
                  <a:lnTo>
                    <a:pt x="415" y="1295"/>
                  </a:lnTo>
                  <a:lnTo>
                    <a:pt x="439" y="1307"/>
                  </a:lnTo>
                  <a:lnTo>
                    <a:pt x="463" y="1319"/>
                  </a:lnTo>
                  <a:lnTo>
                    <a:pt x="488" y="1329"/>
                  </a:lnTo>
                  <a:lnTo>
                    <a:pt x="513" y="1340"/>
                  </a:lnTo>
                  <a:lnTo>
                    <a:pt x="539" y="1350"/>
                  </a:lnTo>
                  <a:lnTo>
                    <a:pt x="564" y="1360"/>
                  </a:lnTo>
                  <a:lnTo>
                    <a:pt x="591" y="1368"/>
                  </a:lnTo>
                  <a:lnTo>
                    <a:pt x="618" y="1376"/>
                  </a:lnTo>
                  <a:lnTo>
                    <a:pt x="645" y="1383"/>
                  </a:lnTo>
                  <a:lnTo>
                    <a:pt x="672" y="1391"/>
                  </a:lnTo>
                  <a:lnTo>
                    <a:pt x="700" y="1397"/>
                  </a:lnTo>
                  <a:lnTo>
                    <a:pt x="728" y="1402"/>
                  </a:lnTo>
                  <a:lnTo>
                    <a:pt x="756" y="1408"/>
                  </a:lnTo>
                  <a:lnTo>
                    <a:pt x="784" y="1413"/>
                  </a:lnTo>
                  <a:lnTo>
                    <a:pt x="813" y="1416"/>
                  </a:lnTo>
                  <a:lnTo>
                    <a:pt x="842" y="1421"/>
                  </a:lnTo>
                  <a:lnTo>
                    <a:pt x="871" y="1423"/>
                  </a:lnTo>
                  <a:lnTo>
                    <a:pt x="900" y="1425"/>
                  </a:lnTo>
                  <a:lnTo>
                    <a:pt x="929" y="1427"/>
                  </a:lnTo>
                  <a:lnTo>
                    <a:pt x="958" y="1428"/>
                  </a:lnTo>
                  <a:lnTo>
                    <a:pt x="988" y="1428"/>
                  </a:lnTo>
                  <a:lnTo>
                    <a:pt x="1017" y="1428"/>
                  </a:lnTo>
                  <a:lnTo>
                    <a:pt x="1047" y="1427"/>
                  </a:lnTo>
                  <a:lnTo>
                    <a:pt x="1076" y="1425"/>
                  </a:lnTo>
                  <a:lnTo>
                    <a:pt x="1105" y="1423"/>
                  </a:lnTo>
                  <a:lnTo>
                    <a:pt x="1134" y="1421"/>
                  </a:lnTo>
                  <a:lnTo>
                    <a:pt x="1162" y="1416"/>
                  </a:lnTo>
                  <a:lnTo>
                    <a:pt x="1191" y="1413"/>
                  </a:lnTo>
                  <a:lnTo>
                    <a:pt x="1219" y="1408"/>
                  </a:lnTo>
                  <a:lnTo>
                    <a:pt x="1247" y="1402"/>
                  </a:lnTo>
                  <a:lnTo>
                    <a:pt x="1275" y="1397"/>
                  </a:lnTo>
                  <a:lnTo>
                    <a:pt x="1303" y="1391"/>
                  </a:lnTo>
                  <a:lnTo>
                    <a:pt x="1329" y="1383"/>
                  </a:lnTo>
                  <a:lnTo>
                    <a:pt x="1356" y="1376"/>
                  </a:lnTo>
                  <a:lnTo>
                    <a:pt x="1383" y="1368"/>
                  </a:lnTo>
                  <a:lnTo>
                    <a:pt x="1409" y="1360"/>
                  </a:lnTo>
                  <a:lnTo>
                    <a:pt x="1436" y="1350"/>
                  </a:lnTo>
                  <a:lnTo>
                    <a:pt x="1460" y="1340"/>
                  </a:lnTo>
                  <a:lnTo>
                    <a:pt x="1486" y="1329"/>
                  </a:lnTo>
                  <a:lnTo>
                    <a:pt x="1511" y="1319"/>
                  </a:lnTo>
                  <a:lnTo>
                    <a:pt x="1535" y="1307"/>
                  </a:lnTo>
                  <a:lnTo>
                    <a:pt x="1559" y="1295"/>
                  </a:lnTo>
                  <a:lnTo>
                    <a:pt x="1582" y="1283"/>
                  </a:lnTo>
                  <a:lnTo>
                    <a:pt x="1605" y="1270"/>
                  </a:lnTo>
                  <a:lnTo>
                    <a:pt x="1627" y="1257"/>
                  </a:lnTo>
                  <a:lnTo>
                    <a:pt x="1650" y="1243"/>
                  </a:lnTo>
                  <a:lnTo>
                    <a:pt x="1671" y="1229"/>
                  </a:lnTo>
                  <a:lnTo>
                    <a:pt x="1691" y="1214"/>
                  </a:lnTo>
                  <a:lnTo>
                    <a:pt x="1712" y="1199"/>
                  </a:lnTo>
                  <a:lnTo>
                    <a:pt x="1731" y="1183"/>
                  </a:lnTo>
                  <a:lnTo>
                    <a:pt x="1751" y="1166"/>
                  </a:lnTo>
                  <a:lnTo>
                    <a:pt x="1769" y="1149"/>
                  </a:lnTo>
                  <a:lnTo>
                    <a:pt x="1786" y="1132"/>
                  </a:lnTo>
                  <a:lnTo>
                    <a:pt x="1809" y="1109"/>
                  </a:lnTo>
                  <a:lnTo>
                    <a:pt x="1829" y="1085"/>
                  </a:lnTo>
                  <a:lnTo>
                    <a:pt x="1848" y="1061"/>
                  </a:lnTo>
                  <a:lnTo>
                    <a:pt x="1867" y="1037"/>
                  </a:lnTo>
                  <a:lnTo>
                    <a:pt x="1884" y="1011"/>
                  </a:lnTo>
                  <a:lnTo>
                    <a:pt x="1899" y="986"/>
                  </a:lnTo>
                  <a:lnTo>
                    <a:pt x="1914" y="960"/>
                  </a:lnTo>
                  <a:lnTo>
                    <a:pt x="1926" y="934"/>
                  </a:lnTo>
                  <a:lnTo>
                    <a:pt x="1937" y="907"/>
                  </a:lnTo>
                  <a:lnTo>
                    <a:pt x="1947" y="880"/>
                  </a:lnTo>
                  <a:lnTo>
                    <a:pt x="1955" y="853"/>
                  </a:lnTo>
                  <a:lnTo>
                    <a:pt x="1962" y="825"/>
                  </a:lnTo>
                  <a:lnTo>
                    <a:pt x="1968" y="798"/>
                  </a:lnTo>
                  <a:lnTo>
                    <a:pt x="1971" y="771"/>
                  </a:lnTo>
                  <a:lnTo>
                    <a:pt x="1973" y="742"/>
                  </a:lnTo>
                  <a:lnTo>
                    <a:pt x="1974" y="714"/>
                  </a:lnTo>
                  <a:lnTo>
                    <a:pt x="1973" y="685"/>
                  </a:lnTo>
                  <a:lnTo>
                    <a:pt x="1971" y="657"/>
                  </a:lnTo>
                  <a:lnTo>
                    <a:pt x="1968" y="629"/>
                  </a:lnTo>
                  <a:lnTo>
                    <a:pt x="1962" y="601"/>
                  </a:lnTo>
                  <a:lnTo>
                    <a:pt x="1955" y="574"/>
                  </a:lnTo>
                  <a:lnTo>
                    <a:pt x="1947" y="546"/>
                  </a:lnTo>
                  <a:lnTo>
                    <a:pt x="1937" y="520"/>
                  </a:lnTo>
                  <a:lnTo>
                    <a:pt x="1926" y="493"/>
                  </a:lnTo>
                  <a:lnTo>
                    <a:pt x="1914" y="467"/>
                  </a:lnTo>
                  <a:lnTo>
                    <a:pt x="1899" y="441"/>
                  </a:lnTo>
                  <a:lnTo>
                    <a:pt x="1884" y="415"/>
                  </a:lnTo>
                  <a:lnTo>
                    <a:pt x="1867" y="391"/>
                  </a:lnTo>
                  <a:lnTo>
                    <a:pt x="1848" y="366"/>
                  </a:lnTo>
                  <a:lnTo>
                    <a:pt x="1829" y="343"/>
                  </a:lnTo>
                  <a:lnTo>
                    <a:pt x="1809" y="319"/>
                  </a:lnTo>
                  <a:lnTo>
                    <a:pt x="1786" y="295"/>
                  </a:lnTo>
                  <a:lnTo>
                    <a:pt x="1769" y="278"/>
                  </a:lnTo>
                  <a:lnTo>
                    <a:pt x="1751" y="262"/>
                  </a:lnTo>
                  <a:lnTo>
                    <a:pt x="1731" y="245"/>
                  </a:lnTo>
                  <a:lnTo>
                    <a:pt x="1712" y="230"/>
                  </a:lnTo>
                  <a:lnTo>
                    <a:pt x="1691" y="215"/>
                  </a:lnTo>
                  <a:lnTo>
                    <a:pt x="1671" y="200"/>
                  </a:lnTo>
                  <a:lnTo>
                    <a:pt x="1650" y="185"/>
                  </a:lnTo>
                  <a:lnTo>
                    <a:pt x="1627" y="171"/>
                  </a:lnTo>
                  <a:lnTo>
                    <a:pt x="1605" y="158"/>
                  </a:lnTo>
                  <a:lnTo>
                    <a:pt x="1582" y="145"/>
                  </a:lnTo>
                  <a:lnTo>
                    <a:pt x="1559" y="132"/>
                  </a:lnTo>
                  <a:lnTo>
                    <a:pt x="1535" y="120"/>
                  </a:lnTo>
                  <a:lnTo>
                    <a:pt x="1511" y="110"/>
                  </a:lnTo>
                  <a:lnTo>
                    <a:pt x="1486" y="99"/>
                  </a:lnTo>
                  <a:lnTo>
                    <a:pt x="1460" y="88"/>
                  </a:lnTo>
                  <a:lnTo>
                    <a:pt x="1436" y="79"/>
                  </a:lnTo>
                  <a:lnTo>
                    <a:pt x="1409" y="69"/>
                  </a:lnTo>
                  <a:lnTo>
                    <a:pt x="1383" y="60"/>
                  </a:lnTo>
                  <a:lnTo>
                    <a:pt x="1356" y="53"/>
                  </a:lnTo>
                  <a:lnTo>
                    <a:pt x="1329" y="45"/>
                  </a:lnTo>
                  <a:lnTo>
                    <a:pt x="1303" y="38"/>
                  </a:lnTo>
                  <a:lnTo>
                    <a:pt x="1275" y="31"/>
                  </a:lnTo>
                  <a:lnTo>
                    <a:pt x="1247" y="26"/>
                  </a:lnTo>
                  <a:lnTo>
                    <a:pt x="1219" y="21"/>
                  </a:lnTo>
                  <a:lnTo>
                    <a:pt x="1191" y="15"/>
                  </a:lnTo>
                  <a:lnTo>
                    <a:pt x="1162" y="12"/>
                  </a:lnTo>
                  <a:lnTo>
                    <a:pt x="1134" y="8"/>
                  </a:lnTo>
                  <a:lnTo>
                    <a:pt x="1105" y="6"/>
                  </a:lnTo>
                  <a:lnTo>
                    <a:pt x="1076" y="4"/>
                  </a:lnTo>
                  <a:lnTo>
                    <a:pt x="1047" y="1"/>
                  </a:lnTo>
                  <a:lnTo>
                    <a:pt x="1017" y="0"/>
                  </a:lnTo>
                  <a:lnTo>
                    <a:pt x="988" y="0"/>
                  </a:lnTo>
                  <a:close/>
                </a:path>
              </a:pathLst>
            </a:custGeom>
            <a:solidFill>
              <a:schemeClr val="tx1">
                <a:lumMod val="50000"/>
                <a:lumOff val="50000"/>
              </a:schemeClr>
            </a:solidFill>
            <a:ln w="9525">
              <a:solidFill>
                <a:schemeClr val="tx1">
                  <a:lumMod val="50000"/>
                  <a:lumOff val="50000"/>
                </a:schemeClr>
              </a:solid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61" name="Freeform 137"/>
            <p:cNvSpPr>
              <a:spLocks/>
            </p:cNvSpPr>
            <p:nvPr/>
          </p:nvSpPr>
          <p:spPr bwMode="auto">
            <a:xfrm>
              <a:off x="7184048" y="3251071"/>
              <a:ext cx="440396" cy="158589"/>
            </a:xfrm>
            <a:custGeom>
              <a:avLst/>
              <a:gdLst/>
              <a:ahLst/>
              <a:cxnLst>
                <a:cxn ang="0">
                  <a:pos x="200" y="425"/>
                </a:cxn>
                <a:cxn ang="0">
                  <a:pos x="238" y="457"/>
                </a:cxn>
                <a:cxn ang="0">
                  <a:pos x="277" y="488"/>
                </a:cxn>
                <a:cxn ang="0">
                  <a:pos x="318" y="516"/>
                </a:cxn>
                <a:cxn ang="0">
                  <a:pos x="361" y="544"/>
                </a:cxn>
                <a:cxn ang="0">
                  <a:pos x="408" y="568"/>
                </a:cxn>
                <a:cxn ang="0">
                  <a:pos x="455" y="591"/>
                </a:cxn>
                <a:cxn ang="0">
                  <a:pos x="504" y="612"/>
                </a:cxn>
                <a:cxn ang="0">
                  <a:pos x="555" y="631"/>
                </a:cxn>
                <a:cxn ang="0">
                  <a:pos x="607" y="648"/>
                </a:cxn>
                <a:cxn ang="0">
                  <a:pos x="661" y="662"/>
                </a:cxn>
                <a:cxn ang="0">
                  <a:pos x="716" y="675"/>
                </a:cxn>
                <a:cxn ang="0">
                  <a:pos x="772" y="684"/>
                </a:cxn>
                <a:cxn ang="0">
                  <a:pos x="829" y="692"/>
                </a:cxn>
                <a:cxn ang="0">
                  <a:pos x="886" y="696"/>
                </a:cxn>
                <a:cxn ang="0">
                  <a:pos x="944" y="699"/>
                </a:cxn>
                <a:cxn ang="0">
                  <a:pos x="1022" y="698"/>
                </a:cxn>
                <a:cxn ang="0">
                  <a:pos x="1120" y="691"/>
                </a:cxn>
                <a:cxn ang="0">
                  <a:pos x="1216" y="677"/>
                </a:cxn>
                <a:cxn ang="0">
                  <a:pos x="1306" y="656"/>
                </a:cxn>
                <a:cxn ang="0">
                  <a:pos x="1393" y="631"/>
                </a:cxn>
                <a:cxn ang="0">
                  <a:pos x="1476" y="597"/>
                </a:cxn>
                <a:cxn ang="0">
                  <a:pos x="1553" y="560"/>
                </a:cxn>
                <a:cxn ang="0">
                  <a:pos x="1625" y="517"/>
                </a:cxn>
                <a:cxn ang="0">
                  <a:pos x="1691" y="470"/>
                </a:cxn>
                <a:cxn ang="0">
                  <a:pos x="1751" y="418"/>
                </a:cxn>
                <a:cxn ang="0">
                  <a:pos x="1803" y="362"/>
                </a:cxn>
                <a:cxn ang="0">
                  <a:pos x="1848" y="302"/>
                </a:cxn>
                <a:cxn ang="0">
                  <a:pos x="1885" y="240"/>
                </a:cxn>
                <a:cxn ang="0">
                  <a:pos x="1913" y="175"/>
                </a:cxn>
                <a:cxn ang="0">
                  <a:pos x="1933" y="106"/>
                </a:cxn>
                <a:cxn ang="0">
                  <a:pos x="1943" y="35"/>
                </a:cxn>
                <a:cxn ang="0">
                  <a:pos x="0" y="0"/>
                </a:cxn>
                <a:cxn ang="0">
                  <a:pos x="4" y="54"/>
                </a:cxn>
                <a:cxn ang="0">
                  <a:pos x="12" y="109"/>
                </a:cxn>
                <a:cxn ang="0">
                  <a:pos x="27" y="162"/>
                </a:cxn>
                <a:cxn ang="0">
                  <a:pos x="47" y="214"/>
                </a:cxn>
                <a:cxn ang="0">
                  <a:pos x="72" y="265"/>
                </a:cxn>
                <a:cxn ang="0">
                  <a:pos x="105" y="314"/>
                </a:cxn>
                <a:cxn ang="0">
                  <a:pos x="141" y="361"/>
                </a:cxn>
                <a:cxn ang="0">
                  <a:pos x="183" y="407"/>
                </a:cxn>
              </a:cxnLst>
              <a:rect l="0" t="0" r="r" b="b"/>
              <a:pathLst>
                <a:path w="1944" h="699">
                  <a:moveTo>
                    <a:pt x="183" y="407"/>
                  </a:moveTo>
                  <a:lnTo>
                    <a:pt x="200" y="425"/>
                  </a:lnTo>
                  <a:lnTo>
                    <a:pt x="219" y="441"/>
                  </a:lnTo>
                  <a:lnTo>
                    <a:pt x="238" y="457"/>
                  </a:lnTo>
                  <a:lnTo>
                    <a:pt x="256" y="472"/>
                  </a:lnTo>
                  <a:lnTo>
                    <a:pt x="277" y="488"/>
                  </a:lnTo>
                  <a:lnTo>
                    <a:pt x="297" y="502"/>
                  </a:lnTo>
                  <a:lnTo>
                    <a:pt x="318" y="516"/>
                  </a:lnTo>
                  <a:lnTo>
                    <a:pt x="340" y="530"/>
                  </a:lnTo>
                  <a:lnTo>
                    <a:pt x="361" y="544"/>
                  </a:lnTo>
                  <a:lnTo>
                    <a:pt x="384" y="555"/>
                  </a:lnTo>
                  <a:lnTo>
                    <a:pt x="408" y="568"/>
                  </a:lnTo>
                  <a:lnTo>
                    <a:pt x="431" y="580"/>
                  </a:lnTo>
                  <a:lnTo>
                    <a:pt x="455" y="591"/>
                  </a:lnTo>
                  <a:lnTo>
                    <a:pt x="480" y="602"/>
                  </a:lnTo>
                  <a:lnTo>
                    <a:pt x="504" y="612"/>
                  </a:lnTo>
                  <a:lnTo>
                    <a:pt x="530" y="622"/>
                  </a:lnTo>
                  <a:lnTo>
                    <a:pt x="555" y="631"/>
                  </a:lnTo>
                  <a:lnTo>
                    <a:pt x="582" y="639"/>
                  </a:lnTo>
                  <a:lnTo>
                    <a:pt x="607" y="648"/>
                  </a:lnTo>
                  <a:lnTo>
                    <a:pt x="634" y="655"/>
                  </a:lnTo>
                  <a:lnTo>
                    <a:pt x="661" y="662"/>
                  </a:lnTo>
                  <a:lnTo>
                    <a:pt x="688" y="668"/>
                  </a:lnTo>
                  <a:lnTo>
                    <a:pt x="716" y="675"/>
                  </a:lnTo>
                  <a:lnTo>
                    <a:pt x="744" y="679"/>
                  </a:lnTo>
                  <a:lnTo>
                    <a:pt x="772" y="684"/>
                  </a:lnTo>
                  <a:lnTo>
                    <a:pt x="800" y="687"/>
                  </a:lnTo>
                  <a:lnTo>
                    <a:pt x="829" y="692"/>
                  </a:lnTo>
                  <a:lnTo>
                    <a:pt x="857" y="694"/>
                  </a:lnTo>
                  <a:lnTo>
                    <a:pt x="886" y="696"/>
                  </a:lnTo>
                  <a:lnTo>
                    <a:pt x="915" y="698"/>
                  </a:lnTo>
                  <a:lnTo>
                    <a:pt x="944" y="699"/>
                  </a:lnTo>
                  <a:lnTo>
                    <a:pt x="973" y="699"/>
                  </a:lnTo>
                  <a:lnTo>
                    <a:pt x="1022" y="698"/>
                  </a:lnTo>
                  <a:lnTo>
                    <a:pt x="1072" y="696"/>
                  </a:lnTo>
                  <a:lnTo>
                    <a:pt x="1120" y="691"/>
                  </a:lnTo>
                  <a:lnTo>
                    <a:pt x="1168" y="685"/>
                  </a:lnTo>
                  <a:lnTo>
                    <a:pt x="1216" y="677"/>
                  </a:lnTo>
                  <a:lnTo>
                    <a:pt x="1261" y="668"/>
                  </a:lnTo>
                  <a:lnTo>
                    <a:pt x="1306" y="656"/>
                  </a:lnTo>
                  <a:lnTo>
                    <a:pt x="1350" y="644"/>
                  </a:lnTo>
                  <a:lnTo>
                    <a:pt x="1393" y="631"/>
                  </a:lnTo>
                  <a:lnTo>
                    <a:pt x="1435" y="614"/>
                  </a:lnTo>
                  <a:lnTo>
                    <a:pt x="1476" y="597"/>
                  </a:lnTo>
                  <a:lnTo>
                    <a:pt x="1515" y="579"/>
                  </a:lnTo>
                  <a:lnTo>
                    <a:pt x="1553" y="560"/>
                  </a:lnTo>
                  <a:lnTo>
                    <a:pt x="1590" y="539"/>
                  </a:lnTo>
                  <a:lnTo>
                    <a:pt x="1625" y="517"/>
                  </a:lnTo>
                  <a:lnTo>
                    <a:pt x="1659" y="494"/>
                  </a:lnTo>
                  <a:lnTo>
                    <a:pt x="1691" y="470"/>
                  </a:lnTo>
                  <a:lnTo>
                    <a:pt x="1722" y="444"/>
                  </a:lnTo>
                  <a:lnTo>
                    <a:pt x="1751" y="418"/>
                  </a:lnTo>
                  <a:lnTo>
                    <a:pt x="1777" y="390"/>
                  </a:lnTo>
                  <a:lnTo>
                    <a:pt x="1803" y="362"/>
                  </a:lnTo>
                  <a:lnTo>
                    <a:pt x="1827" y="332"/>
                  </a:lnTo>
                  <a:lnTo>
                    <a:pt x="1848" y="302"/>
                  </a:lnTo>
                  <a:lnTo>
                    <a:pt x="1868" y="271"/>
                  </a:lnTo>
                  <a:lnTo>
                    <a:pt x="1885" y="240"/>
                  </a:lnTo>
                  <a:lnTo>
                    <a:pt x="1900" y="207"/>
                  </a:lnTo>
                  <a:lnTo>
                    <a:pt x="1913" y="175"/>
                  </a:lnTo>
                  <a:lnTo>
                    <a:pt x="1925" y="140"/>
                  </a:lnTo>
                  <a:lnTo>
                    <a:pt x="1933" y="106"/>
                  </a:lnTo>
                  <a:lnTo>
                    <a:pt x="1939" y="71"/>
                  </a:lnTo>
                  <a:lnTo>
                    <a:pt x="1943" y="35"/>
                  </a:lnTo>
                  <a:lnTo>
                    <a:pt x="1944" y="0"/>
                  </a:lnTo>
                  <a:lnTo>
                    <a:pt x="0" y="0"/>
                  </a:lnTo>
                  <a:lnTo>
                    <a:pt x="2" y="28"/>
                  </a:lnTo>
                  <a:lnTo>
                    <a:pt x="4" y="54"/>
                  </a:lnTo>
                  <a:lnTo>
                    <a:pt x="7" y="81"/>
                  </a:lnTo>
                  <a:lnTo>
                    <a:pt x="12" y="109"/>
                  </a:lnTo>
                  <a:lnTo>
                    <a:pt x="19" y="135"/>
                  </a:lnTo>
                  <a:lnTo>
                    <a:pt x="27" y="162"/>
                  </a:lnTo>
                  <a:lnTo>
                    <a:pt x="36" y="189"/>
                  </a:lnTo>
                  <a:lnTo>
                    <a:pt x="47" y="214"/>
                  </a:lnTo>
                  <a:lnTo>
                    <a:pt x="60" y="240"/>
                  </a:lnTo>
                  <a:lnTo>
                    <a:pt x="72" y="265"/>
                  </a:lnTo>
                  <a:lnTo>
                    <a:pt x="87" y="289"/>
                  </a:lnTo>
                  <a:lnTo>
                    <a:pt x="105" y="314"/>
                  </a:lnTo>
                  <a:lnTo>
                    <a:pt x="122" y="338"/>
                  </a:lnTo>
                  <a:lnTo>
                    <a:pt x="141" y="361"/>
                  </a:lnTo>
                  <a:lnTo>
                    <a:pt x="162" y="385"/>
                  </a:lnTo>
                  <a:lnTo>
                    <a:pt x="183" y="407"/>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62" name="Freeform 138"/>
            <p:cNvSpPr>
              <a:spLocks/>
            </p:cNvSpPr>
            <p:nvPr/>
          </p:nvSpPr>
          <p:spPr bwMode="auto">
            <a:xfrm>
              <a:off x="7180185" y="3088615"/>
              <a:ext cx="448122" cy="162457"/>
            </a:xfrm>
            <a:custGeom>
              <a:avLst/>
              <a:gdLst/>
              <a:ahLst/>
              <a:cxnLst>
                <a:cxn ang="0">
                  <a:pos x="1769" y="278"/>
                </a:cxn>
                <a:cxn ang="0">
                  <a:pos x="1731" y="245"/>
                </a:cxn>
                <a:cxn ang="0">
                  <a:pos x="1691" y="215"/>
                </a:cxn>
                <a:cxn ang="0">
                  <a:pos x="1650" y="185"/>
                </a:cxn>
                <a:cxn ang="0">
                  <a:pos x="1605" y="158"/>
                </a:cxn>
                <a:cxn ang="0">
                  <a:pos x="1559" y="132"/>
                </a:cxn>
                <a:cxn ang="0">
                  <a:pos x="1511" y="110"/>
                </a:cxn>
                <a:cxn ang="0">
                  <a:pos x="1460" y="88"/>
                </a:cxn>
                <a:cxn ang="0">
                  <a:pos x="1409" y="69"/>
                </a:cxn>
                <a:cxn ang="0">
                  <a:pos x="1356" y="53"/>
                </a:cxn>
                <a:cxn ang="0">
                  <a:pos x="1303" y="38"/>
                </a:cxn>
                <a:cxn ang="0">
                  <a:pos x="1247" y="26"/>
                </a:cxn>
                <a:cxn ang="0">
                  <a:pos x="1191" y="15"/>
                </a:cxn>
                <a:cxn ang="0">
                  <a:pos x="1134" y="8"/>
                </a:cxn>
                <a:cxn ang="0">
                  <a:pos x="1076" y="4"/>
                </a:cxn>
                <a:cxn ang="0">
                  <a:pos x="1017" y="0"/>
                </a:cxn>
                <a:cxn ang="0">
                  <a:pos x="937" y="1"/>
                </a:cxn>
                <a:cxn ang="0">
                  <a:pos x="837" y="9"/>
                </a:cxn>
                <a:cxn ang="0">
                  <a:pos x="742" y="23"/>
                </a:cxn>
                <a:cxn ang="0">
                  <a:pos x="648" y="43"/>
                </a:cxn>
                <a:cxn ang="0">
                  <a:pos x="560" y="71"/>
                </a:cxn>
                <a:cxn ang="0">
                  <a:pos x="476" y="104"/>
                </a:cxn>
                <a:cxn ang="0">
                  <a:pos x="397" y="142"/>
                </a:cxn>
                <a:cxn ang="0">
                  <a:pos x="324" y="186"/>
                </a:cxn>
                <a:cxn ang="0">
                  <a:pos x="257" y="234"/>
                </a:cxn>
                <a:cxn ang="0">
                  <a:pos x="197" y="288"/>
                </a:cxn>
                <a:cxn ang="0">
                  <a:pos x="143" y="345"/>
                </a:cxn>
                <a:cxn ang="0">
                  <a:pos x="98" y="405"/>
                </a:cxn>
                <a:cxn ang="0">
                  <a:pos x="61" y="469"/>
                </a:cxn>
                <a:cxn ang="0">
                  <a:pos x="32" y="536"/>
                </a:cxn>
                <a:cxn ang="0">
                  <a:pos x="12" y="605"/>
                </a:cxn>
                <a:cxn ang="0">
                  <a:pos x="2" y="677"/>
                </a:cxn>
                <a:cxn ang="0">
                  <a:pos x="1974" y="714"/>
                </a:cxn>
                <a:cxn ang="0">
                  <a:pos x="1971" y="657"/>
                </a:cxn>
                <a:cxn ang="0">
                  <a:pos x="1962" y="601"/>
                </a:cxn>
                <a:cxn ang="0">
                  <a:pos x="1947" y="546"/>
                </a:cxn>
                <a:cxn ang="0">
                  <a:pos x="1926" y="493"/>
                </a:cxn>
                <a:cxn ang="0">
                  <a:pos x="1899" y="441"/>
                </a:cxn>
                <a:cxn ang="0">
                  <a:pos x="1867" y="391"/>
                </a:cxn>
                <a:cxn ang="0">
                  <a:pos x="1829" y="343"/>
                </a:cxn>
                <a:cxn ang="0">
                  <a:pos x="1786" y="295"/>
                </a:cxn>
              </a:cxnLst>
              <a:rect l="0" t="0" r="r" b="b"/>
              <a:pathLst>
                <a:path w="1974" h="714">
                  <a:moveTo>
                    <a:pt x="1786" y="295"/>
                  </a:moveTo>
                  <a:lnTo>
                    <a:pt x="1769" y="278"/>
                  </a:lnTo>
                  <a:lnTo>
                    <a:pt x="1751" y="262"/>
                  </a:lnTo>
                  <a:lnTo>
                    <a:pt x="1731" y="245"/>
                  </a:lnTo>
                  <a:lnTo>
                    <a:pt x="1712" y="230"/>
                  </a:lnTo>
                  <a:lnTo>
                    <a:pt x="1691" y="215"/>
                  </a:lnTo>
                  <a:lnTo>
                    <a:pt x="1671" y="200"/>
                  </a:lnTo>
                  <a:lnTo>
                    <a:pt x="1650" y="185"/>
                  </a:lnTo>
                  <a:lnTo>
                    <a:pt x="1627" y="171"/>
                  </a:lnTo>
                  <a:lnTo>
                    <a:pt x="1605" y="158"/>
                  </a:lnTo>
                  <a:lnTo>
                    <a:pt x="1582" y="145"/>
                  </a:lnTo>
                  <a:lnTo>
                    <a:pt x="1559" y="132"/>
                  </a:lnTo>
                  <a:lnTo>
                    <a:pt x="1535" y="120"/>
                  </a:lnTo>
                  <a:lnTo>
                    <a:pt x="1511" y="110"/>
                  </a:lnTo>
                  <a:lnTo>
                    <a:pt x="1486" y="99"/>
                  </a:lnTo>
                  <a:lnTo>
                    <a:pt x="1460" y="88"/>
                  </a:lnTo>
                  <a:lnTo>
                    <a:pt x="1436" y="79"/>
                  </a:lnTo>
                  <a:lnTo>
                    <a:pt x="1409" y="69"/>
                  </a:lnTo>
                  <a:lnTo>
                    <a:pt x="1383" y="60"/>
                  </a:lnTo>
                  <a:lnTo>
                    <a:pt x="1356" y="53"/>
                  </a:lnTo>
                  <a:lnTo>
                    <a:pt x="1329" y="45"/>
                  </a:lnTo>
                  <a:lnTo>
                    <a:pt x="1303" y="38"/>
                  </a:lnTo>
                  <a:lnTo>
                    <a:pt x="1275" y="31"/>
                  </a:lnTo>
                  <a:lnTo>
                    <a:pt x="1247" y="26"/>
                  </a:lnTo>
                  <a:lnTo>
                    <a:pt x="1219" y="21"/>
                  </a:lnTo>
                  <a:lnTo>
                    <a:pt x="1191" y="15"/>
                  </a:lnTo>
                  <a:lnTo>
                    <a:pt x="1162" y="12"/>
                  </a:lnTo>
                  <a:lnTo>
                    <a:pt x="1134" y="8"/>
                  </a:lnTo>
                  <a:lnTo>
                    <a:pt x="1105" y="6"/>
                  </a:lnTo>
                  <a:lnTo>
                    <a:pt x="1076" y="4"/>
                  </a:lnTo>
                  <a:lnTo>
                    <a:pt x="1047" y="1"/>
                  </a:lnTo>
                  <a:lnTo>
                    <a:pt x="1017" y="0"/>
                  </a:lnTo>
                  <a:lnTo>
                    <a:pt x="988" y="0"/>
                  </a:lnTo>
                  <a:lnTo>
                    <a:pt x="937" y="1"/>
                  </a:lnTo>
                  <a:lnTo>
                    <a:pt x="887" y="4"/>
                  </a:lnTo>
                  <a:lnTo>
                    <a:pt x="837" y="9"/>
                  </a:lnTo>
                  <a:lnTo>
                    <a:pt x="789" y="15"/>
                  </a:lnTo>
                  <a:lnTo>
                    <a:pt x="742" y="23"/>
                  </a:lnTo>
                  <a:lnTo>
                    <a:pt x="694" y="32"/>
                  </a:lnTo>
                  <a:lnTo>
                    <a:pt x="648" y="43"/>
                  </a:lnTo>
                  <a:lnTo>
                    <a:pt x="604" y="56"/>
                  </a:lnTo>
                  <a:lnTo>
                    <a:pt x="560" y="71"/>
                  </a:lnTo>
                  <a:lnTo>
                    <a:pt x="517" y="87"/>
                  </a:lnTo>
                  <a:lnTo>
                    <a:pt x="476" y="104"/>
                  </a:lnTo>
                  <a:lnTo>
                    <a:pt x="436" y="123"/>
                  </a:lnTo>
                  <a:lnTo>
                    <a:pt x="397" y="142"/>
                  </a:lnTo>
                  <a:lnTo>
                    <a:pt x="360" y="163"/>
                  </a:lnTo>
                  <a:lnTo>
                    <a:pt x="324" y="186"/>
                  </a:lnTo>
                  <a:lnTo>
                    <a:pt x="289" y="209"/>
                  </a:lnTo>
                  <a:lnTo>
                    <a:pt x="257" y="234"/>
                  </a:lnTo>
                  <a:lnTo>
                    <a:pt x="226" y="261"/>
                  </a:lnTo>
                  <a:lnTo>
                    <a:pt x="197" y="288"/>
                  </a:lnTo>
                  <a:lnTo>
                    <a:pt x="169" y="316"/>
                  </a:lnTo>
                  <a:lnTo>
                    <a:pt x="143" y="345"/>
                  </a:lnTo>
                  <a:lnTo>
                    <a:pt x="120" y="375"/>
                  </a:lnTo>
                  <a:lnTo>
                    <a:pt x="98" y="405"/>
                  </a:lnTo>
                  <a:lnTo>
                    <a:pt x="78" y="437"/>
                  </a:lnTo>
                  <a:lnTo>
                    <a:pt x="61" y="469"/>
                  </a:lnTo>
                  <a:lnTo>
                    <a:pt x="44" y="502"/>
                  </a:lnTo>
                  <a:lnTo>
                    <a:pt x="32" y="536"/>
                  </a:lnTo>
                  <a:lnTo>
                    <a:pt x="21" y="570"/>
                  </a:lnTo>
                  <a:lnTo>
                    <a:pt x="12" y="605"/>
                  </a:lnTo>
                  <a:lnTo>
                    <a:pt x="6" y="641"/>
                  </a:lnTo>
                  <a:lnTo>
                    <a:pt x="2" y="677"/>
                  </a:lnTo>
                  <a:lnTo>
                    <a:pt x="0" y="714"/>
                  </a:lnTo>
                  <a:lnTo>
                    <a:pt x="1974" y="714"/>
                  </a:lnTo>
                  <a:lnTo>
                    <a:pt x="1973" y="685"/>
                  </a:lnTo>
                  <a:lnTo>
                    <a:pt x="1971" y="657"/>
                  </a:lnTo>
                  <a:lnTo>
                    <a:pt x="1968" y="629"/>
                  </a:lnTo>
                  <a:lnTo>
                    <a:pt x="1962" y="601"/>
                  </a:lnTo>
                  <a:lnTo>
                    <a:pt x="1955" y="574"/>
                  </a:lnTo>
                  <a:lnTo>
                    <a:pt x="1947" y="546"/>
                  </a:lnTo>
                  <a:lnTo>
                    <a:pt x="1937" y="520"/>
                  </a:lnTo>
                  <a:lnTo>
                    <a:pt x="1926" y="493"/>
                  </a:lnTo>
                  <a:lnTo>
                    <a:pt x="1914" y="467"/>
                  </a:lnTo>
                  <a:lnTo>
                    <a:pt x="1899" y="441"/>
                  </a:lnTo>
                  <a:lnTo>
                    <a:pt x="1884" y="415"/>
                  </a:lnTo>
                  <a:lnTo>
                    <a:pt x="1867" y="391"/>
                  </a:lnTo>
                  <a:lnTo>
                    <a:pt x="1848" y="366"/>
                  </a:lnTo>
                  <a:lnTo>
                    <a:pt x="1829" y="343"/>
                  </a:lnTo>
                  <a:lnTo>
                    <a:pt x="1809" y="319"/>
                  </a:lnTo>
                  <a:lnTo>
                    <a:pt x="1786" y="295"/>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63" name="Freeform 139"/>
            <p:cNvSpPr>
              <a:spLocks/>
            </p:cNvSpPr>
            <p:nvPr/>
          </p:nvSpPr>
          <p:spPr bwMode="auto">
            <a:xfrm>
              <a:off x="7187911" y="3096351"/>
              <a:ext cx="432670" cy="311375"/>
            </a:xfrm>
            <a:custGeom>
              <a:avLst/>
              <a:gdLst/>
              <a:ahLst/>
              <a:cxnLst>
                <a:cxn ang="0">
                  <a:pos x="854" y="3"/>
                </a:cxn>
                <a:cxn ang="0">
                  <a:pos x="713" y="22"/>
                </a:cxn>
                <a:cxn ang="0">
                  <a:pos x="581" y="54"/>
                </a:cxn>
                <a:cxn ang="0">
                  <a:pos x="458" y="100"/>
                </a:cxn>
                <a:cxn ang="0">
                  <a:pos x="346" y="158"/>
                </a:cxn>
                <a:cxn ang="0">
                  <a:pos x="247" y="225"/>
                </a:cxn>
                <a:cxn ang="0">
                  <a:pos x="162" y="304"/>
                </a:cxn>
                <a:cxn ang="0">
                  <a:pos x="93" y="390"/>
                </a:cxn>
                <a:cxn ang="0">
                  <a:pos x="43" y="483"/>
                </a:cxn>
                <a:cxn ang="0">
                  <a:pos x="11" y="583"/>
                </a:cxn>
                <a:cxn ang="0">
                  <a:pos x="0" y="687"/>
                </a:cxn>
                <a:cxn ang="0">
                  <a:pos x="6" y="768"/>
                </a:cxn>
                <a:cxn ang="0">
                  <a:pos x="26" y="847"/>
                </a:cxn>
                <a:cxn ang="0">
                  <a:pos x="58" y="924"/>
                </a:cxn>
                <a:cxn ang="0">
                  <a:pos x="102" y="997"/>
                </a:cxn>
                <a:cxn ang="0">
                  <a:pos x="158" y="1066"/>
                </a:cxn>
                <a:cxn ang="0">
                  <a:pos x="214" y="1121"/>
                </a:cxn>
                <a:cxn ang="0">
                  <a:pos x="271" y="1167"/>
                </a:cxn>
                <a:cxn ang="0">
                  <a:pos x="332" y="1208"/>
                </a:cxn>
                <a:cxn ang="0">
                  <a:pos x="399" y="1246"/>
                </a:cxn>
                <a:cxn ang="0">
                  <a:pos x="468" y="1279"/>
                </a:cxn>
                <a:cxn ang="0">
                  <a:pos x="542" y="1307"/>
                </a:cxn>
                <a:cxn ang="0">
                  <a:pos x="620" y="1330"/>
                </a:cxn>
                <a:cxn ang="0">
                  <a:pos x="699" y="1349"/>
                </a:cxn>
                <a:cxn ang="0">
                  <a:pos x="782" y="1363"/>
                </a:cxn>
                <a:cxn ang="0">
                  <a:pos x="866" y="1370"/>
                </a:cxn>
                <a:cxn ang="0">
                  <a:pos x="951" y="1373"/>
                </a:cxn>
                <a:cxn ang="0">
                  <a:pos x="1036" y="1370"/>
                </a:cxn>
                <a:cxn ang="0">
                  <a:pos x="1119" y="1363"/>
                </a:cxn>
                <a:cxn ang="0">
                  <a:pos x="1201" y="1349"/>
                </a:cxn>
                <a:cxn ang="0">
                  <a:pos x="1281" y="1330"/>
                </a:cxn>
                <a:cxn ang="0">
                  <a:pos x="1357" y="1307"/>
                </a:cxn>
                <a:cxn ang="0">
                  <a:pos x="1431" y="1279"/>
                </a:cxn>
                <a:cxn ang="0">
                  <a:pos x="1501" y="1246"/>
                </a:cxn>
                <a:cxn ang="0">
                  <a:pos x="1567" y="1208"/>
                </a:cxn>
                <a:cxn ang="0">
                  <a:pos x="1629" y="1167"/>
                </a:cxn>
                <a:cxn ang="0">
                  <a:pos x="1686" y="1121"/>
                </a:cxn>
                <a:cxn ang="0">
                  <a:pos x="1741" y="1066"/>
                </a:cxn>
                <a:cxn ang="0">
                  <a:pos x="1798" y="997"/>
                </a:cxn>
                <a:cxn ang="0">
                  <a:pos x="1842" y="924"/>
                </a:cxn>
                <a:cxn ang="0">
                  <a:pos x="1875" y="847"/>
                </a:cxn>
                <a:cxn ang="0">
                  <a:pos x="1894" y="768"/>
                </a:cxn>
                <a:cxn ang="0">
                  <a:pos x="1900" y="687"/>
                </a:cxn>
                <a:cxn ang="0">
                  <a:pos x="1894" y="605"/>
                </a:cxn>
                <a:cxn ang="0">
                  <a:pos x="1875" y="527"/>
                </a:cxn>
                <a:cxn ang="0">
                  <a:pos x="1842" y="450"/>
                </a:cxn>
                <a:cxn ang="0">
                  <a:pos x="1798" y="377"/>
                </a:cxn>
                <a:cxn ang="0">
                  <a:pos x="1741" y="308"/>
                </a:cxn>
                <a:cxn ang="0">
                  <a:pos x="1686" y="252"/>
                </a:cxn>
                <a:cxn ang="0">
                  <a:pos x="1629" y="207"/>
                </a:cxn>
                <a:cxn ang="0">
                  <a:pos x="1567" y="165"/>
                </a:cxn>
                <a:cxn ang="0">
                  <a:pos x="1501" y="128"/>
                </a:cxn>
                <a:cxn ang="0">
                  <a:pos x="1431" y="95"/>
                </a:cxn>
                <a:cxn ang="0">
                  <a:pos x="1357" y="67"/>
                </a:cxn>
                <a:cxn ang="0">
                  <a:pos x="1281" y="43"/>
                </a:cxn>
                <a:cxn ang="0">
                  <a:pos x="1201" y="25"/>
                </a:cxn>
                <a:cxn ang="0">
                  <a:pos x="1119" y="11"/>
                </a:cxn>
                <a:cxn ang="0">
                  <a:pos x="1036" y="3"/>
                </a:cxn>
                <a:cxn ang="0">
                  <a:pos x="951" y="0"/>
                </a:cxn>
              </a:cxnLst>
              <a:rect l="0" t="0" r="r" b="b"/>
              <a:pathLst>
                <a:path w="1900" h="1373">
                  <a:moveTo>
                    <a:pt x="951" y="0"/>
                  </a:moveTo>
                  <a:lnTo>
                    <a:pt x="902" y="1"/>
                  </a:lnTo>
                  <a:lnTo>
                    <a:pt x="854" y="3"/>
                  </a:lnTo>
                  <a:lnTo>
                    <a:pt x="806" y="8"/>
                  </a:lnTo>
                  <a:lnTo>
                    <a:pt x="760" y="14"/>
                  </a:lnTo>
                  <a:lnTo>
                    <a:pt x="713" y="22"/>
                  </a:lnTo>
                  <a:lnTo>
                    <a:pt x="668" y="31"/>
                  </a:lnTo>
                  <a:lnTo>
                    <a:pt x="624" y="42"/>
                  </a:lnTo>
                  <a:lnTo>
                    <a:pt x="581" y="54"/>
                  </a:lnTo>
                  <a:lnTo>
                    <a:pt x="539" y="68"/>
                  </a:lnTo>
                  <a:lnTo>
                    <a:pt x="497" y="84"/>
                  </a:lnTo>
                  <a:lnTo>
                    <a:pt x="458" y="100"/>
                  </a:lnTo>
                  <a:lnTo>
                    <a:pt x="420" y="118"/>
                  </a:lnTo>
                  <a:lnTo>
                    <a:pt x="382" y="137"/>
                  </a:lnTo>
                  <a:lnTo>
                    <a:pt x="346" y="158"/>
                  </a:lnTo>
                  <a:lnTo>
                    <a:pt x="312" y="179"/>
                  </a:lnTo>
                  <a:lnTo>
                    <a:pt x="279" y="202"/>
                  </a:lnTo>
                  <a:lnTo>
                    <a:pt x="247" y="225"/>
                  </a:lnTo>
                  <a:lnTo>
                    <a:pt x="217" y="251"/>
                  </a:lnTo>
                  <a:lnTo>
                    <a:pt x="189" y="277"/>
                  </a:lnTo>
                  <a:lnTo>
                    <a:pt x="162" y="304"/>
                  </a:lnTo>
                  <a:lnTo>
                    <a:pt x="137" y="332"/>
                  </a:lnTo>
                  <a:lnTo>
                    <a:pt x="115" y="361"/>
                  </a:lnTo>
                  <a:lnTo>
                    <a:pt x="93" y="390"/>
                  </a:lnTo>
                  <a:lnTo>
                    <a:pt x="75" y="420"/>
                  </a:lnTo>
                  <a:lnTo>
                    <a:pt x="58" y="452"/>
                  </a:lnTo>
                  <a:lnTo>
                    <a:pt x="43" y="483"/>
                  </a:lnTo>
                  <a:lnTo>
                    <a:pt x="30" y="516"/>
                  </a:lnTo>
                  <a:lnTo>
                    <a:pt x="19" y="548"/>
                  </a:lnTo>
                  <a:lnTo>
                    <a:pt x="11" y="583"/>
                  </a:lnTo>
                  <a:lnTo>
                    <a:pt x="5" y="617"/>
                  </a:lnTo>
                  <a:lnTo>
                    <a:pt x="1" y="651"/>
                  </a:lnTo>
                  <a:lnTo>
                    <a:pt x="0" y="687"/>
                  </a:lnTo>
                  <a:lnTo>
                    <a:pt x="1" y="714"/>
                  </a:lnTo>
                  <a:lnTo>
                    <a:pt x="3" y="741"/>
                  </a:lnTo>
                  <a:lnTo>
                    <a:pt x="6" y="768"/>
                  </a:lnTo>
                  <a:lnTo>
                    <a:pt x="12" y="794"/>
                  </a:lnTo>
                  <a:lnTo>
                    <a:pt x="18" y="821"/>
                  </a:lnTo>
                  <a:lnTo>
                    <a:pt x="26" y="847"/>
                  </a:lnTo>
                  <a:lnTo>
                    <a:pt x="35" y="872"/>
                  </a:lnTo>
                  <a:lnTo>
                    <a:pt x="46" y="898"/>
                  </a:lnTo>
                  <a:lnTo>
                    <a:pt x="58" y="924"/>
                  </a:lnTo>
                  <a:lnTo>
                    <a:pt x="71" y="948"/>
                  </a:lnTo>
                  <a:lnTo>
                    <a:pt x="86" y="973"/>
                  </a:lnTo>
                  <a:lnTo>
                    <a:pt x="102" y="997"/>
                  </a:lnTo>
                  <a:lnTo>
                    <a:pt x="119" y="1020"/>
                  </a:lnTo>
                  <a:lnTo>
                    <a:pt x="139" y="1044"/>
                  </a:lnTo>
                  <a:lnTo>
                    <a:pt x="158" y="1066"/>
                  </a:lnTo>
                  <a:lnTo>
                    <a:pt x="179" y="1089"/>
                  </a:lnTo>
                  <a:lnTo>
                    <a:pt x="197" y="1105"/>
                  </a:lnTo>
                  <a:lnTo>
                    <a:pt x="214" y="1121"/>
                  </a:lnTo>
                  <a:lnTo>
                    <a:pt x="232" y="1137"/>
                  </a:lnTo>
                  <a:lnTo>
                    <a:pt x="251" y="1152"/>
                  </a:lnTo>
                  <a:lnTo>
                    <a:pt x="271" y="1167"/>
                  </a:lnTo>
                  <a:lnTo>
                    <a:pt x="291" y="1181"/>
                  </a:lnTo>
                  <a:lnTo>
                    <a:pt x="312" y="1195"/>
                  </a:lnTo>
                  <a:lnTo>
                    <a:pt x="332" y="1208"/>
                  </a:lnTo>
                  <a:lnTo>
                    <a:pt x="353" y="1221"/>
                  </a:lnTo>
                  <a:lnTo>
                    <a:pt x="376" y="1234"/>
                  </a:lnTo>
                  <a:lnTo>
                    <a:pt x="399" y="1246"/>
                  </a:lnTo>
                  <a:lnTo>
                    <a:pt x="421" y="1257"/>
                  </a:lnTo>
                  <a:lnTo>
                    <a:pt x="445" y="1268"/>
                  </a:lnTo>
                  <a:lnTo>
                    <a:pt x="468" y="1279"/>
                  </a:lnTo>
                  <a:lnTo>
                    <a:pt x="493" y="1289"/>
                  </a:lnTo>
                  <a:lnTo>
                    <a:pt x="518" y="1298"/>
                  </a:lnTo>
                  <a:lnTo>
                    <a:pt x="542" y="1307"/>
                  </a:lnTo>
                  <a:lnTo>
                    <a:pt x="568" y="1315"/>
                  </a:lnTo>
                  <a:lnTo>
                    <a:pt x="594" y="1323"/>
                  </a:lnTo>
                  <a:lnTo>
                    <a:pt x="620" y="1330"/>
                  </a:lnTo>
                  <a:lnTo>
                    <a:pt x="646" y="1337"/>
                  </a:lnTo>
                  <a:lnTo>
                    <a:pt x="672" y="1343"/>
                  </a:lnTo>
                  <a:lnTo>
                    <a:pt x="699" y="1349"/>
                  </a:lnTo>
                  <a:lnTo>
                    <a:pt x="726" y="1354"/>
                  </a:lnTo>
                  <a:lnTo>
                    <a:pt x="754" y="1358"/>
                  </a:lnTo>
                  <a:lnTo>
                    <a:pt x="782" y="1363"/>
                  </a:lnTo>
                  <a:lnTo>
                    <a:pt x="809" y="1366"/>
                  </a:lnTo>
                  <a:lnTo>
                    <a:pt x="837" y="1368"/>
                  </a:lnTo>
                  <a:lnTo>
                    <a:pt x="866" y="1370"/>
                  </a:lnTo>
                  <a:lnTo>
                    <a:pt x="894" y="1372"/>
                  </a:lnTo>
                  <a:lnTo>
                    <a:pt x="922" y="1373"/>
                  </a:lnTo>
                  <a:lnTo>
                    <a:pt x="951" y="1373"/>
                  </a:lnTo>
                  <a:lnTo>
                    <a:pt x="979" y="1373"/>
                  </a:lnTo>
                  <a:lnTo>
                    <a:pt x="1008" y="1372"/>
                  </a:lnTo>
                  <a:lnTo>
                    <a:pt x="1036" y="1370"/>
                  </a:lnTo>
                  <a:lnTo>
                    <a:pt x="1064" y="1368"/>
                  </a:lnTo>
                  <a:lnTo>
                    <a:pt x="1091" y="1366"/>
                  </a:lnTo>
                  <a:lnTo>
                    <a:pt x="1119" y="1363"/>
                  </a:lnTo>
                  <a:lnTo>
                    <a:pt x="1146" y="1358"/>
                  </a:lnTo>
                  <a:lnTo>
                    <a:pt x="1174" y="1354"/>
                  </a:lnTo>
                  <a:lnTo>
                    <a:pt x="1201" y="1349"/>
                  </a:lnTo>
                  <a:lnTo>
                    <a:pt x="1228" y="1343"/>
                  </a:lnTo>
                  <a:lnTo>
                    <a:pt x="1254" y="1337"/>
                  </a:lnTo>
                  <a:lnTo>
                    <a:pt x="1281" y="1330"/>
                  </a:lnTo>
                  <a:lnTo>
                    <a:pt x="1306" y="1323"/>
                  </a:lnTo>
                  <a:lnTo>
                    <a:pt x="1332" y="1315"/>
                  </a:lnTo>
                  <a:lnTo>
                    <a:pt x="1357" y="1307"/>
                  </a:lnTo>
                  <a:lnTo>
                    <a:pt x="1383" y="1298"/>
                  </a:lnTo>
                  <a:lnTo>
                    <a:pt x="1406" y="1289"/>
                  </a:lnTo>
                  <a:lnTo>
                    <a:pt x="1431" y="1279"/>
                  </a:lnTo>
                  <a:lnTo>
                    <a:pt x="1455" y="1268"/>
                  </a:lnTo>
                  <a:lnTo>
                    <a:pt x="1478" y="1257"/>
                  </a:lnTo>
                  <a:lnTo>
                    <a:pt x="1501" y="1246"/>
                  </a:lnTo>
                  <a:lnTo>
                    <a:pt x="1523" y="1234"/>
                  </a:lnTo>
                  <a:lnTo>
                    <a:pt x="1546" y="1221"/>
                  </a:lnTo>
                  <a:lnTo>
                    <a:pt x="1567" y="1208"/>
                  </a:lnTo>
                  <a:lnTo>
                    <a:pt x="1588" y="1195"/>
                  </a:lnTo>
                  <a:lnTo>
                    <a:pt x="1608" y="1181"/>
                  </a:lnTo>
                  <a:lnTo>
                    <a:pt x="1629" y="1167"/>
                  </a:lnTo>
                  <a:lnTo>
                    <a:pt x="1648" y="1152"/>
                  </a:lnTo>
                  <a:lnTo>
                    <a:pt x="1667" y="1137"/>
                  </a:lnTo>
                  <a:lnTo>
                    <a:pt x="1686" y="1121"/>
                  </a:lnTo>
                  <a:lnTo>
                    <a:pt x="1703" y="1105"/>
                  </a:lnTo>
                  <a:lnTo>
                    <a:pt x="1720" y="1089"/>
                  </a:lnTo>
                  <a:lnTo>
                    <a:pt x="1741" y="1066"/>
                  </a:lnTo>
                  <a:lnTo>
                    <a:pt x="1762" y="1044"/>
                  </a:lnTo>
                  <a:lnTo>
                    <a:pt x="1780" y="1020"/>
                  </a:lnTo>
                  <a:lnTo>
                    <a:pt x="1798" y="997"/>
                  </a:lnTo>
                  <a:lnTo>
                    <a:pt x="1815" y="973"/>
                  </a:lnTo>
                  <a:lnTo>
                    <a:pt x="1828" y="948"/>
                  </a:lnTo>
                  <a:lnTo>
                    <a:pt x="1842" y="924"/>
                  </a:lnTo>
                  <a:lnTo>
                    <a:pt x="1854" y="898"/>
                  </a:lnTo>
                  <a:lnTo>
                    <a:pt x="1865" y="872"/>
                  </a:lnTo>
                  <a:lnTo>
                    <a:pt x="1875" y="847"/>
                  </a:lnTo>
                  <a:lnTo>
                    <a:pt x="1882" y="821"/>
                  </a:lnTo>
                  <a:lnTo>
                    <a:pt x="1889" y="794"/>
                  </a:lnTo>
                  <a:lnTo>
                    <a:pt x="1894" y="768"/>
                  </a:lnTo>
                  <a:lnTo>
                    <a:pt x="1897" y="741"/>
                  </a:lnTo>
                  <a:lnTo>
                    <a:pt x="1899" y="714"/>
                  </a:lnTo>
                  <a:lnTo>
                    <a:pt x="1900" y="687"/>
                  </a:lnTo>
                  <a:lnTo>
                    <a:pt x="1899" y="660"/>
                  </a:lnTo>
                  <a:lnTo>
                    <a:pt x="1897" y="632"/>
                  </a:lnTo>
                  <a:lnTo>
                    <a:pt x="1894" y="605"/>
                  </a:lnTo>
                  <a:lnTo>
                    <a:pt x="1889" y="579"/>
                  </a:lnTo>
                  <a:lnTo>
                    <a:pt x="1882" y="553"/>
                  </a:lnTo>
                  <a:lnTo>
                    <a:pt x="1875" y="527"/>
                  </a:lnTo>
                  <a:lnTo>
                    <a:pt x="1865" y="501"/>
                  </a:lnTo>
                  <a:lnTo>
                    <a:pt x="1854" y="475"/>
                  </a:lnTo>
                  <a:lnTo>
                    <a:pt x="1842" y="450"/>
                  </a:lnTo>
                  <a:lnTo>
                    <a:pt x="1828" y="425"/>
                  </a:lnTo>
                  <a:lnTo>
                    <a:pt x="1815" y="401"/>
                  </a:lnTo>
                  <a:lnTo>
                    <a:pt x="1798" y="377"/>
                  </a:lnTo>
                  <a:lnTo>
                    <a:pt x="1780" y="353"/>
                  </a:lnTo>
                  <a:lnTo>
                    <a:pt x="1762" y="331"/>
                  </a:lnTo>
                  <a:lnTo>
                    <a:pt x="1741" y="308"/>
                  </a:lnTo>
                  <a:lnTo>
                    <a:pt x="1720" y="285"/>
                  </a:lnTo>
                  <a:lnTo>
                    <a:pt x="1703" y="269"/>
                  </a:lnTo>
                  <a:lnTo>
                    <a:pt x="1686" y="252"/>
                  </a:lnTo>
                  <a:lnTo>
                    <a:pt x="1667" y="237"/>
                  </a:lnTo>
                  <a:lnTo>
                    <a:pt x="1648" y="222"/>
                  </a:lnTo>
                  <a:lnTo>
                    <a:pt x="1629" y="207"/>
                  </a:lnTo>
                  <a:lnTo>
                    <a:pt x="1608" y="192"/>
                  </a:lnTo>
                  <a:lnTo>
                    <a:pt x="1588" y="178"/>
                  </a:lnTo>
                  <a:lnTo>
                    <a:pt x="1567" y="165"/>
                  </a:lnTo>
                  <a:lnTo>
                    <a:pt x="1546" y="152"/>
                  </a:lnTo>
                  <a:lnTo>
                    <a:pt x="1523" y="140"/>
                  </a:lnTo>
                  <a:lnTo>
                    <a:pt x="1501" y="128"/>
                  </a:lnTo>
                  <a:lnTo>
                    <a:pt x="1478" y="116"/>
                  </a:lnTo>
                  <a:lnTo>
                    <a:pt x="1455" y="105"/>
                  </a:lnTo>
                  <a:lnTo>
                    <a:pt x="1431" y="95"/>
                  </a:lnTo>
                  <a:lnTo>
                    <a:pt x="1406" y="85"/>
                  </a:lnTo>
                  <a:lnTo>
                    <a:pt x="1383" y="75"/>
                  </a:lnTo>
                  <a:lnTo>
                    <a:pt x="1357" y="67"/>
                  </a:lnTo>
                  <a:lnTo>
                    <a:pt x="1332" y="58"/>
                  </a:lnTo>
                  <a:lnTo>
                    <a:pt x="1306" y="51"/>
                  </a:lnTo>
                  <a:lnTo>
                    <a:pt x="1281" y="43"/>
                  </a:lnTo>
                  <a:lnTo>
                    <a:pt x="1254" y="37"/>
                  </a:lnTo>
                  <a:lnTo>
                    <a:pt x="1228" y="30"/>
                  </a:lnTo>
                  <a:lnTo>
                    <a:pt x="1201" y="25"/>
                  </a:lnTo>
                  <a:lnTo>
                    <a:pt x="1174" y="19"/>
                  </a:lnTo>
                  <a:lnTo>
                    <a:pt x="1146" y="15"/>
                  </a:lnTo>
                  <a:lnTo>
                    <a:pt x="1119" y="11"/>
                  </a:lnTo>
                  <a:lnTo>
                    <a:pt x="1091" y="8"/>
                  </a:lnTo>
                  <a:lnTo>
                    <a:pt x="1064" y="5"/>
                  </a:lnTo>
                  <a:lnTo>
                    <a:pt x="1036" y="3"/>
                  </a:lnTo>
                  <a:lnTo>
                    <a:pt x="1008" y="1"/>
                  </a:lnTo>
                  <a:lnTo>
                    <a:pt x="979" y="0"/>
                  </a:lnTo>
                  <a:lnTo>
                    <a:pt x="951" y="0"/>
                  </a:lnTo>
                  <a:close/>
                </a:path>
              </a:pathLst>
            </a:custGeom>
            <a:solidFill>
              <a:schemeClr val="tx1">
                <a:lumMod val="50000"/>
                <a:lumOff val="50000"/>
              </a:schemeClr>
            </a:solidFill>
            <a:ln w="9525">
              <a:solidFill>
                <a:schemeClr val="tx1">
                  <a:lumMod val="50000"/>
                  <a:lumOff val="50000"/>
                </a:schemeClr>
              </a:solid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8289" name="Freeform 140"/>
            <p:cNvSpPr>
              <a:spLocks/>
            </p:cNvSpPr>
            <p:nvPr/>
          </p:nvSpPr>
          <p:spPr bwMode="auto">
            <a:xfrm>
              <a:off x="7194550" y="3100388"/>
              <a:ext cx="419100" cy="300038"/>
            </a:xfrm>
            <a:custGeom>
              <a:avLst/>
              <a:gdLst>
                <a:gd name="T0" fmla="*/ 1845 w 1850"/>
                <a:gd name="T1" fmla="*/ 728 h 1322"/>
                <a:gd name="T2" fmla="*/ 1821 w 1850"/>
                <a:gd name="T3" fmla="*/ 826 h 1322"/>
                <a:gd name="T4" fmla="*/ 1777 w 1850"/>
                <a:gd name="T5" fmla="*/ 918 h 1322"/>
                <a:gd name="T6" fmla="*/ 1715 w 1850"/>
                <a:gd name="T7" fmla="*/ 1003 h 1322"/>
                <a:gd name="T8" fmla="*/ 1638 w 1850"/>
                <a:gd name="T9" fmla="*/ 1081 h 1322"/>
                <a:gd name="T10" fmla="*/ 1547 w 1850"/>
                <a:gd name="T11" fmla="*/ 1150 h 1322"/>
                <a:gd name="T12" fmla="*/ 1441 w 1850"/>
                <a:gd name="T13" fmla="*/ 1209 h 1322"/>
                <a:gd name="T14" fmla="*/ 1325 w 1850"/>
                <a:gd name="T15" fmla="*/ 1256 h 1322"/>
                <a:gd name="T16" fmla="*/ 1200 w 1850"/>
                <a:gd name="T17" fmla="*/ 1292 h 1322"/>
                <a:gd name="T18" fmla="*/ 1066 w 1850"/>
                <a:gd name="T19" fmla="*/ 1314 h 1322"/>
                <a:gd name="T20" fmla="*/ 926 w 1850"/>
                <a:gd name="T21" fmla="*/ 1322 h 1322"/>
                <a:gd name="T22" fmla="*/ 843 w 1850"/>
                <a:gd name="T23" fmla="*/ 1318 h 1322"/>
                <a:gd name="T24" fmla="*/ 760 w 1850"/>
                <a:gd name="T25" fmla="*/ 1311 h 1322"/>
                <a:gd name="T26" fmla="*/ 681 w 1850"/>
                <a:gd name="T27" fmla="*/ 1298 h 1322"/>
                <a:gd name="T28" fmla="*/ 602 w 1850"/>
                <a:gd name="T29" fmla="*/ 1280 h 1322"/>
                <a:gd name="T30" fmla="*/ 527 w 1850"/>
                <a:gd name="T31" fmla="*/ 1257 h 1322"/>
                <a:gd name="T32" fmla="*/ 455 w 1850"/>
                <a:gd name="T33" fmla="*/ 1229 h 1322"/>
                <a:gd name="T34" fmla="*/ 386 w 1850"/>
                <a:gd name="T35" fmla="*/ 1197 h 1322"/>
                <a:gd name="T36" fmla="*/ 322 w 1850"/>
                <a:gd name="T37" fmla="*/ 1162 h 1322"/>
                <a:gd name="T38" fmla="*/ 262 w 1850"/>
                <a:gd name="T39" fmla="*/ 1121 h 1322"/>
                <a:gd name="T40" fmla="*/ 207 w 1850"/>
                <a:gd name="T41" fmla="*/ 1077 h 1322"/>
                <a:gd name="T42" fmla="*/ 152 w 1850"/>
                <a:gd name="T43" fmla="*/ 1023 h 1322"/>
                <a:gd name="T44" fmla="*/ 99 w 1850"/>
                <a:gd name="T45" fmla="*/ 957 h 1322"/>
                <a:gd name="T46" fmla="*/ 56 w 1850"/>
                <a:gd name="T47" fmla="*/ 886 h 1322"/>
                <a:gd name="T48" fmla="*/ 24 w 1850"/>
                <a:gd name="T49" fmla="*/ 813 h 1322"/>
                <a:gd name="T50" fmla="*/ 6 w 1850"/>
                <a:gd name="T51" fmla="*/ 738 h 1322"/>
                <a:gd name="T52" fmla="*/ 0 w 1850"/>
                <a:gd name="T53" fmla="*/ 661 h 1322"/>
                <a:gd name="T54" fmla="*/ 6 w 1850"/>
                <a:gd name="T55" fmla="*/ 583 h 1322"/>
                <a:gd name="T56" fmla="*/ 24 w 1850"/>
                <a:gd name="T57" fmla="*/ 507 h 1322"/>
                <a:gd name="T58" fmla="*/ 56 w 1850"/>
                <a:gd name="T59" fmla="*/ 434 h 1322"/>
                <a:gd name="T60" fmla="*/ 99 w 1850"/>
                <a:gd name="T61" fmla="*/ 365 h 1322"/>
                <a:gd name="T62" fmla="*/ 152 w 1850"/>
                <a:gd name="T63" fmla="*/ 298 h 1322"/>
                <a:gd name="T64" fmla="*/ 207 w 1850"/>
                <a:gd name="T65" fmla="*/ 244 h 1322"/>
                <a:gd name="T66" fmla="*/ 262 w 1850"/>
                <a:gd name="T67" fmla="*/ 200 h 1322"/>
                <a:gd name="T68" fmla="*/ 322 w 1850"/>
                <a:gd name="T69" fmla="*/ 160 h 1322"/>
                <a:gd name="T70" fmla="*/ 386 w 1850"/>
                <a:gd name="T71" fmla="*/ 124 h 1322"/>
                <a:gd name="T72" fmla="*/ 455 w 1850"/>
                <a:gd name="T73" fmla="*/ 92 h 1322"/>
                <a:gd name="T74" fmla="*/ 527 w 1850"/>
                <a:gd name="T75" fmla="*/ 64 h 1322"/>
                <a:gd name="T76" fmla="*/ 602 w 1850"/>
                <a:gd name="T77" fmla="*/ 42 h 1322"/>
                <a:gd name="T78" fmla="*/ 681 w 1850"/>
                <a:gd name="T79" fmla="*/ 23 h 1322"/>
                <a:gd name="T80" fmla="*/ 760 w 1850"/>
                <a:gd name="T81" fmla="*/ 11 h 1322"/>
                <a:gd name="T82" fmla="*/ 843 w 1850"/>
                <a:gd name="T83" fmla="*/ 3 h 1322"/>
                <a:gd name="T84" fmla="*/ 926 w 1850"/>
                <a:gd name="T85" fmla="*/ 0 h 1322"/>
                <a:gd name="T86" fmla="*/ 1008 w 1850"/>
                <a:gd name="T87" fmla="*/ 3 h 1322"/>
                <a:gd name="T88" fmla="*/ 1090 w 1850"/>
                <a:gd name="T89" fmla="*/ 11 h 1322"/>
                <a:gd name="T90" fmla="*/ 1171 w 1850"/>
                <a:gd name="T91" fmla="*/ 23 h 1322"/>
                <a:gd name="T92" fmla="*/ 1248 w 1850"/>
                <a:gd name="T93" fmla="*/ 42 h 1322"/>
                <a:gd name="T94" fmla="*/ 1323 w 1850"/>
                <a:gd name="T95" fmla="*/ 64 h 1322"/>
                <a:gd name="T96" fmla="*/ 1395 w 1850"/>
                <a:gd name="T97" fmla="*/ 92 h 1322"/>
                <a:gd name="T98" fmla="*/ 1464 w 1850"/>
                <a:gd name="T99" fmla="*/ 124 h 1322"/>
                <a:gd name="T100" fmla="*/ 1528 w 1850"/>
                <a:gd name="T101" fmla="*/ 160 h 1322"/>
                <a:gd name="T102" fmla="*/ 1589 w 1850"/>
                <a:gd name="T103" fmla="*/ 200 h 1322"/>
                <a:gd name="T104" fmla="*/ 1643 w 1850"/>
                <a:gd name="T105" fmla="*/ 244 h 1322"/>
                <a:gd name="T106" fmla="*/ 1698 w 1850"/>
                <a:gd name="T107" fmla="*/ 298 h 1322"/>
                <a:gd name="T108" fmla="*/ 1752 w 1850"/>
                <a:gd name="T109" fmla="*/ 365 h 1322"/>
                <a:gd name="T110" fmla="*/ 1795 w 1850"/>
                <a:gd name="T111" fmla="*/ 434 h 1322"/>
                <a:gd name="T112" fmla="*/ 1825 w 1850"/>
                <a:gd name="T113" fmla="*/ 507 h 1322"/>
                <a:gd name="T114" fmla="*/ 1843 w 1850"/>
                <a:gd name="T115" fmla="*/ 583 h 1322"/>
                <a:gd name="T116" fmla="*/ 1850 w 1850"/>
                <a:gd name="T117" fmla="*/ 661 h 13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850"/>
                <a:gd name="T178" fmla="*/ 0 h 1322"/>
                <a:gd name="T179" fmla="*/ 1850 w 1850"/>
                <a:gd name="T180" fmla="*/ 1322 h 132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850" h="1322">
                  <a:moveTo>
                    <a:pt x="1850" y="661"/>
                  </a:moveTo>
                  <a:lnTo>
                    <a:pt x="1849" y="695"/>
                  </a:lnTo>
                  <a:lnTo>
                    <a:pt x="1845" y="728"/>
                  </a:lnTo>
                  <a:lnTo>
                    <a:pt x="1839" y="762"/>
                  </a:lnTo>
                  <a:lnTo>
                    <a:pt x="1830" y="794"/>
                  </a:lnTo>
                  <a:lnTo>
                    <a:pt x="1821" y="826"/>
                  </a:lnTo>
                  <a:lnTo>
                    <a:pt x="1808" y="857"/>
                  </a:lnTo>
                  <a:lnTo>
                    <a:pt x="1794" y="888"/>
                  </a:lnTo>
                  <a:lnTo>
                    <a:pt x="1777" y="918"/>
                  </a:lnTo>
                  <a:lnTo>
                    <a:pt x="1758" y="947"/>
                  </a:lnTo>
                  <a:lnTo>
                    <a:pt x="1738" y="976"/>
                  </a:lnTo>
                  <a:lnTo>
                    <a:pt x="1715" y="1003"/>
                  </a:lnTo>
                  <a:lnTo>
                    <a:pt x="1692" y="1030"/>
                  </a:lnTo>
                  <a:lnTo>
                    <a:pt x="1666" y="1056"/>
                  </a:lnTo>
                  <a:lnTo>
                    <a:pt x="1638" y="1081"/>
                  </a:lnTo>
                  <a:lnTo>
                    <a:pt x="1609" y="1105"/>
                  </a:lnTo>
                  <a:lnTo>
                    <a:pt x="1579" y="1127"/>
                  </a:lnTo>
                  <a:lnTo>
                    <a:pt x="1547" y="1150"/>
                  </a:lnTo>
                  <a:lnTo>
                    <a:pt x="1513" y="1170"/>
                  </a:lnTo>
                  <a:lnTo>
                    <a:pt x="1478" y="1191"/>
                  </a:lnTo>
                  <a:lnTo>
                    <a:pt x="1441" y="1209"/>
                  </a:lnTo>
                  <a:lnTo>
                    <a:pt x="1405" y="1226"/>
                  </a:lnTo>
                  <a:lnTo>
                    <a:pt x="1365" y="1242"/>
                  </a:lnTo>
                  <a:lnTo>
                    <a:pt x="1325" y="1256"/>
                  </a:lnTo>
                  <a:lnTo>
                    <a:pt x="1285" y="1270"/>
                  </a:lnTo>
                  <a:lnTo>
                    <a:pt x="1243" y="1282"/>
                  </a:lnTo>
                  <a:lnTo>
                    <a:pt x="1200" y="1292"/>
                  </a:lnTo>
                  <a:lnTo>
                    <a:pt x="1157" y="1301"/>
                  </a:lnTo>
                  <a:lnTo>
                    <a:pt x="1112" y="1308"/>
                  </a:lnTo>
                  <a:lnTo>
                    <a:pt x="1066" y="1314"/>
                  </a:lnTo>
                  <a:lnTo>
                    <a:pt x="1020" y="1318"/>
                  </a:lnTo>
                  <a:lnTo>
                    <a:pt x="973" y="1320"/>
                  </a:lnTo>
                  <a:lnTo>
                    <a:pt x="926" y="1322"/>
                  </a:lnTo>
                  <a:lnTo>
                    <a:pt x="898" y="1322"/>
                  </a:lnTo>
                  <a:lnTo>
                    <a:pt x="870" y="1320"/>
                  </a:lnTo>
                  <a:lnTo>
                    <a:pt x="843" y="1318"/>
                  </a:lnTo>
                  <a:lnTo>
                    <a:pt x="815" y="1317"/>
                  </a:lnTo>
                  <a:lnTo>
                    <a:pt x="788" y="1314"/>
                  </a:lnTo>
                  <a:lnTo>
                    <a:pt x="760" y="1311"/>
                  </a:lnTo>
                  <a:lnTo>
                    <a:pt x="733" y="1308"/>
                  </a:lnTo>
                  <a:lnTo>
                    <a:pt x="707" y="1302"/>
                  </a:lnTo>
                  <a:lnTo>
                    <a:pt x="681" y="1298"/>
                  </a:lnTo>
                  <a:lnTo>
                    <a:pt x="654" y="1293"/>
                  </a:lnTo>
                  <a:lnTo>
                    <a:pt x="628" y="1286"/>
                  </a:lnTo>
                  <a:lnTo>
                    <a:pt x="602" y="1280"/>
                  </a:lnTo>
                  <a:lnTo>
                    <a:pt x="578" y="1272"/>
                  </a:lnTo>
                  <a:lnTo>
                    <a:pt x="552" y="1265"/>
                  </a:lnTo>
                  <a:lnTo>
                    <a:pt x="527" y="1257"/>
                  </a:lnTo>
                  <a:lnTo>
                    <a:pt x="502" y="1249"/>
                  </a:lnTo>
                  <a:lnTo>
                    <a:pt x="479" y="1239"/>
                  </a:lnTo>
                  <a:lnTo>
                    <a:pt x="455" y="1229"/>
                  </a:lnTo>
                  <a:lnTo>
                    <a:pt x="432" y="1220"/>
                  </a:lnTo>
                  <a:lnTo>
                    <a:pt x="409" y="1209"/>
                  </a:lnTo>
                  <a:lnTo>
                    <a:pt x="386" y="1197"/>
                  </a:lnTo>
                  <a:lnTo>
                    <a:pt x="365" y="1186"/>
                  </a:lnTo>
                  <a:lnTo>
                    <a:pt x="343" y="1174"/>
                  </a:lnTo>
                  <a:lnTo>
                    <a:pt x="322" y="1162"/>
                  </a:lnTo>
                  <a:lnTo>
                    <a:pt x="302" y="1149"/>
                  </a:lnTo>
                  <a:lnTo>
                    <a:pt x="281" y="1135"/>
                  </a:lnTo>
                  <a:lnTo>
                    <a:pt x="262" y="1121"/>
                  </a:lnTo>
                  <a:lnTo>
                    <a:pt x="242" y="1107"/>
                  </a:lnTo>
                  <a:lnTo>
                    <a:pt x="224" y="1092"/>
                  </a:lnTo>
                  <a:lnTo>
                    <a:pt x="207" y="1077"/>
                  </a:lnTo>
                  <a:lnTo>
                    <a:pt x="189" y="1061"/>
                  </a:lnTo>
                  <a:lnTo>
                    <a:pt x="173" y="1045"/>
                  </a:lnTo>
                  <a:lnTo>
                    <a:pt x="152" y="1023"/>
                  </a:lnTo>
                  <a:lnTo>
                    <a:pt x="133" y="1002"/>
                  </a:lnTo>
                  <a:lnTo>
                    <a:pt x="115" y="979"/>
                  </a:lnTo>
                  <a:lnTo>
                    <a:pt x="99" y="957"/>
                  </a:lnTo>
                  <a:lnTo>
                    <a:pt x="82" y="933"/>
                  </a:lnTo>
                  <a:lnTo>
                    <a:pt x="68" y="911"/>
                  </a:lnTo>
                  <a:lnTo>
                    <a:pt x="56" y="886"/>
                  </a:lnTo>
                  <a:lnTo>
                    <a:pt x="44" y="862"/>
                  </a:lnTo>
                  <a:lnTo>
                    <a:pt x="34" y="838"/>
                  </a:lnTo>
                  <a:lnTo>
                    <a:pt x="24" y="813"/>
                  </a:lnTo>
                  <a:lnTo>
                    <a:pt x="17" y="788"/>
                  </a:lnTo>
                  <a:lnTo>
                    <a:pt x="10" y="764"/>
                  </a:lnTo>
                  <a:lnTo>
                    <a:pt x="6" y="738"/>
                  </a:lnTo>
                  <a:lnTo>
                    <a:pt x="3" y="712"/>
                  </a:lnTo>
                  <a:lnTo>
                    <a:pt x="1" y="686"/>
                  </a:lnTo>
                  <a:lnTo>
                    <a:pt x="0" y="661"/>
                  </a:lnTo>
                  <a:lnTo>
                    <a:pt x="1" y="635"/>
                  </a:lnTo>
                  <a:lnTo>
                    <a:pt x="3" y="609"/>
                  </a:lnTo>
                  <a:lnTo>
                    <a:pt x="6" y="583"/>
                  </a:lnTo>
                  <a:lnTo>
                    <a:pt x="10" y="558"/>
                  </a:lnTo>
                  <a:lnTo>
                    <a:pt x="17" y="533"/>
                  </a:lnTo>
                  <a:lnTo>
                    <a:pt x="24" y="507"/>
                  </a:lnTo>
                  <a:lnTo>
                    <a:pt x="34" y="483"/>
                  </a:lnTo>
                  <a:lnTo>
                    <a:pt x="44" y="459"/>
                  </a:lnTo>
                  <a:lnTo>
                    <a:pt x="56" y="434"/>
                  </a:lnTo>
                  <a:lnTo>
                    <a:pt x="68" y="411"/>
                  </a:lnTo>
                  <a:lnTo>
                    <a:pt x="82" y="387"/>
                  </a:lnTo>
                  <a:lnTo>
                    <a:pt x="99" y="365"/>
                  </a:lnTo>
                  <a:lnTo>
                    <a:pt x="115" y="342"/>
                  </a:lnTo>
                  <a:lnTo>
                    <a:pt x="133" y="320"/>
                  </a:lnTo>
                  <a:lnTo>
                    <a:pt x="152" y="298"/>
                  </a:lnTo>
                  <a:lnTo>
                    <a:pt x="173" y="277"/>
                  </a:lnTo>
                  <a:lnTo>
                    <a:pt x="189" y="261"/>
                  </a:lnTo>
                  <a:lnTo>
                    <a:pt x="207" y="244"/>
                  </a:lnTo>
                  <a:lnTo>
                    <a:pt x="224" y="229"/>
                  </a:lnTo>
                  <a:lnTo>
                    <a:pt x="242" y="214"/>
                  </a:lnTo>
                  <a:lnTo>
                    <a:pt x="262" y="200"/>
                  </a:lnTo>
                  <a:lnTo>
                    <a:pt x="281" y="187"/>
                  </a:lnTo>
                  <a:lnTo>
                    <a:pt x="302" y="173"/>
                  </a:lnTo>
                  <a:lnTo>
                    <a:pt x="322" y="160"/>
                  </a:lnTo>
                  <a:lnTo>
                    <a:pt x="343" y="148"/>
                  </a:lnTo>
                  <a:lnTo>
                    <a:pt x="365" y="135"/>
                  </a:lnTo>
                  <a:lnTo>
                    <a:pt x="386" y="124"/>
                  </a:lnTo>
                  <a:lnTo>
                    <a:pt x="409" y="113"/>
                  </a:lnTo>
                  <a:lnTo>
                    <a:pt x="432" y="102"/>
                  </a:lnTo>
                  <a:lnTo>
                    <a:pt x="455" y="92"/>
                  </a:lnTo>
                  <a:lnTo>
                    <a:pt x="479" y="82"/>
                  </a:lnTo>
                  <a:lnTo>
                    <a:pt x="502" y="73"/>
                  </a:lnTo>
                  <a:lnTo>
                    <a:pt x="527" y="64"/>
                  </a:lnTo>
                  <a:lnTo>
                    <a:pt x="552" y="57"/>
                  </a:lnTo>
                  <a:lnTo>
                    <a:pt x="578" y="49"/>
                  </a:lnTo>
                  <a:lnTo>
                    <a:pt x="602" y="42"/>
                  </a:lnTo>
                  <a:lnTo>
                    <a:pt x="628" y="35"/>
                  </a:lnTo>
                  <a:lnTo>
                    <a:pt x="654" y="29"/>
                  </a:lnTo>
                  <a:lnTo>
                    <a:pt x="681" y="23"/>
                  </a:lnTo>
                  <a:lnTo>
                    <a:pt x="707" y="19"/>
                  </a:lnTo>
                  <a:lnTo>
                    <a:pt x="733" y="14"/>
                  </a:lnTo>
                  <a:lnTo>
                    <a:pt x="760" y="11"/>
                  </a:lnTo>
                  <a:lnTo>
                    <a:pt x="788" y="7"/>
                  </a:lnTo>
                  <a:lnTo>
                    <a:pt x="815" y="4"/>
                  </a:lnTo>
                  <a:lnTo>
                    <a:pt x="843" y="3"/>
                  </a:lnTo>
                  <a:lnTo>
                    <a:pt x="870" y="1"/>
                  </a:lnTo>
                  <a:lnTo>
                    <a:pt x="898" y="0"/>
                  </a:lnTo>
                  <a:lnTo>
                    <a:pt x="926" y="0"/>
                  </a:lnTo>
                  <a:lnTo>
                    <a:pt x="954" y="0"/>
                  </a:lnTo>
                  <a:lnTo>
                    <a:pt x="982" y="1"/>
                  </a:lnTo>
                  <a:lnTo>
                    <a:pt x="1008" y="3"/>
                  </a:lnTo>
                  <a:lnTo>
                    <a:pt x="1036" y="4"/>
                  </a:lnTo>
                  <a:lnTo>
                    <a:pt x="1063" y="7"/>
                  </a:lnTo>
                  <a:lnTo>
                    <a:pt x="1090" y="11"/>
                  </a:lnTo>
                  <a:lnTo>
                    <a:pt x="1117" y="14"/>
                  </a:lnTo>
                  <a:lnTo>
                    <a:pt x="1144" y="19"/>
                  </a:lnTo>
                  <a:lnTo>
                    <a:pt x="1171" y="23"/>
                  </a:lnTo>
                  <a:lnTo>
                    <a:pt x="1196" y="29"/>
                  </a:lnTo>
                  <a:lnTo>
                    <a:pt x="1222" y="35"/>
                  </a:lnTo>
                  <a:lnTo>
                    <a:pt x="1248" y="42"/>
                  </a:lnTo>
                  <a:lnTo>
                    <a:pt x="1274" y="49"/>
                  </a:lnTo>
                  <a:lnTo>
                    <a:pt x="1299" y="57"/>
                  </a:lnTo>
                  <a:lnTo>
                    <a:pt x="1323" y="64"/>
                  </a:lnTo>
                  <a:lnTo>
                    <a:pt x="1348" y="73"/>
                  </a:lnTo>
                  <a:lnTo>
                    <a:pt x="1372" y="82"/>
                  </a:lnTo>
                  <a:lnTo>
                    <a:pt x="1395" y="92"/>
                  </a:lnTo>
                  <a:lnTo>
                    <a:pt x="1419" y="102"/>
                  </a:lnTo>
                  <a:lnTo>
                    <a:pt x="1441" y="113"/>
                  </a:lnTo>
                  <a:lnTo>
                    <a:pt x="1464" y="124"/>
                  </a:lnTo>
                  <a:lnTo>
                    <a:pt x="1485" y="135"/>
                  </a:lnTo>
                  <a:lnTo>
                    <a:pt x="1507" y="148"/>
                  </a:lnTo>
                  <a:lnTo>
                    <a:pt x="1528" y="160"/>
                  </a:lnTo>
                  <a:lnTo>
                    <a:pt x="1549" y="173"/>
                  </a:lnTo>
                  <a:lnTo>
                    <a:pt x="1569" y="187"/>
                  </a:lnTo>
                  <a:lnTo>
                    <a:pt x="1589" y="200"/>
                  </a:lnTo>
                  <a:lnTo>
                    <a:pt x="1608" y="214"/>
                  </a:lnTo>
                  <a:lnTo>
                    <a:pt x="1626" y="229"/>
                  </a:lnTo>
                  <a:lnTo>
                    <a:pt x="1643" y="244"/>
                  </a:lnTo>
                  <a:lnTo>
                    <a:pt x="1662" y="261"/>
                  </a:lnTo>
                  <a:lnTo>
                    <a:pt x="1678" y="277"/>
                  </a:lnTo>
                  <a:lnTo>
                    <a:pt x="1698" y="298"/>
                  </a:lnTo>
                  <a:lnTo>
                    <a:pt x="1718" y="320"/>
                  </a:lnTo>
                  <a:lnTo>
                    <a:pt x="1736" y="342"/>
                  </a:lnTo>
                  <a:lnTo>
                    <a:pt x="1752" y="365"/>
                  </a:lnTo>
                  <a:lnTo>
                    <a:pt x="1768" y="387"/>
                  </a:lnTo>
                  <a:lnTo>
                    <a:pt x="1782" y="411"/>
                  </a:lnTo>
                  <a:lnTo>
                    <a:pt x="1795" y="434"/>
                  </a:lnTo>
                  <a:lnTo>
                    <a:pt x="1806" y="459"/>
                  </a:lnTo>
                  <a:lnTo>
                    <a:pt x="1816" y="483"/>
                  </a:lnTo>
                  <a:lnTo>
                    <a:pt x="1825" y="507"/>
                  </a:lnTo>
                  <a:lnTo>
                    <a:pt x="1832" y="533"/>
                  </a:lnTo>
                  <a:lnTo>
                    <a:pt x="1839" y="558"/>
                  </a:lnTo>
                  <a:lnTo>
                    <a:pt x="1843" y="583"/>
                  </a:lnTo>
                  <a:lnTo>
                    <a:pt x="1846" y="609"/>
                  </a:lnTo>
                  <a:lnTo>
                    <a:pt x="1849" y="635"/>
                  </a:lnTo>
                  <a:lnTo>
                    <a:pt x="1850" y="661"/>
                  </a:lnTo>
                  <a:close/>
                </a:path>
              </a:pathLst>
            </a:custGeom>
            <a:solidFill>
              <a:schemeClr val="bg1"/>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1165" name="Freeform 141"/>
            <p:cNvSpPr>
              <a:spLocks/>
            </p:cNvSpPr>
            <p:nvPr/>
          </p:nvSpPr>
          <p:spPr bwMode="auto">
            <a:xfrm>
              <a:off x="7504687" y="3069275"/>
              <a:ext cx="166114" cy="145050"/>
            </a:xfrm>
            <a:custGeom>
              <a:avLst/>
              <a:gdLst/>
              <a:ahLst/>
              <a:cxnLst>
                <a:cxn ang="0">
                  <a:pos x="18" y="88"/>
                </a:cxn>
                <a:cxn ang="0">
                  <a:pos x="227" y="0"/>
                </a:cxn>
                <a:cxn ang="0">
                  <a:pos x="737" y="311"/>
                </a:cxn>
                <a:cxn ang="0">
                  <a:pos x="558" y="633"/>
                </a:cxn>
                <a:cxn ang="0">
                  <a:pos x="18" y="333"/>
                </a:cxn>
                <a:cxn ang="0">
                  <a:pos x="0" y="113"/>
                </a:cxn>
                <a:cxn ang="0">
                  <a:pos x="18" y="88"/>
                </a:cxn>
              </a:cxnLst>
              <a:rect l="0" t="0" r="r" b="b"/>
              <a:pathLst>
                <a:path w="737" h="633">
                  <a:moveTo>
                    <a:pt x="18" y="88"/>
                  </a:moveTo>
                  <a:lnTo>
                    <a:pt x="227" y="0"/>
                  </a:lnTo>
                  <a:lnTo>
                    <a:pt x="737" y="311"/>
                  </a:lnTo>
                  <a:lnTo>
                    <a:pt x="558" y="633"/>
                  </a:lnTo>
                  <a:lnTo>
                    <a:pt x="18" y="333"/>
                  </a:lnTo>
                  <a:lnTo>
                    <a:pt x="0" y="113"/>
                  </a:lnTo>
                  <a:lnTo>
                    <a:pt x="18" y="88"/>
                  </a:lnTo>
                  <a:close/>
                </a:path>
              </a:pathLst>
            </a:custGeom>
            <a:solidFill>
              <a:schemeClr val="bg1">
                <a:lumMod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8291" name="Freeform 142"/>
            <p:cNvSpPr>
              <a:spLocks/>
            </p:cNvSpPr>
            <p:nvPr/>
          </p:nvSpPr>
          <p:spPr bwMode="auto">
            <a:xfrm>
              <a:off x="7197725" y="3133725"/>
              <a:ext cx="409575" cy="263525"/>
            </a:xfrm>
            <a:custGeom>
              <a:avLst/>
              <a:gdLst>
                <a:gd name="T0" fmla="*/ 26 w 1806"/>
                <a:gd name="T1" fmla="*/ 665 h 1162"/>
                <a:gd name="T2" fmla="*/ 131 w 1806"/>
                <a:gd name="T3" fmla="*/ 847 h 1162"/>
                <a:gd name="T4" fmla="*/ 220 w 1806"/>
                <a:gd name="T5" fmla="*/ 935 h 1162"/>
                <a:gd name="T6" fmla="*/ 296 w 1806"/>
                <a:gd name="T7" fmla="*/ 991 h 1162"/>
                <a:gd name="T8" fmla="*/ 380 w 1806"/>
                <a:gd name="T9" fmla="*/ 1039 h 1162"/>
                <a:gd name="T10" fmla="*/ 470 w 1806"/>
                <a:gd name="T11" fmla="*/ 1080 h 1162"/>
                <a:gd name="T12" fmla="*/ 567 w 1806"/>
                <a:gd name="T13" fmla="*/ 1113 h 1162"/>
                <a:gd name="T14" fmla="*/ 669 w 1806"/>
                <a:gd name="T15" fmla="*/ 1138 h 1162"/>
                <a:gd name="T16" fmla="*/ 774 w 1806"/>
                <a:gd name="T17" fmla="*/ 1154 h 1162"/>
                <a:gd name="T18" fmla="*/ 883 w 1806"/>
                <a:gd name="T19" fmla="*/ 1162 h 1162"/>
                <a:gd name="T20" fmla="*/ 1020 w 1806"/>
                <a:gd name="T21" fmla="*/ 1157 h 1162"/>
                <a:gd name="T22" fmla="*/ 1162 w 1806"/>
                <a:gd name="T23" fmla="*/ 1136 h 1162"/>
                <a:gd name="T24" fmla="*/ 1296 w 1806"/>
                <a:gd name="T25" fmla="*/ 1101 h 1162"/>
                <a:gd name="T26" fmla="*/ 1418 w 1806"/>
                <a:gd name="T27" fmla="*/ 1050 h 1162"/>
                <a:gd name="T28" fmla="*/ 1528 w 1806"/>
                <a:gd name="T29" fmla="*/ 989 h 1162"/>
                <a:gd name="T30" fmla="*/ 1622 w 1806"/>
                <a:gd name="T31" fmla="*/ 915 h 1162"/>
                <a:gd name="T32" fmla="*/ 1702 w 1806"/>
                <a:gd name="T33" fmla="*/ 832 h 1162"/>
                <a:gd name="T34" fmla="*/ 1762 w 1806"/>
                <a:gd name="T35" fmla="*/ 741 h 1162"/>
                <a:gd name="T36" fmla="*/ 1804 w 1806"/>
                <a:gd name="T37" fmla="*/ 455 h 1162"/>
                <a:gd name="T38" fmla="*/ 1800 w 1806"/>
                <a:gd name="T39" fmla="*/ 409 h 1162"/>
                <a:gd name="T40" fmla="*/ 1777 w 1806"/>
                <a:gd name="T41" fmla="*/ 386 h 1162"/>
                <a:gd name="T42" fmla="*/ 1732 w 1806"/>
                <a:gd name="T43" fmla="*/ 357 h 1162"/>
                <a:gd name="T44" fmla="*/ 1666 w 1806"/>
                <a:gd name="T45" fmla="*/ 324 h 1162"/>
                <a:gd name="T46" fmla="*/ 1581 w 1806"/>
                <a:gd name="T47" fmla="*/ 292 h 1162"/>
                <a:gd name="T48" fmla="*/ 1501 w 1806"/>
                <a:gd name="T49" fmla="*/ 258 h 1162"/>
                <a:gd name="T50" fmla="*/ 1437 w 1806"/>
                <a:gd name="T51" fmla="*/ 229 h 1162"/>
                <a:gd name="T52" fmla="*/ 1402 w 1806"/>
                <a:gd name="T53" fmla="*/ 212 h 1162"/>
                <a:gd name="T54" fmla="*/ 1393 w 1806"/>
                <a:gd name="T55" fmla="*/ 202 h 1162"/>
                <a:gd name="T56" fmla="*/ 1360 w 1806"/>
                <a:gd name="T57" fmla="*/ 145 h 1162"/>
                <a:gd name="T58" fmla="*/ 1293 w 1806"/>
                <a:gd name="T59" fmla="*/ 85 h 1162"/>
                <a:gd name="T60" fmla="*/ 1231 w 1806"/>
                <a:gd name="T61" fmla="*/ 61 h 1162"/>
                <a:gd name="T62" fmla="*/ 1161 w 1806"/>
                <a:gd name="T63" fmla="*/ 49 h 1162"/>
                <a:gd name="T64" fmla="*/ 1092 w 1806"/>
                <a:gd name="T65" fmla="*/ 38 h 1162"/>
                <a:gd name="T66" fmla="*/ 1009 w 1806"/>
                <a:gd name="T67" fmla="*/ 17 h 1162"/>
                <a:gd name="T68" fmla="*/ 948 w 1806"/>
                <a:gd name="T69" fmla="*/ 14 h 1162"/>
                <a:gd name="T70" fmla="*/ 902 w 1806"/>
                <a:gd name="T71" fmla="*/ 14 h 1162"/>
                <a:gd name="T72" fmla="*/ 864 w 1806"/>
                <a:gd name="T73" fmla="*/ 8 h 1162"/>
                <a:gd name="T74" fmla="*/ 817 w 1806"/>
                <a:gd name="T75" fmla="*/ 2 h 1162"/>
                <a:gd name="T76" fmla="*/ 766 w 1806"/>
                <a:gd name="T77" fmla="*/ 0 h 1162"/>
                <a:gd name="T78" fmla="*/ 692 w 1806"/>
                <a:gd name="T79" fmla="*/ 9 h 1162"/>
                <a:gd name="T80" fmla="*/ 655 w 1806"/>
                <a:gd name="T81" fmla="*/ 30 h 1162"/>
                <a:gd name="T82" fmla="*/ 650 w 1806"/>
                <a:gd name="T83" fmla="*/ 34 h 1162"/>
                <a:gd name="T84" fmla="*/ 623 w 1806"/>
                <a:gd name="T85" fmla="*/ 35 h 1162"/>
                <a:gd name="T86" fmla="*/ 570 w 1806"/>
                <a:gd name="T87" fmla="*/ 41 h 1162"/>
                <a:gd name="T88" fmla="*/ 495 w 1806"/>
                <a:gd name="T89" fmla="*/ 55 h 1162"/>
                <a:gd name="T90" fmla="*/ 418 w 1806"/>
                <a:gd name="T91" fmla="*/ 74 h 1162"/>
                <a:gd name="T92" fmla="*/ 355 w 1806"/>
                <a:gd name="T93" fmla="*/ 86 h 1162"/>
                <a:gd name="T94" fmla="*/ 292 w 1806"/>
                <a:gd name="T95" fmla="*/ 93 h 1162"/>
                <a:gd name="T96" fmla="*/ 232 w 1806"/>
                <a:gd name="T97" fmla="*/ 99 h 1162"/>
                <a:gd name="T98" fmla="*/ 196 w 1806"/>
                <a:gd name="T99" fmla="*/ 108 h 1162"/>
                <a:gd name="T100" fmla="*/ 178 w 1806"/>
                <a:gd name="T101" fmla="*/ 124 h 1162"/>
                <a:gd name="T102" fmla="*/ 140 w 1806"/>
                <a:gd name="T103" fmla="*/ 166 h 1162"/>
                <a:gd name="T104" fmla="*/ 87 w 1806"/>
                <a:gd name="T105" fmla="*/ 234 h 1162"/>
                <a:gd name="T106" fmla="*/ 55 w 1806"/>
                <a:gd name="T107" fmla="*/ 323 h 1162"/>
                <a:gd name="T108" fmla="*/ 36 w 1806"/>
                <a:gd name="T109" fmla="*/ 405 h 1162"/>
                <a:gd name="T110" fmla="*/ 13 w 1806"/>
                <a:gd name="T111" fmla="*/ 479 h 11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06"/>
                <a:gd name="T169" fmla="*/ 0 h 1162"/>
                <a:gd name="T170" fmla="*/ 1806 w 1806"/>
                <a:gd name="T171" fmla="*/ 1162 h 116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06" h="1162">
                  <a:moveTo>
                    <a:pt x="0" y="517"/>
                  </a:moveTo>
                  <a:lnTo>
                    <a:pt x="3" y="567"/>
                  </a:lnTo>
                  <a:lnTo>
                    <a:pt x="12" y="617"/>
                  </a:lnTo>
                  <a:lnTo>
                    <a:pt x="26" y="665"/>
                  </a:lnTo>
                  <a:lnTo>
                    <a:pt x="45" y="712"/>
                  </a:lnTo>
                  <a:lnTo>
                    <a:pt x="69" y="758"/>
                  </a:lnTo>
                  <a:lnTo>
                    <a:pt x="98" y="803"/>
                  </a:lnTo>
                  <a:lnTo>
                    <a:pt x="131" y="847"/>
                  </a:lnTo>
                  <a:lnTo>
                    <a:pt x="170" y="889"/>
                  </a:lnTo>
                  <a:lnTo>
                    <a:pt x="186" y="905"/>
                  </a:lnTo>
                  <a:lnTo>
                    <a:pt x="203" y="920"/>
                  </a:lnTo>
                  <a:lnTo>
                    <a:pt x="220" y="935"/>
                  </a:lnTo>
                  <a:lnTo>
                    <a:pt x="238" y="950"/>
                  </a:lnTo>
                  <a:lnTo>
                    <a:pt x="257" y="964"/>
                  </a:lnTo>
                  <a:lnTo>
                    <a:pt x="276" y="977"/>
                  </a:lnTo>
                  <a:lnTo>
                    <a:pt x="296" y="991"/>
                  </a:lnTo>
                  <a:lnTo>
                    <a:pt x="316" y="1004"/>
                  </a:lnTo>
                  <a:lnTo>
                    <a:pt x="337" y="1016"/>
                  </a:lnTo>
                  <a:lnTo>
                    <a:pt x="358" y="1028"/>
                  </a:lnTo>
                  <a:lnTo>
                    <a:pt x="380" y="1039"/>
                  </a:lnTo>
                  <a:lnTo>
                    <a:pt x="402" y="1050"/>
                  </a:lnTo>
                  <a:lnTo>
                    <a:pt x="424" y="1061"/>
                  </a:lnTo>
                  <a:lnTo>
                    <a:pt x="447" y="1070"/>
                  </a:lnTo>
                  <a:lnTo>
                    <a:pt x="470" y="1080"/>
                  </a:lnTo>
                  <a:lnTo>
                    <a:pt x="494" y="1090"/>
                  </a:lnTo>
                  <a:lnTo>
                    <a:pt x="518" y="1098"/>
                  </a:lnTo>
                  <a:lnTo>
                    <a:pt x="542" y="1106"/>
                  </a:lnTo>
                  <a:lnTo>
                    <a:pt x="567" y="1113"/>
                  </a:lnTo>
                  <a:lnTo>
                    <a:pt x="592" y="1121"/>
                  </a:lnTo>
                  <a:lnTo>
                    <a:pt x="618" y="1127"/>
                  </a:lnTo>
                  <a:lnTo>
                    <a:pt x="643" y="1133"/>
                  </a:lnTo>
                  <a:lnTo>
                    <a:pt x="669" y="1138"/>
                  </a:lnTo>
                  <a:lnTo>
                    <a:pt x="695" y="1143"/>
                  </a:lnTo>
                  <a:lnTo>
                    <a:pt x="721" y="1148"/>
                  </a:lnTo>
                  <a:lnTo>
                    <a:pt x="748" y="1151"/>
                  </a:lnTo>
                  <a:lnTo>
                    <a:pt x="774" y="1154"/>
                  </a:lnTo>
                  <a:lnTo>
                    <a:pt x="801" y="1157"/>
                  </a:lnTo>
                  <a:lnTo>
                    <a:pt x="828" y="1160"/>
                  </a:lnTo>
                  <a:lnTo>
                    <a:pt x="855" y="1161"/>
                  </a:lnTo>
                  <a:lnTo>
                    <a:pt x="883" y="1162"/>
                  </a:lnTo>
                  <a:lnTo>
                    <a:pt x="910" y="1162"/>
                  </a:lnTo>
                  <a:lnTo>
                    <a:pt x="947" y="1161"/>
                  </a:lnTo>
                  <a:lnTo>
                    <a:pt x="984" y="1160"/>
                  </a:lnTo>
                  <a:lnTo>
                    <a:pt x="1020" y="1157"/>
                  </a:lnTo>
                  <a:lnTo>
                    <a:pt x="1057" y="1153"/>
                  </a:lnTo>
                  <a:lnTo>
                    <a:pt x="1092" y="1149"/>
                  </a:lnTo>
                  <a:lnTo>
                    <a:pt x="1128" y="1142"/>
                  </a:lnTo>
                  <a:lnTo>
                    <a:pt x="1162" y="1136"/>
                  </a:lnTo>
                  <a:lnTo>
                    <a:pt x="1197" y="1128"/>
                  </a:lnTo>
                  <a:lnTo>
                    <a:pt x="1230" y="1120"/>
                  </a:lnTo>
                  <a:lnTo>
                    <a:pt x="1263" y="1110"/>
                  </a:lnTo>
                  <a:lnTo>
                    <a:pt x="1296" y="1101"/>
                  </a:lnTo>
                  <a:lnTo>
                    <a:pt x="1328" y="1089"/>
                  </a:lnTo>
                  <a:lnTo>
                    <a:pt x="1358" y="1077"/>
                  </a:lnTo>
                  <a:lnTo>
                    <a:pt x="1388" y="1064"/>
                  </a:lnTo>
                  <a:lnTo>
                    <a:pt x="1418" y="1050"/>
                  </a:lnTo>
                  <a:lnTo>
                    <a:pt x="1447" y="1036"/>
                  </a:lnTo>
                  <a:lnTo>
                    <a:pt x="1474" y="1021"/>
                  </a:lnTo>
                  <a:lnTo>
                    <a:pt x="1502" y="1005"/>
                  </a:lnTo>
                  <a:lnTo>
                    <a:pt x="1528" y="989"/>
                  </a:lnTo>
                  <a:lnTo>
                    <a:pt x="1552" y="971"/>
                  </a:lnTo>
                  <a:lnTo>
                    <a:pt x="1577" y="954"/>
                  </a:lnTo>
                  <a:lnTo>
                    <a:pt x="1601" y="934"/>
                  </a:lnTo>
                  <a:lnTo>
                    <a:pt x="1622" y="915"/>
                  </a:lnTo>
                  <a:lnTo>
                    <a:pt x="1644" y="896"/>
                  </a:lnTo>
                  <a:lnTo>
                    <a:pt x="1664" y="875"/>
                  </a:lnTo>
                  <a:lnTo>
                    <a:pt x="1683" y="854"/>
                  </a:lnTo>
                  <a:lnTo>
                    <a:pt x="1702" y="832"/>
                  </a:lnTo>
                  <a:lnTo>
                    <a:pt x="1718" y="811"/>
                  </a:lnTo>
                  <a:lnTo>
                    <a:pt x="1734" y="788"/>
                  </a:lnTo>
                  <a:lnTo>
                    <a:pt x="1748" y="765"/>
                  </a:lnTo>
                  <a:lnTo>
                    <a:pt x="1762" y="741"/>
                  </a:lnTo>
                  <a:lnTo>
                    <a:pt x="1774" y="718"/>
                  </a:lnTo>
                  <a:lnTo>
                    <a:pt x="1800" y="479"/>
                  </a:lnTo>
                  <a:lnTo>
                    <a:pt x="1802" y="472"/>
                  </a:lnTo>
                  <a:lnTo>
                    <a:pt x="1804" y="455"/>
                  </a:lnTo>
                  <a:lnTo>
                    <a:pt x="1806" y="434"/>
                  </a:lnTo>
                  <a:lnTo>
                    <a:pt x="1805" y="417"/>
                  </a:lnTo>
                  <a:lnTo>
                    <a:pt x="1804" y="414"/>
                  </a:lnTo>
                  <a:lnTo>
                    <a:pt x="1800" y="409"/>
                  </a:lnTo>
                  <a:lnTo>
                    <a:pt x="1796" y="404"/>
                  </a:lnTo>
                  <a:lnTo>
                    <a:pt x="1792" y="399"/>
                  </a:lnTo>
                  <a:lnTo>
                    <a:pt x="1784" y="392"/>
                  </a:lnTo>
                  <a:lnTo>
                    <a:pt x="1777" y="386"/>
                  </a:lnTo>
                  <a:lnTo>
                    <a:pt x="1768" y="380"/>
                  </a:lnTo>
                  <a:lnTo>
                    <a:pt x="1757" y="372"/>
                  </a:lnTo>
                  <a:lnTo>
                    <a:pt x="1746" y="365"/>
                  </a:lnTo>
                  <a:lnTo>
                    <a:pt x="1732" y="357"/>
                  </a:lnTo>
                  <a:lnTo>
                    <a:pt x="1718" y="349"/>
                  </a:lnTo>
                  <a:lnTo>
                    <a:pt x="1702" y="341"/>
                  </a:lnTo>
                  <a:lnTo>
                    <a:pt x="1684" y="332"/>
                  </a:lnTo>
                  <a:lnTo>
                    <a:pt x="1666" y="324"/>
                  </a:lnTo>
                  <a:lnTo>
                    <a:pt x="1646" y="316"/>
                  </a:lnTo>
                  <a:lnTo>
                    <a:pt x="1624" y="308"/>
                  </a:lnTo>
                  <a:lnTo>
                    <a:pt x="1603" y="299"/>
                  </a:lnTo>
                  <a:lnTo>
                    <a:pt x="1581" y="292"/>
                  </a:lnTo>
                  <a:lnTo>
                    <a:pt x="1560" y="283"/>
                  </a:lnTo>
                  <a:lnTo>
                    <a:pt x="1539" y="274"/>
                  </a:lnTo>
                  <a:lnTo>
                    <a:pt x="1520" y="266"/>
                  </a:lnTo>
                  <a:lnTo>
                    <a:pt x="1501" y="258"/>
                  </a:lnTo>
                  <a:lnTo>
                    <a:pt x="1484" y="250"/>
                  </a:lnTo>
                  <a:lnTo>
                    <a:pt x="1466" y="242"/>
                  </a:lnTo>
                  <a:lnTo>
                    <a:pt x="1451" y="236"/>
                  </a:lnTo>
                  <a:lnTo>
                    <a:pt x="1437" y="229"/>
                  </a:lnTo>
                  <a:lnTo>
                    <a:pt x="1426" y="224"/>
                  </a:lnTo>
                  <a:lnTo>
                    <a:pt x="1416" y="220"/>
                  </a:lnTo>
                  <a:lnTo>
                    <a:pt x="1407" y="215"/>
                  </a:lnTo>
                  <a:lnTo>
                    <a:pt x="1402" y="212"/>
                  </a:lnTo>
                  <a:lnTo>
                    <a:pt x="1398" y="211"/>
                  </a:lnTo>
                  <a:lnTo>
                    <a:pt x="1396" y="210"/>
                  </a:lnTo>
                  <a:lnTo>
                    <a:pt x="1395" y="208"/>
                  </a:lnTo>
                  <a:lnTo>
                    <a:pt x="1393" y="202"/>
                  </a:lnTo>
                  <a:lnTo>
                    <a:pt x="1390" y="192"/>
                  </a:lnTo>
                  <a:lnTo>
                    <a:pt x="1383" y="179"/>
                  </a:lnTo>
                  <a:lnTo>
                    <a:pt x="1373" y="163"/>
                  </a:lnTo>
                  <a:lnTo>
                    <a:pt x="1360" y="145"/>
                  </a:lnTo>
                  <a:lnTo>
                    <a:pt x="1343" y="124"/>
                  </a:lnTo>
                  <a:lnTo>
                    <a:pt x="1320" y="103"/>
                  </a:lnTo>
                  <a:lnTo>
                    <a:pt x="1307" y="93"/>
                  </a:lnTo>
                  <a:lnTo>
                    <a:pt x="1293" y="85"/>
                  </a:lnTo>
                  <a:lnTo>
                    <a:pt x="1278" y="77"/>
                  </a:lnTo>
                  <a:lnTo>
                    <a:pt x="1263" y="71"/>
                  </a:lnTo>
                  <a:lnTo>
                    <a:pt x="1247" y="65"/>
                  </a:lnTo>
                  <a:lnTo>
                    <a:pt x="1231" y="61"/>
                  </a:lnTo>
                  <a:lnTo>
                    <a:pt x="1214" y="58"/>
                  </a:lnTo>
                  <a:lnTo>
                    <a:pt x="1197" y="55"/>
                  </a:lnTo>
                  <a:lnTo>
                    <a:pt x="1179" y="51"/>
                  </a:lnTo>
                  <a:lnTo>
                    <a:pt x="1161" y="49"/>
                  </a:lnTo>
                  <a:lnTo>
                    <a:pt x="1144" y="47"/>
                  </a:lnTo>
                  <a:lnTo>
                    <a:pt x="1127" y="44"/>
                  </a:lnTo>
                  <a:lnTo>
                    <a:pt x="1109" y="42"/>
                  </a:lnTo>
                  <a:lnTo>
                    <a:pt x="1092" y="38"/>
                  </a:lnTo>
                  <a:lnTo>
                    <a:pt x="1075" y="34"/>
                  </a:lnTo>
                  <a:lnTo>
                    <a:pt x="1059" y="30"/>
                  </a:lnTo>
                  <a:lnTo>
                    <a:pt x="1031" y="22"/>
                  </a:lnTo>
                  <a:lnTo>
                    <a:pt x="1009" y="17"/>
                  </a:lnTo>
                  <a:lnTo>
                    <a:pt x="989" y="14"/>
                  </a:lnTo>
                  <a:lnTo>
                    <a:pt x="974" y="13"/>
                  </a:lnTo>
                  <a:lnTo>
                    <a:pt x="961" y="13"/>
                  </a:lnTo>
                  <a:lnTo>
                    <a:pt x="948" y="14"/>
                  </a:lnTo>
                  <a:lnTo>
                    <a:pt x="935" y="15"/>
                  </a:lnTo>
                  <a:lnTo>
                    <a:pt x="919" y="15"/>
                  </a:lnTo>
                  <a:lnTo>
                    <a:pt x="911" y="15"/>
                  </a:lnTo>
                  <a:lnTo>
                    <a:pt x="902" y="14"/>
                  </a:lnTo>
                  <a:lnTo>
                    <a:pt x="894" y="13"/>
                  </a:lnTo>
                  <a:lnTo>
                    <a:pt x="884" y="12"/>
                  </a:lnTo>
                  <a:lnTo>
                    <a:pt x="873" y="11"/>
                  </a:lnTo>
                  <a:lnTo>
                    <a:pt x="864" y="8"/>
                  </a:lnTo>
                  <a:lnTo>
                    <a:pt x="853" y="6"/>
                  </a:lnTo>
                  <a:lnTo>
                    <a:pt x="841" y="5"/>
                  </a:lnTo>
                  <a:lnTo>
                    <a:pt x="829" y="3"/>
                  </a:lnTo>
                  <a:lnTo>
                    <a:pt x="817" y="2"/>
                  </a:lnTo>
                  <a:lnTo>
                    <a:pt x="806" y="1"/>
                  </a:lnTo>
                  <a:lnTo>
                    <a:pt x="793" y="0"/>
                  </a:lnTo>
                  <a:lnTo>
                    <a:pt x="780" y="0"/>
                  </a:lnTo>
                  <a:lnTo>
                    <a:pt x="766" y="0"/>
                  </a:lnTo>
                  <a:lnTo>
                    <a:pt x="752" y="0"/>
                  </a:lnTo>
                  <a:lnTo>
                    <a:pt x="738" y="1"/>
                  </a:lnTo>
                  <a:lnTo>
                    <a:pt x="712" y="4"/>
                  </a:lnTo>
                  <a:lnTo>
                    <a:pt x="692" y="9"/>
                  </a:lnTo>
                  <a:lnTo>
                    <a:pt x="677" y="15"/>
                  </a:lnTo>
                  <a:lnTo>
                    <a:pt x="667" y="20"/>
                  </a:lnTo>
                  <a:lnTo>
                    <a:pt x="659" y="26"/>
                  </a:lnTo>
                  <a:lnTo>
                    <a:pt x="655" y="30"/>
                  </a:lnTo>
                  <a:lnTo>
                    <a:pt x="653" y="33"/>
                  </a:lnTo>
                  <a:lnTo>
                    <a:pt x="653" y="34"/>
                  </a:lnTo>
                  <a:lnTo>
                    <a:pt x="652" y="34"/>
                  </a:lnTo>
                  <a:lnTo>
                    <a:pt x="650" y="34"/>
                  </a:lnTo>
                  <a:lnTo>
                    <a:pt x="646" y="34"/>
                  </a:lnTo>
                  <a:lnTo>
                    <a:pt x="639" y="34"/>
                  </a:lnTo>
                  <a:lnTo>
                    <a:pt x="632" y="34"/>
                  </a:lnTo>
                  <a:lnTo>
                    <a:pt x="623" y="35"/>
                  </a:lnTo>
                  <a:lnTo>
                    <a:pt x="612" y="35"/>
                  </a:lnTo>
                  <a:lnTo>
                    <a:pt x="600" y="36"/>
                  </a:lnTo>
                  <a:lnTo>
                    <a:pt x="586" y="38"/>
                  </a:lnTo>
                  <a:lnTo>
                    <a:pt x="570" y="41"/>
                  </a:lnTo>
                  <a:lnTo>
                    <a:pt x="554" y="43"/>
                  </a:lnTo>
                  <a:lnTo>
                    <a:pt x="536" y="46"/>
                  </a:lnTo>
                  <a:lnTo>
                    <a:pt x="516" y="50"/>
                  </a:lnTo>
                  <a:lnTo>
                    <a:pt x="495" y="55"/>
                  </a:lnTo>
                  <a:lnTo>
                    <a:pt x="471" y="60"/>
                  </a:lnTo>
                  <a:lnTo>
                    <a:pt x="448" y="66"/>
                  </a:lnTo>
                  <a:lnTo>
                    <a:pt x="433" y="71"/>
                  </a:lnTo>
                  <a:lnTo>
                    <a:pt x="418" y="74"/>
                  </a:lnTo>
                  <a:lnTo>
                    <a:pt x="403" y="77"/>
                  </a:lnTo>
                  <a:lnTo>
                    <a:pt x="387" y="80"/>
                  </a:lnTo>
                  <a:lnTo>
                    <a:pt x="372" y="82"/>
                  </a:lnTo>
                  <a:lnTo>
                    <a:pt x="355" y="86"/>
                  </a:lnTo>
                  <a:lnTo>
                    <a:pt x="339" y="88"/>
                  </a:lnTo>
                  <a:lnTo>
                    <a:pt x="323" y="90"/>
                  </a:lnTo>
                  <a:lnTo>
                    <a:pt x="307" y="92"/>
                  </a:lnTo>
                  <a:lnTo>
                    <a:pt x="292" y="93"/>
                  </a:lnTo>
                  <a:lnTo>
                    <a:pt x="276" y="95"/>
                  </a:lnTo>
                  <a:lnTo>
                    <a:pt x="261" y="96"/>
                  </a:lnTo>
                  <a:lnTo>
                    <a:pt x="246" y="97"/>
                  </a:lnTo>
                  <a:lnTo>
                    <a:pt x="232" y="99"/>
                  </a:lnTo>
                  <a:lnTo>
                    <a:pt x="218" y="100"/>
                  </a:lnTo>
                  <a:lnTo>
                    <a:pt x="205" y="101"/>
                  </a:lnTo>
                  <a:lnTo>
                    <a:pt x="201" y="105"/>
                  </a:lnTo>
                  <a:lnTo>
                    <a:pt x="196" y="108"/>
                  </a:lnTo>
                  <a:lnTo>
                    <a:pt x="192" y="112"/>
                  </a:lnTo>
                  <a:lnTo>
                    <a:pt x="188" y="117"/>
                  </a:lnTo>
                  <a:lnTo>
                    <a:pt x="182" y="121"/>
                  </a:lnTo>
                  <a:lnTo>
                    <a:pt x="178" y="124"/>
                  </a:lnTo>
                  <a:lnTo>
                    <a:pt x="174" y="129"/>
                  </a:lnTo>
                  <a:lnTo>
                    <a:pt x="170" y="133"/>
                  </a:lnTo>
                  <a:lnTo>
                    <a:pt x="155" y="149"/>
                  </a:lnTo>
                  <a:lnTo>
                    <a:pt x="140" y="166"/>
                  </a:lnTo>
                  <a:lnTo>
                    <a:pt x="126" y="182"/>
                  </a:lnTo>
                  <a:lnTo>
                    <a:pt x="112" y="199"/>
                  </a:lnTo>
                  <a:lnTo>
                    <a:pt x="99" y="217"/>
                  </a:lnTo>
                  <a:lnTo>
                    <a:pt x="87" y="234"/>
                  </a:lnTo>
                  <a:lnTo>
                    <a:pt x="76" y="252"/>
                  </a:lnTo>
                  <a:lnTo>
                    <a:pt x="65" y="269"/>
                  </a:lnTo>
                  <a:lnTo>
                    <a:pt x="60" y="296"/>
                  </a:lnTo>
                  <a:lnTo>
                    <a:pt x="55" y="323"/>
                  </a:lnTo>
                  <a:lnTo>
                    <a:pt x="49" y="350"/>
                  </a:lnTo>
                  <a:lnTo>
                    <a:pt x="44" y="373"/>
                  </a:lnTo>
                  <a:lnTo>
                    <a:pt x="41" y="389"/>
                  </a:lnTo>
                  <a:lnTo>
                    <a:pt x="36" y="405"/>
                  </a:lnTo>
                  <a:lnTo>
                    <a:pt x="31" y="424"/>
                  </a:lnTo>
                  <a:lnTo>
                    <a:pt x="26" y="442"/>
                  </a:lnTo>
                  <a:lnTo>
                    <a:pt x="19" y="461"/>
                  </a:lnTo>
                  <a:lnTo>
                    <a:pt x="13" y="479"/>
                  </a:lnTo>
                  <a:lnTo>
                    <a:pt x="6" y="499"/>
                  </a:lnTo>
                  <a:lnTo>
                    <a:pt x="0" y="517"/>
                  </a:lnTo>
                  <a:close/>
                </a:path>
              </a:pathLst>
            </a:custGeom>
            <a:solidFill>
              <a:schemeClr val="bg2"/>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292" name="Freeform 143"/>
            <p:cNvSpPr>
              <a:spLocks/>
            </p:cNvSpPr>
            <p:nvPr/>
          </p:nvSpPr>
          <p:spPr bwMode="auto">
            <a:xfrm>
              <a:off x="7199313" y="3143250"/>
              <a:ext cx="157163" cy="134938"/>
            </a:xfrm>
            <a:custGeom>
              <a:avLst/>
              <a:gdLst>
                <a:gd name="T0" fmla="*/ 3 w 694"/>
                <a:gd name="T1" fmla="*/ 582 h 596"/>
                <a:gd name="T2" fmla="*/ 25 w 694"/>
                <a:gd name="T3" fmla="*/ 494 h 596"/>
                <a:gd name="T4" fmla="*/ 55 w 694"/>
                <a:gd name="T5" fmla="*/ 367 h 596"/>
                <a:gd name="T6" fmla="*/ 80 w 694"/>
                <a:gd name="T7" fmla="*/ 253 h 596"/>
                <a:gd name="T8" fmla="*/ 89 w 694"/>
                <a:gd name="T9" fmla="*/ 191 h 596"/>
                <a:gd name="T10" fmla="*/ 101 w 694"/>
                <a:gd name="T11" fmla="*/ 140 h 596"/>
                <a:gd name="T12" fmla="*/ 117 w 694"/>
                <a:gd name="T13" fmla="*/ 100 h 596"/>
                <a:gd name="T14" fmla="*/ 135 w 694"/>
                <a:gd name="T15" fmla="*/ 77 h 596"/>
                <a:gd name="T16" fmla="*/ 157 w 694"/>
                <a:gd name="T17" fmla="*/ 74 h 596"/>
                <a:gd name="T18" fmla="*/ 168 w 694"/>
                <a:gd name="T19" fmla="*/ 74 h 596"/>
                <a:gd name="T20" fmla="*/ 171 w 694"/>
                <a:gd name="T21" fmla="*/ 74 h 596"/>
                <a:gd name="T22" fmla="*/ 187 w 694"/>
                <a:gd name="T23" fmla="*/ 74 h 596"/>
                <a:gd name="T24" fmla="*/ 216 w 694"/>
                <a:gd name="T25" fmla="*/ 73 h 596"/>
                <a:gd name="T26" fmla="*/ 255 w 694"/>
                <a:gd name="T27" fmla="*/ 71 h 596"/>
                <a:gd name="T28" fmla="*/ 301 w 694"/>
                <a:gd name="T29" fmla="*/ 68 h 596"/>
                <a:gd name="T30" fmla="*/ 350 w 694"/>
                <a:gd name="T31" fmla="*/ 64 h 596"/>
                <a:gd name="T32" fmla="*/ 401 w 694"/>
                <a:gd name="T33" fmla="*/ 58 h 596"/>
                <a:gd name="T34" fmla="*/ 448 w 694"/>
                <a:gd name="T35" fmla="*/ 49 h 596"/>
                <a:gd name="T36" fmla="*/ 492 w 694"/>
                <a:gd name="T37" fmla="*/ 38 h 596"/>
                <a:gd name="T38" fmla="*/ 533 w 694"/>
                <a:gd name="T39" fmla="*/ 29 h 596"/>
                <a:gd name="T40" fmla="*/ 573 w 694"/>
                <a:gd name="T41" fmla="*/ 21 h 596"/>
                <a:gd name="T42" fmla="*/ 608 w 694"/>
                <a:gd name="T43" fmla="*/ 14 h 596"/>
                <a:gd name="T44" fmla="*/ 639 w 694"/>
                <a:gd name="T45" fmla="*/ 8 h 596"/>
                <a:gd name="T46" fmla="*/ 665 w 694"/>
                <a:gd name="T47" fmla="*/ 4 h 596"/>
                <a:gd name="T48" fmla="*/ 683 w 694"/>
                <a:gd name="T49" fmla="*/ 1 h 596"/>
                <a:gd name="T50" fmla="*/ 693 w 694"/>
                <a:gd name="T51" fmla="*/ 0 h 596"/>
                <a:gd name="T52" fmla="*/ 679 w 694"/>
                <a:gd name="T53" fmla="*/ 25 h 596"/>
                <a:gd name="T54" fmla="*/ 676 w 694"/>
                <a:gd name="T55" fmla="*/ 28 h 596"/>
                <a:gd name="T56" fmla="*/ 665 w 694"/>
                <a:gd name="T57" fmla="*/ 33 h 596"/>
                <a:gd name="T58" fmla="*/ 647 w 694"/>
                <a:gd name="T59" fmla="*/ 40 h 596"/>
                <a:gd name="T60" fmla="*/ 620 w 694"/>
                <a:gd name="T61" fmla="*/ 49 h 596"/>
                <a:gd name="T62" fmla="*/ 585 w 694"/>
                <a:gd name="T63" fmla="*/ 59 h 596"/>
                <a:gd name="T64" fmla="*/ 539 w 694"/>
                <a:gd name="T65" fmla="*/ 68 h 596"/>
                <a:gd name="T66" fmla="*/ 485 w 694"/>
                <a:gd name="T67" fmla="*/ 78 h 596"/>
                <a:gd name="T68" fmla="*/ 419 w 694"/>
                <a:gd name="T69" fmla="*/ 84 h 596"/>
                <a:gd name="T70" fmla="*/ 354 w 694"/>
                <a:gd name="T71" fmla="*/ 89 h 596"/>
                <a:gd name="T72" fmla="*/ 301 w 694"/>
                <a:gd name="T73" fmla="*/ 92 h 596"/>
                <a:gd name="T74" fmla="*/ 259 w 694"/>
                <a:gd name="T75" fmla="*/ 94 h 596"/>
                <a:gd name="T76" fmla="*/ 227 w 694"/>
                <a:gd name="T77" fmla="*/ 95 h 596"/>
                <a:gd name="T78" fmla="*/ 202 w 694"/>
                <a:gd name="T79" fmla="*/ 95 h 596"/>
                <a:gd name="T80" fmla="*/ 185 w 694"/>
                <a:gd name="T81" fmla="*/ 96 h 596"/>
                <a:gd name="T82" fmla="*/ 173 w 694"/>
                <a:gd name="T83" fmla="*/ 97 h 596"/>
                <a:gd name="T84" fmla="*/ 166 w 694"/>
                <a:gd name="T85" fmla="*/ 99 h 596"/>
                <a:gd name="T86" fmla="*/ 158 w 694"/>
                <a:gd name="T87" fmla="*/ 153 h 596"/>
                <a:gd name="T88" fmla="*/ 162 w 694"/>
                <a:gd name="T89" fmla="*/ 201 h 596"/>
                <a:gd name="T90" fmla="*/ 139 w 694"/>
                <a:gd name="T91" fmla="*/ 130 h 596"/>
                <a:gd name="T92" fmla="*/ 132 w 694"/>
                <a:gd name="T93" fmla="*/ 146 h 596"/>
                <a:gd name="T94" fmla="*/ 120 w 694"/>
                <a:gd name="T95" fmla="*/ 179 h 596"/>
                <a:gd name="T96" fmla="*/ 106 w 694"/>
                <a:gd name="T97" fmla="*/ 233 h 596"/>
                <a:gd name="T98" fmla="*/ 90 w 694"/>
                <a:gd name="T99" fmla="*/ 314 h 596"/>
                <a:gd name="T100" fmla="*/ 60 w 694"/>
                <a:gd name="T101" fmla="*/ 420 h 596"/>
                <a:gd name="T102" fmla="*/ 27 w 694"/>
                <a:gd name="T103" fmla="*/ 521 h 596"/>
                <a:gd name="T104" fmla="*/ 3 w 694"/>
                <a:gd name="T105" fmla="*/ 586 h 59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94"/>
                <a:gd name="T160" fmla="*/ 0 h 596"/>
                <a:gd name="T161" fmla="*/ 694 w 694"/>
                <a:gd name="T162" fmla="*/ 596 h 59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94" h="596">
                  <a:moveTo>
                    <a:pt x="0" y="596"/>
                  </a:moveTo>
                  <a:lnTo>
                    <a:pt x="3" y="582"/>
                  </a:lnTo>
                  <a:lnTo>
                    <a:pt x="12" y="547"/>
                  </a:lnTo>
                  <a:lnTo>
                    <a:pt x="25" y="494"/>
                  </a:lnTo>
                  <a:lnTo>
                    <a:pt x="40" y="432"/>
                  </a:lnTo>
                  <a:lnTo>
                    <a:pt x="55" y="367"/>
                  </a:lnTo>
                  <a:lnTo>
                    <a:pt x="69" y="304"/>
                  </a:lnTo>
                  <a:lnTo>
                    <a:pt x="80" y="253"/>
                  </a:lnTo>
                  <a:lnTo>
                    <a:pt x="85" y="216"/>
                  </a:lnTo>
                  <a:lnTo>
                    <a:pt x="89" y="191"/>
                  </a:lnTo>
                  <a:lnTo>
                    <a:pt x="95" y="165"/>
                  </a:lnTo>
                  <a:lnTo>
                    <a:pt x="101" y="140"/>
                  </a:lnTo>
                  <a:lnTo>
                    <a:pt x="109" y="119"/>
                  </a:lnTo>
                  <a:lnTo>
                    <a:pt x="117" y="100"/>
                  </a:lnTo>
                  <a:lnTo>
                    <a:pt x="127" y="87"/>
                  </a:lnTo>
                  <a:lnTo>
                    <a:pt x="135" y="77"/>
                  </a:lnTo>
                  <a:lnTo>
                    <a:pt x="144" y="74"/>
                  </a:lnTo>
                  <a:lnTo>
                    <a:pt x="157" y="74"/>
                  </a:lnTo>
                  <a:lnTo>
                    <a:pt x="164" y="74"/>
                  </a:lnTo>
                  <a:lnTo>
                    <a:pt x="168" y="74"/>
                  </a:lnTo>
                  <a:lnTo>
                    <a:pt x="169" y="74"/>
                  </a:lnTo>
                  <a:lnTo>
                    <a:pt x="171" y="74"/>
                  </a:lnTo>
                  <a:lnTo>
                    <a:pt x="177" y="74"/>
                  </a:lnTo>
                  <a:lnTo>
                    <a:pt x="187" y="74"/>
                  </a:lnTo>
                  <a:lnTo>
                    <a:pt x="200" y="74"/>
                  </a:lnTo>
                  <a:lnTo>
                    <a:pt x="216" y="73"/>
                  </a:lnTo>
                  <a:lnTo>
                    <a:pt x="234" y="73"/>
                  </a:lnTo>
                  <a:lnTo>
                    <a:pt x="255" y="71"/>
                  </a:lnTo>
                  <a:lnTo>
                    <a:pt x="277" y="69"/>
                  </a:lnTo>
                  <a:lnTo>
                    <a:pt x="301" y="68"/>
                  </a:lnTo>
                  <a:lnTo>
                    <a:pt x="326" y="66"/>
                  </a:lnTo>
                  <a:lnTo>
                    <a:pt x="350" y="64"/>
                  </a:lnTo>
                  <a:lnTo>
                    <a:pt x="375" y="61"/>
                  </a:lnTo>
                  <a:lnTo>
                    <a:pt x="401" y="58"/>
                  </a:lnTo>
                  <a:lnTo>
                    <a:pt x="424" y="53"/>
                  </a:lnTo>
                  <a:lnTo>
                    <a:pt x="448" y="49"/>
                  </a:lnTo>
                  <a:lnTo>
                    <a:pt x="471" y="44"/>
                  </a:lnTo>
                  <a:lnTo>
                    <a:pt x="492" y="38"/>
                  </a:lnTo>
                  <a:lnTo>
                    <a:pt x="513" y="33"/>
                  </a:lnTo>
                  <a:lnTo>
                    <a:pt x="533" y="29"/>
                  </a:lnTo>
                  <a:lnTo>
                    <a:pt x="553" y="24"/>
                  </a:lnTo>
                  <a:lnTo>
                    <a:pt x="573" y="21"/>
                  </a:lnTo>
                  <a:lnTo>
                    <a:pt x="591" y="17"/>
                  </a:lnTo>
                  <a:lnTo>
                    <a:pt x="608" y="14"/>
                  </a:lnTo>
                  <a:lnTo>
                    <a:pt x="624" y="10"/>
                  </a:lnTo>
                  <a:lnTo>
                    <a:pt x="639" y="8"/>
                  </a:lnTo>
                  <a:lnTo>
                    <a:pt x="653" y="6"/>
                  </a:lnTo>
                  <a:lnTo>
                    <a:pt x="665" y="4"/>
                  </a:lnTo>
                  <a:lnTo>
                    <a:pt x="675" y="3"/>
                  </a:lnTo>
                  <a:lnTo>
                    <a:pt x="683" y="1"/>
                  </a:lnTo>
                  <a:lnTo>
                    <a:pt x="689" y="1"/>
                  </a:lnTo>
                  <a:lnTo>
                    <a:pt x="693" y="0"/>
                  </a:lnTo>
                  <a:lnTo>
                    <a:pt x="694" y="0"/>
                  </a:lnTo>
                  <a:lnTo>
                    <a:pt x="679" y="25"/>
                  </a:lnTo>
                  <a:lnTo>
                    <a:pt x="678" y="25"/>
                  </a:lnTo>
                  <a:lnTo>
                    <a:pt x="676" y="28"/>
                  </a:lnTo>
                  <a:lnTo>
                    <a:pt x="672" y="30"/>
                  </a:lnTo>
                  <a:lnTo>
                    <a:pt x="665" y="33"/>
                  </a:lnTo>
                  <a:lnTo>
                    <a:pt x="658" y="36"/>
                  </a:lnTo>
                  <a:lnTo>
                    <a:pt x="647" y="40"/>
                  </a:lnTo>
                  <a:lnTo>
                    <a:pt x="635" y="45"/>
                  </a:lnTo>
                  <a:lnTo>
                    <a:pt x="620" y="49"/>
                  </a:lnTo>
                  <a:lnTo>
                    <a:pt x="604" y="54"/>
                  </a:lnTo>
                  <a:lnTo>
                    <a:pt x="585" y="59"/>
                  </a:lnTo>
                  <a:lnTo>
                    <a:pt x="564" y="64"/>
                  </a:lnTo>
                  <a:lnTo>
                    <a:pt x="539" y="68"/>
                  </a:lnTo>
                  <a:lnTo>
                    <a:pt x="514" y="74"/>
                  </a:lnTo>
                  <a:lnTo>
                    <a:pt x="485" y="78"/>
                  </a:lnTo>
                  <a:lnTo>
                    <a:pt x="453" y="81"/>
                  </a:lnTo>
                  <a:lnTo>
                    <a:pt x="419" y="84"/>
                  </a:lnTo>
                  <a:lnTo>
                    <a:pt x="385" y="87"/>
                  </a:lnTo>
                  <a:lnTo>
                    <a:pt x="354" y="89"/>
                  </a:lnTo>
                  <a:lnTo>
                    <a:pt x="326" y="91"/>
                  </a:lnTo>
                  <a:lnTo>
                    <a:pt x="301" y="92"/>
                  </a:lnTo>
                  <a:lnTo>
                    <a:pt x="278" y="93"/>
                  </a:lnTo>
                  <a:lnTo>
                    <a:pt x="259" y="94"/>
                  </a:lnTo>
                  <a:lnTo>
                    <a:pt x="242" y="94"/>
                  </a:lnTo>
                  <a:lnTo>
                    <a:pt x="227" y="95"/>
                  </a:lnTo>
                  <a:lnTo>
                    <a:pt x="213" y="95"/>
                  </a:lnTo>
                  <a:lnTo>
                    <a:pt x="202" y="95"/>
                  </a:lnTo>
                  <a:lnTo>
                    <a:pt x="192" y="95"/>
                  </a:lnTo>
                  <a:lnTo>
                    <a:pt x="185" y="96"/>
                  </a:lnTo>
                  <a:lnTo>
                    <a:pt x="178" y="96"/>
                  </a:lnTo>
                  <a:lnTo>
                    <a:pt x="173" y="97"/>
                  </a:lnTo>
                  <a:lnTo>
                    <a:pt x="169" y="98"/>
                  </a:lnTo>
                  <a:lnTo>
                    <a:pt x="166" y="99"/>
                  </a:lnTo>
                  <a:lnTo>
                    <a:pt x="159" y="118"/>
                  </a:lnTo>
                  <a:lnTo>
                    <a:pt x="158" y="153"/>
                  </a:lnTo>
                  <a:lnTo>
                    <a:pt x="161" y="186"/>
                  </a:lnTo>
                  <a:lnTo>
                    <a:pt x="162" y="201"/>
                  </a:lnTo>
                  <a:lnTo>
                    <a:pt x="140" y="128"/>
                  </a:lnTo>
                  <a:lnTo>
                    <a:pt x="139" y="130"/>
                  </a:lnTo>
                  <a:lnTo>
                    <a:pt x="137" y="136"/>
                  </a:lnTo>
                  <a:lnTo>
                    <a:pt x="132" y="146"/>
                  </a:lnTo>
                  <a:lnTo>
                    <a:pt x="127" y="159"/>
                  </a:lnTo>
                  <a:lnTo>
                    <a:pt x="120" y="179"/>
                  </a:lnTo>
                  <a:lnTo>
                    <a:pt x="114" y="203"/>
                  </a:lnTo>
                  <a:lnTo>
                    <a:pt x="106" y="233"/>
                  </a:lnTo>
                  <a:lnTo>
                    <a:pt x="100" y="270"/>
                  </a:lnTo>
                  <a:lnTo>
                    <a:pt x="90" y="314"/>
                  </a:lnTo>
                  <a:lnTo>
                    <a:pt x="76" y="365"/>
                  </a:lnTo>
                  <a:lnTo>
                    <a:pt x="60" y="420"/>
                  </a:lnTo>
                  <a:lnTo>
                    <a:pt x="43" y="473"/>
                  </a:lnTo>
                  <a:lnTo>
                    <a:pt x="27" y="521"/>
                  </a:lnTo>
                  <a:lnTo>
                    <a:pt x="13" y="560"/>
                  </a:lnTo>
                  <a:lnTo>
                    <a:pt x="3" y="586"/>
                  </a:lnTo>
                  <a:lnTo>
                    <a:pt x="0" y="596"/>
                  </a:lnTo>
                  <a:close/>
                </a:path>
              </a:pathLst>
            </a:custGeom>
            <a:solidFill>
              <a:srgbClr val="000000"/>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293" name="Freeform 144"/>
            <p:cNvSpPr>
              <a:spLocks/>
            </p:cNvSpPr>
            <p:nvPr/>
          </p:nvSpPr>
          <p:spPr bwMode="auto">
            <a:xfrm>
              <a:off x="7508875" y="3184525"/>
              <a:ext cx="93663" cy="149225"/>
            </a:xfrm>
            <a:custGeom>
              <a:avLst/>
              <a:gdLst>
                <a:gd name="T0" fmla="*/ 12 w 413"/>
                <a:gd name="T1" fmla="*/ 1 h 659"/>
                <a:gd name="T2" fmla="*/ 22 w 413"/>
                <a:gd name="T3" fmla="*/ 6 h 659"/>
                <a:gd name="T4" fmla="*/ 39 w 413"/>
                <a:gd name="T5" fmla="*/ 16 h 659"/>
                <a:gd name="T6" fmla="*/ 64 w 413"/>
                <a:gd name="T7" fmla="*/ 30 h 659"/>
                <a:gd name="T8" fmla="*/ 95 w 413"/>
                <a:gd name="T9" fmla="*/ 47 h 659"/>
                <a:gd name="T10" fmla="*/ 130 w 413"/>
                <a:gd name="T11" fmla="*/ 65 h 659"/>
                <a:gd name="T12" fmla="*/ 171 w 413"/>
                <a:gd name="T13" fmla="*/ 85 h 659"/>
                <a:gd name="T14" fmla="*/ 216 w 413"/>
                <a:gd name="T15" fmla="*/ 104 h 659"/>
                <a:gd name="T16" fmla="*/ 262 w 413"/>
                <a:gd name="T17" fmla="*/ 121 h 659"/>
                <a:gd name="T18" fmla="*/ 302 w 413"/>
                <a:gd name="T19" fmla="*/ 138 h 659"/>
                <a:gd name="T20" fmla="*/ 337 w 413"/>
                <a:gd name="T21" fmla="*/ 153 h 659"/>
                <a:gd name="T22" fmla="*/ 365 w 413"/>
                <a:gd name="T23" fmla="*/ 168 h 659"/>
                <a:gd name="T24" fmla="*/ 386 w 413"/>
                <a:gd name="T25" fmla="*/ 182 h 659"/>
                <a:gd name="T26" fmla="*/ 401 w 413"/>
                <a:gd name="T27" fmla="*/ 196 h 659"/>
                <a:gd name="T28" fmla="*/ 411 w 413"/>
                <a:gd name="T29" fmla="*/ 209 h 659"/>
                <a:gd name="T30" fmla="*/ 413 w 413"/>
                <a:gd name="T31" fmla="*/ 221 h 659"/>
                <a:gd name="T32" fmla="*/ 407 w 413"/>
                <a:gd name="T33" fmla="*/ 247 h 659"/>
                <a:gd name="T34" fmla="*/ 406 w 413"/>
                <a:gd name="T35" fmla="*/ 292 h 659"/>
                <a:gd name="T36" fmla="*/ 401 w 413"/>
                <a:gd name="T37" fmla="*/ 354 h 659"/>
                <a:gd name="T38" fmla="*/ 386 w 413"/>
                <a:gd name="T39" fmla="*/ 453 h 659"/>
                <a:gd name="T40" fmla="*/ 366 w 413"/>
                <a:gd name="T41" fmla="*/ 566 h 659"/>
                <a:gd name="T42" fmla="*/ 352 w 413"/>
                <a:gd name="T43" fmla="*/ 647 h 659"/>
                <a:gd name="T44" fmla="*/ 353 w 413"/>
                <a:gd name="T45" fmla="*/ 610 h 659"/>
                <a:gd name="T46" fmla="*/ 367 w 413"/>
                <a:gd name="T47" fmla="*/ 383 h 659"/>
                <a:gd name="T48" fmla="*/ 369 w 413"/>
                <a:gd name="T49" fmla="*/ 286 h 659"/>
                <a:gd name="T50" fmla="*/ 378 w 413"/>
                <a:gd name="T51" fmla="*/ 237 h 659"/>
                <a:gd name="T52" fmla="*/ 367 w 413"/>
                <a:gd name="T53" fmla="*/ 214 h 659"/>
                <a:gd name="T54" fmla="*/ 357 w 413"/>
                <a:gd name="T55" fmla="*/ 208 h 659"/>
                <a:gd name="T56" fmla="*/ 343 w 413"/>
                <a:gd name="T57" fmla="*/ 203 h 659"/>
                <a:gd name="T58" fmla="*/ 325 w 413"/>
                <a:gd name="T59" fmla="*/ 196 h 659"/>
                <a:gd name="T60" fmla="*/ 301 w 413"/>
                <a:gd name="T61" fmla="*/ 189 h 659"/>
                <a:gd name="T62" fmla="*/ 273 w 413"/>
                <a:gd name="T63" fmla="*/ 179 h 659"/>
                <a:gd name="T64" fmla="*/ 239 w 413"/>
                <a:gd name="T65" fmla="*/ 165 h 659"/>
                <a:gd name="T66" fmla="*/ 199 w 413"/>
                <a:gd name="T67" fmla="*/ 146 h 659"/>
                <a:gd name="T68" fmla="*/ 154 w 413"/>
                <a:gd name="T69" fmla="*/ 122 h 659"/>
                <a:gd name="T70" fmla="*/ 114 w 413"/>
                <a:gd name="T71" fmla="*/ 100 h 659"/>
                <a:gd name="T72" fmla="*/ 81 w 413"/>
                <a:gd name="T73" fmla="*/ 80 h 659"/>
                <a:gd name="T74" fmla="*/ 53 w 413"/>
                <a:gd name="T75" fmla="*/ 64 h 659"/>
                <a:gd name="T76" fmla="*/ 32 w 413"/>
                <a:gd name="T77" fmla="*/ 50 h 659"/>
                <a:gd name="T78" fmla="*/ 17 w 413"/>
                <a:gd name="T79" fmla="*/ 40 h 659"/>
                <a:gd name="T80" fmla="*/ 6 w 413"/>
                <a:gd name="T81" fmla="*/ 33 h 659"/>
                <a:gd name="T82" fmla="*/ 2 w 413"/>
                <a:gd name="T83" fmla="*/ 29 h 659"/>
                <a:gd name="T84" fmla="*/ 11 w 413"/>
                <a:gd name="T85" fmla="*/ 0 h 6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3"/>
                <a:gd name="T130" fmla="*/ 0 h 659"/>
                <a:gd name="T131" fmla="*/ 413 w 413"/>
                <a:gd name="T132" fmla="*/ 659 h 6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3" h="659">
                  <a:moveTo>
                    <a:pt x="11" y="0"/>
                  </a:moveTo>
                  <a:lnTo>
                    <a:pt x="12" y="1"/>
                  </a:lnTo>
                  <a:lnTo>
                    <a:pt x="16" y="3"/>
                  </a:lnTo>
                  <a:lnTo>
                    <a:pt x="22" y="6"/>
                  </a:lnTo>
                  <a:lnTo>
                    <a:pt x="29" y="11"/>
                  </a:lnTo>
                  <a:lnTo>
                    <a:pt x="39" y="16"/>
                  </a:lnTo>
                  <a:lnTo>
                    <a:pt x="50" y="23"/>
                  </a:lnTo>
                  <a:lnTo>
                    <a:pt x="64" y="30"/>
                  </a:lnTo>
                  <a:lnTo>
                    <a:pt x="79" y="38"/>
                  </a:lnTo>
                  <a:lnTo>
                    <a:pt x="95" y="47"/>
                  </a:lnTo>
                  <a:lnTo>
                    <a:pt x="112" y="56"/>
                  </a:lnTo>
                  <a:lnTo>
                    <a:pt x="130" y="65"/>
                  </a:lnTo>
                  <a:lnTo>
                    <a:pt x="151" y="75"/>
                  </a:lnTo>
                  <a:lnTo>
                    <a:pt x="171" y="85"/>
                  </a:lnTo>
                  <a:lnTo>
                    <a:pt x="194" y="94"/>
                  </a:lnTo>
                  <a:lnTo>
                    <a:pt x="216" y="104"/>
                  </a:lnTo>
                  <a:lnTo>
                    <a:pt x="239" y="112"/>
                  </a:lnTo>
                  <a:lnTo>
                    <a:pt x="262" y="121"/>
                  </a:lnTo>
                  <a:lnTo>
                    <a:pt x="283" y="130"/>
                  </a:lnTo>
                  <a:lnTo>
                    <a:pt x="302" y="138"/>
                  </a:lnTo>
                  <a:lnTo>
                    <a:pt x="321" y="146"/>
                  </a:lnTo>
                  <a:lnTo>
                    <a:pt x="337" y="153"/>
                  </a:lnTo>
                  <a:lnTo>
                    <a:pt x="352" y="161"/>
                  </a:lnTo>
                  <a:lnTo>
                    <a:pt x="365" y="168"/>
                  </a:lnTo>
                  <a:lnTo>
                    <a:pt x="377" y="176"/>
                  </a:lnTo>
                  <a:lnTo>
                    <a:pt x="386" y="182"/>
                  </a:lnTo>
                  <a:lnTo>
                    <a:pt x="395" y="190"/>
                  </a:lnTo>
                  <a:lnTo>
                    <a:pt x="401" y="196"/>
                  </a:lnTo>
                  <a:lnTo>
                    <a:pt x="407" y="203"/>
                  </a:lnTo>
                  <a:lnTo>
                    <a:pt x="411" y="209"/>
                  </a:lnTo>
                  <a:lnTo>
                    <a:pt x="413" y="214"/>
                  </a:lnTo>
                  <a:lnTo>
                    <a:pt x="413" y="221"/>
                  </a:lnTo>
                  <a:lnTo>
                    <a:pt x="412" y="226"/>
                  </a:lnTo>
                  <a:lnTo>
                    <a:pt x="407" y="247"/>
                  </a:lnTo>
                  <a:lnTo>
                    <a:pt x="406" y="267"/>
                  </a:lnTo>
                  <a:lnTo>
                    <a:pt x="406" y="292"/>
                  </a:lnTo>
                  <a:lnTo>
                    <a:pt x="404" y="325"/>
                  </a:lnTo>
                  <a:lnTo>
                    <a:pt x="401" y="354"/>
                  </a:lnTo>
                  <a:lnTo>
                    <a:pt x="395" y="399"/>
                  </a:lnTo>
                  <a:lnTo>
                    <a:pt x="386" y="453"/>
                  </a:lnTo>
                  <a:lnTo>
                    <a:pt x="375" y="510"/>
                  </a:lnTo>
                  <a:lnTo>
                    <a:pt x="366" y="566"/>
                  </a:lnTo>
                  <a:lnTo>
                    <a:pt x="358" y="613"/>
                  </a:lnTo>
                  <a:lnTo>
                    <a:pt x="352" y="647"/>
                  </a:lnTo>
                  <a:lnTo>
                    <a:pt x="350" y="659"/>
                  </a:lnTo>
                  <a:lnTo>
                    <a:pt x="353" y="610"/>
                  </a:lnTo>
                  <a:lnTo>
                    <a:pt x="360" y="500"/>
                  </a:lnTo>
                  <a:lnTo>
                    <a:pt x="367" y="383"/>
                  </a:lnTo>
                  <a:lnTo>
                    <a:pt x="368" y="314"/>
                  </a:lnTo>
                  <a:lnTo>
                    <a:pt x="369" y="286"/>
                  </a:lnTo>
                  <a:lnTo>
                    <a:pt x="374" y="261"/>
                  </a:lnTo>
                  <a:lnTo>
                    <a:pt x="378" y="237"/>
                  </a:lnTo>
                  <a:lnTo>
                    <a:pt x="371" y="219"/>
                  </a:lnTo>
                  <a:lnTo>
                    <a:pt x="367" y="214"/>
                  </a:lnTo>
                  <a:lnTo>
                    <a:pt x="363" y="211"/>
                  </a:lnTo>
                  <a:lnTo>
                    <a:pt x="357" y="208"/>
                  </a:lnTo>
                  <a:lnTo>
                    <a:pt x="351" y="206"/>
                  </a:lnTo>
                  <a:lnTo>
                    <a:pt x="343" y="203"/>
                  </a:lnTo>
                  <a:lnTo>
                    <a:pt x="335" y="199"/>
                  </a:lnTo>
                  <a:lnTo>
                    <a:pt x="325" y="196"/>
                  </a:lnTo>
                  <a:lnTo>
                    <a:pt x="314" y="193"/>
                  </a:lnTo>
                  <a:lnTo>
                    <a:pt x="301" y="189"/>
                  </a:lnTo>
                  <a:lnTo>
                    <a:pt x="288" y="184"/>
                  </a:lnTo>
                  <a:lnTo>
                    <a:pt x="273" y="179"/>
                  </a:lnTo>
                  <a:lnTo>
                    <a:pt x="257" y="173"/>
                  </a:lnTo>
                  <a:lnTo>
                    <a:pt x="239" y="165"/>
                  </a:lnTo>
                  <a:lnTo>
                    <a:pt x="220" y="155"/>
                  </a:lnTo>
                  <a:lnTo>
                    <a:pt x="199" y="146"/>
                  </a:lnTo>
                  <a:lnTo>
                    <a:pt x="177" y="134"/>
                  </a:lnTo>
                  <a:lnTo>
                    <a:pt x="154" y="122"/>
                  </a:lnTo>
                  <a:lnTo>
                    <a:pt x="134" y="110"/>
                  </a:lnTo>
                  <a:lnTo>
                    <a:pt x="114" y="100"/>
                  </a:lnTo>
                  <a:lnTo>
                    <a:pt x="96" y="90"/>
                  </a:lnTo>
                  <a:lnTo>
                    <a:pt x="81" y="80"/>
                  </a:lnTo>
                  <a:lnTo>
                    <a:pt x="66" y="72"/>
                  </a:lnTo>
                  <a:lnTo>
                    <a:pt x="53" y="64"/>
                  </a:lnTo>
                  <a:lnTo>
                    <a:pt x="42" y="57"/>
                  </a:lnTo>
                  <a:lnTo>
                    <a:pt x="32" y="50"/>
                  </a:lnTo>
                  <a:lnTo>
                    <a:pt x="23" y="45"/>
                  </a:lnTo>
                  <a:lnTo>
                    <a:pt x="17" y="40"/>
                  </a:lnTo>
                  <a:lnTo>
                    <a:pt x="10" y="36"/>
                  </a:lnTo>
                  <a:lnTo>
                    <a:pt x="6" y="33"/>
                  </a:lnTo>
                  <a:lnTo>
                    <a:pt x="3" y="31"/>
                  </a:lnTo>
                  <a:lnTo>
                    <a:pt x="2" y="29"/>
                  </a:lnTo>
                  <a:lnTo>
                    <a:pt x="0" y="29"/>
                  </a:lnTo>
                  <a:lnTo>
                    <a:pt x="11" y="0"/>
                  </a:lnTo>
                  <a:close/>
                </a:path>
              </a:pathLst>
            </a:custGeom>
            <a:solidFill>
              <a:srgbClr val="000000"/>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294" name="Freeform 145"/>
            <p:cNvSpPr>
              <a:spLocks/>
            </p:cNvSpPr>
            <p:nvPr/>
          </p:nvSpPr>
          <p:spPr bwMode="auto">
            <a:xfrm>
              <a:off x="7326313" y="3138488"/>
              <a:ext cx="100013" cy="139700"/>
            </a:xfrm>
            <a:custGeom>
              <a:avLst/>
              <a:gdLst>
                <a:gd name="T0" fmla="*/ 436 w 443"/>
                <a:gd name="T1" fmla="*/ 26 h 617"/>
                <a:gd name="T2" fmla="*/ 405 w 443"/>
                <a:gd name="T3" fmla="*/ 23 h 617"/>
                <a:gd name="T4" fmla="*/ 357 w 443"/>
                <a:gd name="T5" fmla="*/ 17 h 617"/>
                <a:gd name="T6" fmla="*/ 305 w 443"/>
                <a:gd name="T7" fmla="*/ 11 h 617"/>
                <a:gd name="T8" fmla="*/ 260 w 443"/>
                <a:gd name="T9" fmla="*/ 5 h 617"/>
                <a:gd name="T10" fmla="*/ 230 w 443"/>
                <a:gd name="T11" fmla="*/ 1 h 617"/>
                <a:gd name="T12" fmla="*/ 198 w 443"/>
                <a:gd name="T13" fmla="*/ 0 h 617"/>
                <a:gd name="T14" fmla="*/ 162 w 443"/>
                <a:gd name="T15" fmla="*/ 6 h 617"/>
                <a:gd name="T16" fmla="*/ 122 w 443"/>
                <a:gd name="T17" fmla="*/ 23 h 617"/>
                <a:gd name="T18" fmla="*/ 85 w 443"/>
                <a:gd name="T19" fmla="*/ 50 h 617"/>
                <a:gd name="T20" fmla="*/ 50 w 443"/>
                <a:gd name="T21" fmla="*/ 93 h 617"/>
                <a:gd name="T22" fmla="*/ 10 w 443"/>
                <a:gd name="T23" fmla="*/ 230 h 617"/>
                <a:gd name="T24" fmla="*/ 0 w 443"/>
                <a:gd name="T25" fmla="*/ 363 h 617"/>
                <a:gd name="T26" fmla="*/ 1 w 443"/>
                <a:gd name="T27" fmla="*/ 395 h 617"/>
                <a:gd name="T28" fmla="*/ 16 w 443"/>
                <a:gd name="T29" fmla="*/ 367 h 617"/>
                <a:gd name="T30" fmla="*/ 56 w 443"/>
                <a:gd name="T31" fmla="*/ 325 h 617"/>
                <a:gd name="T32" fmla="*/ 120 w 443"/>
                <a:gd name="T33" fmla="*/ 292 h 617"/>
                <a:gd name="T34" fmla="*/ 175 w 443"/>
                <a:gd name="T35" fmla="*/ 275 h 617"/>
                <a:gd name="T36" fmla="*/ 197 w 443"/>
                <a:gd name="T37" fmla="*/ 269 h 617"/>
                <a:gd name="T38" fmla="*/ 223 w 443"/>
                <a:gd name="T39" fmla="*/ 314 h 617"/>
                <a:gd name="T40" fmla="*/ 274 w 443"/>
                <a:gd name="T41" fmla="*/ 412 h 617"/>
                <a:gd name="T42" fmla="*/ 310 w 443"/>
                <a:gd name="T43" fmla="*/ 505 h 617"/>
                <a:gd name="T44" fmla="*/ 334 w 443"/>
                <a:gd name="T45" fmla="*/ 576 h 617"/>
                <a:gd name="T46" fmla="*/ 347 w 443"/>
                <a:gd name="T47" fmla="*/ 614 h 617"/>
                <a:gd name="T48" fmla="*/ 367 w 443"/>
                <a:gd name="T49" fmla="*/ 586 h 617"/>
                <a:gd name="T50" fmla="*/ 346 w 443"/>
                <a:gd name="T51" fmla="*/ 525 h 617"/>
                <a:gd name="T52" fmla="*/ 309 w 443"/>
                <a:gd name="T53" fmla="*/ 426 h 617"/>
                <a:gd name="T54" fmla="*/ 269 w 443"/>
                <a:gd name="T55" fmla="*/ 332 h 617"/>
                <a:gd name="T56" fmla="*/ 231 w 443"/>
                <a:gd name="T57" fmla="*/ 265 h 617"/>
                <a:gd name="T58" fmla="*/ 212 w 443"/>
                <a:gd name="T59" fmla="*/ 240 h 617"/>
                <a:gd name="T60" fmla="*/ 206 w 443"/>
                <a:gd name="T61" fmla="*/ 180 h 617"/>
                <a:gd name="T62" fmla="*/ 224 w 443"/>
                <a:gd name="T63" fmla="*/ 89 h 617"/>
                <a:gd name="T64" fmla="*/ 241 w 443"/>
                <a:gd name="T65" fmla="*/ 48 h 617"/>
                <a:gd name="T66" fmla="*/ 249 w 443"/>
                <a:gd name="T67" fmla="*/ 35 h 617"/>
                <a:gd name="T68" fmla="*/ 231 w 443"/>
                <a:gd name="T69" fmla="*/ 52 h 617"/>
                <a:gd name="T70" fmla="*/ 200 w 443"/>
                <a:gd name="T71" fmla="*/ 93 h 617"/>
                <a:gd name="T72" fmla="*/ 182 w 443"/>
                <a:gd name="T73" fmla="*/ 167 h 617"/>
                <a:gd name="T74" fmla="*/ 179 w 443"/>
                <a:gd name="T75" fmla="*/ 233 h 617"/>
                <a:gd name="T76" fmla="*/ 157 w 443"/>
                <a:gd name="T77" fmla="*/ 242 h 617"/>
                <a:gd name="T78" fmla="*/ 109 w 443"/>
                <a:gd name="T79" fmla="*/ 263 h 617"/>
                <a:gd name="T80" fmla="*/ 68 w 443"/>
                <a:gd name="T81" fmla="*/ 281 h 617"/>
                <a:gd name="T82" fmla="*/ 44 w 443"/>
                <a:gd name="T83" fmla="*/ 298 h 617"/>
                <a:gd name="T84" fmla="*/ 33 w 443"/>
                <a:gd name="T85" fmla="*/ 308 h 617"/>
                <a:gd name="T86" fmla="*/ 35 w 443"/>
                <a:gd name="T87" fmla="*/ 274 h 617"/>
                <a:gd name="T88" fmla="*/ 60 w 443"/>
                <a:gd name="T89" fmla="*/ 148 h 617"/>
                <a:gd name="T90" fmla="*/ 120 w 443"/>
                <a:gd name="T91" fmla="*/ 49 h 617"/>
                <a:gd name="T92" fmla="*/ 162 w 443"/>
                <a:gd name="T93" fmla="*/ 35 h 617"/>
                <a:gd name="T94" fmla="*/ 204 w 443"/>
                <a:gd name="T95" fmla="*/ 32 h 617"/>
                <a:gd name="T96" fmla="*/ 243 w 443"/>
                <a:gd name="T97" fmla="*/ 35 h 617"/>
                <a:gd name="T98" fmla="*/ 277 w 443"/>
                <a:gd name="T99" fmla="*/ 42 h 617"/>
                <a:gd name="T100" fmla="*/ 302 w 443"/>
                <a:gd name="T101" fmla="*/ 46 h 617"/>
                <a:gd name="T102" fmla="*/ 341 w 443"/>
                <a:gd name="T103" fmla="*/ 43 h 617"/>
                <a:gd name="T104" fmla="*/ 408 w 443"/>
                <a:gd name="T105" fmla="*/ 33 h 617"/>
                <a:gd name="T106" fmla="*/ 443 w 443"/>
                <a:gd name="T107" fmla="*/ 27 h 61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43"/>
                <a:gd name="T163" fmla="*/ 0 h 617"/>
                <a:gd name="T164" fmla="*/ 443 w 443"/>
                <a:gd name="T165" fmla="*/ 617 h 61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43" h="617">
                  <a:moveTo>
                    <a:pt x="443" y="27"/>
                  </a:moveTo>
                  <a:lnTo>
                    <a:pt x="441" y="27"/>
                  </a:lnTo>
                  <a:lnTo>
                    <a:pt x="436" y="26"/>
                  </a:lnTo>
                  <a:lnTo>
                    <a:pt x="428" y="25"/>
                  </a:lnTo>
                  <a:lnTo>
                    <a:pt x="418" y="24"/>
                  </a:lnTo>
                  <a:lnTo>
                    <a:pt x="405" y="23"/>
                  </a:lnTo>
                  <a:lnTo>
                    <a:pt x="390" y="21"/>
                  </a:lnTo>
                  <a:lnTo>
                    <a:pt x="375" y="19"/>
                  </a:lnTo>
                  <a:lnTo>
                    <a:pt x="357" y="17"/>
                  </a:lnTo>
                  <a:lnTo>
                    <a:pt x="340" y="15"/>
                  </a:lnTo>
                  <a:lnTo>
                    <a:pt x="322" y="13"/>
                  </a:lnTo>
                  <a:lnTo>
                    <a:pt x="305" y="11"/>
                  </a:lnTo>
                  <a:lnTo>
                    <a:pt x="289" y="10"/>
                  </a:lnTo>
                  <a:lnTo>
                    <a:pt x="274" y="8"/>
                  </a:lnTo>
                  <a:lnTo>
                    <a:pt x="260" y="5"/>
                  </a:lnTo>
                  <a:lnTo>
                    <a:pt x="248" y="3"/>
                  </a:lnTo>
                  <a:lnTo>
                    <a:pt x="238" y="2"/>
                  </a:lnTo>
                  <a:lnTo>
                    <a:pt x="230" y="1"/>
                  </a:lnTo>
                  <a:lnTo>
                    <a:pt x="220" y="0"/>
                  </a:lnTo>
                  <a:lnTo>
                    <a:pt x="209" y="0"/>
                  </a:lnTo>
                  <a:lnTo>
                    <a:pt x="198" y="0"/>
                  </a:lnTo>
                  <a:lnTo>
                    <a:pt x="187" y="1"/>
                  </a:lnTo>
                  <a:lnTo>
                    <a:pt x="174" y="3"/>
                  </a:lnTo>
                  <a:lnTo>
                    <a:pt x="162" y="6"/>
                  </a:lnTo>
                  <a:lnTo>
                    <a:pt x="149" y="11"/>
                  </a:lnTo>
                  <a:lnTo>
                    <a:pt x="136" y="16"/>
                  </a:lnTo>
                  <a:lnTo>
                    <a:pt x="122" y="23"/>
                  </a:lnTo>
                  <a:lnTo>
                    <a:pt x="109" y="30"/>
                  </a:lnTo>
                  <a:lnTo>
                    <a:pt x="97" y="40"/>
                  </a:lnTo>
                  <a:lnTo>
                    <a:pt x="85" y="50"/>
                  </a:lnTo>
                  <a:lnTo>
                    <a:pt x="73" y="63"/>
                  </a:lnTo>
                  <a:lnTo>
                    <a:pt x="61" y="77"/>
                  </a:lnTo>
                  <a:lnTo>
                    <a:pt x="50" y="93"/>
                  </a:lnTo>
                  <a:lnTo>
                    <a:pt x="32" y="133"/>
                  </a:lnTo>
                  <a:lnTo>
                    <a:pt x="19" y="179"/>
                  </a:lnTo>
                  <a:lnTo>
                    <a:pt x="10" y="230"/>
                  </a:lnTo>
                  <a:lnTo>
                    <a:pt x="4" y="280"/>
                  </a:lnTo>
                  <a:lnTo>
                    <a:pt x="1" y="325"/>
                  </a:lnTo>
                  <a:lnTo>
                    <a:pt x="0" y="363"/>
                  </a:lnTo>
                  <a:lnTo>
                    <a:pt x="0" y="387"/>
                  </a:lnTo>
                  <a:lnTo>
                    <a:pt x="0" y="397"/>
                  </a:lnTo>
                  <a:lnTo>
                    <a:pt x="1" y="395"/>
                  </a:lnTo>
                  <a:lnTo>
                    <a:pt x="4" y="388"/>
                  </a:lnTo>
                  <a:lnTo>
                    <a:pt x="8" y="379"/>
                  </a:lnTo>
                  <a:lnTo>
                    <a:pt x="16" y="367"/>
                  </a:lnTo>
                  <a:lnTo>
                    <a:pt x="27" y="354"/>
                  </a:lnTo>
                  <a:lnTo>
                    <a:pt x="39" y="339"/>
                  </a:lnTo>
                  <a:lnTo>
                    <a:pt x="56" y="325"/>
                  </a:lnTo>
                  <a:lnTo>
                    <a:pt x="76" y="312"/>
                  </a:lnTo>
                  <a:lnTo>
                    <a:pt x="99" y="301"/>
                  </a:lnTo>
                  <a:lnTo>
                    <a:pt x="120" y="292"/>
                  </a:lnTo>
                  <a:lnTo>
                    <a:pt x="140" y="284"/>
                  </a:lnTo>
                  <a:lnTo>
                    <a:pt x="159" y="279"/>
                  </a:lnTo>
                  <a:lnTo>
                    <a:pt x="175" y="275"/>
                  </a:lnTo>
                  <a:lnTo>
                    <a:pt x="187" y="271"/>
                  </a:lnTo>
                  <a:lnTo>
                    <a:pt x="194" y="269"/>
                  </a:lnTo>
                  <a:lnTo>
                    <a:pt x="197" y="269"/>
                  </a:lnTo>
                  <a:lnTo>
                    <a:pt x="201" y="275"/>
                  </a:lnTo>
                  <a:lnTo>
                    <a:pt x="210" y="291"/>
                  </a:lnTo>
                  <a:lnTo>
                    <a:pt x="223" y="314"/>
                  </a:lnTo>
                  <a:lnTo>
                    <a:pt x="239" y="344"/>
                  </a:lnTo>
                  <a:lnTo>
                    <a:pt x="257" y="378"/>
                  </a:lnTo>
                  <a:lnTo>
                    <a:pt x="274" y="412"/>
                  </a:lnTo>
                  <a:lnTo>
                    <a:pt x="289" y="446"/>
                  </a:lnTo>
                  <a:lnTo>
                    <a:pt x="301" y="477"/>
                  </a:lnTo>
                  <a:lnTo>
                    <a:pt x="310" y="505"/>
                  </a:lnTo>
                  <a:lnTo>
                    <a:pt x="319" y="532"/>
                  </a:lnTo>
                  <a:lnTo>
                    <a:pt x="326" y="556"/>
                  </a:lnTo>
                  <a:lnTo>
                    <a:pt x="334" y="576"/>
                  </a:lnTo>
                  <a:lnTo>
                    <a:pt x="339" y="593"/>
                  </a:lnTo>
                  <a:lnTo>
                    <a:pt x="345" y="606"/>
                  </a:lnTo>
                  <a:lnTo>
                    <a:pt x="347" y="614"/>
                  </a:lnTo>
                  <a:lnTo>
                    <a:pt x="348" y="617"/>
                  </a:lnTo>
                  <a:lnTo>
                    <a:pt x="369" y="591"/>
                  </a:lnTo>
                  <a:lnTo>
                    <a:pt x="367" y="586"/>
                  </a:lnTo>
                  <a:lnTo>
                    <a:pt x="363" y="573"/>
                  </a:lnTo>
                  <a:lnTo>
                    <a:pt x="355" y="551"/>
                  </a:lnTo>
                  <a:lnTo>
                    <a:pt x="346" y="525"/>
                  </a:lnTo>
                  <a:lnTo>
                    <a:pt x="334" y="495"/>
                  </a:lnTo>
                  <a:lnTo>
                    <a:pt x="322" y="460"/>
                  </a:lnTo>
                  <a:lnTo>
                    <a:pt x="309" y="426"/>
                  </a:lnTo>
                  <a:lnTo>
                    <a:pt x="296" y="393"/>
                  </a:lnTo>
                  <a:lnTo>
                    <a:pt x="283" y="360"/>
                  </a:lnTo>
                  <a:lnTo>
                    <a:pt x="269" y="332"/>
                  </a:lnTo>
                  <a:lnTo>
                    <a:pt x="255" y="306"/>
                  </a:lnTo>
                  <a:lnTo>
                    <a:pt x="243" y="283"/>
                  </a:lnTo>
                  <a:lnTo>
                    <a:pt x="231" y="265"/>
                  </a:lnTo>
                  <a:lnTo>
                    <a:pt x="221" y="252"/>
                  </a:lnTo>
                  <a:lnTo>
                    <a:pt x="215" y="244"/>
                  </a:lnTo>
                  <a:lnTo>
                    <a:pt x="212" y="240"/>
                  </a:lnTo>
                  <a:lnTo>
                    <a:pt x="210" y="234"/>
                  </a:lnTo>
                  <a:lnTo>
                    <a:pt x="207" y="213"/>
                  </a:lnTo>
                  <a:lnTo>
                    <a:pt x="206" y="180"/>
                  </a:lnTo>
                  <a:lnTo>
                    <a:pt x="212" y="134"/>
                  </a:lnTo>
                  <a:lnTo>
                    <a:pt x="218" y="109"/>
                  </a:lnTo>
                  <a:lnTo>
                    <a:pt x="224" y="89"/>
                  </a:lnTo>
                  <a:lnTo>
                    <a:pt x="230" y="72"/>
                  </a:lnTo>
                  <a:lnTo>
                    <a:pt x="236" y="59"/>
                  </a:lnTo>
                  <a:lnTo>
                    <a:pt x="241" y="48"/>
                  </a:lnTo>
                  <a:lnTo>
                    <a:pt x="246" y="41"/>
                  </a:lnTo>
                  <a:lnTo>
                    <a:pt x="248" y="36"/>
                  </a:lnTo>
                  <a:lnTo>
                    <a:pt x="249" y="35"/>
                  </a:lnTo>
                  <a:lnTo>
                    <a:pt x="247" y="38"/>
                  </a:lnTo>
                  <a:lnTo>
                    <a:pt x="240" y="43"/>
                  </a:lnTo>
                  <a:lnTo>
                    <a:pt x="231" y="52"/>
                  </a:lnTo>
                  <a:lnTo>
                    <a:pt x="221" y="63"/>
                  </a:lnTo>
                  <a:lnTo>
                    <a:pt x="209" y="78"/>
                  </a:lnTo>
                  <a:lnTo>
                    <a:pt x="200" y="93"/>
                  </a:lnTo>
                  <a:lnTo>
                    <a:pt x="192" y="112"/>
                  </a:lnTo>
                  <a:lnTo>
                    <a:pt x="187" y="130"/>
                  </a:lnTo>
                  <a:lnTo>
                    <a:pt x="182" y="167"/>
                  </a:lnTo>
                  <a:lnTo>
                    <a:pt x="180" y="201"/>
                  </a:lnTo>
                  <a:lnTo>
                    <a:pt x="179" y="224"/>
                  </a:lnTo>
                  <a:lnTo>
                    <a:pt x="179" y="233"/>
                  </a:lnTo>
                  <a:lnTo>
                    <a:pt x="176" y="234"/>
                  </a:lnTo>
                  <a:lnTo>
                    <a:pt x="168" y="237"/>
                  </a:lnTo>
                  <a:lnTo>
                    <a:pt x="157" y="242"/>
                  </a:lnTo>
                  <a:lnTo>
                    <a:pt x="142" y="249"/>
                  </a:lnTo>
                  <a:lnTo>
                    <a:pt x="125" y="256"/>
                  </a:lnTo>
                  <a:lnTo>
                    <a:pt x="109" y="263"/>
                  </a:lnTo>
                  <a:lnTo>
                    <a:pt x="94" y="270"/>
                  </a:lnTo>
                  <a:lnTo>
                    <a:pt x="80" y="276"/>
                  </a:lnTo>
                  <a:lnTo>
                    <a:pt x="68" y="281"/>
                  </a:lnTo>
                  <a:lnTo>
                    <a:pt x="59" y="288"/>
                  </a:lnTo>
                  <a:lnTo>
                    <a:pt x="50" y="293"/>
                  </a:lnTo>
                  <a:lnTo>
                    <a:pt x="44" y="298"/>
                  </a:lnTo>
                  <a:lnTo>
                    <a:pt x="38" y="303"/>
                  </a:lnTo>
                  <a:lnTo>
                    <a:pt x="35" y="306"/>
                  </a:lnTo>
                  <a:lnTo>
                    <a:pt x="33" y="308"/>
                  </a:lnTo>
                  <a:lnTo>
                    <a:pt x="32" y="309"/>
                  </a:lnTo>
                  <a:lnTo>
                    <a:pt x="33" y="299"/>
                  </a:lnTo>
                  <a:lnTo>
                    <a:pt x="35" y="274"/>
                  </a:lnTo>
                  <a:lnTo>
                    <a:pt x="41" y="236"/>
                  </a:lnTo>
                  <a:lnTo>
                    <a:pt x="49" y="193"/>
                  </a:lnTo>
                  <a:lnTo>
                    <a:pt x="60" y="148"/>
                  </a:lnTo>
                  <a:lnTo>
                    <a:pt x="76" y="105"/>
                  </a:lnTo>
                  <a:lnTo>
                    <a:pt x="95" y="71"/>
                  </a:lnTo>
                  <a:lnTo>
                    <a:pt x="120" y="49"/>
                  </a:lnTo>
                  <a:lnTo>
                    <a:pt x="134" y="43"/>
                  </a:lnTo>
                  <a:lnTo>
                    <a:pt x="148" y="39"/>
                  </a:lnTo>
                  <a:lnTo>
                    <a:pt x="162" y="35"/>
                  </a:lnTo>
                  <a:lnTo>
                    <a:pt x="177" y="33"/>
                  </a:lnTo>
                  <a:lnTo>
                    <a:pt x="191" y="32"/>
                  </a:lnTo>
                  <a:lnTo>
                    <a:pt x="204" y="32"/>
                  </a:lnTo>
                  <a:lnTo>
                    <a:pt x="218" y="33"/>
                  </a:lnTo>
                  <a:lnTo>
                    <a:pt x="231" y="34"/>
                  </a:lnTo>
                  <a:lnTo>
                    <a:pt x="243" y="35"/>
                  </a:lnTo>
                  <a:lnTo>
                    <a:pt x="255" y="38"/>
                  </a:lnTo>
                  <a:lnTo>
                    <a:pt x="266" y="40"/>
                  </a:lnTo>
                  <a:lnTo>
                    <a:pt x="277" y="42"/>
                  </a:lnTo>
                  <a:lnTo>
                    <a:pt x="286" y="43"/>
                  </a:lnTo>
                  <a:lnTo>
                    <a:pt x="294" y="45"/>
                  </a:lnTo>
                  <a:lnTo>
                    <a:pt x="302" y="46"/>
                  </a:lnTo>
                  <a:lnTo>
                    <a:pt x="308" y="46"/>
                  </a:lnTo>
                  <a:lnTo>
                    <a:pt x="322" y="45"/>
                  </a:lnTo>
                  <a:lnTo>
                    <a:pt x="341" y="43"/>
                  </a:lnTo>
                  <a:lnTo>
                    <a:pt x="364" y="40"/>
                  </a:lnTo>
                  <a:lnTo>
                    <a:pt x="386" y="36"/>
                  </a:lnTo>
                  <a:lnTo>
                    <a:pt x="408" y="33"/>
                  </a:lnTo>
                  <a:lnTo>
                    <a:pt x="426" y="30"/>
                  </a:lnTo>
                  <a:lnTo>
                    <a:pt x="439" y="28"/>
                  </a:lnTo>
                  <a:lnTo>
                    <a:pt x="443" y="27"/>
                  </a:lnTo>
                  <a:close/>
                </a:path>
              </a:pathLst>
            </a:custGeom>
            <a:solidFill>
              <a:srgbClr val="000000"/>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1170" name="Freeform 146"/>
            <p:cNvSpPr>
              <a:spLocks/>
            </p:cNvSpPr>
            <p:nvPr/>
          </p:nvSpPr>
          <p:spPr bwMode="auto">
            <a:xfrm>
              <a:off x="7373341" y="3051868"/>
              <a:ext cx="106235" cy="131512"/>
            </a:xfrm>
            <a:custGeom>
              <a:avLst/>
              <a:gdLst/>
              <a:ahLst/>
              <a:cxnLst>
                <a:cxn ang="0">
                  <a:pos x="281" y="414"/>
                </a:cxn>
                <a:cxn ang="0">
                  <a:pos x="311" y="327"/>
                </a:cxn>
                <a:cxn ang="0">
                  <a:pos x="338" y="324"/>
                </a:cxn>
                <a:cxn ang="0">
                  <a:pos x="363" y="318"/>
                </a:cxn>
                <a:cxn ang="0">
                  <a:pos x="387" y="307"/>
                </a:cxn>
                <a:cxn ang="0">
                  <a:pos x="412" y="290"/>
                </a:cxn>
                <a:cxn ang="0">
                  <a:pos x="434" y="267"/>
                </a:cxn>
                <a:cxn ang="0">
                  <a:pos x="453" y="241"/>
                </a:cxn>
                <a:cxn ang="0">
                  <a:pos x="465" y="211"/>
                </a:cxn>
                <a:cxn ang="0">
                  <a:pos x="472" y="180"/>
                </a:cxn>
                <a:cxn ang="0">
                  <a:pos x="472" y="148"/>
                </a:cxn>
                <a:cxn ang="0">
                  <a:pos x="465" y="117"/>
                </a:cxn>
                <a:cxn ang="0">
                  <a:pos x="454" y="87"/>
                </a:cxn>
                <a:cxn ang="0">
                  <a:pos x="435" y="60"/>
                </a:cxn>
                <a:cxn ang="0">
                  <a:pos x="413" y="38"/>
                </a:cxn>
                <a:cxn ang="0">
                  <a:pos x="386" y="19"/>
                </a:cxn>
                <a:cxn ang="0">
                  <a:pos x="357" y="8"/>
                </a:cxn>
                <a:cxn ang="0">
                  <a:pos x="325" y="1"/>
                </a:cxn>
                <a:cxn ang="0">
                  <a:pos x="291" y="1"/>
                </a:cxn>
                <a:cxn ang="0">
                  <a:pos x="260" y="8"/>
                </a:cxn>
                <a:cxn ang="0">
                  <a:pos x="231" y="19"/>
                </a:cxn>
                <a:cxn ang="0">
                  <a:pos x="206" y="36"/>
                </a:cxn>
                <a:cxn ang="0">
                  <a:pos x="183" y="59"/>
                </a:cxn>
                <a:cxn ang="0">
                  <a:pos x="165" y="85"/>
                </a:cxn>
                <a:cxn ang="0">
                  <a:pos x="153" y="115"/>
                </a:cxn>
                <a:cxn ang="0">
                  <a:pos x="150" y="132"/>
                </a:cxn>
                <a:cxn ang="0">
                  <a:pos x="157" y="138"/>
                </a:cxn>
                <a:cxn ang="0">
                  <a:pos x="170" y="145"/>
                </a:cxn>
                <a:cxn ang="0">
                  <a:pos x="185" y="145"/>
                </a:cxn>
                <a:cxn ang="0">
                  <a:pos x="197" y="131"/>
                </a:cxn>
                <a:cxn ang="0">
                  <a:pos x="208" y="112"/>
                </a:cxn>
                <a:cxn ang="0">
                  <a:pos x="219" y="90"/>
                </a:cxn>
                <a:cxn ang="0">
                  <a:pos x="233" y="71"/>
                </a:cxn>
                <a:cxn ang="0">
                  <a:pos x="253" y="57"/>
                </a:cxn>
                <a:cxn ang="0">
                  <a:pos x="274" y="48"/>
                </a:cxn>
                <a:cxn ang="0">
                  <a:pos x="297" y="44"/>
                </a:cxn>
                <a:cxn ang="0">
                  <a:pos x="320" y="44"/>
                </a:cxn>
                <a:cxn ang="0">
                  <a:pos x="344" y="49"/>
                </a:cxn>
                <a:cxn ang="0">
                  <a:pos x="366" y="58"/>
                </a:cxn>
                <a:cxn ang="0">
                  <a:pos x="385" y="71"/>
                </a:cxn>
                <a:cxn ang="0">
                  <a:pos x="402" y="88"/>
                </a:cxn>
                <a:cxn ang="0">
                  <a:pos x="419" y="118"/>
                </a:cxn>
                <a:cxn ang="0">
                  <a:pos x="428" y="163"/>
                </a:cxn>
                <a:cxn ang="0">
                  <a:pos x="418" y="210"/>
                </a:cxn>
                <a:cxn ang="0">
                  <a:pos x="392" y="249"/>
                </a:cxn>
                <a:cxn ang="0">
                  <a:pos x="355" y="275"/>
                </a:cxn>
                <a:cxn ang="0">
                  <a:pos x="309" y="283"/>
                </a:cxn>
                <a:cxn ang="0">
                  <a:pos x="264" y="277"/>
                </a:cxn>
                <a:cxn ang="0">
                  <a:pos x="31" y="429"/>
                </a:cxn>
                <a:cxn ang="0">
                  <a:pos x="251" y="447"/>
                </a:cxn>
                <a:cxn ang="0">
                  <a:pos x="459" y="521"/>
                </a:cxn>
              </a:cxnLst>
              <a:rect l="0" t="0" r="r" b="b"/>
              <a:pathLst>
                <a:path w="473" h="577">
                  <a:moveTo>
                    <a:pt x="459" y="521"/>
                  </a:moveTo>
                  <a:lnTo>
                    <a:pt x="281" y="414"/>
                  </a:lnTo>
                  <a:lnTo>
                    <a:pt x="298" y="326"/>
                  </a:lnTo>
                  <a:lnTo>
                    <a:pt x="311" y="327"/>
                  </a:lnTo>
                  <a:lnTo>
                    <a:pt x="325" y="326"/>
                  </a:lnTo>
                  <a:lnTo>
                    <a:pt x="338" y="324"/>
                  </a:lnTo>
                  <a:lnTo>
                    <a:pt x="351" y="322"/>
                  </a:lnTo>
                  <a:lnTo>
                    <a:pt x="363" y="318"/>
                  </a:lnTo>
                  <a:lnTo>
                    <a:pt x="375" y="312"/>
                  </a:lnTo>
                  <a:lnTo>
                    <a:pt x="387" y="307"/>
                  </a:lnTo>
                  <a:lnTo>
                    <a:pt x="399" y="299"/>
                  </a:lnTo>
                  <a:lnTo>
                    <a:pt x="412" y="290"/>
                  </a:lnTo>
                  <a:lnTo>
                    <a:pt x="424" y="279"/>
                  </a:lnTo>
                  <a:lnTo>
                    <a:pt x="434" y="267"/>
                  </a:lnTo>
                  <a:lnTo>
                    <a:pt x="444" y="254"/>
                  </a:lnTo>
                  <a:lnTo>
                    <a:pt x="453" y="241"/>
                  </a:lnTo>
                  <a:lnTo>
                    <a:pt x="460" y="226"/>
                  </a:lnTo>
                  <a:lnTo>
                    <a:pt x="465" y="211"/>
                  </a:lnTo>
                  <a:lnTo>
                    <a:pt x="470" y="196"/>
                  </a:lnTo>
                  <a:lnTo>
                    <a:pt x="472" y="180"/>
                  </a:lnTo>
                  <a:lnTo>
                    <a:pt x="473" y="164"/>
                  </a:lnTo>
                  <a:lnTo>
                    <a:pt x="472" y="148"/>
                  </a:lnTo>
                  <a:lnTo>
                    <a:pt x="470" y="132"/>
                  </a:lnTo>
                  <a:lnTo>
                    <a:pt x="465" y="117"/>
                  </a:lnTo>
                  <a:lnTo>
                    <a:pt x="460" y="102"/>
                  </a:lnTo>
                  <a:lnTo>
                    <a:pt x="454" y="87"/>
                  </a:lnTo>
                  <a:lnTo>
                    <a:pt x="445" y="73"/>
                  </a:lnTo>
                  <a:lnTo>
                    <a:pt x="435" y="60"/>
                  </a:lnTo>
                  <a:lnTo>
                    <a:pt x="425" y="48"/>
                  </a:lnTo>
                  <a:lnTo>
                    <a:pt x="413" y="38"/>
                  </a:lnTo>
                  <a:lnTo>
                    <a:pt x="400" y="28"/>
                  </a:lnTo>
                  <a:lnTo>
                    <a:pt x="386" y="19"/>
                  </a:lnTo>
                  <a:lnTo>
                    <a:pt x="372" y="13"/>
                  </a:lnTo>
                  <a:lnTo>
                    <a:pt x="357" y="8"/>
                  </a:lnTo>
                  <a:lnTo>
                    <a:pt x="341" y="3"/>
                  </a:lnTo>
                  <a:lnTo>
                    <a:pt x="325" y="1"/>
                  </a:lnTo>
                  <a:lnTo>
                    <a:pt x="308" y="0"/>
                  </a:lnTo>
                  <a:lnTo>
                    <a:pt x="291" y="1"/>
                  </a:lnTo>
                  <a:lnTo>
                    <a:pt x="276" y="3"/>
                  </a:lnTo>
                  <a:lnTo>
                    <a:pt x="260" y="8"/>
                  </a:lnTo>
                  <a:lnTo>
                    <a:pt x="246" y="13"/>
                  </a:lnTo>
                  <a:lnTo>
                    <a:pt x="231" y="19"/>
                  </a:lnTo>
                  <a:lnTo>
                    <a:pt x="218" y="27"/>
                  </a:lnTo>
                  <a:lnTo>
                    <a:pt x="206" y="36"/>
                  </a:lnTo>
                  <a:lnTo>
                    <a:pt x="194" y="47"/>
                  </a:lnTo>
                  <a:lnTo>
                    <a:pt x="183" y="59"/>
                  </a:lnTo>
                  <a:lnTo>
                    <a:pt x="173" y="71"/>
                  </a:lnTo>
                  <a:lnTo>
                    <a:pt x="165" y="85"/>
                  </a:lnTo>
                  <a:lnTo>
                    <a:pt x="158" y="100"/>
                  </a:lnTo>
                  <a:lnTo>
                    <a:pt x="153" y="115"/>
                  </a:lnTo>
                  <a:lnTo>
                    <a:pt x="149" y="131"/>
                  </a:lnTo>
                  <a:lnTo>
                    <a:pt x="150" y="132"/>
                  </a:lnTo>
                  <a:lnTo>
                    <a:pt x="153" y="135"/>
                  </a:lnTo>
                  <a:lnTo>
                    <a:pt x="157" y="138"/>
                  </a:lnTo>
                  <a:lnTo>
                    <a:pt x="164" y="143"/>
                  </a:lnTo>
                  <a:lnTo>
                    <a:pt x="170" y="145"/>
                  </a:lnTo>
                  <a:lnTo>
                    <a:pt x="178" y="146"/>
                  </a:lnTo>
                  <a:lnTo>
                    <a:pt x="185" y="145"/>
                  </a:lnTo>
                  <a:lnTo>
                    <a:pt x="192" y="139"/>
                  </a:lnTo>
                  <a:lnTo>
                    <a:pt x="197" y="131"/>
                  </a:lnTo>
                  <a:lnTo>
                    <a:pt x="202" y="122"/>
                  </a:lnTo>
                  <a:lnTo>
                    <a:pt x="208" y="112"/>
                  </a:lnTo>
                  <a:lnTo>
                    <a:pt x="213" y="101"/>
                  </a:lnTo>
                  <a:lnTo>
                    <a:pt x="219" y="90"/>
                  </a:lnTo>
                  <a:lnTo>
                    <a:pt x="226" y="80"/>
                  </a:lnTo>
                  <a:lnTo>
                    <a:pt x="233" y="71"/>
                  </a:lnTo>
                  <a:lnTo>
                    <a:pt x="242" y="63"/>
                  </a:lnTo>
                  <a:lnTo>
                    <a:pt x="253" y="57"/>
                  </a:lnTo>
                  <a:lnTo>
                    <a:pt x="264" y="53"/>
                  </a:lnTo>
                  <a:lnTo>
                    <a:pt x="274" y="48"/>
                  </a:lnTo>
                  <a:lnTo>
                    <a:pt x="286" y="46"/>
                  </a:lnTo>
                  <a:lnTo>
                    <a:pt x="297" y="44"/>
                  </a:lnTo>
                  <a:lnTo>
                    <a:pt x="309" y="44"/>
                  </a:lnTo>
                  <a:lnTo>
                    <a:pt x="320" y="44"/>
                  </a:lnTo>
                  <a:lnTo>
                    <a:pt x="332" y="46"/>
                  </a:lnTo>
                  <a:lnTo>
                    <a:pt x="344" y="49"/>
                  </a:lnTo>
                  <a:lnTo>
                    <a:pt x="355" y="54"/>
                  </a:lnTo>
                  <a:lnTo>
                    <a:pt x="366" y="58"/>
                  </a:lnTo>
                  <a:lnTo>
                    <a:pt x="375" y="64"/>
                  </a:lnTo>
                  <a:lnTo>
                    <a:pt x="385" y="71"/>
                  </a:lnTo>
                  <a:lnTo>
                    <a:pt x="394" y="79"/>
                  </a:lnTo>
                  <a:lnTo>
                    <a:pt x="402" y="88"/>
                  </a:lnTo>
                  <a:lnTo>
                    <a:pt x="409" y="98"/>
                  </a:lnTo>
                  <a:lnTo>
                    <a:pt x="419" y="118"/>
                  </a:lnTo>
                  <a:lnTo>
                    <a:pt x="426" y="141"/>
                  </a:lnTo>
                  <a:lnTo>
                    <a:pt x="428" y="163"/>
                  </a:lnTo>
                  <a:lnTo>
                    <a:pt x="426" y="187"/>
                  </a:lnTo>
                  <a:lnTo>
                    <a:pt x="418" y="210"/>
                  </a:lnTo>
                  <a:lnTo>
                    <a:pt x="407" y="231"/>
                  </a:lnTo>
                  <a:lnTo>
                    <a:pt x="392" y="249"/>
                  </a:lnTo>
                  <a:lnTo>
                    <a:pt x="375" y="263"/>
                  </a:lnTo>
                  <a:lnTo>
                    <a:pt x="355" y="275"/>
                  </a:lnTo>
                  <a:lnTo>
                    <a:pt x="332" y="281"/>
                  </a:lnTo>
                  <a:lnTo>
                    <a:pt x="309" y="283"/>
                  </a:lnTo>
                  <a:lnTo>
                    <a:pt x="285" y="281"/>
                  </a:lnTo>
                  <a:lnTo>
                    <a:pt x="264" y="277"/>
                  </a:lnTo>
                  <a:lnTo>
                    <a:pt x="238" y="404"/>
                  </a:lnTo>
                  <a:lnTo>
                    <a:pt x="31" y="429"/>
                  </a:lnTo>
                  <a:lnTo>
                    <a:pt x="0" y="477"/>
                  </a:lnTo>
                  <a:lnTo>
                    <a:pt x="251" y="447"/>
                  </a:lnTo>
                  <a:lnTo>
                    <a:pt x="461" y="577"/>
                  </a:lnTo>
                  <a:lnTo>
                    <a:pt x="459" y="521"/>
                  </a:lnTo>
                  <a:close/>
                </a:path>
              </a:pathLst>
            </a:custGeom>
            <a:solidFill>
              <a:schemeClr val="bg1">
                <a:lumMod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8296" name="Freeform 147"/>
            <p:cNvSpPr>
              <a:spLocks/>
            </p:cNvSpPr>
            <p:nvPr/>
          </p:nvSpPr>
          <p:spPr bwMode="auto">
            <a:xfrm>
              <a:off x="7404100" y="3160713"/>
              <a:ext cx="42863" cy="34925"/>
            </a:xfrm>
            <a:custGeom>
              <a:avLst/>
              <a:gdLst>
                <a:gd name="T0" fmla="*/ 20 w 190"/>
                <a:gd name="T1" fmla="*/ 0 h 153"/>
                <a:gd name="T2" fmla="*/ 0 w 190"/>
                <a:gd name="T3" fmla="*/ 120 h 153"/>
                <a:gd name="T4" fmla="*/ 160 w 190"/>
                <a:gd name="T5" fmla="*/ 153 h 153"/>
                <a:gd name="T6" fmla="*/ 190 w 190"/>
                <a:gd name="T7" fmla="*/ 51 h 153"/>
                <a:gd name="T8" fmla="*/ 150 w 190"/>
                <a:gd name="T9" fmla="*/ 132 h 153"/>
                <a:gd name="T10" fmla="*/ 20 w 190"/>
                <a:gd name="T11" fmla="*/ 105 h 153"/>
                <a:gd name="T12" fmla="*/ 20 w 190"/>
                <a:gd name="T13" fmla="*/ 0 h 153"/>
                <a:gd name="T14" fmla="*/ 0 60000 65536"/>
                <a:gd name="T15" fmla="*/ 0 60000 65536"/>
                <a:gd name="T16" fmla="*/ 0 60000 65536"/>
                <a:gd name="T17" fmla="*/ 0 60000 65536"/>
                <a:gd name="T18" fmla="*/ 0 60000 65536"/>
                <a:gd name="T19" fmla="*/ 0 60000 65536"/>
                <a:gd name="T20" fmla="*/ 0 60000 65536"/>
                <a:gd name="T21" fmla="*/ 0 w 190"/>
                <a:gd name="T22" fmla="*/ 0 h 153"/>
                <a:gd name="T23" fmla="*/ 190 w 190"/>
                <a:gd name="T24" fmla="*/ 153 h 1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0" h="153">
                  <a:moveTo>
                    <a:pt x="20" y="0"/>
                  </a:moveTo>
                  <a:lnTo>
                    <a:pt x="0" y="120"/>
                  </a:lnTo>
                  <a:lnTo>
                    <a:pt x="160" y="153"/>
                  </a:lnTo>
                  <a:lnTo>
                    <a:pt x="190" y="51"/>
                  </a:lnTo>
                  <a:lnTo>
                    <a:pt x="150" y="132"/>
                  </a:lnTo>
                  <a:lnTo>
                    <a:pt x="20" y="105"/>
                  </a:lnTo>
                  <a:lnTo>
                    <a:pt x="20" y="0"/>
                  </a:lnTo>
                  <a:close/>
                </a:path>
              </a:pathLst>
            </a:custGeom>
            <a:solidFill>
              <a:srgbClr val="000000"/>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297" name="Freeform 148"/>
            <p:cNvSpPr>
              <a:spLocks/>
            </p:cNvSpPr>
            <p:nvPr/>
          </p:nvSpPr>
          <p:spPr bwMode="auto">
            <a:xfrm>
              <a:off x="7508875" y="3076575"/>
              <a:ext cx="155575" cy="131763"/>
            </a:xfrm>
            <a:custGeom>
              <a:avLst/>
              <a:gdLst>
                <a:gd name="T0" fmla="*/ 371 w 691"/>
                <a:gd name="T1" fmla="*/ 141 h 577"/>
                <a:gd name="T2" fmla="*/ 657 w 691"/>
                <a:gd name="T3" fmla="*/ 309 h 577"/>
                <a:gd name="T4" fmla="*/ 522 w 691"/>
                <a:gd name="T5" fmla="*/ 539 h 577"/>
                <a:gd name="T6" fmla="*/ 57 w 691"/>
                <a:gd name="T7" fmla="*/ 267 h 577"/>
                <a:gd name="T8" fmla="*/ 55 w 691"/>
                <a:gd name="T9" fmla="*/ 260 h 577"/>
                <a:gd name="T10" fmla="*/ 51 w 691"/>
                <a:gd name="T11" fmla="*/ 243 h 577"/>
                <a:gd name="T12" fmla="*/ 45 w 691"/>
                <a:gd name="T13" fmla="*/ 219 h 577"/>
                <a:gd name="T14" fmla="*/ 38 w 691"/>
                <a:gd name="T15" fmla="*/ 191 h 577"/>
                <a:gd name="T16" fmla="*/ 32 w 691"/>
                <a:gd name="T17" fmla="*/ 161 h 577"/>
                <a:gd name="T18" fmla="*/ 27 w 691"/>
                <a:gd name="T19" fmla="*/ 134 h 577"/>
                <a:gd name="T20" fmla="*/ 25 w 691"/>
                <a:gd name="T21" fmla="*/ 111 h 577"/>
                <a:gd name="T22" fmla="*/ 27 w 691"/>
                <a:gd name="T23" fmla="*/ 98 h 577"/>
                <a:gd name="T24" fmla="*/ 38 w 691"/>
                <a:gd name="T25" fmla="*/ 90 h 577"/>
                <a:gd name="T26" fmla="*/ 59 w 691"/>
                <a:gd name="T27" fmla="*/ 80 h 577"/>
                <a:gd name="T28" fmla="*/ 85 w 691"/>
                <a:gd name="T29" fmla="*/ 70 h 577"/>
                <a:gd name="T30" fmla="*/ 115 w 691"/>
                <a:gd name="T31" fmla="*/ 60 h 577"/>
                <a:gd name="T32" fmla="*/ 144 w 691"/>
                <a:gd name="T33" fmla="*/ 51 h 577"/>
                <a:gd name="T34" fmla="*/ 169 w 691"/>
                <a:gd name="T35" fmla="*/ 44 h 577"/>
                <a:gd name="T36" fmla="*/ 187 w 691"/>
                <a:gd name="T37" fmla="*/ 38 h 577"/>
                <a:gd name="T38" fmla="*/ 194 w 691"/>
                <a:gd name="T39" fmla="*/ 36 h 577"/>
                <a:gd name="T40" fmla="*/ 371 w 691"/>
                <a:gd name="T41" fmla="*/ 141 h 577"/>
                <a:gd name="T42" fmla="*/ 388 w 691"/>
                <a:gd name="T43" fmla="*/ 113 h 577"/>
                <a:gd name="T44" fmla="*/ 194 w 691"/>
                <a:gd name="T45" fmla="*/ 0 h 577"/>
                <a:gd name="T46" fmla="*/ 192 w 691"/>
                <a:gd name="T47" fmla="*/ 1 h 577"/>
                <a:gd name="T48" fmla="*/ 186 w 691"/>
                <a:gd name="T49" fmla="*/ 2 h 577"/>
                <a:gd name="T50" fmla="*/ 178 w 691"/>
                <a:gd name="T51" fmla="*/ 5 h 577"/>
                <a:gd name="T52" fmla="*/ 166 w 691"/>
                <a:gd name="T53" fmla="*/ 9 h 577"/>
                <a:gd name="T54" fmla="*/ 153 w 691"/>
                <a:gd name="T55" fmla="*/ 15 h 577"/>
                <a:gd name="T56" fmla="*/ 138 w 691"/>
                <a:gd name="T57" fmla="*/ 20 h 577"/>
                <a:gd name="T58" fmla="*/ 122 w 691"/>
                <a:gd name="T59" fmla="*/ 26 h 577"/>
                <a:gd name="T60" fmla="*/ 105 w 691"/>
                <a:gd name="T61" fmla="*/ 33 h 577"/>
                <a:gd name="T62" fmla="*/ 88 w 691"/>
                <a:gd name="T63" fmla="*/ 40 h 577"/>
                <a:gd name="T64" fmla="*/ 70 w 691"/>
                <a:gd name="T65" fmla="*/ 48 h 577"/>
                <a:gd name="T66" fmla="*/ 54 w 691"/>
                <a:gd name="T67" fmla="*/ 55 h 577"/>
                <a:gd name="T68" fmla="*/ 40 w 691"/>
                <a:gd name="T69" fmla="*/ 62 h 577"/>
                <a:gd name="T70" fmla="*/ 27 w 691"/>
                <a:gd name="T71" fmla="*/ 69 h 577"/>
                <a:gd name="T72" fmla="*/ 17 w 691"/>
                <a:gd name="T73" fmla="*/ 76 h 577"/>
                <a:gd name="T74" fmla="*/ 8 w 691"/>
                <a:gd name="T75" fmla="*/ 81 h 577"/>
                <a:gd name="T76" fmla="*/ 4 w 691"/>
                <a:gd name="T77" fmla="*/ 87 h 577"/>
                <a:gd name="T78" fmla="*/ 0 w 691"/>
                <a:gd name="T79" fmla="*/ 103 h 577"/>
                <a:gd name="T80" fmla="*/ 0 w 691"/>
                <a:gd name="T81" fmla="*/ 128 h 577"/>
                <a:gd name="T82" fmla="*/ 4 w 691"/>
                <a:gd name="T83" fmla="*/ 161 h 577"/>
                <a:gd name="T84" fmla="*/ 9 w 691"/>
                <a:gd name="T85" fmla="*/ 196 h 577"/>
                <a:gd name="T86" fmla="*/ 14 w 691"/>
                <a:gd name="T87" fmla="*/ 229 h 577"/>
                <a:gd name="T88" fmla="*/ 20 w 691"/>
                <a:gd name="T89" fmla="*/ 258 h 577"/>
                <a:gd name="T90" fmla="*/ 24 w 691"/>
                <a:gd name="T91" fmla="*/ 279 h 577"/>
                <a:gd name="T92" fmla="*/ 25 w 691"/>
                <a:gd name="T93" fmla="*/ 286 h 577"/>
                <a:gd name="T94" fmla="*/ 524 w 691"/>
                <a:gd name="T95" fmla="*/ 577 h 577"/>
                <a:gd name="T96" fmla="*/ 691 w 691"/>
                <a:gd name="T97" fmla="*/ 291 h 577"/>
                <a:gd name="T98" fmla="*/ 388 w 691"/>
                <a:gd name="T99" fmla="*/ 113 h 577"/>
                <a:gd name="T100" fmla="*/ 371 w 691"/>
                <a:gd name="T101" fmla="*/ 141 h 57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1"/>
                <a:gd name="T154" fmla="*/ 0 h 577"/>
                <a:gd name="T155" fmla="*/ 691 w 691"/>
                <a:gd name="T156" fmla="*/ 577 h 57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1" h="577">
                  <a:moveTo>
                    <a:pt x="371" y="141"/>
                  </a:moveTo>
                  <a:lnTo>
                    <a:pt x="657" y="309"/>
                  </a:lnTo>
                  <a:lnTo>
                    <a:pt x="522" y="539"/>
                  </a:lnTo>
                  <a:lnTo>
                    <a:pt x="57" y="267"/>
                  </a:lnTo>
                  <a:lnTo>
                    <a:pt x="55" y="260"/>
                  </a:lnTo>
                  <a:lnTo>
                    <a:pt x="51" y="243"/>
                  </a:lnTo>
                  <a:lnTo>
                    <a:pt x="45" y="219"/>
                  </a:lnTo>
                  <a:lnTo>
                    <a:pt x="38" y="191"/>
                  </a:lnTo>
                  <a:lnTo>
                    <a:pt x="32" y="161"/>
                  </a:lnTo>
                  <a:lnTo>
                    <a:pt x="27" y="134"/>
                  </a:lnTo>
                  <a:lnTo>
                    <a:pt x="25" y="111"/>
                  </a:lnTo>
                  <a:lnTo>
                    <a:pt x="27" y="98"/>
                  </a:lnTo>
                  <a:lnTo>
                    <a:pt x="38" y="90"/>
                  </a:lnTo>
                  <a:lnTo>
                    <a:pt x="59" y="80"/>
                  </a:lnTo>
                  <a:lnTo>
                    <a:pt x="85" y="70"/>
                  </a:lnTo>
                  <a:lnTo>
                    <a:pt x="115" y="60"/>
                  </a:lnTo>
                  <a:lnTo>
                    <a:pt x="144" y="51"/>
                  </a:lnTo>
                  <a:lnTo>
                    <a:pt x="169" y="44"/>
                  </a:lnTo>
                  <a:lnTo>
                    <a:pt x="187" y="38"/>
                  </a:lnTo>
                  <a:lnTo>
                    <a:pt x="194" y="36"/>
                  </a:lnTo>
                  <a:lnTo>
                    <a:pt x="371" y="141"/>
                  </a:lnTo>
                  <a:lnTo>
                    <a:pt x="388" y="113"/>
                  </a:lnTo>
                  <a:lnTo>
                    <a:pt x="194" y="0"/>
                  </a:lnTo>
                  <a:lnTo>
                    <a:pt x="192" y="1"/>
                  </a:lnTo>
                  <a:lnTo>
                    <a:pt x="186" y="2"/>
                  </a:lnTo>
                  <a:lnTo>
                    <a:pt x="178" y="5"/>
                  </a:lnTo>
                  <a:lnTo>
                    <a:pt x="166" y="9"/>
                  </a:lnTo>
                  <a:lnTo>
                    <a:pt x="153" y="15"/>
                  </a:lnTo>
                  <a:lnTo>
                    <a:pt x="138" y="20"/>
                  </a:lnTo>
                  <a:lnTo>
                    <a:pt x="122" y="26"/>
                  </a:lnTo>
                  <a:lnTo>
                    <a:pt x="105" y="33"/>
                  </a:lnTo>
                  <a:lnTo>
                    <a:pt x="88" y="40"/>
                  </a:lnTo>
                  <a:lnTo>
                    <a:pt x="70" y="48"/>
                  </a:lnTo>
                  <a:lnTo>
                    <a:pt x="54" y="55"/>
                  </a:lnTo>
                  <a:lnTo>
                    <a:pt x="40" y="62"/>
                  </a:lnTo>
                  <a:lnTo>
                    <a:pt x="27" y="69"/>
                  </a:lnTo>
                  <a:lnTo>
                    <a:pt x="17" y="76"/>
                  </a:lnTo>
                  <a:lnTo>
                    <a:pt x="8" y="81"/>
                  </a:lnTo>
                  <a:lnTo>
                    <a:pt x="4" y="87"/>
                  </a:lnTo>
                  <a:lnTo>
                    <a:pt x="0" y="103"/>
                  </a:lnTo>
                  <a:lnTo>
                    <a:pt x="0" y="128"/>
                  </a:lnTo>
                  <a:lnTo>
                    <a:pt x="4" y="161"/>
                  </a:lnTo>
                  <a:lnTo>
                    <a:pt x="9" y="196"/>
                  </a:lnTo>
                  <a:lnTo>
                    <a:pt x="14" y="229"/>
                  </a:lnTo>
                  <a:lnTo>
                    <a:pt x="20" y="258"/>
                  </a:lnTo>
                  <a:lnTo>
                    <a:pt x="24" y="279"/>
                  </a:lnTo>
                  <a:lnTo>
                    <a:pt x="25" y="286"/>
                  </a:lnTo>
                  <a:lnTo>
                    <a:pt x="524" y="577"/>
                  </a:lnTo>
                  <a:lnTo>
                    <a:pt x="691" y="291"/>
                  </a:lnTo>
                  <a:lnTo>
                    <a:pt x="388" y="113"/>
                  </a:lnTo>
                  <a:lnTo>
                    <a:pt x="371" y="141"/>
                  </a:lnTo>
                  <a:close/>
                </a:path>
              </a:pathLst>
            </a:custGeom>
            <a:solidFill>
              <a:schemeClr val="bg1"/>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298" name="Freeform 149"/>
            <p:cNvSpPr>
              <a:spLocks/>
            </p:cNvSpPr>
            <p:nvPr/>
          </p:nvSpPr>
          <p:spPr bwMode="auto">
            <a:xfrm>
              <a:off x="7469188" y="3082925"/>
              <a:ext cx="58738" cy="26988"/>
            </a:xfrm>
            <a:custGeom>
              <a:avLst/>
              <a:gdLst>
                <a:gd name="T0" fmla="*/ 204 w 255"/>
                <a:gd name="T1" fmla="*/ 5 h 119"/>
                <a:gd name="T2" fmla="*/ 191 w 255"/>
                <a:gd name="T3" fmla="*/ 1 h 119"/>
                <a:gd name="T4" fmla="*/ 177 w 255"/>
                <a:gd name="T5" fmla="*/ 0 h 119"/>
                <a:gd name="T6" fmla="*/ 161 w 255"/>
                <a:gd name="T7" fmla="*/ 2 h 119"/>
                <a:gd name="T8" fmla="*/ 136 w 255"/>
                <a:gd name="T9" fmla="*/ 12 h 119"/>
                <a:gd name="T10" fmla="*/ 105 w 255"/>
                <a:gd name="T11" fmla="*/ 32 h 119"/>
                <a:gd name="T12" fmla="*/ 81 w 255"/>
                <a:gd name="T13" fmla="*/ 53 h 119"/>
                <a:gd name="T14" fmla="*/ 62 w 255"/>
                <a:gd name="T15" fmla="*/ 74 h 119"/>
                <a:gd name="T16" fmla="*/ 49 w 255"/>
                <a:gd name="T17" fmla="*/ 90 h 119"/>
                <a:gd name="T18" fmla="*/ 37 w 255"/>
                <a:gd name="T19" fmla="*/ 101 h 119"/>
                <a:gd name="T20" fmla="*/ 24 w 255"/>
                <a:gd name="T21" fmla="*/ 99 h 119"/>
                <a:gd name="T22" fmla="*/ 14 w 255"/>
                <a:gd name="T23" fmla="*/ 86 h 119"/>
                <a:gd name="T24" fmla="*/ 0 w 255"/>
                <a:gd name="T25" fmla="*/ 90 h 119"/>
                <a:gd name="T26" fmla="*/ 7 w 255"/>
                <a:gd name="T27" fmla="*/ 101 h 119"/>
                <a:gd name="T28" fmla="*/ 30 w 255"/>
                <a:gd name="T29" fmla="*/ 118 h 119"/>
                <a:gd name="T30" fmla="*/ 38 w 255"/>
                <a:gd name="T31" fmla="*/ 118 h 119"/>
                <a:gd name="T32" fmla="*/ 47 w 255"/>
                <a:gd name="T33" fmla="*/ 113 h 119"/>
                <a:gd name="T34" fmla="*/ 56 w 255"/>
                <a:gd name="T35" fmla="*/ 105 h 119"/>
                <a:gd name="T36" fmla="*/ 66 w 255"/>
                <a:gd name="T37" fmla="*/ 93 h 119"/>
                <a:gd name="T38" fmla="*/ 82 w 255"/>
                <a:gd name="T39" fmla="*/ 75 h 119"/>
                <a:gd name="T40" fmla="*/ 102 w 255"/>
                <a:gd name="T41" fmla="*/ 54 h 119"/>
                <a:gd name="T42" fmla="*/ 126 w 255"/>
                <a:gd name="T43" fmla="*/ 35 h 119"/>
                <a:gd name="T44" fmla="*/ 158 w 255"/>
                <a:gd name="T45" fmla="*/ 19 h 119"/>
                <a:gd name="T46" fmla="*/ 170 w 255"/>
                <a:gd name="T47" fmla="*/ 16 h 119"/>
                <a:gd name="T48" fmla="*/ 182 w 255"/>
                <a:gd name="T49" fmla="*/ 15 h 119"/>
                <a:gd name="T50" fmla="*/ 192 w 255"/>
                <a:gd name="T51" fmla="*/ 16 h 119"/>
                <a:gd name="T52" fmla="*/ 202 w 255"/>
                <a:gd name="T53" fmla="*/ 20 h 119"/>
                <a:gd name="T54" fmla="*/ 222 w 255"/>
                <a:gd name="T55" fmla="*/ 50 h 119"/>
                <a:gd name="T56" fmla="*/ 229 w 255"/>
                <a:gd name="T57" fmla="*/ 81 h 119"/>
                <a:gd name="T58" fmla="*/ 226 w 255"/>
                <a:gd name="T59" fmla="*/ 83 h 119"/>
                <a:gd name="T60" fmla="*/ 224 w 255"/>
                <a:gd name="T61" fmla="*/ 85 h 119"/>
                <a:gd name="T62" fmla="*/ 223 w 255"/>
                <a:gd name="T63" fmla="*/ 98 h 119"/>
                <a:gd name="T64" fmla="*/ 231 w 255"/>
                <a:gd name="T65" fmla="*/ 109 h 119"/>
                <a:gd name="T66" fmla="*/ 244 w 255"/>
                <a:gd name="T67" fmla="*/ 110 h 119"/>
                <a:gd name="T68" fmla="*/ 253 w 255"/>
                <a:gd name="T69" fmla="*/ 103 h 119"/>
                <a:gd name="T70" fmla="*/ 255 w 255"/>
                <a:gd name="T71" fmla="*/ 90 h 119"/>
                <a:gd name="T72" fmla="*/ 248 w 255"/>
                <a:gd name="T73" fmla="*/ 80 h 119"/>
                <a:gd name="T74" fmla="*/ 246 w 255"/>
                <a:gd name="T75" fmla="*/ 79 h 119"/>
                <a:gd name="T76" fmla="*/ 244 w 255"/>
                <a:gd name="T77" fmla="*/ 78 h 119"/>
                <a:gd name="T78" fmla="*/ 241 w 255"/>
                <a:gd name="T79" fmla="*/ 62 h 119"/>
                <a:gd name="T80" fmla="*/ 235 w 255"/>
                <a:gd name="T81" fmla="*/ 42 h 119"/>
                <a:gd name="T82" fmla="*/ 225 w 255"/>
                <a:gd name="T83" fmla="*/ 23 h 119"/>
                <a:gd name="T84" fmla="*/ 209 w 255"/>
                <a:gd name="T85" fmla="*/ 8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5"/>
                <a:gd name="T130" fmla="*/ 0 h 119"/>
                <a:gd name="T131" fmla="*/ 255 w 255"/>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5" h="119">
                  <a:moveTo>
                    <a:pt x="209" y="8"/>
                  </a:moveTo>
                  <a:lnTo>
                    <a:pt x="204" y="5"/>
                  </a:lnTo>
                  <a:lnTo>
                    <a:pt x="197" y="2"/>
                  </a:lnTo>
                  <a:lnTo>
                    <a:pt x="191" y="1"/>
                  </a:lnTo>
                  <a:lnTo>
                    <a:pt x="183" y="0"/>
                  </a:lnTo>
                  <a:lnTo>
                    <a:pt x="177" y="0"/>
                  </a:lnTo>
                  <a:lnTo>
                    <a:pt x="169" y="1"/>
                  </a:lnTo>
                  <a:lnTo>
                    <a:pt x="161" y="2"/>
                  </a:lnTo>
                  <a:lnTo>
                    <a:pt x="153" y="5"/>
                  </a:lnTo>
                  <a:lnTo>
                    <a:pt x="136" y="12"/>
                  </a:lnTo>
                  <a:lnTo>
                    <a:pt x="120" y="21"/>
                  </a:lnTo>
                  <a:lnTo>
                    <a:pt x="105" y="32"/>
                  </a:lnTo>
                  <a:lnTo>
                    <a:pt x="93" y="42"/>
                  </a:lnTo>
                  <a:lnTo>
                    <a:pt x="81" y="53"/>
                  </a:lnTo>
                  <a:lnTo>
                    <a:pt x="72" y="64"/>
                  </a:lnTo>
                  <a:lnTo>
                    <a:pt x="62" y="74"/>
                  </a:lnTo>
                  <a:lnTo>
                    <a:pt x="54" y="83"/>
                  </a:lnTo>
                  <a:lnTo>
                    <a:pt x="49" y="90"/>
                  </a:lnTo>
                  <a:lnTo>
                    <a:pt x="43" y="96"/>
                  </a:lnTo>
                  <a:lnTo>
                    <a:pt x="37" y="101"/>
                  </a:lnTo>
                  <a:lnTo>
                    <a:pt x="34" y="104"/>
                  </a:lnTo>
                  <a:lnTo>
                    <a:pt x="24" y="99"/>
                  </a:lnTo>
                  <a:lnTo>
                    <a:pt x="18" y="93"/>
                  </a:lnTo>
                  <a:lnTo>
                    <a:pt x="14" y="86"/>
                  </a:lnTo>
                  <a:lnTo>
                    <a:pt x="13" y="84"/>
                  </a:lnTo>
                  <a:lnTo>
                    <a:pt x="0" y="90"/>
                  </a:lnTo>
                  <a:lnTo>
                    <a:pt x="2" y="94"/>
                  </a:lnTo>
                  <a:lnTo>
                    <a:pt x="7" y="101"/>
                  </a:lnTo>
                  <a:lnTo>
                    <a:pt x="16" y="111"/>
                  </a:lnTo>
                  <a:lnTo>
                    <a:pt x="30" y="118"/>
                  </a:lnTo>
                  <a:lnTo>
                    <a:pt x="34" y="119"/>
                  </a:lnTo>
                  <a:lnTo>
                    <a:pt x="38" y="118"/>
                  </a:lnTo>
                  <a:lnTo>
                    <a:pt x="43" y="116"/>
                  </a:lnTo>
                  <a:lnTo>
                    <a:pt x="47" y="113"/>
                  </a:lnTo>
                  <a:lnTo>
                    <a:pt x="51" y="109"/>
                  </a:lnTo>
                  <a:lnTo>
                    <a:pt x="56" y="105"/>
                  </a:lnTo>
                  <a:lnTo>
                    <a:pt x="61" y="99"/>
                  </a:lnTo>
                  <a:lnTo>
                    <a:pt x="66" y="93"/>
                  </a:lnTo>
                  <a:lnTo>
                    <a:pt x="74" y="84"/>
                  </a:lnTo>
                  <a:lnTo>
                    <a:pt x="82" y="75"/>
                  </a:lnTo>
                  <a:lnTo>
                    <a:pt x="91" y="64"/>
                  </a:lnTo>
                  <a:lnTo>
                    <a:pt x="102" y="54"/>
                  </a:lnTo>
                  <a:lnTo>
                    <a:pt x="114" y="44"/>
                  </a:lnTo>
                  <a:lnTo>
                    <a:pt x="126" y="35"/>
                  </a:lnTo>
                  <a:lnTo>
                    <a:pt x="141" y="26"/>
                  </a:lnTo>
                  <a:lnTo>
                    <a:pt x="158" y="19"/>
                  </a:lnTo>
                  <a:lnTo>
                    <a:pt x="164" y="17"/>
                  </a:lnTo>
                  <a:lnTo>
                    <a:pt x="170" y="16"/>
                  </a:lnTo>
                  <a:lnTo>
                    <a:pt x="177" y="15"/>
                  </a:lnTo>
                  <a:lnTo>
                    <a:pt x="182" y="15"/>
                  </a:lnTo>
                  <a:lnTo>
                    <a:pt x="188" y="15"/>
                  </a:lnTo>
                  <a:lnTo>
                    <a:pt x="192" y="16"/>
                  </a:lnTo>
                  <a:lnTo>
                    <a:pt x="197" y="18"/>
                  </a:lnTo>
                  <a:lnTo>
                    <a:pt x="202" y="20"/>
                  </a:lnTo>
                  <a:lnTo>
                    <a:pt x="213" y="33"/>
                  </a:lnTo>
                  <a:lnTo>
                    <a:pt x="222" y="50"/>
                  </a:lnTo>
                  <a:lnTo>
                    <a:pt x="226" y="67"/>
                  </a:lnTo>
                  <a:lnTo>
                    <a:pt x="229" y="81"/>
                  </a:lnTo>
                  <a:lnTo>
                    <a:pt x="227" y="82"/>
                  </a:lnTo>
                  <a:lnTo>
                    <a:pt x="226" y="83"/>
                  </a:lnTo>
                  <a:lnTo>
                    <a:pt x="225" y="84"/>
                  </a:lnTo>
                  <a:lnTo>
                    <a:pt x="224" y="85"/>
                  </a:lnTo>
                  <a:lnTo>
                    <a:pt x="222" y="92"/>
                  </a:lnTo>
                  <a:lnTo>
                    <a:pt x="223" y="98"/>
                  </a:lnTo>
                  <a:lnTo>
                    <a:pt x="225" y="105"/>
                  </a:lnTo>
                  <a:lnTo>
                    <a:pt x="231" y="109"/>
                  </a:lnTo>
                  <a:lnTo>
                    <a:pt x="237" y="111"/>
                  </a:lnTo>
                  <a:lnTo>
                    <a:pt x="244" y="110"/>
                  </a:lnTo>
                  <a:lnTo>
                    <a:pt x="249" y="108"/>
                  </a:lnTo>
                  <a:lnTo>
                    <a:pt x="253" y="103"/>
                  </a:lnTo>
                  <a:lnTo>
                    <a:pt x="255" y="96"/>
                  </a:lnTo>
                  <a:lnTo>
                    <a:pt x="255" y="90"/>
                  </a:lnTo>
                  <a:lnTo>
                    <a:pt x="252" y="84"/>
                  </a:lnTo>
                  <a:lnTo>
                    <a:pt x="248" y="80"/>
                  </a:lnTo>
                  <a:lnTo>
                    <a:pt x="247" y="79"/>
                  </a:lnTo>
                  <a:lnTo>
                    <a:pt x="246" y="79"/>
                  </a:lnTo>
                  <a:lnTo>
                    <a:pt x="245" y="79"/>
                  </a:lnTo>
                  <a:lnTo>
                    <a:pt x="244" y="78"/>
                  </a:lnTo>
                  <a:lnTo>
                    <a:pt x="242" y="70"/>
                  </a:lnTo>
                  <a:lnTo>
                    <a:pt x="241" y="62"/>
                  </a:lnTo>
                  <a:lnTo>
                    <a:pt x="238" y="52"/>
                  </a:lnTo>
                  <a:lnTo>
                    <a:pt x="235" y="42"/>
                  </a:lnTo>
                  <a:lnTo>
                    <a:pt x="231" y="33"/>
                  </a:lnTo>
                  <a:lnTo>
                    <a:pt x="225" y="23"/>
                  </a:lnTo>
                  <a:lnTo>
                    <a:pt x="218" y="15"/>
                  </a:lnTo>
                  <a:lnTo>
                    <a:pt x="209" y="8"/>
                  </a:lnTo>
                  <a:close/>
                </a:path>
              </a:pathLst>
            </a:custGeom>
            <a:solidFill>
              <a:srgbClr val="000000"/>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299" name="Freeform 150"/>
            <p:cNvSpPr>
              <a:spLocks/>
            </p:cNvSpPr>
            <p:nvPr/>
          </p:nvSpPr>
          <p:spPr bwMode="auto">
            <a:xfrm>
              <a:off x="7256463" y="3206750"/>
              <a:ext cx="33338" cy="26988"/>
            </a:xfrm>
            <a:custGeom>
              <a:avLst/>
              <a:gdLst>
                <a:gd name="T0" fmla="*/ 100 w 145"/>
                <a:gd name="T1" fmla="*/ 42 h 122"/>
                <a:gd name="T2" fmla="*/ 92 w 145"/>
                <a:gd name="T3" fmla="*/ 29 h 122"/>
                <a:gd name="T4" fmla="*/ 83 w 145"/>
                <a:gd name="T5" fmla="*/ 13 h 122"/>
                <a:gd name="T6" fmla="*/ 74 w 145"/>
                <a:gd name="T7" fmla="*/ 1 h 122"/>
                <a:gd name="T8" fmla="*/ 65 w 145"/>
                <a:gd name="T9" fmla="*/ 2 h 122"/>
                <a:gd name="T10" fmla="*/ 68 w 145"/>
                <a:gd name="T11" fmla="*/ 9 h 122"/>
                <a:gd name="T12" fmla="*/ 77 w 145"/>
                <a:gd name="T13" fmla="*/ 19 h 122"/>
                <a:gd name="T14" fmla="*/ 82 w 145"/>
                <a:gd name="T15" fmla="*/ 30 h 122"/>
                <a:gd name="T16" fmla="*/ 77 w 145"/>
                <a:gd name="T17" fmla="*/ 43 h 122"/>
                <a:gd name="T18" fmla="*/ 69 w 145"/>
                <a:gd name="T19" fmla="*/ 51 h 122"/>
                <a:gd name="T20" fmla="*/ 60 w 145"/>
                <a:gd name="T21" fmla="*/ 52 h 122"/>
                <a:gd name="T22" fmla="*/ 49 w 145"/>
                <a:gd name="T23" fmla="*/ 48 h 122"/>
                <a:gd name="T24" fmla="*/ 36 w 145"/>
                <a:gd name="T25" fmla="*/ 39 h 122"/>
                <a:gd name="T26" fmla="*/ 19 w 145"/>
                <a:gd name="T27" fmla="*/ 33 h 122"/>
                <a:gd name="T28" fmla="*/ 5 w 145"/>
                <a:gd name="T29" fmla="*/ 31 h 122"/>
                <a:gd name="T30" fmla="*/ 0 w 145"/>
                <a:gd name="T31" fmla="*/ 37 h 122"/>
                <a:gd name="T32" fmla="*/ 7 w 145"/>
                <a:gd name="T33" fmla="*/ 48 h 122"/>
                <a:gd name="T34" fmla="*/ 22 w 145"/>
                <a:gd name="T35" fmla="*/ 51 h 122"/>
                <a:gd name="T36" fmla="*/ 39 w 145"/>
                <a:gd name="T37" fmla="*/ 52 h 122"/>
                <a:gd name="T38" fmla="*/ 50 w 145"/>
                <a:gd name="T39" fmla="*/ 55 h 122"/>
                <a:gd name="T40" fmla="*/ 49 w 145"/>
                <a:gd name="T41" fmla="*/ 69 h 122"/>
                <a:gd name="T42" fmla="*/ 32 w 145"/>
                <a:gd name="T43" fmla="*/ 75 h 122"/>
                <a:gd name="T44" fmla="*/ 18 w 145"/>
                <a:gd name="T45" fmla="*/ 100 h 122"/>
                <a:gd name="T46" fmla="*/ 26 w 145"/>
                <a:gd name="T47" fmla="*/ 122 h 122"/>
                <a:gd name="T48" fmla="*/ 38 w 145"/>
                <a:gd name="T49" fmla="*/ 110 h 122"/>
                <a:gd name="T50" fmla="*/ 49 w 145"/>
                <a:gd name="T51" fmla="*/ 97 h 122"/>
                <a:gd name="T52" fmla="*/ 58 w 145"/>
                <a:gd name="T53" fmla="*/ 86 h 122"/>
                <a:gd name="T54" fmla="*/ 65 w 145"/>
                <a:gd name="T55" fmla="*/ 84 h 122"/>
                <a:gd name="T56" fmla="*/ 67 w 145"/>
                <a:gd name="T57" fmla="*/ 95 h 122"/>
                <a:gd name="T58" fmla="*/ 62 w 145"/>
                <a:gd name="T59" fmla="*/ 110 h 122"/>
                <a:gd name="T60" fmla="*/ 73 w 145"/>
                <a:gd name="T61" fmla="*/ 114 h 122"/>
                <a:gd name="T62" fmla="*/ 80 w 145"/>
                <a:gd name="T63" fmla="*/ 95 h 122"/>
                <a:gd name="T64" fmla="*/ 98 w 145"/>
                <a:gd name="T65" fmla="*/ 87 h 122"/>
                <a:gd name="T66" fmla="*/ 110 w 145"/>
                <a:gd name="T67" fmla="*/ 100 h 122"/>
                <a:gd name="T68" fmla="*/ 125 w 145"/>
                <a:gd name="T69" fmla="*/ 108 h 122"/>
                <a:gd name="T70" fmla="*/ 137 w 145"/>
                <a:gd name="T71" fmla="*/ 101 h 122"/>
                <a:gd name="T72" fmla="*/ 145 w 145"/>
                <a:gd name="T73" fmla="*/ 89 h 122"/>
                <a:gd name="T74" fmla="*/ 143 w 145"/>
                <a:gd name="T75" fmla="*/ 78 h 122"/>
                <a:gd name="T76" fmla="*/ 126 w 145"/>
                <a:gd name="T77" fmla="*/ 72 h 122"/>
                <a:gd name="T78" fmla="*/ 112 w 145"/>
                <a:gd name="T79" fmla="*/ 69 h 122"/>
                <a:gd name="T80" fmla="*/ 103 w 145"/>
                <a:gd name="T81" fmla="*/ 67 h 122"/>
                <a:gd name="T82" fmla="*/ 100 w 145"/>
                <a:gd name="T83" fmla="*/ 64 h 122"/>
                <a:gd name="T84" fmla="*/ 106 w 145"/>
                <a:gd name="T85" fmla="*/ 59 h 122"/>
                <a:gd name="T86" fmla="*/ 125 w 145"/>
                <a:gd name="T87" fmla="*/ 56 h 122"/>
                <a:gd name="T88" fmla="*/ 124 w 145"/>
                <a:gd name="T89" fmla="*/ 41 h 122"/>
                <a:gd name="T90" fmla="*/ 110 w 145"/>
                <a:gd name="T91" fmla="*/ 41 h 1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5"/>
                <a:gd name="T139" fmla="*/ 0 h 122"/>
                <a:gd name="T140" fmla="*/ 145 w 145"/>
                <a:gd name="T141" fmla="*/ 122 h 1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5" h="122">
                  <a:moveTo>
                    <a:pt x="104" y="43"/>
                  </a:moveTo>
                  <a:lnTo>
                    <a:pt x="100" y="42"/>
                  </a:lnTo>
                  <a:lnTo>
                    <a:pt x="95" y="37"/>
                  </a:lnTo>
                  <a:lnTo>
                    <a:pt x="92" y="29"/>
                  </a:lnTo>
                  <a:lnTo>
                    <a:pt x="88" y="22"/>
                  </a:lnTo>
                  <a:lnTo>
                    <a:pt x="83" y="13"/>
                  </a:lnTo>
                  <a:lnTo>
                    <a:pt x="79" y="6"/>
                  </a:lnTo>
                  <a:lnTo>
                    <a:pt x="74" y="1"/>
                  </a:lnTo>
                  <a:lnTo>
                    <a:pt x="68" y="0"/>
                  </a:lnTo>
                  <a:lnTo>
                    <a:pt x="65" y="2"/>
                  </a:lnTo>
                  <a:lnTo>
                    <a:pt x="65" y="6"/>
                  </a:lnTo>
                  <a:lnTo>
                    <a:pt x="68" y="9"/>
                  </a:lnTo>
                  <a:lnTo>
                    <a:pt x="73" y="13"/>
                  </a:lnTo>
                  <a:lnTo>
                    <a:pt x="77" y="19"/>
                  </a:lnTo>
                  <a:lnTo>
                    <a:pt x="80" y="24"/>
                  </a:lnTo>
                  <a:lnTo>
                    <a:pt x="82" y="30"/>
                  </a:lnTo>
                  <a:lnTo>
                    <a:pt x="80" y="37"/>
                  </a:lnTo>
                  <a:lnTo>
                    <a:pt x="77" y="43"/>
                  </a:lnTo>
                  <a:lnTo>
                    <a:pt x="73" y="48"/>
                  </a:lnTo>
                  <a:lnTo>
                    <a:pt x="69" y="51"/>
                  </a:lnTo>
                  <a:lnTo>
                    <a:pt x="65" y="52"/>
                  </a:lnTo>
                  <a:lnTo>
                    <a:pt x="60" y="52"/>
                  </a:lnTo>
                  <a:lnTo>
                    <a:pt x="54" y="51"/>
                  </a:lnTo>
                  <a:lnTo>
                    <a:pt x="49" y="48"/>
                  </a:lnTo>
                  <a:lnTo>
                    <a:pt x="43" y="43"/>
                  </a:lnTo>
                  <a:lnTo>
                    <a:pt x="36" y="39"/>
                  </a:lnTo>
                  <a:lnTo>
                    <a:pt x="28" y="36"/>
                  </a:lnTo>
                  <a:lnTo>
                    <a:pt x="19" y="33"/>
                  </a:lnTo>
                  <a:lnTo>
                    <a:pt x="11" y="31"/>
                  </a:lnTo>
                  <a:lnTo>
                    <a:pt x="5" y="31"/>
                  </a:lnTo>
                  <a:lnTo>
                    <a:pt x="1" y="34"/>
                  </a:lnTo>
                  <a:lnTo>
                    <a:pt x="0" y="37"/>
                  </a:lnTo>
                  <a:lnTo>
                    <a:pt x="2" y="42"/>
                  </a:lnTo>
                  <a:lnTo>
                    <a:pt x="7" y="48"/>
                  </a:lnTo>
                  <a:lnTo>
                    <a:pt x="15" y="50"/>
                  </a:lnTo>
                  <a:lnTo>
                    <a:pt x="22" y="51"/>
                  </a:lnTo>
                  <a:lnTo>
                    <a:pt x="31" y="51"/>
                  </a:lnTo>
                  <a:lnTo>
                    <a:pt x="39" y="52"/>
                  </a:lnTo>
                  <a:lnTo>
                    <a:pt x="46" y="53"/>
                  </a:lnTo>
                  <a:lnTo>
                    <a:pt x="50" y="55"/>
                  </a:lnTo>
                  <a:lnTo>
                    <a:pt x="52" y="60"/>
                  </a:lnTo>
                  <a:lnTo>
                    <a:pt x="49" y="69"/>
                  </a:lnTo>
                  <a:lnTo>
                    <a:pt x="42" y="72"/>
                  </a:lnTo>
                  <a:lnTo>
                    <a:pt x="32" y="75"/>
                  </a:lnTo>
                  <a:lnTo>
                    <a:pt x="22" y="85"/>
                  </a:lnTo>
                  <a:lnTo>
                    <a:pt x="18" y="100"/>
                  </a:lnTo>
                  <a:lnTo>
                    <a:pt x="20" y="114"/>
                  </a:lnTo>
                  <a:lnTo>
                    <a:pt x="26" y="122"/>
                  </a:lnTo>
                  <a:lnTo>
                    <a:pt x="34" y="116"/>
                  </a:lnTo>
                  <a:lnTo>
                    <a:pt x="38" y="110"/>
                  </a:lnTo>
                  <a:lnTo>
                    <a:pt x="44" y="102"/>
                  </a:lnTo>
                  <a:lnTo>
                    <a:pt x="49" y="97"/>
                  </a:lnTo>
                  <a:lnTo>
                    <a:pt x="53" y="90"/>
                  </a:lnTo>
                  <a:lnTo>
                    <a:pt x="58" y="86"/>
                  </a:lnTo>
                  <a:lnTo>
                    <a:pt x="62" y="84"/>
                  </a:lnTo>
                  <a:lnTo>
                    <a:pt x="65" y="84"/>
                  </a:lnTo>
                  <a:lnTo>
                    <a:pt x="67" y="87"/>
                  </a:lnTo>
                  <a:lnTo>
                    <a:pt x="67" y="95"/>
                  </a:lnTo>
                  <a:lnTo>
                    <a:pt x="64" y="102"/>
                  </a:lnTo>
                  <a:lnTo>
                    <a:pt x="62" y="110"/>
                  </a:lnTo>
                  <a:lnTo>
                    <a:pt x="66" y="115"/>
                  </a:lnTo>
                  <a:lnTo>
                    <a:pt x="73" y="114"/>
                  </a:lnTo>
                  <a:lnTo>
                    <a:pt x="76" y="105"/>
                  </a:lnTo>
                  <a:lnTo>
                    <a:pt x="80" y="95"/>
                  </a:lnTo>
                  <a:lnTo>
                    <a:pt x="89" y="87"/>
                  </a:lnTo>
                  <a:lnTo>
                    <a:pt x="98" y="87"/>
                  </a:lnTo>
                  <a:lnTo>
                    <a:pt x="105" y="92"/>
                  </a:lnTo>
                  <a:lnTo>
                    <a:pt x="110" y="100"/>
                  </a:lnTo>
                  <a:lnTo>
                    <a:pt x="119" y="107"/>
                  </a:lnTo>
                  <a:lnTo>
                    <a:pt x="125" y="108"/>
                  </a:lnTo>
                  <a:lnTo>
                    <a:pt x="131" y="105"/>
                  </a:lnTo>
                  <a:lnTo>
                    <a:pt x="137" y="101"/>
                  </a:lnTo>
                  <a:lnTo>
                    <a:pt x="141" y="96"/>
                  </a:lnTo>
                  <a:lnTo>
                    <a:pt x="145" y="89"/>
                  </a:lnTo>
                  <a:lnTo>
                    <a:pt x="145" y="83"/>
                  </a:lnTo>
                  <a:lnTo>
                    <a:pt x="143" y="78"/>
                  </a:lnTo>
                  <a:lnTo>
                    <a:pt x="135" y="74"/>
                  </a:lnTo>
                  <a:lnTo>
                    <a:pt x="126" y="72"/>
                  </a:lnTo>
                  <a:lnTo>
                    <a:pt x="119" y="71"/>
                  </a:lnTo>
                  <a:lnTo>
                    <a:pt x="112" y="69"/>
                  </a:lnTo>
                  <a:lnTo>
                    <a:pt x="107" y="68"/>
                  </a:lnTo>
                  <a:lnTo>
                    <a:pt x="103" y="67"/>
                  </a:lnTo>
                  <a:lnTo>
                    <a:pt x="101" y="65"/>
                  </a:lnTo>
                  <a:lnTo>
                    <a:pt x="100" y="64"/>
                  </a:lnTo>
                  <a:lnTo>
                    <a:pt x="100" y="61"/>
                  </a:lnTo>
                  <a:lnTo>
                    <a:pt x="106" y="59"/>
                  </a:lnTo>
                  <a:lnTo>
                    <a:pt x="116" y="58"/>
                  </a:lnTo>
                  <a:lnTo>
                    <a:pt x="125" y="56"/>
                  </a:lnTo>
                  <a:lnTo>
                    <a:pt x="129" y="49"/>
                  </a:lnTo>
                  <a:lnTo>
                    <a:pt x="124" y="41"/>
                  </a:lnTo>
                  <a:lnTo>
                    <a:pt x="118" y="40"/>
                  </a:lnTo>
                  <a:lnTo>
                    <a:pt x="110" y="41"/>
                  </a:lnTo>
                  <a:lnTo>
                    <a:pt x="104" y="43"/>
                  </a:lnTo>
                  <a:close/>
                </a:path>
              </a:pathLst>
            </a:custGeom>
            <a:solidFill>
              <a:srgbClr val="000000"/>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300" name="Freeform 151"/>
            <p:cNvSpPr>
              <a:spLocks/>
            </p:cNvSpPr>
            <p:nvPr/>
          </p:nvSpPr>
          <p:spPr bwMode="auto">
            <a:xfrm>
              <a:off x="7278688" y="3203575"/>
              <a:ext cx="3175" cy="3175"/>
            </a:xfrm>
            <a:custGeom>
              <a:avLst/>
              <a:gdLst>
                <a:gd name="T0" fmla="*/ 8 w 15"/>
                <a:gd name="T1" fmla="*/ 0 h 14"/>
                <a:gd name="T2" fmla="*/ 5 w 15"/>
                <a:gd name="T3" fmla="*/ 1 h 14"/>
                <a:gd name="T4" fmla="*/ 3 w 15"/>
                <a:gd name="T5" fmla="*/ 2 h 14"/>
                <a:gd name="T6" fmla="*/ 1 w 15"/>
                <a:gd name="T7" fmla="*/ 4 h 14"/>
                <a:gd name="T8" fmla="*/ 0 w 15"/>
                <a:gd name="T9" fmla="*/ 6 h 14"/>
                <a:gd name="T10" fmla="*/ 1 w 15"/>
                <a:gd name="T11" fmla="*/ 9 h 14"/>
                <a:gd name="T12" fmla="*/ 3 w 15"/>
                <a:gd name="T13" fmla="*/ 11 h 14"/>
                <a:gd name="T14" fmla="*/ 5 w 15"/>
                <a:gd name="T15" fmla="*/ 13 h 14"/>
                <a:gd name="T16" fmla="*/ 8 w 15"/>
                <a:gd name="T17" fmla="*/ 14 h 14"/>
                <a:gd name="T18" fmla="*/ 11 w 15"/>
                <a:gd name="T19" fmla="*/ 13 h 14"/>
                <a:gd name="T20" fmla="*/ 13 w 15"/>
                <a:gd name="T21" fmla="*/ 11 h 14"/>
                <a:gd name="T22" fmla="*/ 14 w 15"/>
                <a:gd name="T23" fmla="*/ 9 h 14"/>
                <a:gd name="T24" fmla="*/ 15 w 15"/>
                <a:gd name="T25" fmla="*/ 6 h 14"/>
                <a:gd name="T26" fmla="*/ 14 w 15"/>
                <a:gd name="T27" fmla="*/ 4 h 14"/>
                <a:gd name="T28" fmla="*/ 13 w 15"/>
                <a:gd name="T29" fmla="*/ 2 h 14"/>
                <a:gd name="T30" fmla="*/ 11 w 15"/>
                <a:gd name="T31" fmla="*/ 1 h 14"/>
                <a:gd name="T32" fmla="*/ 8 w 15"/>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4"/>
                <a:gd name="T53" fmla="*/ 15 w 15"/>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4">
                  <a:moveTo>
                    <a:pt x="8" y="0"/>
                  </a:moveTo>
                  <a:lnTo>
                    <a:pt x="5" y="1"/>
                  </a:lnTo>
                  <a:lnTo>
                    <a:pt x="3" y="2"/>
                  </a:lnTo>
                  <a:lnTo>
                    <a:pt x="1" y="4"/>
                  </a:lnTo>
                  <a:lnTo>
                    <a:pt x="0" y="6"/>
                  </a:lnTo>
                  <a:lnTo>
                    <a:pt x="1" y="9"/>
                  </a:lnTo>
                  <a:lnTo>
                    <a:pt x="3" y="11"/>
                  </a:lnTo>
                  <a:lnTo>
                    <a:pt x="5" y="13"/>
                  </a:lnTo>
                  <a:lnTo>
                    <a:pt x="8" y="14"/>
                  </a:lnTo>
                  <a:lnTo>
                    <a:pt x="11" y="13"/>
                  </a:lnTo>
                  <a:lnTo>
                    <a:pt x="13" y="11"/>
                  </a:lnTo>
                  <a:lnTo>
                    <a:pt x="14" y="9"/>
                  </a:lnTo>
                  <a:lnTo>
                    <a:pt x="15" y="6"/>
                  </a:lnTo>
                  <a:lnTo>
                    <a:pt x="14" y="4"/>
                  </a:lnTo>
                  <a:lnTo>
                    <a:pt x="13" y="2"/>
                  </a:lnTo>
                  <a:lnTo>
                    <a:pt x="11" y="1"/>
                  </a:lnTo>
                  <a:lnTo>
                    <a:pt x="8" y="0"/>
                  </a:lnTo>
                  <a:close/>
                </a:path>
              </a:pathLst>
            </a:custGeom>
            <a:solidFill>
              <a:srgbClr val="000000"/>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301" name="Freeform 152"/>
            <p:cNvSpPr>
              <a:spLocks/>
            </p:cNvSpPr>
            <p:nvPr/>
          </p:nvSpPr>
          <p:spPr bwMode="auto">
            <a:xfrm>
              <a:off x="7264400" y="3201988"/>
              <a:ext cx="3175" cy="3175"/>
            </a:xfrm>
            <a:custGeom>
              <a:avLst/>
              <a:gdLst>
                <a:gd name="T0" fmla="*/ 7 w 12"/>
                <a:gd name="T1" fmla="*/ 0 h 10"/>
                <a:gd name="T2" fmla="*/ 4 w 12"/>
                <a:gd name="T3" fmla="*/ 0 h 10"/>
                <a:gd name="T4" fmla="*/ 2 w 12"/>
                <a:gd name="T5" fmla="*/ 1 h 10"/>
                <a:gd name="T6" fmla="*/ 1 w 12"/>
                <a:gd name="T7" fmla="*/ 4 h 10"/>
                <a:gd name="T8" fmla="*/ 0 w 12"/>
                <a:gd name="T9" fmla="*/ 6 h 10"/>
                <a:gd name="T10" fmla="*/ 1 w 12"/>
                <a:gd name="T11" fmla="*/ 7 h 10"/>
                <a:gd name="T12" fmla="*/ 2 w 12"/>
                <a:gd name="T13" fmla="*/ 9 h 10"/>
                <a:gd name="T14" fmla="*/ 4 w 12"/>
                <a:gd name="T15" fmla="*/ 10 h 10"/>
                <a:gd name="T16" fmla="*/ 7 w 12"/>
                <a:gd name="T17" fmla="*/ 10 h 10"/>
                <a:gd name="T18" fmla="*/ 9 w 12"/>
                <a:gd name="T19" fmla="*/ 10 h 10"/>
                <a:gd name="T20" fmla="*/ 11 w 12"/>
                <a:gd name="T21" fmla="*/ 9 h 10"/>
                <a:gd name="T22" fmla="*/ 12 w 12"/>
                <a:gd name="T23" fmla="*/ 7 h 10"/>
                <a:gd name="T24" fmla="*/ 12 w 12"/>
                <a:gd name="T25" fmla="*/ 6 h 10"/>
                <a:gd name="T26" fmla="*/ 12 w 12"/>
                <a:gd name="T27" fmla="*/ 4 h 10"/>
                <a:gd name="T28" fmla="*/ 11 w 12"/>
                <a:gd name="T29" fmla="*/ 1 h 10"/>
                <a:gd name="T30" fmla="*/ 9 w 12"/>
                <a:gd name="T31" fmla="*/ 0 h 10"/>
                <a:gd name="T32" fmla="*/ 7 w 12"/>
                <a:gd name="T33" fmla="*/ 0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0"/>
                <a:gd name="T53" fmla="*/ 12 w 12"/>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0">
                  <a:moveTo>
                    <a:pt x="7" y="0"/>
                  </a:moveTo>
                  <a:lnTo>
                    <a:pt x="4" y="0"/>
                  </a:lnTo>
                  <a:lnTo>
                    <a:pt x="2" y="1"/>
                  </a:lnTo>
                  <a:lnTo>
                    <a:pt x="1" y="4"/>
                  </a:lnTo>
                  <a:lnTo>
                    <a:pt x="0" y="6"/>
                  </a:lnTo>
                  <a:lnTo>
                    <a:pt x="1" y="7"/>
                  </a:lnTo>
                  <a:lnTo>
                    <a:pt x="2" y="9"/>
                  </a:lnTo>
                  <a:lnTo>
                    <a:pt x="4" y="10"/>
                  </a:lnTo>
                  <a:lnTo>
                    <a:pt x="7" y="10"/>
                  </a:lnTo>
                  <a:lnTo>
                    <a:pt x="9" y="10"/>
                  </a:lnTo>
                  <a:lnTo>
                    <a:pt x="11" y="9"/>
                  </a:lnTo>
                  <a:lnTo>
                    <a:pt x="12" y="7"/>
                  </a:lnTo>
                  <a:lnTo>
                    <a:pt x="12" y="6"/>
                  </a:lnTo>
                  <a:lnTo>
                    <a:pt x="12" y="4"/>
                  </a:lnTo>
                  <a:lnTo>
                    <a:pt x="11" y="1"/>
                  </a:lnTo>
                  <a:lnTo>
                    <a:pt x="9" y="0"/>
                  </a:lnTo>
                  <a:lnTo>
                    <a:pt x="7" y="0"/>
                  </a:lnTo>
                  <a:close/>
                </a:path>
              </a:pathLst>
            </a:custGeom>
            <a:solidFill>
              <a:srgbClr val="000000"/>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302" name="Freeform 153"/>
            <p:cNvSpPr>
              <a:spLocks/>
            </p:cNvSpPr>
            <p:nvPr/>
          </p:nvSpPr>
          <p:spPr bwMode="auto">
            <a:xfrm>
              <a:off x="7373938" y="3149600"/>
              <a:ext cx="139700" cy="261938"/>
            </a:xfrm>
            <a:custGeom>
              <a:avLst/>
              <a:gdLst>
                <a:gd name="T0" fmla="*/ 590 w 619"/>
                <a:gd name="T1" fmla="*/ 118 h 1151"/>
                <a:gd name="T2" fmla="*/ 530 w 619"/>
                <a:gd name="T3" fmla="*/ 57 h 1151"/>
                <a:gd name="T4" fmla="*/ 470 w 619"/>
                <a:gd name="T5" fmla="*/ 35 h 1151"/>
                <a:gd name="T6" fmla="*/ 402 w 619"/>
                <a:gd name="T7" fmla="*/ 20 h 1151"/>
                <a:gd name="T8" fmla="*/ 335 w 619"/>
                <a:gd name="T9" fmla="*/ 4 h 1151"/>
                <a:gd name="T10" fmla="*/ 320 w 619"/>
                <a:gd name="T11" fmla="*/ 2 h 1151"/>
                <a:gd name="T12" fmla="*/ 343 w 619"/>
                <a:gd name="T13" fmla="*/ 22 h 1151"/>
                <a:gd name="T14" fmla="*/ 378 w 619"/>
                <a:gd name="T15" fmla="*/ 47 h 1151"/>
                <a:gd name="T16" fmla="*/ 402 w 619"/>
                <a:gd name="T17" fmla="*/ 55 h 1151"/>
                <a:gd name="T18" fmla="*/ 431 w 619"/>
                <a:gd name="T19" fmla="*/ 61 h 1151"/>
                <a:gd name="T20" fmla="*/ 465 w 619"/>
                <a:gd name="T21" fmla="*/ 67 h 1151"/>
                <a:gd name="T22" fmla="*/ 504 w 619"/>
                <a:gd name="T23" fmla="*/ 79 h 1151"/>
                <a:gd name="T24" fmla="*/ 542 w 619"/>
                <a:gd name="T25" fmla="*/ 99 h 1151"/>
                <a:gd name="T26" fmla="*/ 580 w 619"/>
                <a:gd name="T27" fmla="*/ 148 h 1151"/>
                <a:gd name="T28" fmla="*/ 583 w 619"/>
                <a:gd name="T29" fmla="*/ 277 h 1151"/>
                <a:gd name="T30" fmla="*/ 561 w 619"/>
                <a:gd name="T31" fmla="*/ 382 h 1151"/>
                <a:gd name="T32" fmla="*/ 558 w 619"/>
                <a:gd name="T33" fmla="*/ 388 h 1151"/>
                <a:gd name="T34" fmla="*/ 547 w 619"/>
                <a:gd name="T35" fmla="*/ 371 h 1151"/>
                <a:gd name="T36" fmla="*/ 526 w 619"/>
                <a:gd name="T37" fmla="*/ 345 h 1151"/>
                <a:gd name="T38" fmla="*/ 489 w 619"/>
                <a:gd name="T39" fmla="*/ 311 h 1151"/>
                <a:gd name="T40" fmla="*/ 456 w 619"/>
                <a:gd name="T41" fmla="*/ 280 h 1151"/>
                <a:gd name="T42" fmla="*/ 450 w 619"/>
                <a:gd name="T43" fmla="*/ 262 h 1151"/>
                <a:gd name="T44" fmla="*/ 475 w 619"/>
                <a:gd name="T45" fmla="*/ 172 h 1151"/>
                <a:gd name="T46" fmla="*/ 463 w 619"/>
                <a:gd name="T47" fmla="*/ 93 h 1151"/>
                <a:gd name="T48" fmla="*/ 458 w 619"/>
                <a:gd name="T49" fmla="*/ 100 h 1151"/>
                <a:gd name="T50" fmla="*/ 445 w 619"/>
                <a:gd name="T51" fmla="*/ 192 h 1151"/>
                <a:gd name="T52" fmla="*/ 428 w 619"/>
                <a:gd name="T53" fmla="*/ 243 h 1151"/>
                <a:gd name="T54" fmla="*/ 415 w 619"/>
                <a:gd name="T55" fmla="*/ 266 h 1151"/>
                <a:gd name="T56" fmla="*/ 402 w 619"/>
                <a:gd name="T57" fmla="*/ 275 h 1151"/>
                <a:gd name="T58" fmla="*/ 350 w 619"/>
                <a:gd name="T59" fmla="*/ 315 h 1151"/>
                <a:gd name="T60" fmla="*/ 282 w 619"/>
                <a:gd name="T61" fmla="*/ 382 h 1151"/>
                <a:gd name="T62" fmla="*/ 208 w 619"/>
                <a:gd name="T63" fmla="*/ 468 h 1151"/>
                <a:gd name="T64" fmla="*/ 146 w 619"/>
                <a:gd name="T65" fmla="*/ 537 h 1151"/>
                <a:gd name="T66" fmla="*/ 128 w 619"/>
                <a:gd name="T67" fmla="*/ 561 h 1151"/>
                <a:gd name="T68" fmla="*/ 89 w 619"/>
                <a:gd name="T69" fmla="*/ 639 h 1151"/>
                <a:gd name="T70" fmla="*/ 49 w 619"/>
                <a:gd name="T71" fmla="*/ 760 h 1151"/>
                <a:gd name="T72" fmla="*/ 43 w 619"/>
                <a:gd name="T73" fmla="*/ 877 h 1151"/>
                <a:gd name="T74" fmla="*/ 43 w 619"/>
                <a:gd name="T75" fmla="*/ 989 h 1151"/>
                <a:gd name="T76" fmla="*/ 22 w 619"/>
                <a:gd name="T77" fmla="*/ 1067 h 1151"/>
                <a:gd name="T78" fmla="*/ 1 w 619"/>
                <a:gd name="T79" fmla="*/ 1113 h 1151"/>
                <a:gd name="T80" fmla="*/ 3 w 619"/>
                <a:gd name="T81" fmla="*/ 1144 h 1151"/>
                <a:gd name="T82" fmla="*/ 8 w 619"/>
                <a:gd name="T83" fmla="*/ 1148 h 1151"/>
                <a:gd name="T84" fmla="*/ 22 w 619"/>
                <a:gd name="T85" fmla="*/ 1121 h 1151"/>
                <a:gd name="T86" fmla="*/ 43 w 619"/>
                <a:gd name="T87" fmla="*/ 1076 h 1151"/>
                <a:gd name="T88" fmla="*/ 71 w 619"/>
                <a:gd name="T89" fmla="*/ 967 h 1151"/>
                <a:gd name="T90" fmla="*/ 73 w 619"/>
                <a:gd name="T91" fmla="*/ 814 h 1151"/>
                <a:gd name="T92" fmla="*/ 97 w 619"/>
                <a:gd name="T93" fmla="*/ 713 h 1151"/>
                <a:gd name="T94" fmla="*/ 135 w 619"/>
                <a:gd name="T95" fmla="*/ 605 h 1151"/>
                <a:gd name="T96" fmla="*/ 168 w 619"/>
                <a:gd name="T97" fmla="*/ 547 h 1151"/>
                <a:gd name="T98" fmla="*/ 205 w 619"/>
                <a:gd name="T99" fmla="*/ 504 h 1151"/>
                <a:gd name="T100" fmla="*/ 251 w 619"/>
                <a:gd name="T101" fmla="*/ 461 h 1151"/>
                <a:gd name="T102" fmla="*/ 330 w 619"/>
                <a:gd name="T103" fmla="*/ 387 h 1151"/>
                <a:gd name="T104" fmla="*/ 400 w 619"/>
                <a:gd name="T105" fmla="*/ 317 h 1151"/>
                <a:gd name="T106" fmla="*/ 419 w 619"/>
                <a:gd name="T107" fmla="*/ 300 h 1151"/>
                <a:gd name="T108" fmla="*/ 450 w 619"/>
                <a:gd name="T109" fmla="*/ 320 h 1151"/>
                <a:gd name="T110" fmla="*/ 500 w 619"/>
                <a:gd name="T111" fmla="*/ 363 h 1151"/>
                <a:gd name="T112" fmla="*/ 543 w 619"/>
                <a:gd name="T113" fmla="*/ 419 h 1151"/>
                <a:gd name="T114" fmla="*/ 559 w 619"/>
                <a:gd name="T115" fmla="*/ 466 h 1151"/>
                <a:gd name="T116" fmla="*/ 561 w 619"/>
                <a:gd name="T117" fmla="*/ 487 h 1151"/>
                <a:gd name="T118" fmla="*/ 584 w 619"/>
                <a:gd name="T119" fmla="*/ 418 h 1151"/>
                <a:gd name="T120" fmla="*/ 616 w 619"/>
                <a:gd name="T121" fmla="*/ 275 h 115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9"/>
                <a:gd name="T184" fmla="*/ 0 h 1151"/>
                <a:gd name="T185" fmla="*/ 619 w 619"/>
                <a:gd name="T186" fmla="*/ 1151 h 115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9" h="1151">
                  <a:moveTo>
                    <a:pt x="615" y="184"/>
                  </a:moveTo>
                  <a:lnTo>
                    <a:pt x="604" y="148"/>
                  </a:lnTo>
                  <a:lnTo>
                    <a:pt x="590" y="118"/>
                  </a:lnTo>
                  <a:lnTo>
                    <a:pt x="572" y="93"/>
                  </a:lnTo>
                  <a:lnTo>
                    <a:pt x="551" y="72"/>
                  </a:lnTo>
                  <a:lnTo>
                    <a:pt x="530" y="57"/>
                  </a:lnTo>
                  <a:lnTo>
                    <a:pt x="508" y="47"/>
                  </a:lnTo>
                  <a:lnTo>
                    <a:pt x="488" y="39"/>
                  </a:lnTo>
                  <a:lnTo>
                    <a:pt x="470" y="35"/>
                  </a:lnTo>
                  <a:lnTo>
                    <a:pt x="450" y="31"/>
                  </a:lnTo>
                  <a:lnTo>
                    <a:pt x="428" y="25"/>
                  </a:lnTo>
                  <a:lnTo>
                    <a:pt x="402" y="20"/>
                  </a:lnTo>
                  <a:lnTo>
                    <a:pt x="377" y="13"/>
                  </a:lnTo>
                  <a:lnTo>
                    <a:pt x="355" y="8"/>
                  </a:lnTo>
                  <a:lnTo>
                    <a:pt x="335" y="4"/>
                  </a:lnTo>
                  <a:lnTo>
                    <a:pt x="323" y="1"/>
                  </a:lnTo>
                  <a:lnTo>
                    <a:pt x="318" y="0"/>
                  </a:lnTo>
                  <a:lnTo>
                    <a:pt x="320" y="2"/>
                  </a:lnTo>
                  <a:lnTo>
                    <a:pt x="326" y="6"/>
                  </a:lnTo>
                  <a:lnTo>
                    <a:pt x="333" y="13"/>
                  </a:lnTo>
                  <a:lnTo>
                    <a:pt x="343" y="22"/>
                  </a:lnTo>
                  <a:lnTo>
                    <a:pt x="355" y="32"/>
                  </a:lnTo>
                  <a:lnTo>
                    <a:pt x="367" y="40"/>
                  </a:lnTo>
                  <a:lnTo>
                    <a:pt x="378" y="47"/>
                  </a:lnTo>
                  <a:lnTo>
                    <a:pt x="389" y="52"/>
                  </a:lnTo>
                  <a:lnTo>
                    <a:pt x="396" y="54"/>
                  </a:lnTo>
                  <a:lnTo>
                    <a:pt x="402" y="55"/>
                  </a:lnTo>
                  <a:lnTo>
                    <a:pt x="411" y="57"/>
                  </a:lnTo>
                  <a:lnTo>
                    <a:pt x="420" y="59"/>
                  </a:lnTo>
                  <a:lnTo>
                    <a:pt x="431" y="61"/>
                  </a:lnTo>
                  <a:lnTo>
                    <a:pt x="442" y="63"/>
                  </a:lnTo>
                  <a:lnTo>
                    <a:pt x="454" y="65"/>
                  </a:lnTo>
                  <a:lnTo>
                    <a:pt x="465" y="67"/>
                  </a:lnTo>
                  <a:lnTo>
                    <a:pt x="478" y="70"/>
                  </a:lnTo>
                  <a:lnTo>
                    <a:pt x="491" y="75"/>
                  </a:lnTo>
                  <a:lnTo>
                    <a:pt x="504" y="79"/>
                  </a:lnTo>
                  <a:lnTo>
                    <a:pt x="517" y="85"/>
                  </a:lnTo>
                  <a:lnTo>
                    <a:pt x="530" y="92"/>
                  </a:lnTo>
                  <a:lnTo>
                    <a:pt x="542" y="99"/>
                  </a:lnTo>
                  <a:lnTo>
                    <a:pt x="554" y="108"/>
                  </a:lnTo>
                  <a:lnTo>
                    <a:pt x="564" y="119"/>
                  </a:lnTo>
                  <a:lnTo>
                    <a:pt x="580" y="148"/>
                  </a:lnTo>
                  <a:lnTo>
                    <a:pt x="588" y="186"/>
                  </a:lnTo>
                  <a:lnTo>
                    <a:pt x="588" y="231"/>
                  </a:lnTo>
                  <a:lnTo>
                    <a:pt x="583" y="277"/>
                  </a:lnTo>
                  <a:lnTo>
                    <a:pt x="576" y="321"/>
                  </a:lnTo>
                  <a:lnTo>
                    <a:pt x="567" y="358"/>
                  </a:lnTo>
                  <a:lnTo>
                    <a:pt x="561" y="382"/>
                  </a:lnTo>
                  <a:lnTo>
                    <a:pt x="559" y="392"/>
                  </a:lnTo>
                  <a:lnTo>
                    <a:pt x="559" y="391"/>
                  </a:lnTo>
                  <a:lnTo>
                    <a:pt x="558" y="388"/>
                  </a:lnTo>
                  <a:lnTo>
                    <a:pt x="556" y="384"/>
                  </a:lnTo>
                  <a:lnTo>
                    <a:pt x="552" y="378"/>
                  </a:lnTo>
                  <a:lnTo>
                    <a:pt x="547" y="371"/>
                  </a:lnTo>
                  <a:lnTo>
                    <a:pt x="542" y="363"/>
                  </a:lnTo>
                  <a:lnTo>
                    <a:pt x="534" y="355"/>
                  </a:lnTo>
                  <a:lnTo>
                    <a:pt x="526" y="345"/>
                  </a:lnTo>
                  <a:lnTo>
                    <a:pt x="515" y="334"/>
                  </a:lnTo>
                  <a:lnTo>
                    <a:pt x="502" y="323"/>
                  </a:lnTo>
                  <a:lnTo>
                    <a:pt x="489" y="311"/>
                  </a:lnTo>
                  <a:lnTo>
                    <a:pt x="477" y="299"/>
                  </a:lnTo>
                  <a:lnTo>
                    <a:pt x="465" y="288"/>
                  </a:lnTo>
                  <a:lnTo>
                    <a:pt x="456" y="280"/>
                  </a:lnTo>
                  <a:lnTo>
                    <a:pt x="449" y="273"/>
                  </a:lnTo>
                  <a:lnTo>
                    <a:pt x="447" y="271"/>
                  </a:lnTo>
                  <a:lnTo>
                    <a:pt x="450" y="262"/>
                  </a:lnTo>
                  <a:lnTo>
                    <a:pt x="457" y="241"/>
                  </a:lnTo>
                  <a:lnTo>
                    <a:pt x="466" y="209"/>
                  </a:lnTo>
                  <a:lnTo>
                    <a:pt x="475" y="172"/>
                  </a:lnTo>
                  <a:lnTo>
                    <a:pt x="477" y="138"/>
                  </a:lnTo>
                  <a:lnTo>
                    <a:pt x="471" y="110"/>
                  </a:lnTo>
                  <a:lnTo>
                    <a:pt x="463" y="93"/>
                  </a:lnTo>
                  <a:lnTo>
                    <a:pt x="460" y="86"/>
                  </a:lnTo>
                  <a:lnTo>
                    <a:pt x="460" y="90"/>
                  </a:lnTo>
                  <a:lnTo>
                    <a:pt x="458" y="100"/>
                  </a:lnTo>
                  <a:lnTo>
                    <a:pt x="455" y="125"/>
                  </a:lnTo>
                  <a:lnTo>
                    <a:pt x="449" y="167"/>
                  </a:lnTo>
                  <a:lnTo>
                    <a:pt x="445" y="192"/>
                  </a:lnTo>
                  <a:lnTo>
                    <a:pt x="440" y="212"/>
                  </a:lnTo>
                  <a:lnTo>
                    <a:pt x="434" y="229"/>
                  </a:lnTo>
                  <a:lnTo>
                    <a:pt x="428" y="243"/>
                  </a:lnTo>
                  <a:lnTo>
                    <a:pt x="422" y="254"/>
                  </a:lnTo>
                  <a:lnTo>
                    <a:pt x="418" y="261"/>
                  </a:lnTo>
                  <a:lnTo>
                    <a:pt x="415" y="266"/>
                  </a:lnTo>
                  <a:lnTo>
                    <a:pt x="414" y="267"/>
                  </a:lnTo>
                  <a:lnTo>
                    <a:pt x="411" y="269"/>
                  </a:lnTo>
                  <a:lnTo>
                    <a:pt x="402" y="275"/>
                  </a:lnTo>
                  <a:lnTo>
                    <a:pt x="388" y="285"/>
                  </a:lnTo>
                  <a:lnTo>
                    <a:pt x="371" y="298"/>
                  </a:lnTo>
                  <a:lnTo>
                    <a:pt x="350" y="315"/>
                  </a:lnTo>
                  <a:lnTo>
                    <a:pt x="328" y="334"/>
                  </a:lnTo>
                  <a:lnTo>
                    <a:pt x="305" y="357"/>
                  </a:lnTo>
                  <a:lnTo>
                    <a:pt x="282" y="382"/>
                  </a:lnTo>
                  <a:lnTo>
                    <a:pt x="258" y="410"/>
                  </a:lnTo>
                  <a:lnTo>
                    <a:pt x="233" y="439"/>
                  </a:lnTo>
                  <a:lnTo>
                    <a:pt x="208" y="468"/>
                  </a:lnTo>
                  <a:lnTo>
                    <a:pt x="184" y="495"/>
                  </a:lnTo>
                  <a:lnTo>
                    <a:pt x="164" y="519"/>
                  </a:lnTo>
                  <a:lnTo>
                    <a:pt x="146" y="537"/>
                  </a:lnTo>
                  <a:lnTo>
                    <a:pt x="136" y="550"/>
                  </a:lnTo>
                  <a:lnTo>
                    <a:pt x="131" y="554"/>
                  </a:lnTo>
                  <a:lnTo>
                    <a:pt x="128" y="561"/>
                  </a:lnTo>
                  <a:lnTo>
                    <a:pt x="118" y="579"/>
                  </a:lnTo>
                  <a:lnTo>
                    <a:pt x="104" y="606"/>
                  </a:lnTo>
                  <a:lnTo>
                    <a:pt x="89" y="639"/>
                  </a:lnTo>
                  <a:lnTo>
                    <a:pt x="73" y="678"/>
                  </a:lnTo>
                  <a:lnTo>
                    <a:pt x="59" y="719"/>
                  </a:lnTo>
                  <a:lnTo>
                    <a:pt x="49" y="760"/>
                  </a:lnTo>
                  <a:lnTo>
                    <a:pt x="43" y="799"/>
                  </a:lnTo>
                  <a:lnTo>
                    <a:pt x="43" y="837"/>
                  </a:lnTo>
                  <a:lnTo>
                    <a:pt x="43" y="877"/>
                  </a:lnTo>
                  <a:lnTo>
                    <a:pt x="44" y="916"/>
                  </a:lnTo>
                  <a:lnTo>
                    <a:pt x="45" y="953"/>
                  </a:lnTo>
                  <a:lnTo>
                    <a:pt x="43" y="989"/>
                  </a:lnTo>
                  <a:lnTo>
                    <a:pt x="40" y="1021"/>
                  </a:lnTo>
                  <a:lnTo>
                    <a:pt x="32" y="1047"/>
                  </a:lnTo>
                  <a:lnTo>
                    <a:pt x="22" y="1067"/>
                  </a:lnTo>
                  <a:lnTo>
                    <a:pt x="11" y="1083"/>
                  </a:lnTo>
                  <a:lnTo>
                    <a:pt x="3" y="1098"/>
                  </a:lnTo>
                  <a:lnTo>
                    <a:pt x="1" y="1113"/>
                  </a:lnTo>
                  <a:lnTo>
                    <a:pt x="0" y="1125"/>
                  </a:lnTo>
                  <a:lnTo>
                    <a:pt x="1" y="1136"/>
                  </a:lnTo>
                  <a:lnTo>
                    <a:pt x="3" y="1144"/>
                  </a:lnTo>
                  <a:lnTo>
                    <a:pt x="6" y="1148"/>
                  </a:lnTo>
                  <a:lnTo>
                    <a:pt x="7" y="1151"/>
                  </a:lnTo>
                  <a:lnTo>
                    <a:pt x="8" y="1148"/>
                  </a:lnTo>
                  <a:lnTo>
                    <a:pt x="11" y="1142"/>
                  </a:lnTo>
                  <a:lnTo>
                    <a:pt x="15" y="1132"/>
                  </a:lnTo>
                  <a:lnTo>
                    <a:pt x="22" y="1121"/>
                  </a:lnTo>
                  <a:lnTo>
                    <a:pt x="29" y="1107"/>
                  </a:lnTo>
                  <a:lnTo>
                    <a:pt x="36" y="1091"/>
                  </a:lnTo>
                  <a:lnTo>
                    <a:pt x="43" y="1076"/>
                  </a:lnTo>
                  <a:lnTo>
                    <a:pt x="51" y="1059"/>
                  </a:lnTo>
                  <a:lnTo>
                    <a:pt x="63" y="1020"/>
                  </a:lnTo>
                  <a:lnTo>
                    <a:pt x="71" y="967"/>
                  </a:lnTo>
                  <a:lnTo>
                    <a:pt x="75" y="905"/>
                  </a:lnTo>
                  <a:lnTo>
                    <a:pt x="73" y="840"/>
                  </a:lnTo>
                  <a:lnTo>
                    <a:pt x="73" y="814"/>
                  </a:lnTo>
                  <a:lnTo>
                    <a:pt x="79" y="784"/>
                  </a:lnTo>
                  <a:lnTo>
                    <a:pt x="86" y="749"/>
                  </a:lnTo>
                  <a:lnTo>
                    <a:pt x="97" y="713"/>
                  </a:lnTo>
                  <a:lnTo>
                    <a:pt x="109" y="675"/>
                  </a:lnTo>
                  <a:lnTo>
                    <a:pt x="122" y="639"/>
                  </a:lnTo>
                  <a:lnTo>
                    <a:pt x="135" y="605"/>
                  </a:lnTo>
                  <a:lnTo>
                    <a:pt x="146" y="575"/>
                  </a:lnTo>
                  <a:lnTo>
                    <a:pt x="157" y="561"/>
                  </a:lnTo>
                  <a:lnTo>
                    <a:pt x="168" y="547"/>
                  </a:lnTo>
                  <a:lnTo>
                    <a:pt x="180" y="533"/>
                  </a:lnTo>
                  <a:lnTo>
                    <a:pt x="193" y="518"/>
                  </a:lnTo>
                  <a:lnTo>
                    <a:pt x="205" y="504"/>
                  </a:lnTo>
                  <a:lnTo>
                    <a:pt x="219" y="490"/>
                  </a:lnTo>
                  <a:lnTo>
                    <a:pt x="234" y="475"/>
                  </a:lnTo>
                  <a:lnTo>
                    <a:pt x="251" y="461"/>
                  </a:lnTo>
                  <a:lnTo>
                    <a:pt x="275" y="438"/>
                  </a:lnTo>
                  <a:lnTo>
                    <a:pt x="302" y="414"/>
                  </a:lnTo>
                  <a:lnTo>
                    <a:pt x="330" y="387"/>
                  </a:lnTo>
                  <a:lnTo>
                    <a:pt x="357" y="360"/>
                  </a:lnTo>
                  <a:lnTo>
                    <a:pt x="381" y="336"/>
                  </a:lnTo>
                  <a:lnTo>
                    <a:pt x="400" y="317"/>
                  </a:lnTo>
                  <a:lnTo>
                    <a:pt x="413" y="303"/>
                  </a:lnTo>
                  <a:lnTo>
                    <a:pt x="417" y="299"/>
                  </a:lnTo>
                  <a:lnTo>
                    <a:pt x="419" y="300"/>
                  </a:lnTo>
                  <a:lnTo>
                    <a:pt x="427" y="304"/>
                  </a:lnTo>
                  <a:lnTo>
                    <a:pt x="437" y="312"/>
                  </a:lnTo>
                  <a:lnTo>
                    <a:pt x="450" y="320"/>
                  </a:lnTo>
                  <a:lnTo>
                    <a:pt x="466" y="333"/>
                  </a:lnTo>
                  <a:lnTo>
                    <a:pt x="483" y="347"/>
                  </a:lnTo>
                  <a:lnTo>
                    <a:pt x="500" y="363"/>
                  </a:lnTo>
                  <a:lnTo>
                    <a:pt x="517" y="381"/>
                  </a:lnTo>
                  <a:lnTo>
                    <a:pt x="532" y="401"/>
                  </a:lnTo>
                  <a:lnTo>
                    <a:pt x="543" y="419"/>
                  </a:lnTo>
                  <a:lnTo>
                    <a:pt x="550" y="437"/>
                  </a:lnTo>
                  <a:lnTo>
                    <a:pt x="556" y="453"/>
                  </a:lnTo>
                  <a:lnTo>
                    <a:pt x="559" y="466"/>
                  </a:lnTo>
                  <a:lnTo>
                    <a:pt x="560" y="477"/>
                  </a:lnTo>
                  <a:lnTo>
                    <a:pt x="561" y="484"/>
                  </a:lnTo>
                  <a:lnTo>
                    <a:pt x="561" y="487"/>
                  </a:lnTo>
                  <a:lnTo>
                    <a:pt x="564" y="478"/>
                  </a:lnTo>
                  <a:lnTo>
                    <a:pt x="573" y="453"/>
                  </a:lnTo>
                  <a:lnTo>
                    <a:pt x="584" y="418"/>
                  </a:lnTo>
                  <a:lnTo>
                    <a:pt x="596" y="374"/>
                  </a:lnTo>
                  <a:lnTo>
                    <a:pt x="607" y="325"/>
                  </a:lnTo>
                  <a:lnTo>
                    <a:pt x="616" y="275"/>
                  </a:lnTo>
                  <a:lnTo>
                    <a:pt x="619" y="227"/>
                  </a:lnTo>
                  <a:lnTo>
                    <a:pt x="615" y="184"/>
                  </a:lnTo>
                  <a:close/>
                </a:path>
              </a:pathLst>
            </a:custGeom>
            <a:solidFill>
              <a:srgbClr val="000000"/>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303" name="Freeform 154"/>
            <p:cNvSpPr>
              <a:spLocks/>
            </p:cNvSpPr>
            <p:nvPr/>
          </p:nvSpPr>
          <p:spPr bwMode="auto">
            <a:xfrm>
              <a:off x="7248525" y="3251200"/>
              <a:ext cx="23813" cy="109538"/>
            </a:xfrm>
            <a:custGeom>
              <a:avLst/>
              <a:gdLst>
                <a:gd name="T0" fmla="*/ 0 w 103"/>
                <a:gd name="T1" fmla="*/ 479 h 479"/>
                <a:gd name="T2" fmla="*/ 2 w 103"/>
                <a:gd name="T3" fmla="*/ 475 h 479"/>
                <a:gd name="T4" fmla="*/ 8 w 103"/>
                <a:gd name="T5" fmla="*/ 466 h 479"/>
                <a:gd name="T6" fmla="*/ 15 w 103"/>
                <a:gd name="T7" fmla="*/ 448 h 479"/>
                <a:gd name="T8" fmla="*/ 24 w 103"/>
                <a:gd name="T9" fmla="*/ 428 h 479"/>
                <a:gd name="T10" fmla="*/ 32 w 103"/>
                <a:gd name="T11" fmla="*/ 403 h 479"/>
                <a:gd name="T12" fmla="*/ 40 w 103"/>
                <a:gd name="T13" fmla="*/ 375 h 479"/>
                <a:gd name="T14" fmla="*/ 45 w 103"/>
                <a:gd name="T15" fmla="*/ 348 h 479"/>
                <a:gd name="T16" fmla="*/ 47 w 103"/>
                <a:gd name="T17" fmla="*/ 319 h 479"/>
                <a:gd name="T18" fmla="*/ 48 w 103"/>
                <a:gd name="T19" fmla="*/ 266 h 479"/>
                <a:gd name="T20" fmla="*/ 52 w 103"/>
                <a:gd name="T21" fmla="*/ 222 h 479"/>
                <a:gd name="T22" fmla="*/ 59 w 103"/>
                <a:gd name="T23" fmla="*/ 183 h 479"/>
                <a:gd name="T24" fmla="*/ 70 w 103"/>
                <a:gd name="T25" fmla="*/ 146 h 479"/>
                <a:gd name="T26" fmla="*/ 80 w 103"/>
                <a:gd name="T27" fmla="*/ 101 h 479"/>
                <a:gd name="T28" fmla="*/ 84 w 103"/>
                <a:gd name="T29" fmla="*/ 54 h 479"/>
                <a:gd name="T30" fmla="*/ 84 w 103"/>
                <a:gd name="T31" fmla="*/ 15 h 479"/>
                <a:gd name="T32" fmla="*/ 84 w 103"/>
                <a:gd name="T33" fmla="*/ 0 h 479"/>
                <a:gd name="T34" fmla="*/ 88 w 103"/>
                <a:gd name="T35" fmla="*/ 6 h 479"/>
                <a:gd name="T36" fmla="*/ 97 w 103"/>
                <a:gd name="T37" fmla="*/ 27 h 479"/>
                <a:gd name="T38" fmla="*/ 103 w 103"/>
                <a:gd name="T39" fmla="*/ 61 h 479"/>
                <a:gd name="T40" fmla="*/ 99 w 103"/>
                <a:gd name="T41" fmla="*/ 109 h 479"/>
                <a:gd name="T42" fmla="*/ 92 w 103"/>
                <a:gd name="T43" fmla="*/ 134 h 479"/>
                <a:gd name="T44" fmla="*/ 86 w 103"/>
                <a:gd name="T45" fmla="*/ 153 h 479"/>
                <a:gd name="T46" fmla="*/ 81 w 103"/>
                <a:gd name="T47" fmla="*/ 171 h 479"/>
                <a:gd name="T48" fmla="*/ 75 w 103"/>
                <a:gd name="T49" fmla="*/ 186 h 479"/>
                <a:gd name="T50" fmla="*/ 70 w 103"/>
                <a:gd name="T51" fmla="*/ 202 h 479"/>
                <a:gd name="T52" fmla="*/ 68 w 103"/>
                <a:gd name="T53" fmla="*/ 219 h 479"/>
                <a:gd name="T54" fmla="*/ 68 w 103"/>
                <a:gd name="T55" fmla="*/ 238 h 479"/>
                <a:gd name="T56" fmla="*/ 70 w 103"/>
                <a:gd name="T57" fmla="*/ 263 h 479"/>
                <a:gd name="T58" fmla="*/ 70 w 103"/>
                <a:gd name="T59" fmla="*/ 293 h 479"/>
                <a:gd name="T60" fmla="*/ 63 w 103"/>
                <a:gd name="T61" fmla="*/ 328 h 479"/>
                <a:gd name="T62" fmla="*/ 53 w 103"/>
                <a:gd name="T63" fmla="*/ 364 h 479"/>
                <a:gd name="T64" fmla="*/ 39 w 103"/>
                <a:gd name="T65" fmla="*/ 399 h 479"/>
                <a:gd name="T66" fmla="*/ 25 w 103"/>
                <a:gd name="T67" fmla="*/ 430 h 479"/>
                <a:gd name="T68" fmla="*/ 13 w 103"/>
                <a:gd name="T69" fmla="*/ 456 h 479"/>
                <a:gd name="T70" fmla="*/ 3 w 103"/>
                <a:gd name="T71" fmla="*/ 473 h 479"/>
                <a:gd name="T72" fmla="*/ 0 w 103"/>
                <a:gd name="T73" fmla="*/ 479 h 4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3"/>
                <a:gd name="T112" fmla="*/ 0 h 479"/>
                <a:gd name="T113" fmla="*/ 103 w 103"/>
                <a:gd name="T114" fmla="*/ 479 h 47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3" h="479">
                  <a:moveTo>
                    <a:pt x="0" y="479"/>
                  </a:moveTo>
                  <a:lnTo>
                    <a:pt x="2" y="475"/>
                  </a:lnTo>
                  <a:lnTo>
                    <a:pt x="8" y="466"/>
                  </a:lnTo>
                  <a:lnTo>
                    <a:pt x="15" y="448"/>
                  </a:lnTo>
                  <a:lnTo>
                    <a:pt x="24" y="428"/>
                  </a:lnTo>
                  <a:lnTo>
                    <a:pt x="32" y="403"/>
                  </a:lnTo>
                  <a:lnTo>
                    <a:pt x="40" y="375"/>
                  </a:lnTo>
                  <a:lnTo>
                    <a:pt x="45" y="348"/>
                  </a:lnTo>
                  <a:lnTo>
                    <a:pt x="47" y="319"/>
                  </a:lnTo>
                  <a:lnTo>
                    <a:pt x="48" y="266"/>
                  </a:lnTo>
                  <a:lnTo>
                    <a:pt x="52" y="222"/>
                  </a:lnTo>
                  <a:lnTo>
                    <a:pt x="59" y="183"/>
                  </a:lnTo>
                  <a:lnTo>
                    <a:pt x="70" y="146"/>
                  </a:lnTo>
                  <a:lnTo>
                    <a:pt x="80" y="101"/>
                  </a:lnTo>
                  <a:lnTo>
                    <a:pt x="84" y="54"/>
                  </a:lnTo>
                  <a:lnTo>
                    <a:pt x="84" y="15"/>
                  </a:lnTo>
                  <a:lnTo>
                    <a:pt x="84" y="0"/>
                  </a:lnTo>
                  <a:lnTo>
                    <a:pt x="88" y="6"/>
                  </a:lnTo>
                  <a:lnTo>
                    <a:pt x="97" y="27"/>
                  </a:lnTo>
                  <a:lnTo>
                    <a:pt x="103" y="61"/>
                  </a:lnTo>
                  <a:lnTo>
                    <a:pt x="99" y="109"/>
                  </a:lnTo>
                  <a:lnTo>
                    <a:pt x="92" y="134"/>
                  </a:lnTo>
                  <a:lnTo>
                    <a:pt x="86" y="153"/>
                  </a:lnTo>
                  <a:lnTo>
                    <a:pt x="81" y="171"/>
                  </a:lnTo>
                  <a:lnTo>
                    <a:pt x="75" y="186"/>
                  </a:lnTo>
                  <a:lnTo>
                    <a:pt x="70" y="202"/>
                  </a:lnTo>
                  <a:lnTo>
                    <a:pt x="68" y="219"/>
                  </a:lnTo>
                  <a:lnTo>
                    <a:pt x="68" y="238"/>
                  </a:lnTo>
                  <a:lnTo>
                    <a:pt x="70" y="263"/>
                  </a:lnTo>
                  <a:lnTo>
                    <a:pt x="70" y="293"/>
                  </a:lnTo>
                  <a:lnTo>
                    <a:pt x="63" y="328"/>
                  </a:lnTo>
                  <a:lnTo>
                    <a:pt x="53" y="364"/>
                  </a:lnTo>
                  <a:lnTo>
                    <a:pt x="39" y="399"/>
                  </a:lnTo>
                  <a:lnTo>
                    <a:pt x="25" y="430"/>
                  </a:lnTo>
                  <a:lnTo>
                    <a:pt x="13" y="456"/>
                  </a:lnTo>
                  <a:lnTo>
                    <a:pt x="3" y="473"/>
                  </a:lnTo>
                  <a:lnTo>
                    <a:pt x="0" y="479"/>
                  </a:lnTo>
                  <a:close/>
                </a:path>
              </a:pathLst>
            </a:custGeom>
            <a:solidFill>
              <a:srgbClr val="000000"/>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304" name="Freeform 155"/>
            <p:cNvSpPr>
              <a:spLocks/>
            </p:cNvSpPr>
            <p:nvPr/>
          </p:nvSpPr>
          <p:spPr bwMode="auto">
            <a:xfrm>
              <a:off x="7261225" y="3265488"/>
              <a:ext cx="25400" cy="55563"/>
            </a:xfrm>
            <a:custGeom>
              <a:avLst/>
              <a:gdLst>
                <a:gd name="T0" fmla="*/ 0 w 107"/>
                <a:gd name="T1" fmla="*/ 217 h 249"/>
                <a:gd name="T2" fmla="*/ 1 w 107"/>
                <a:gd name="T3" fmla="*/ 215 h 249"/>
                <a:gd name="T4" fmla="*/ 4 w 107"/>
                <a:gd name="T5" fmla="*/ 212 h 249"/>
                <a:gd name="T6" fmla="*/ 10 w 107"/>
                <a:gd name="T7" fmla="*/ 208 h 249"/>
                <a:gd name="T8" fmla="*/ 17 w 107"/>
                <a:gd name="T9" fmla="*/ 200 h 249"/>
                <a:gd name="T10" fmla="*/ 25 w 107"/>
                <a:gd name="T11" fmla="*/ 190 h 249"/>
                <a:gd name="T12" fmla="*/ 32 w 107"/>
                <a:gd name="T13" fmla="*/ 176 h 249"/>
                <a:gd name="T14" fmla="*/ 40 w 107"/>
                <a:gd name="T15" fmla="*/ 160 h 249"/>
                <a:gd name="T16" fmla="*/ 47 w 107"/>
                <a:gd name="T17" fmla="*/ 139 h 249"/>
                <a:gd name="T18" fmla="*/ 55 w 107"/>
                <a:gd name="T19" fmla="*/ 117 h 249"/>
                <a:gd name="T20" fmla="*/ 65 w 107"/>
                <a:gd name="T21" fmla="*/ 92 h 249"/>
                <a:gd name="T22" fmla="*/ 74 w 107"/>
                <a:gd name="T23" fmla="*/ 70 h 249"/>
                <a:gd name="T24" fmla="*/ 84 w 107"/>
                <a:gd name="T25" fmla="*/ 47 h 249"/>
                <a:gd name="T26" fmla="*/ 93 w 107"/>
                <a:gd name="T27" fmla="*/ 29 h 249"/>
                <a:gd name="T28" fmla="*/ 100 w 107"/>
                <a:gd name="T29" fmla="*/ 14 h 249"/>
                <a:gd name="T30" fmla="*/ 104 w 107"/>
                <a:gd name="T31" fmla="*/ 3 h 249"/>
                <a:gd name="T32" fmla="*/ 107 w 107"/>
                <a:gd name="T33" fmla="*/ 0 h 249"/>
                <a:gd name="T34" fmla="*/ 105 w 107"/>
                <a:gd name="T35" fmla="*/ 4 h 249"/>
                <a:gd name="T36" fmla="*/ 101 w 107"/>
                <a:gd name="T37" fmla="*/ 15 h 249"/>
                <a:gd name="T38" fmla="*/ 96 w 107"/>
                <a:gd name="T39" fmla="*/ 31 h 249"/>
                <a:gd name="T40" fmla="*/ 89 w 107"/>
                <a:gd name="T41" fmla="*/ 52 h 249"/>
                <a:gd name="T42" fmla="*/ 83 w 107"/>
                <a:gd name="T43" fmla="*/ 76 h 249"/>
                <a:gd name="T44" fmla="*/ 76 w 107"/>
                <a:gd name="T45" fmla="*/ 102 h 249"/>
                <a:gd name="T46" fmla="*/ 72 w 107"/>
                <a:gd name="T47" fmla="*/ 129 h 249"/>
                <a:gd name="T48" fmla="*/ 69 w 107"/>
                <a:gd name="T49" fmla="*/ 154 h 249"/>
                <a:gd name="T50" fmla="*/ 66 w 107"/>
                <a:gd name="T51" fmla="*/ 177 h 249"/>
                <a:gd name="T52" fmla="*/ 57 w 107"/>
                <a:gd name="T53" fmla="*/ 196 h 249"/>
                <a:gd name="T54" fmla="*/ 46 w 107"/>
                <a:gd name="T55" fmla="*/ 213 h 249"/>
                <a:gd name="T56" fmla="*/ 35 w 107"/>
                <a:gd name="T57" fmla="*/ 226 h 249"/>
                <a:gd name="T58" fmla="*/ 24 w 107"/>
                <a:gd name="T59" fmla="*/ 236 h 249"/>
                <a:gd name="T60" fmla="*/ 13 w 107"/>
                <a:gd name="T61" fmla="*/ 243 h 249"/>
                <a:gd name="T62" fmla="*/ 6 w 107"/>
                <a:gd name="T63" fmla="*/ 248 h 249"/>
                <a:gd name="T64" fmla="*/ 3 w 107"/>
                <a:gd name="T65" fmla="*/ 249 h 249"/>
                <a:gd name="T66" fmla="*/ 0 w 107"/>
                <a:gd name="T67" fmla="*/ 217 h 2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7"/>
                <a:gd name="T103" fmla="*/ 0 h 249"/>
                <a:gd name="T104" fmla="*/ 107 w 107"/>
                <a:gd name="T105" fmla="*/ 249 h 2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7" h="249">
                  <a:moveTo>
                    <a:pt x="0" y="217"/>
                  </a:moveTo>
                  <a:lnTo>
                    <a:pt x="1" y="215"/>
                  </a:lnTo>
                  <a:lnTo>
                    <a:pt x="4" y="212"/>
                  </a:lnTo>
                  <a:lnTo>
                    <a:pt x="10" y="208"/>
                  </a:lnTo>
                  <a:lnTo>
                    <a:pt x="17" y="200"/>
                  </a:lnTo>
                  <a:lnTo>
                    <a:pt x="25" y="190"/>
                  </a:lnTo>
                  <a:lnTo>
                    <a:pt x="32" y="176"/>
                  </a:lnTo>
                  <a:lnTo>
                    <a:pt x="40" y="160"/>
                  </a:lnTo>
                  <a:lnTo>
                    <a:pt x="47" y="139"/>
                  </a:lnTo>
                  <a:lnTo>
                    <a:pt x="55" y="117"/>
                  </a:lnTo>
                  <a:lnTo>
                    <a:pt x="65" y="92"/>
                  </a:lnTo>
                  <a:lnTo>
                    <a:pt x="74" y="70"/>
                  </a:lnTo>
                  <a:lnTo>
                    <a:pt x="84" y="47"/>
                  </a:lnTo>
                  <a:lnTo>
                    <a:pt x="93" y="29"/>
                  </a:lnTo>
                  <a:lnTo>
                    <a:pt x="100" y="14"/>
                  </a:lnTo>
                  <a:lnTo>
                    <a:pt x="104" y="3"/>
                  </a:lnTo>
                  <a:lnTo>
                    <a:pt x="107" y="0"/>
                  </a:lnTo>
                  <a:lnTo>
                    <a:pt x="105" y="4"/>
                  </a:lnTo>
                  <a:lnTo>
                    <a:pt x="101" y="15"/>
                  </a:lnTo>
                  <a:lnTo>
                    <a:pt x="96" y="31"/>
                  </a:lnTo>
                  <a:lnTo>
                    <a:pt x="89" y="52"/>
                  </a:lnTo>
                  <a:lnTo>
                    <a:pt x="83" y="76"/>
                  </a:lnTo>
                  <a:lnTo>
                    <a:pt x="76" y="102"/>
                  </a:lnTo>
                  <a:lnTo>
                    <a:pt x="72" y="129"/>
                  </a:lnTo>
                  <a:lnTo>
                    <a:pt x="69" y="154"/>
                  </a:lnTo>
                  <a:lnTo>
                    <a:pt x="66" y="177"/>
                  </a:lnTo>
                  <a:lnTo>
                    <a:pt x="57" y="196"/>
                  </a:lnTo>
                  <a:lnTo>
                    <a:pt x="46" y="213"/>
                  </a:lnTo>
                  <a:lnTo>
                    <a:pt x="35" y="226"/>
                  </a:lnTo>
                  <a:lnTo>
                    <a:pt x="24" y="236"/>
                  </a:lnTo>
                  <a:lnTo>
                    <a:pt x="13" y="243"/>
                  </a:lnTo>
                  <a:lnTo>
                    <a:pt x="6" y="248"/>
                  </a:lnTo>
                  <a:lnTo>
                    <a:pt x="3" y="249"/>
                  </a:lnTo>
                  <a:lnTo>
                    <a:pt x="0" y="217"/>
                  </a:lnTo>
                  <a:close/>
                </a:path>
              </a:pathLst>
            </a:custGeom>
            <a:solidFill>
              <a:srgbClr val="000000"/>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305" name="Freeform 156"/>
            <p:cNvSpPr>
              <a:spLocks/>
            </p:cNvSpPr>
            <p:nvPr/>
          </p:nvSpPr>
          <p:spPr bwMode="auto">
            <a:xfrm>
              <a:off x="7529513" y="3282950"/>
              <a:ext cx="34925" cy="103188"/>
            </a:xfrm>
            <a:custGeom>
              <a:avLst/>
              <a:gdLst>
                <a:gd name="T0" fmla="*/ 151 w 151"/>
                <a:gd name="T1" fmla="*/ 52 h 455"/>
                <a:gd name="T2" fmla="*/ 148 w 151"/>
                <a:gd name="T3" fmla="*/ 54 h 455"/>
                <a:gd name="T4" fmla="*/ 143 w 151"/>
                <a:gd name="T5" fmla="*/ 61 h 455"/>
                <a:gd name="T6" fmla="*/ 133 w 151"/>
                <a:gd name="T7" fmla="*/ 73 h 455"/>
                <a:gd name="T8" fmla="*/ 122 w 151"/>
                <a:gd name="T9" fmla="*/ 89 h 455"/>
                <a:gd name="T10" fmla="*/ 108 w 151"/>
                <a:gd name="T11" fmla="*/ 108 h 455"/>
                <a:gd name="T12" fmla="*/ 90 w 151"/>
                <a:gd name="T13" fmla="*/ 132 h 455"/>
                <a:gd name="T14" fmla="*/ 72 w 151"/>
                <a:gd name="T15" fmla="*/ 158 h 455"/>
                <a:gd name="T16" fmla="*/ 52 w 151"/>
                <a:gd name="T17" fmla="*/ 187 h 455"/>
                <a:gd name="T18" fmla="*/ 42 w 151"/>
                <a:gd name="T19" fmla="*/ 201 h 455"/>
                <a:gd name="T20" fmla="*/ 36 w 151"/>
                <a:gd name="T21" fmla="*/ 214 h 455"/>
                <a:gd name="T22" fmla="*/ 29 w 151"/>
                <a:gd name="T23" fmla="*/ 224 h 455"/>
                <a:gd name="T24" fmla="*/ 25 w 151"/>
                <a:gd name="T25" fmla="*/ 234 h 455"/>
                <a:gd name="T26" fmla="*/ 21 w 151"/>
                <a:gd name="T27" fmla="*/ 199 h 455"/>
                <a:gd name="T28" fmla="*/ 22 w 151"/>
                <a:gd name="T29" fmla="*/ 161 h 455"/>
                <a:gd name="T30" fmla="*/ 27 w 151"/>
                <a:gd name="T31" fmla="*/ 121 h 455"/>
                <a:gd name="T32" fmla="*/ 34 w 151"/>
                <a:gd name="T33" fmla="*/ 85 h 455"/>
                <a:gd name="T34" fmla="*/ 43 w 151"/>
                <a:gd name="T35" fmla="*/ 52 h 455"/>
                <a:gd name="T36" fmla="*/ 51 w 151"/>
                <a:gd name="T37" fmla="*/ 25 h 455"/>
                <a:gd name="T38" fmla="*/ 57 w 151"/>
                <a:gd name="T39" fmla="*/ 7 h 455"/>
                <a:gd name="T40" fmla="*/ 59 w 151"/>
                <a:gd name="T41" fmla="*/ 0 h 455"/>
                <a:gd name="T42" fmla="*/ 56 w 151"/>
                <a:gd name="T43" fmla="*/ 9 h 455"/>
                <a:gd name="T44" fmla="*/ 47 w 151"/>
                <a:gd name="T45" fmla="*/ 31 h 455"/>
                <a:gd name="T46" fmla="*/ 36 w 151"/>
                <a:gd name="T47" fmla="*/ 67 h 455"/>
                <a:gd name="T48" fmla="*/ 23 w 151"/>
                <a:gd name="T49" fmla="*/ 108 h 455"/>
                <a:gd name="T50" fmla="*/ 13 w 151"/>
                <a:gd name="T51" fmla="*/ 157 h 455"/>
                <a:gd name="T52" fmla="*/ 7 w 151"/>
                <a:gd name="T53" fmla="*/ 206 h 455"/>
                <a:gd name="T54" fmla="*/ 7 w 151"/>
                <a:gd name="T55" fmla="*/ 254 h 455"/>
                <a:gd name="T56" fmla="*/ 15 w 151"/>
                <a:gd name="T57" fmla="*/ 297 h 455"/>
                <a:gd name="T58" fmla="*/ 25 w 151"/>
                <a:gd name="T59" fmla="*/ 335 h 455"/>
                <a:gd name="T60" fmla="*/ 28 w 151"/>
                <a:gd name="T61" fmla="*/ 367 h 455"/>
                <a:gd name="T62" fmla="*/ 27 w 151"/>
                <a:gd name="T63" fmla="*/ 394 h 455"/>
                <a:gd name="T64" fmla="*/ 22 w 151"/>
                <a:gd name="T65" fmla="*/ 416 h 455"/>
                <a:gd name="T66" fmla="*/ 14 w 151"/>
                <a:gd name="T67" fmla="*/ 434 h 455"/>
                <a:gd name="T68" fmla="*/ 8 w 151"/>
                <a:gd name="T69" fmla="*/ 445 h 455"/>
                <a:gd name="T70" fmla="*/ 2 w 151"/>
                <a:gd name="T71" fmla="*/ 453 h 455"/>
                <a:gd name="T72" fmla="*/ 0 w 151"/>
                <a:gd name="T73" fmla="*/ 455 h 455"/>
                <a:gd name="T74" fmla="*/ 3 w 151"/>
                <a:gd name="T75" fmla="*/ 452 h 455"/>
                <a:gd name="T76" fmla="*/ 11 w 151"/>
                <a:gd name="T77" fmla="*/ 444 h 455"/>
                <a:gd name="T78" fmla="*/ 22 w 151"/>
                <a:gd name="T79" fmla="*/ 430 h 455"/>
                <a:gd name="T80" fmla="*/ 32 w 151"/>
                <a:gd name="T81" fmla="*/ 410 h 455"/>
                <a:gd name="T82" fmla="*/ 41 w 151"/>
                <a:gd name="T83" fmla="*/ 384 h 455"/>
                <a:gd name="T84" fmla="*/ 46 w 151"/>
                <a:gd name="T85" fmla="*/ 352 h 455"/>
                <a:gd name="T86" fmla="*/ 45 w 151"/>
                <a:gd name="T87" fmla="*/ 313 h 455"/>
                <a:gd name="T88" fmla="*/ 36 w 151"/>
                <a:gd name="T89" fmla="*/ 268 h 455"/>
                <a:gd name="T90" fmla="*/ 40 w 151"/>
                <a:gd name="T91" fmla="*/ 263 h 455"/>
                <a:gd name="T92" fmla="*/ 46 w 151"/>
                <a:gd name="T93" fmla="*/ 257 h 455"/>
                <a:gd name="T94" fmla="*/ 53 w 151"/>
                <a:gd name="T95" fmla="*/ 248 h 455"/>
                <a:gd name="T96" fmla="*/ 59 w 151"/>
                <a:gd name="T97" fmla="*/ 238 h 455"/>
                <a:gd name="T98" fmla="*/ 66 w 151"/>
                <a:gd name="T99" fmla="*/ 226 h 455"/>
                <a:gd name="T100" fmla="*/ 73 w 151"/>
                <a:gd name="T101" fmla="*/ 214 h 455"/>
                <a:gd name="T102" fmla="*/ 80 w 151"/>
                <a:gd name="T103" fmla="*/ 200 h 455"/>
                <a:gd name="T104" fmla="*/ 85 w 151"/>
                <a:gd name="T105" fmla="*/ 184 h 455"/>
                <a:gd name="T106" fmla="*/ 94 w 151"/>
                <a:gd name="T107" fmla="*/ 161 h 455"/>
                <a:gd name="T108" fmla="*/ 103 w 151"/>
                <a:gd name="T109" fmla="*/ 138 h 455"/>
                <a:gd name="T110" fmla="*/ 114 w 151"/>
                <a:gd name="T111" fmla="*/ 116 h 455"/>
                <a:gd name="T112" fmla="*/ 125 w 151"/>
                <a:gd name="T113" fmla="*/ 96 h 455"/>
                <a:gd name="T114" fmla="*/ 134 w 151"/>
                <a:gd name="T115" fmla="*/ 77 h 455"/>
                <a:gd name="T116" fmla="*/ 143 w 151"/>
                <a:gd name="T117" fmla="*/ 63 h 455"/>
                <a:gd name="T118" fmla="*/ 148 w 151"/>
                <a:gd name="T119" fmla="*/ 55 h 455"/>
                <a:gd name="T120" fmla="*/ 151 w 151"/>
                <a:gd name="T121" fmla="*/ 52 h 4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
                <a:gd name="T184" fmla="*/ 0 h 455"/>
                <a:gd name="T185" fmla="*/ 151 w 151"/>
                <a:gd name="T186" fmla="*/ 455 h 4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 h="455">
                  <a:moveTo>
                    <a:pt x="151" y="52"/>
                  </a:moveTo>
                  <a:lnTo>
                    <a:pt x="148" y="54"/>
                  </a:lnTo>
                  <a:lnTo>
                    <a:pt x="143" y="61"/>
                  </a:lnTo>
                  <a:lnTo>
                    <a:pt x="133" y="73"/>
                  </a:lnTo>
                  <a:lnTo>
                    <a:pt x="122" y="89"/>
                  </a:lnTo>
                  <a:lnTo>
                    <a:pt x="108" y="108"/>
                  </a:lnTo>
                  <a:lnTo>
                    <a:pt x="90" y="132"/>
                  </a:lnTo>
                  <a:lnTo>
                    <a:pt x="72" y="158"/>
                  </a:lnTo>
                  <a:lnTo>
                    <a:pt x="52" y="187"/>
                  </a:lnTo>
                  <a:lnTo>
                    <a:pt x="42" y="201"/>
                  </a:lnTo>
                  <a:lnTo>
                    <a:pt x="36" y="214"/>
                  </a:lnTo>
                  <a:lnTo>
                    <a:pt x="29" y="224"/>
                  </a:lnTo>
                  <a:lnTo>
                    <a:pt x="25" y="234"/>
                  </a:lnTo>
                  <a:lnTo>
                    <a:pt x="21" y="199"/>
                  </a:lnTo>
                  <a:lnTo>
                    <a:pt x="22" y="161"/>
                  </a:lnTo>
                  <a:lnTo>
                    <a:pt x="27" y="121"/>
                  </a:lnTo>
                  <a:lnTo>
                    <a:pt x="34" y="85"/>
                  </a:lnTo>
                  <a:lnTo>
                    <a:pt x="43" y="52"/>
                  </a:lnTo>
                  <a:lnTo>
                    <a:pt x="51" y="25"/>
                  </a:lnTo>
                  <a:lnTo>
                    <a:pt x="57" y="7"/>
                  </a:lnTo>
                  <a:lnTo>
                    <a:pt x="59" y="0"/>
                  </a:lnTo>
                  <a:lnTo>
                    <a:pt x="56" y="9"/>
                  </a:lnTo>
                  <a:lnTo>
                    <a:pt x="47" y="31"/>
                  </a:lnTo>
                  <a:lnTo>
                    <a:pt x="36" y="67"/>
                  </a:lnTo>
                  <a:lnTo>
                    <a:pt x="23" y="108"/>
                  </a:lnTo>
                  <a:lnTo>
                    <a:pt x="13" y="157"/>
                  </a:lnTo>
                  <a:lnTo>
                    <a:pt x="7" y="206"/>
                  </a:lnTo>
                  <a:lnTo>
                    <a:pt x="7" y="254"/>
                  </a:lnTo>
                  <a:lnTo>
                    <a:pt x="15" y="297"/>
                  </a:lnTo>
                  <a:lnTo>
                    <a:pt x="25" y="335"/>
                  </a:lnTo>
                  <a:lnTo>
                    <a:pt x="28" y="367"/>
                  </a:lnTo>
                  <a:lnTo>
                    <a:pt x="27" y="394"/>
                  </a:lnTo>
                  <a:lnTo>
                    <a:pt x="22" y="416"/>
                  </a:lnTo>
                  <a:lnTo>
                    <a:pt x="14" y="434"/>
                  </a:lnTo>
                  <a:lnTo>
                    <a:pt x="8" y="445"/>
                  </a:lnTo>
                  <a:lnTo>
                    <a:pt x="2" y="453"/>
                  </a:lnTo>
                  <a:lnTo>
                    <a:pt x="0" y="455"/>
                  </a:lnTo>
                  <a:lnTo>
                    <a:pt x="3" y="452"/>
                  </a:lnTo>
                  <a:lnTo>
                    <a:pt x="11" y="444"/>
                  </a:lnTo>
                  <a:lnTo>
                    <a:pt x="22" y="430"/>
                  </a:lnTo>
                  <a:lnTo>
                    <a:pt x="32" y="410"/>
                  </a:lnTo>
                  <a:lnTo>
                    <a:pt x="41" y="384"/>
                  </a:lnTo>
                  <a:lnTo>
                    <a:pt x="46" y="352"/>
                  </a:lnTo>
                  <a:lnTo>
                    <a:pt x="45" y="313"/>
                  </a:lnTo>
                  <a:lnTo>
                    <a:pt x="36" y="268"/>
                  </a:lnTo>
                  <a:lnTo>
                    <a:pt x="40" y="263"/>
                  </a:lnTo>
                  <a:lnTo>
                    <a:pt x="46" y="257"/>
                  </a:lnTo>
                  <a:lnTo>
                    <a:pt x="53" y="248"/>
                  </a:lnTo>
                  <a:lnTo>
                    <a:pt x="59" y="238"/>
                  </a:lnTo>
                  <a:lnTo>
                    <a:pt x="66" y="226"/>
                  </a:lnTo>
                  <a:lnTo>
                    <a:pt x="73" y="214"/>
                  </a:lnTo>
                  <a:lnTo>
                    <a:pt x="80" y="200"/>
                  </a:lnTo>
                  <a:lnTo>
                    <a:pt x="85" y="184"/>
                  </a:lnTo>
                  <a:lnTo>
                    <a:pt x="94" y="161"/>
                  </a:lnTo>
                  <a:lnTo>
                    <a:pt x="103" y="138"/>
                  </a:lnTo>
                  <a:lnTo>
                    <a:pt x="114" y="116"/>
                  </a:lnTo>
                  <a:lnTo>
                    <a:pt x="125" y="96"/>
                  </a:lnTo>
                  <a:lnTo>
                    <a:pt x="134" y="77"/>
                  </a:lnTo>
                  <a:lnTo>
                    <a:pt x="143" y="63"/>
                  </a:lnTo>
                  <a:lnTo>
                    <a:pt x="148" y="55"/>
                  </a:lnTo>
                  <a:lnTo>
                    <a:pt x="151" y="52"/>
                  </a:lnTo>
                  <a:close/>
                </a:path>
              </a:pathLst>
            </a:custGeom>
            <a:solidFill>
              <a:srgbClr val="000000"/>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306" name="Freeform 157"/>
            <p:cNvSpPr>
              <a:spLocks/>
            </p:cNvSpPr>
            <p:nvPr/>
          </p:nvSpPr>
          <p:spPr bwMode="auto">
            <a:xfrm>
              <a:off x="7442200" y="3338513"/>
              <a:ext cx="74613" cy="15875"/>
            </a:xfrm>
            <a:custGeom>
              <a:avLst/>
              <a:gdLst>
                <a:gd name="T0" fmla="*/ 0 w 327"/>
                <a:gd name="T1" fmla="*/ 0 h 68"/>
                <a:gd name="T2" fmla="*/ 2 w 327"/>
                <a:gd name="T3" fmla="*/ 1 h 68"/>
                <a:gd name="T4" fmla="*/ 7 w 327"/>
                <a:gd name="T5" fmla="*/ 5 h 68"/>
                <a:gd name="T6" fmla="*/ 16 w 327"/>
                <a:gd name="T7" fmla="*/ 12 h 68"/>
                <a:gd name="T8" fmla="*/ 30 w 327"/>
                <a:gd name="T9" fmla="*/ 18 h 68"/>
                <a:gd name="T10" fmla="*/ 49 w 327"/>
                <a:gd name="T11" fmla="*/ 25 h 68"/>
                <a:gd name="T12" fmla="*/ 73 w 327"/>
                <a:gd name="T13" fmla="*/ 31 h 68"/>
                <a:gd name="T14" fmla="*/ 103 w 327"/>
                <a:gd name="T15" fmla="*/ 35 h 68"/>
                <a:gd name="T16" fmla="*/ 140 w 327"/>
                <a:gd name="T17" fmla="*/ 36 h 68"/>
                <a:gd name="T18" fmla="*/ 159 w 327"/>
                <a:gd name="T19" fmla="*/ 36 h 68"/>
                <a:gd name="T20" fmla="*/ 179 w 327"/>
                <a:gd name="T21" fmla="*/ 36 h 68"/>
                <a:gd name="T22" fmla="*/ 197 w 327"/>
                <a:gd name="T23" fmla="*/ 38 h 68"/>
                <a:gd name="T24" fmla="*/ 214 w 327"/>
                <a:gd name="T25" fmla="*/ 38 h 68"/>
                <a:gd name="T26" fmla="*/ 230 w 327"/>
                <a:gd name="T27" fmla="*/ 39 h 68"/>
                <a:gd name="T28" fmla="*/ 246 w 327"/>
                <a:gd name="T29" fmla="*/ 39 h 68"/>
                <a:gd name="T30" fmla="*/ 260 w 327"/>
                <a:gd name="T31" fmla="*/ 40 h 68"/>
                <a:gd name="T32" fmla="*/ 273 w 327"/>
                <a:gd name="T33" fmla="*/ 40 h 68"/>
                <a:gd name="T34" fmla="*/ 285 w 327"/>
                <a:gd name="T35" fmla="*/ 41 h 68"/>
                <a:gd name="T36" fmla="*/ 296 w 327"/>
                <a:gd name="T37" fmla="*/ 42 h 68"/>
                <a:gd name="T38" fmla="*/ 305 w 327"/>
                <a:gd name="T39" fmla="*/ 42 h 68"/>
                <a:gd name="T40" fmla="*/ 313 w 327"/>
                <a:gd name="T41" fmla="*/ 43 h 68"/>
                <a:gd name="T42" fmla="*/ 318 w 327"/>
                <a:gd name="T43" fmla="*/ 43 h 68"/>
                <a:gd name="T44" fmla="*/ 324 w 327"/>
                <a:gd name="T45" fmla="*/ 44 h 68"/>
                <a:gd name="T46" fmla="*/ 326 w 327"/>
                <a:gd name="T47" fmla="*/ 44 h 68"/>
                <a:gd name="T48" fmla="*/ 327 w 327"/>
                <a:gd name="T49" fmla="*/ 44 h 68"/>
                <a:gd name="T50" fmla="*/ 309 w 327"/>
                <a:gd name="T51" fmla="*/ 59 h 68"/>
                <a:gd name="T52" fmla="*/ 306 w 327"/>
                <a:gd name="T53" fmla="*/ 59 h 68"/>
                <a:gd name="T54" fmla="*/ 299 w 327"/>
                <a:gd name="T55" fmla="*/ 61 h 68"/>
                <a:gd name="T56" fmla="*/ 287 w 327"/>
                <a:gd name="T57" fmla="*/ 62 h 68"/>
                <a:gd name="T58" fmla="*/ 271 w 327"/>
                <a:gd name="T59" fmla="*/ 64 h 68"/>
                <a:gd name="T60" fmla="*/ 249 w 327"/>
                <a:gd name="T61" fmla="*/ 65 h 68"/>
                <a:gd name="T62" fmla="*/ 224 w 327"/>
                <a:gd name="T63" fmla="*/ 67 h 68"/>
                <a:gd name="T64" fmla="*/ 193 w 327"/>
                <a:gd name="T65" fmla="*/ 68 h 68"/>
                <a:gd name="T66" fmla="*/ 158 w 327"/>
                <a:gd name="T67" fmla="*/ 67 h 68"/>
                <a:gd name="T68" fmla="*/ 123 w 327"/>
                <a:gd name="T69" fmla="*/ 62 h 68"/>
                <a:gd name="T70" fmla="*/ 92 w 327"/>
                <a:gd name="T71" fmla="*/ 55 h 68"/>
                <a:gd name="T72" fmla="*/ 65 w 327"/>
                <a:gd name="T73" fmla="*/ 44 h 68"/>
                <a:gd name="T74" fmla="*/ 42 w 327"/>
                <a:gd name="T75" fmla="*/ 31 h 68"/>
                <a:gd name="T76" fmla="*/ 24 w 327"/>
                <a:gd name="T77" fmla="*/ 20 h 68"/>
                <a:gd name="T78" fmla="*/ 11 w 327"/>
                <a:gd name="T79" fmla="*/ 10 h 68"/>
                <a:gd name="T80" fmla="*/ 3 w 327"/>
                <a:gd name="T81" fmla="*/ 2 h 68"/>
                <a:gd name="T82" fmla="*/ 0 w 327"/>
                <a:gd name="T83" fmla="*/ 0 h 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7"/>
                <a:gd name="T127" fmla="*/ 0 h 68"/>
                <a:gd name="T128" fmla="*/ 327 w 327"/>
                <a:gd name="T129" fmla="*/ 68 h 6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7" h="68">
                  <a:moveTo>
                    <a:pt x="0" y="0"/>
                  </a:moveTo>
                  <a:lnTo>
                    <a:pt x="2" y="1"/>
                  </a:lnTo>
                  <a:lnTo>
                    <a:pt x="7" y="5"/>
                  </a:lnTo>
                  <a:lnTo>
                    <a:pt x="16" y="12"/>
                  </a:lnTo>
                  <a:lnTo>
                    <a:pt x="30" y="18"/>
                  </a:lnTo>
                  <a:lnTo>
                    <a:pt x="49" y="25"/>
                  </a:lnTo>
                  <a:lnTo>
                    <a:pt x="73" y="31"/>
                  </a:lnTo>
                  <a:lnTo>
                    <a:pt x="103" y="35"/>
                  </a:lnTo>
                  <a:lnTo>
                    <a:pt x="140" y="36"/>
                  </a:lnTo>
                  <a:lnTo>
                    <a:pt x="159" y="36"/>
                  </a:lnTo>
                  <a:lnTo>
                    <a:pt x="179" y="36"/>
                  </a:lnTo>
                  <a:lnTo>
                    <a:pt x="197" y="38"/>
                  </a:lnTo>
                  <a:lnTo>
                    <a:pt x="214" y="38"/>
                  </a:lnTo>
                  <a:lnTo>
                    <a:pt x="230" y="39"/>
                  </a:lnTo>
                  <a:lnTo>
                    <a:pt x="246" y="39"/>
                  </a:lnTo>
                  <a:lnTo>
                    <a:pt x="260" y="40"/>
                  </a:lnTo>
                  <a:lnTo>
                    <a:pt x="273" y="40"/>
                  </a:lnTo>
                  <a:lnTo>
                    <a:pt x="285" y="41"/>
                  </a:lnTo>
                  <a:lnTo>
                    <a:pt x="296" y="42"/>
                  </a:lnTo>
                  <a:lnTo>
                    <a:pt x="305" y="42"/>
                  </a:lnTo>
                  <a:lnTo>
                    <a:pt x="313" y="43"/>
                  </a:lnTo>
                  <a:lnTo>
                    <a:pt x="318" y="43"/>
                  </a:lnTo>
                  <a:lnTo>
                    <a:pt x="324" y="44"/>
                  </a:lnTo>
                  <a:lnTo>
                    <a:pt x="326" y="44"/>
                  </a:lnTo>
                  <a:lnTo>
                    <a:pt x="327" y="44"/>
                  </a:lnTo>
                  <a:lnTo>
                    <a:pt x="309" y="59"/>
                  </a:lnTo>
                  <a:lnTo>
                    <a:pt x="306" y="59"/>
                  </a:lnTo>
                  <a:lnTo>
                    <a:pt x="299" y="61"/>
                  </a:lnTo>
                  <a:lnTo>
                    <a:pt x="287" y="62"/>
                  </a:lnTo>
                  <a:lnTo>
                    <a:pt x="271" y="64"/>
                  </a:lnTo>
                  <a:lnTo>
                    <a:pt x="249" y="65"/>
                  </a:lnTo>
                  <a:lnTo>
                    <a:pt x="224" y="67"/>
                  </a:lnTo>
                  <a:lnTo>
                    <a:pt x="193" y="68"/>
                  </a:lnTo>
                  <a:lnTo>
                    <a:pt x="158" y="67"/>
                  </a:lnTo>
                  <a:lnTo>
                    <a:pt x="123" y="62"/>
                  </a:lnTo>
                  <a:lnTo>
                    <a:pt x="92" y="55"/>
                  </a:lnTo>
                  <a:lnTo>
                    <a:pt x="65" y="44"/>
                  </a:lnTo>
                  <a:lnTo>
                    <a:pt x="42" y="31"/>
                  </a:lnTo>
                  <a:lnTo>
                    <a:pt x="24" y="20"/>
                  </a:lnTo>
                  <a:lnTo>
                    <a:pt x="11" y="10"/>
                  </a:lnTo>
                  <a:lnTo>
                    <a:pt x="3" y="2"/>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grpSp>
      <p:grpSp>
        <p:nvGrpSpPr>
          <p:cNvPr id="7" name="Group 388"/>
          <p:cNvGrpSpPr>
            <a:grpSpLocks/>
          </p:cNvGrpSpPr>
          <p:nvPr/>
        </p:nvGrpSpPr>
        <p:grpSpPr bwMode="auto">
          <a:xfrm>
            <a:off x="2168525" y="3656013"/>
            <a:ext cx="317500" cy="438150"/>
            <a:chOff x="6934200" y="1282700"/>
            <a:chExt cx="436563" cy="603250"/>
          </a:xfrm>
        </p:grpSpPr>
        <p:sp>
          <p:nvSpPr>
            <p:cNvPr id="1185" name="Freeform 161"/>
            <p:cNvSpPr>
              <a:spLocks/>
            </p:cNvSpPr>
            <p:nvPr/>
          </p:nvSpPr>
          <p:spPr bwMode="auto">
            <a:xfrm>
              <a:off x="7052072" y="1525311"/>
              <a:ext cx="318691" cy="312554"/>
            </a:xfrm>
            <a:custGeom>
              <a:avLst/>
              <a:gdLst/>
              <a:ahLst/>
              <a:cxnLst>
                <a:cxn ang="0">
                  <a:pos x="887" y="51"/>
                </a:cxn>
                <a:cxn ang="0">
                  <a:pos x="825" y="22"/>
                </a:cxn>
                <a:cxn ang="0">
                  <a:pos x="760" y="0"/>
                </a:cxn>
                <a:cxn ang="0">
                  <a:pos x="795" y="16"/>
                </a:cxn>
                <a:cxn ang="0">
                  <a:pos x="828" y="33"/>
                </a:cxn>
                <a:cxn ang="0">
                  <a:pos x="896" y="79"/>
                </a:cxn>
                <a:cxn ang="0">
                  <a:pos x="1005" y="197"/>
                </a:cxn>
                <a:cxn ang="0">
                  <a:pos x="1074" y="338"/>
                </a:cxn>
                <a:cxn ang="0">
                  <a:pos x="1101" y="492"/>
                </a:cxn>
                <a:cxn ang="0">
                  <a:pos x="1081" y="648"/>
                </a:cxn>
                <a:cxn ang="0">
                  <a:pos x="1013" y="798"/>
                </a:cxn>
                <a:cxn ang="0">
                  <a:pos x="964" y="864"/>
                </a:cxn>
                <a:cxn ang="0">
                  <a:pos x="905" y="920"/>
                </a:cxn>
                <a:cxn ang="0">
                  <a:pos x="841" y="966"/>
                </a:cxn>
                <a:cxn ang="0">
                  <a:pos x="771" y="1003"/>
                </a:cxn>
                <a:cxn ang="0">
                  <a:pos x="697" y="1028"/>
                </a:cxn>
                <a:cxn ang="0">
                  <a:pos x="620" y="1043"/>
                </a:cxn>
                <a:cxn ang="0">
                  <a:pos x="542" y="1047"/>
                </a:cxn>
                <a:cxn ang="0">
                  <a:pos x="462" y="1040"/>
                </a:cxn>
                <a:cxn ang="0">
                  <a:pos x="385" y="1020"/>
                </a:cxn>
                <a:cxn ang="0">
                  <a:pos x="309" y="988"/>
                </a:cxn>
                <a:cxn ang="0">
                  <a:pos x="229" y="939"/>
                </a:cxn>
                <a:cxn ang="0">
                  <a:pos x="145" y="861"/>
                </a:cxn>
                <a:cxn ang="0">
                  <a:pos x="81" y="769"/>
                </a:cxn>
                <a:cxn ang="0">
                  <a:pos x="37" y="668"/>
                </a:cxn>
                <a:cxn ang="0">
                  <a:pos x="15" y="561"/>
                </a:cxn>
                <a:cxn ang="0">
                  <a:pos x="14" y="451"/>
                </a:cxn>
                <a:cxn ang="0">
                  <a:pos x="0" y="585"/>
                </a:cxn>
                <a:cxn ang="0">
                  <a:pos x="17" y="718"/>
                </a:cxn>
                <a:cxn ang="0">
                  <a:pos x="62" y="846"/>
                </a:cxn>
                <a:cxn ang="0">
                  <a:pos x="136" y="959"/>
                </a:cxn>
                <a:cxn ang="0">
                  <a:pos x="237" y="1057"/>
                </a:cxn>
                <a:cxn ang="0">
                  <a:pos x="330" y="1116"/>
                </a:cxn>
                <a:cxn ang="0">
                  <a:pos x="413" y="1150"/>
                </a:cxn>
                <a:cxn ang="0">
                  <a:pos x="499" y="1172"/>
                </a:cxn>
                <a:cxn ang="0">
                  <a:pos x="587" y="1180"/>
                </a:cxn>
                <a:cxn ang="0">
                  <a:pos x="673" y="1176"/>
                </a:cxn>
                <a:cxn ang="0">
                  <a:pos x="758" y="1160"/>
                </a:cxn>
                <a:cxn ang="0">
                  <a:pos x="840" y="1132"/>
                </a:cxn>
                <a:cxn ang="0">
                  <a:pos x="917" y="1092"/>
                </a:cxn>
                <a:cxn ang="0">
                  <a:pos x="988" y="1040"/>
                </a:cxn>
                <a:cxn ang="0">
                  <a:pos x="1052" y="978"/>
                </a:cxn>
                <a:cxn ang="0">
                  <a:pos x="1107" y="904"/>
                </a:cxn>
                <a:cxn ang="0">
                  <a:pos x="1182" y="739"/>
                </a:cxn>
                <a:cxn ang="0">
                  <a:pos x="1204" y="567"/>
                </a:cxn>
                <a:cxn ang="0">
                  <a:pos x="1175" y="397"/>
                </a:cxn>
                <a:cxn ang="0">
                  <a:pos x="1099" y="241"/>
                </a:cxn>
                <a:cxn ang="0">
                  <a:pos x="978" y="110"/>
                </a:cxn>
              </a:cxnLst>
              <a:rect l="0" t="0" r="r" b="b"/>
              <a:pathLst>
                <a:path w="1204" h="1180">
                  <a:moveTo>
                    <a:pt x="927" y="74"/>
                  </a:moveTo>
                  <a:lnTo>
                    <a:pt x="907" y="62"/>
                  </a:lnTo>
                  <a:lnTo>
                    <a:pt x="887" y="51"/>
                  </a:lnTo>
                  <a:lnTo>
                    <a:pt x="866" y="40"/>
                  </a:lnTo>
                  <a:lnTo>
                    <a:pt x="845" y="31"/>
                  </a:lnTo>
                  <a:lnTo>
                    <a:pt x="825" y="22"/>
                  </a:lnTo>
                  <a:lnTo>
                    <a:pt x="803" y="14"/>
                  </a:lnTo>
                  <a:lnTo>
                    <a:pt x="782" y="7"/>
                  </a:lnTo>
                  <a:lnTo>
                    <a:pt x="760" y="0"/>
                  </a:lnTo>
                  <a:lnTo>
                    <a:pt x="772" y="4"/>
                  </a:lnTo>
                  <a:lnTo>
                    <a:pt x="783" y="10"/>
                  </a:lnTo>
                  <a:lnTo>
                    <a:pt x="795" y="16"/>
                  </a:lnTo>
                  <a:lnTo>
                    <a:pt x="806" y="22"/>
                  </a:lnTo>
                  <a:lnTo>
                    <a:pt x="817" y="27"/>
                  </a:lnTo>
                  <a:lnTo>
                    <a:pt x="828" y="33"/>
                  </a:lnTo>
                  <a:lnTo>
                    <a:pt x="840" y="40"/>
                  </a:lnTo>
                  <a:lnTo>
                    <a:pt x="850" y="47"/>
                  </a:lnTo>
                  <a:lnTo>
                    <a:pt x="896" y="79"/>
                  </a:lnTo>
                  <a:lnTo>
                    <a:pt x="936" y="116"/>
                  </a:lnTo>
                  <a:lnTo>
                    <a:pt x="973" y="155"/>
                  </a:lnTo>
                  <a:lnTo>
                    <a:pt x="1005" y="197"/>
                  </a:lnTo>
                  <a:lnTo>
                    <a:pt x="1033" y="242"/>
                  </a:lnTo>
                  <a:lnTo>
                    <a:pt x="1056" y="289"/>
                  </a:lnTo>
                  <a:lnTo>
                    <a:pt x="1074" y="338"/>
                  </a:lnTo>
                  <a:lnTo>
                    <a:pt x="1088" y="389"/>
                  </a:lnTo>
                  <a:lnTo>
                    <a:pt x="1097" y="439"/>
                  </a:lnTo>
                  <a:lnTo>
                    <a:pt x="1101" y="492"/>
                  </a:lnTo>
                  <a:lnTo>
                    <a:pt x="1099" y="544"/>
                  </a:lnTo>
                  <a:lnTo>
                    <a:pt x="1093" y="597"/>
                  </a:lnTo>
                  <a:lnTo>
                    <a:pt x="1081" y="648"/>
                  </a:lnTo>
                  <a:lnTo>
                    <a:pt x="1064" y="700"/>
                  </a:lnTo>
                  <a:lnTo>
                    <a:pt x="1041" y="749"/>
                  </a:lnTo>
                  <a:lnTo>
                    <a:pt x="1013" y="798"/>
                  </a:lnTo>
                  <a:lnTo>
                    <a:pt x="997" y="821"/>
                  </a:lnTo>
                  <a:lnTo>
                    <a:pt x="981" y="842"/>
                  </a:lnTo>
                  <a:lnTo>
                    <a:pt x="964" y="864"/>
                  </a:lnTo>
                  <a:lnTo>
                    <a:pt x="944" y="884"/>
                  </a:lnTo>
                  <a:lnTo>
                    <a:pt x="926" y="903"/>
                  </a:lnTo>
                  <a:lnTo>
                    <a:pt x="905" y="920"/>
                  </a:lnTo>
                  <a:lnTo>
                    <a:pt x="884" y="937"/>
                  </a:lnTo>
                  <a:lnTo>
                    <a:pt x="863" y="953"/>
                  </a:lnTo>
                  <a:lnTo>
                    <a:pt x="841" y="966"/>
                  </a:lnTo>
                  <a:lnTo>
                    <a:pt x="818" y="980"/>
                  </a:lnTo>
                  <a:lnTo>
                    <a:pt x="795" y="993"/>
                  </a:lnTo>
                  <a:lnTo>
                    <a:pt x="771" y="1003"/>
                  </a:lnTo>
                  <a:lnTo>
                    <a:pt x="746" y="1013"/>
                  </a:lnTo>
                  <a:lnTo>
                    <a:pt x="721" y="1021"/>
                  </a:lnTo>
                  <a:lnTo>
                    <a:pt x="697" y="1028"/>
                  </a:lnTo>
                  <a:lnTo>
                    <a:pt x="672" y="1035"/>
                  </a:lnTo>
                  <a:lnTo>
                    <a:pt x="645" y="1040"/>
                  </a:lnTo>
                  <a:lnTo>
                    <a:pt x="620" y="1043"/>
                  </a:lnTo>
                  <a:lnTo>
                    <a:pt x="593" y="1046"/>
                  </a:lnTo>
                  <a:lnTo>
                    <a:pt x="567" y="1047"/>
                  </a:lnTo>
                  <a:lnTo>
                    <a:pt x="542" y="1047"/>
                  </a:lnTo>
                  <a:lnTo>
                    <a:pt x="515" y="1046"/>
                  </a:lnTo>
                  <a:lnTo>
                    <a:pt x="489" y="1043"/>
                  </a:lnTo>
                  <a:lnTo>
                    <a:pt x="462" y="1040"/>
                  </a:lnTo>
                  <a:lnTo>
                    <a:pt x="436" y="1034"/>
                  </a:lnTo>
                  <a:lnTo>
                    <a:pt x="411" y="1027"/>
                  </a:lnTo>
                  <a:lnTo>
                    <a:pt x="385" y="1020"/>
                  </a:lnTo>
                  <a:lnTo>
                    <a:pt x="359" y="1011"/>
                  </a:lnTo>
                  <a:lnTo>
                    <a:pt x="335" y="1001"/>
                  </a:lnTo>
                  <a:lnTo>
                    <a:pt x="309" y="988"/>
                  </a:lnTo>
                  <a:lnTo>
                    <a:pt x="285" y="976"/>
                  </a:lnTo>
                  <a:lnTo>
                    <a:pt x="261" y="961"/>
                  </a:lnTo>
                  <a:lnTo>
                    <a:pt x="229" y="939"/>
                  </a:lnTo>
                  <a:lnTo>
                    <a:pt x="199" y="914"/>
                  </a:lnTo>
                  <a:lnTo>
                    <a:pt x="171" y="888"/>
                  </a:lnTo>
                  <a:lnTo>
                    <a:pt x="145" y="861"/>
                  </a:lnTo>
                  <a:lnTo>
                    <a:pt x="122" y="831"/>
                  </a:lnTo>
                  <a:lnTo>
                    <a:pt x="100" y="801"/>
                  </a:lnTo>
                  <a:lnTo>
                    <a:pt x="81" y="769"/>
                  </a:lnTo>
                  <a:lnTo>
                    <a:pt x="65" y="737"/>
                  </a:lnTo>
                  <a:lnTo>
                    <a:pt x="50" y="702"/>
                  </a:lnTo>
                  <a:lnTo>
                    <a:pt x="37" y="668"/>
                  </a:lnTo>
                  <a:lnTo>
                    <a:pt x="28" y="632"/>
                  </a:lnTo>
                  <a:lnTo>
                    <a:pt x="20" y="597"/>
                  </a:lnTo>
                  <a:lnTo>
                    <a:pt x="15" y="561"/>
                  </a:lnTo>
                  <a:lnTo>
                    <a:pt x="12" y="524"/>
                  </a:lnTo>
                  <a:lnTo>
                    <a:pt x="12" y="488"/>
                  </a:lnTo>
                  <a:lnTo>
                    <a:pt x="14" y="451"/>
                  </a:lnTo>
                  <a:lnTo>
                    <a:pt x="6" y="496"/>
                  </a:lnTo>
                  <a:lnTo>
                    <a:pt x="1" y="540"/>
                  </a:lnTo>
                  <a:lnTo>
                    <a:pt x="0" y="585"/>
                  </a:lnTo>
                  <a:lnTo>
                    <a:pt x="2" y="630"/>
                  </a:lnTo>
                  <a:lnTo>
                    <a:pt x="8" y="675"/>
                  </a:lnTo>
                  <a:lnTo>
                    <a:pt x="17" y="718"/>
                  </a:lnTo>
                  <a:lnTo>
                    <a:pt x="29" y="762"/>
                  </a:lnTo>
                  <a:lnTo>
                    <a:pt x="44" y="804"/>
                  </a:lnTo>
                  <a:lnTo>
                    <a:pt x="62" y="846"/>
                  </a:lnTo>
                  <a:lnTo>
                    <a:pt x="84" y="885"/>
                  </a:lnTo>
                  <a:lnTo>
                    <a:pt x="108" y="924"/>
                  </a:lnTo>
                  <a:lnTo>
                    <a:pt x="136" y="959"/>
                  </a:lnTo>
                  <a:lnTo>
                    <a:pt x="167" y="994"/>
                  </a:lnTo>
                  <a:lnTo>
                    <a:pt x="200" y="1027"/>
                  </a:lnTo>
                  <a:lnTo>
                    <a:pt x="237" y="1057"/>
                  </a:lnTo>
                  <a:lnTo>
                    <a:pt x="276" y="1085"/>
                  </a:lnTo>
                  <a:lnTo>
                    <a:pt x="303" y="1101"/>
                  </a:lnTo>
                  <a:lnTo>
                    <a:pt x="330" y="1116"/>
                  </a:lnTo>
                  <a:lnTo>
                    <a:pt x="358" y="1128"/>
                  </a:lnTo>
                  <a:lnTo>
                    <a:pt x="385" y="1140"/>
                  </a:lnTo>
                  <a:lnTo>
                    <a:pt x="413" y="1150"/>
                  </a:lnTo>
                  <a:lnTo>
                    <a:pt x="442" y="1159"/>
                  </a:lnTo>
                  <a:lnTo>
                    <a:pt x="470" y="1166"/>
                  </a:lnTo>
                  <a:lnTo>
                    <a:pt x="499" y="1172"/>
                  </a:lnTo>
                  <a:lnTo>
                    <a:pt x="528" y="1176"/>
                  </a:lnTo>
                  <a:lnTo>
                    <a:pt x="557" y="1179"/>
                  </a:lnTo>
                  <a:lnTo>
                    <a:pt x="587" y="1180"/>
                  </a:lnTo>
                  <a:lnTo>
                    <a:pt x="615" y="1180"/>
                  </a:lnTo>
                  <a:lnTo>
                    <a:pt x="644" y="1179"/>
                  </a:lnTo>
                  <a:lnTo>
                    <a:pt x="673" y="1176"/>
                  </a:lnTo>
                  <a:lnTo>
                    <a:pt x="702" y="1172"/>
                  </a:lnTo>
                  <a:lnTo>
                    <a:pt x="730" y="1166"/>
                  </a:lnTo>
                  <a:lnTo>
                    <a:pt x="758" y="1160"/>
                  </a:lnTo>
                  <a:lnTo>
                    <a:pt x="786" y="1151"/>
                  </a:lnTo>
                  <a:lnTo>
                    <a:pt x="813" y="1142"/>
                  </a:lnTo>
                  <a:lnTo>
                    <a:pt x="840" y="1132"/>
                  </a:lnTo>
                  <a:lnTo>
                    <a:pt x="866" y="1119"/>
                  </a:lnTo>
                  <a:lnTo>
                    <a:pt x="891" y="1106"/>
                  </a:lnTo>
                  <a:lnTo>
                    <a:pt x="917" y="1092"/>
                  </a:lnTo>
                  <a:lnTo>
                    <a:pt x="942" y="1075"/>
                  </a:lnTo>
                  <a:lnTo>
                    <a:pt x="965" y="1058"/>
                  </a:lnTo>
                  <a:lnTo>
                    <a:pt x="988" y="1040"/>
                  </a:lnTo>
                  <a:lnTo>
                    <a:pt x="1011" y="1020"/>
                  </a:lnTo>
                  <a:lnTo>
                    <a:pt x="1032" y="1000"/>
                  </a:lnTo>
                  <a:lnTo>
                    <a:pt x="1052" y="978"/>
                  </a:lnTo>
                  <a:lnTo>
                    <a:pt x="1072" y="955"/>
                  </a:lnTo>
                  <a:lnTo>
                    <a:pt x="1090" y="930"/>
                  </a:lnTo>
                  <a:lnTo>
                    <a:pt x="1107" y="904"/>
                  </a:lnTo>
                  <a:lnTo>
                    <a:pt x="1139" y="852"/>
                  </a:lnTo>
                  <a:lnTo>
                    <a:pt x="1163" y="796"/>
                  </a:lnTo>
                  <a:lnTo>
                    <a:pt x="1182" y="739"/>
                  </a:lnTo>
                  <a:lnTo>
                    <a:pt x="1195" y="683"/>
                  </a:lnTo>
                  <a:lnTo>
                    <a:pt x="1202" y="624"/>
                  </a:lnTo>
                  <a:lnTo>
                    <a:pt x="1204" y="567"/>
                  </a:lnTo>
                  <a:lnTo>
                    <a:pt x="1199" y="509"/>
                  </a:lnTo>
                  <a:lnTo>
                    <a:pt x="1190" y="452"/>
                  </a:lnTo>
                  <a:lnTo>
                    <a:pt x="1175" y="397"/>
                  </a:lnTo>
                  <a:lnTo>
                    <a:pt x="1155" y="343"/>
                  </a:lnTo>
                  <a:lnTo>
                    <a:pt x="1129" y="290"/>
                  </a:lnTo>
                  <a:lnTo>
                    <a:pt x="1099" y="241"/>
                  </a:lnTo>
                  <a:lnTo>
                    <a:pt x="1064" y="194"/>
                  </a:lnTo>
                  <a:lnTo>
                    <a:pt x="1022" y="150"/>
                  </a:lnTo>
                  <a:lnTo>
                    <a:pt x="978" y="110"/>
                  </a:lnTo>
                  <a:lnTo>
                    <a:pt x="927" y="74"/>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86" name="Freeform 162"/>
            <p:cNvSpPr>
              <a:spLocks/>
            </p:cNvSpPr>
            <p:nvPr/>
          </p:nvSpPr>
          <p:spPr bwMode="auto">
            <a:xfrm>
              <a:off x="7187407" y="1538425"/>
              <a:ext cx="69850" cy="231683"/>
            </a:xfrm>
            <a:custGeom>
              <a:avLst/>
              <a:gdLst/>
              <a:ahLst/>
              <a:cxnLst>
                <a:cxn ang="0">
                  <a:pos x="204" y="725"/>
                </a:cxn>
                <a:cxn ang="0">
                  <a:pos x="200" y="720"/>
                </a:cxn>
                <a:cxn ang="0">
                  <a:pos x="191" y="705"/>
                </a:cxn>
                <a:cxn ang="0">
                  <a:pos x="177" y="682"/>
                </a:cxn>
                <a:cxn ang="0">
                  <a:pos x="160" y="655"/>
                </a:cxn>
                <a:cxn ang="0">
                  <a:pos x="143" y="628"/>
                </a:cxn>
                <a:cxn ang="0">
                  <a:pos x="127" y="601"/>
                </a:cxn>
                <a:cxn ang="0">
                  <a:pos x="113" y="580"/>
                </a:cxn>
                <a:cxn ang="0">
                  <a:pos x="103" y="563"/>
                </a:cxn>
                <a:cxn ang="0">
                  <a:pos x="107" y="557"/>
                </a:cxn>
                <a:cxn ang="0">
                  <a:pos x="110" y="549"/>
                </a:cxn>
                <a:cxn ang="0">
                  <a:pos x="112" y="539"/>
                </a:cxn>
                <a:cxn ang="0">
                  <a:pos x="113" y="530"/>
                </a:cxn>
                <a:cxn ang="0">
                  <a:pos x="111" y="514"/>
                </a:cxn>
                <a:cxn ang="0">
                  <a:pos x="105" y="500"/>
                </a:cxn>
                <a:cxn ang="0">
                  <a:pos x="95" y="489"/>
                </a:cxn>
                <a:cxn ang="0">
                  <a:pos x="83" y="480"/>
                </a:cxn>
                <a:cxn ang="0">
                  <a:pos x="84" y="415"/>
                </a:cxn>
                <a:cxn ang="0">
                  <a:pos x="85" y="310"/>
                </a:cxn>
                <a:cxn ang="0">
                  <a:pos x="87" y="211"/>
                </a:cxn>
                <a:cxn ang="0">
                  <a:pos x="87" y="167"/>
                </a:cxn>
                <a:cxn ang="0">
                  <a:pos x="58" y="0"/>
                </a:cxn>
                <a:cxn ang="0">
                  <a:pos x="18" y="167"/>
                </a:cxn>
                <a:cxn ang="0">
                  <a:pos x="18" y="212"/>
                </a:cxn>
                <a:cxn ang="0">
                  <a:pos x="19" y="312"/>
                </a:cxn>
                <a:cxn ang="0">
                  <a:pos x="20" y="420"/>
                </a:cxn>
                <a:cxn ang="0">
                  <a:pos x="21" y="487"/>
                </a:cxn>
                <a:cxn ang="0">
                  <a:pos x="13" y="496"/>
                </a:cxn>
                <a:cxn ang="0">
                  <a:pos x="6" y="506"/>
                </a:cxn>
                <a:cxn ang="0">
                  <a:pos x="2" y="518"/>
                </a:cxn>
                <a:cxn ang="0">
                  <a:pos x="0" y="530"/>
                </a:cxn>
                <a:cxn ang="0">
                  <a:pos x="2" y="539"/>
                </a:cxn>
                <a:cxn ang="0">
                  <a:pos x="4" y="549"/>
                </a:cxn>
                <a:cxn ang="0">
                  <a:pos x="7" y="558"/>
                </a:cxn>
                <a:cxn ang="0">
                  <a:pos x="13" y="565"/>
                </a:cxn>
                <a:cxn ang="0">
                  <a:pos x="19" y="572"/>
                </a:cxn>
                <a:cxn ang="0">
                  <a:pos x="26" y="577"/>
                </a:cxn>
                <a:cxn ang="0">
                  <a:pos x="34" y="582"/>
                </a:cxn>
                <a:cxn ang="0">
                  <a:pos x="43" y="585"/>
                </a:cxn>
                <a:cxn ang="0">
                  <a:pos x="52" y="603"/>
                </a:cxn>
                <a:cxn ang="0">
                  <a:pos x="67" y="628"/>
                </a:cxn>
                <a:cxn ang="0">
                  <a:pos x="83" y="656"/>
                </a:cxn>
                <a:cxn ang="0">
                  <a:pos x="102" y="686"/>
                </a:cxn>
                <a:cxn ang="0">
                  <a:pos x="118" y="714"/>
                </a:cxn>
                <a:cxn ang="0">
                  <a:pos x="131" y="738"/>
                </a:cxn>
                <a:cxn ang="0">
                  <a:pos x="142" y="755"/>
                </a:cxn>
                <a:cxn ang="0">
                  <a:pos x="145" y="761"/>
                </a:cxn>
                <a:cxn ang="0">
                  <a:pos x="261" y="875"/>
                </a:cxn>
                <a:cxn ang="0">
                  <a:pos x="204" y="725"/>
                </a:cxn>
              </a:cxnLst>
              <a:rect l="0" t="0" r="r" b="b"/>
              <a:pathLst>
                <a:path w="261" h="875">
                  <a:moveTo>
                    <a:pt x="204" y="725"/>
                  </a:moveTo>
                  <a:lnTo>
                    <a:pt x="200" y="720"/>
                  </a:lnTo>
                  <a:lnTo>
                    <a:pt x="191" y="705"/>
                  </a:lnTo>
                  <a:lnTo>
                    <a:pt x="177" y="682"/>
                  </a:lnTo>
                  <a:lnTo>
                    <a:pt x="160" y="655"/>
                  </a:lnTo>
                  <a:lnTo>
                    <a:pt x="143" y="628"/>
                  </a:lnTo>
                  <a:lnTo>
                    <a:pt x="127" y="601"/>
                  </a:lnTo>
                  <a:lnTo>
                    <a:pt x="113" y="580"/>
                  </a:lnTo>
                  <a:lnTo>
                    <a:pt x="103" y="563"/>
                  </a:lnTo>
                  <a:lnTo>
                    <a:pt x="107" y="557"/>
                  </a:lnTo>
                  <a:lnTo>
                    <a:pt x="110" y="549"/>
                  </a:lnTo>
                  <a:lnTo>
                    <a:pt x="112" y="539"/>
                  </a:lnTo>
                  <a:lnTo>
                    <a:pt x="113" y="530"/>
                  </a:lnTo>
                  <a:lnTo>
                    <a:pt x="111" y="514"/>
                  </a:lnTo>
                  <a:lnTo>
                    <a:pt x="105" y="500"/>
                  </a:lnTo>
                  <a:lnTo>
                    <a:pt x="95" y="489"/>
                  </a:lnTo>
                  <a:lnTo>
                    <a:pt x="83" y="480"/>
                  </a:lnTo>
                  <a:lnTo>
                    <a:pt x="84" y="415"/>
                  </a:lnTo>
                  <a:lnTo>
                    <a:pt x="85" y="310"/>
                  </a:lnTo>
                  <a:lnTo>
                    <a:pt x="87" y="211"/>
                  </a:lnTo>
                  <a:lnTo>
                    <a:pt x="87" y="167"/>
                  </a:lnTo>
                  <a:lnTo>
                    <a:pt x="58" y="0"/>
                  </a:lnTo>
                  <a:lnTo>
                    <a:pt x="18" y="167"/>
                  </a:lnTo>
                  <a:lnTo>
                    <a:pt x="18" y="212"/>
                  </a:lnTo>
                  <a:lnTo>
                    <a:pt x="19" y="312"/>
                  </a:lnTo>
                  <a:lnTo>
                    <a:pt x="20" y="420"/>
                  </a:lnTo>
                  <a:lnTo>
                    <a:pt x="21" y="487"/>
                  </a:lnTo>
                  <a:lnTo>
                    <a:pt x="13" y="496"/>
                  </a:lnTo>
                  <a:lnTo>
                    <a:pt x="6" y="506"/>
                  </a:lnTo>
                  <a:lnTo>
                    <a:pt x="2" y="518"/>
                  </a:lnTo>
                  <a:lnTo>
                    <a:pt x="0" y="530"/>
                  </a:lnTo>
                  <a:lnTo>
                    <a:pt x="2" y="539"/>
                  </a:lnTo>
                  <a:lnTo>
                    <a:pt x="4" y="549"/>
                  </a:lnTo>
                  <a:lnTo>
                    <a:pt x="7" y="558"/>
                  </a:lnTo>
                  <a:lnTo>
                    <a:pt x="13" y="565"/>
                  </a:lnTo>
                  <a:lnTo>
                    <a:pt x="19" y="572"/>
                  </a:lnTo>
                  <a:lnTo>
                    <a:pt x="26" y="577"/>
                  </a:lnTo>
                  <a:lnTo>
                    <a:pt x="34" y="582"/>
                  </a:lnTo>
                  <a:lnTo>
                    <a:pt x="43" y="585"/>
                  </a:lnTo>
                  <a:lnTo>
                    <a:pt x="52" y="603"/>
                  </a:lnTo>
                  <a:lnTo>
                    <a:pt x="67" y="628"/>
                  </a:lnTo>
                  <a:lnTo>
                    <a:pt x="83" y="656"/>
                  </a:lnTo>
                  <a:lnTo>
                    <a:pt x="102" y="686"/>
                  </a:lnTo>
                  <a:lnTo>
                    <a:pt x="118" y="714"/>
                  </a:lnTo>
                  <a:lnTo>
                    <a:pt x="131" y="738"/>
                  </a:lnTo>
                  <a:lnTo>
                    <a:pt x="142" y="755"/>
                  </a:lnTo>
                  <a:lnTo>
                    <a:pt x="145" y="761"/>
                  </a:lnTo>
                  <a:lnTo>
                    <a:pt x="261" y="875"/>
                  </a:lnTo>
                  <a:lnTo>
                    <a:pt x="204" y="725"/>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87" name="Freeform 163"/>
            <p:cNvSpPr>
              <a:spLocks/>
            </p:cNvSpPr>
            <p:nvPr/>
          </p:nvSpPr>
          <p:spPr bwMode="auto">
            <a:xfrm>
              <a:off x="6934200" y="1282700"/>
              <a:ext cx="392907" cy="603250"/>
            </a:xfrm>
            <a:custGeom>
              <a:avLst/>
              <a:gdLst/>
              <a:ahLst/>
              <a:cxnLst>
                <a:cxn ang="0">
                  <a:pos x="1480" y="534"/>
                </a:cxn>
                <a:cxn ang="0">
                  <a:pos x="351" y="1100"/>
                </a:cxn>
                <a:cxn ang="0">
                  <a:pos x="429" y="1101"/>
                </a:cxn>
                <a:cxn ang="0">
                  <a:pos x="429" y="1203"/>
                </a:cxn>
                <a:cxn ang="0">
                  <a:pos x="244" y="1203"/>
                </a:cxn>
                <a:cxn ang="0">
                  <a:pos x="244" y="824"/>
                </a:cxn>
                <a:cxn ang="0">
                  <a:pos x="246" y="806"/>
                </a:cxn>
                <a:cxn ang="0">
                  <a:pos x="251" y="788"/>
                </a:cxn>
                <a:cxn ang="0">
                  <a:pos x="260" y="773"/>
                </a:cxn>
                <a:cxn ang="0">
                  <a:pos x="271" y="759"/>
                </a:cxn>
                <a:cxn ang="0">
                  <a:pos x="285" y="747"/>
                </a:cxn>
                <a:cxn ang="0">
                  <a:pos x="300" y="738"/>
                </a:cxn>
                <a:cxn ang="0">
                  <a:pos x="319" y="734"/>
                </a:cxn>
                <a:cxn ang="0">
                  <a:pos x="337" y="731"/>
                </a:cxn>
                <a:cxn ang="0">
                  <a:pos x="355" y="734"/>
                </a:cxn>
                <a:cxn ang="0">
                  <a:pos x="373" y="738"/>
                </a:cxn>
                <a:cxn ang="0">
                  <a:pos x="389" y="747"/>
                </a:cxn>
                <a:cxn ang="0">
                  <a:pos x="402" y="759"/>
                </a:cxn>
                <a:cxn ang="0">
                  <a:pos x="413" y="773"/>
                </a:cxn>
                <a:cxn ang="0">
                  <a:pos x="422" y="788"/>
                </a:cxn>
                <a:cxn ang="0">
                  <a:pos x="427" y="806"/>
                </a:cxn>
                <a:cxn ang="0">
                  <a:pos x="429" y="824"/>
                </a:cxn>
                <a:cxn ang="0">
                  <a:pos x="429" y="828"/>
                </a:cxn>
                <a:cxn ang="0">
                  <a:pos x="359" y="906"/>
                </a:cxn>
                <a:cxn ang="0">
                  <a:pos x="1033" y="431"/>
                </a:cxn>
                <a:cxn ang="0">
                  <a:pos x="1033" y="258"/>
                </a:cxn>
                <a:cxn ang="0">
                  <a:pos x="501" y="754"/>
                </a:cxn>
                <a:cxn ang="0">
                  <a:pos x="501" y="530"/>
                </a:cxn>
                <a:cxn ang="0">
                  <a:pos x="603" y="530"/>
                </a:cxn>
                <a:cxn ang="0">
                  <a:pos x="286" y="0"/>
                </a:cxn>
                <a:cxn ang="0">
                  <a:pos x="0" y="530"/>
                </a:cxn>
                <a:cxn ang="0">
                  <a:pos x="114" y="530"/>
                </a:cxn>
                <a:cxn ang="0">
                  <a:pos x="114" y="2280"/>
                </a:cxn>
                <a:cxn ang="0">
                  <a:pos x="215" y="2280"/>
                </a:cxn>
                <a:cxn ang="0">
                  <a:pos x="215" y="1675"/>
                </a:cxn>
                <a:cxn ang="0">
                  <a:pos x="501" y="1675"/>
                </a:cxn>
                <a:cxn ang="0">
                  <a:pos x="501" y="1075"/>
                </a:cxn>
                <a:cxn ang="0">
                  <a:pos x="1480" y="713"/>
                </a:cxn>
                <a:cxn ang="0">
                  <a:pos x="1480" y="534"/>
                </a:cxn>
              </a:cxnLst>
              <a:rect l="0" t="0" r="r" b="b"/>
              <a:pathLst>
                <a:path w="1480" h="2280">
                  <a:moveTo>
                    <a:pt x="1480" y="534"/>
                  </a:moveTo>
                  <a:lnTo>
                    <a:pt x="351" y="1100"/>
                  </a:lnTo>
                  <a:lnTo>
                    <a:pt x="429" y="1101"/>
                  </a:lnTo>
                  <a:lnTo>
                    <a:pt x="429" y="1203"/>
                  </a:lnTo>
                  <a:lnTo>
                    <a:pt x="244" y="1203"/>
                  </a:lnTo>
                  <a:lnTo>
                    <a:pt x="244" y="824"/>
                  </a:lnTo>
                  <a:lnTo>
                    <a:pt x="246" y="806"/>
                  </a:lnTo>
                  <a:lnTo>
                    <a:pt x="251" y="788"/>
                  </a:lnTo>
                  <a:lnTo>
                    <a:pt x="260" y="773"/>
                  </a:lnTo>
                  <a:lnTo>
                    <a:pt x="271" y="759"/>
                  </a:lnTo>
                  <a:lnTo>
                    <a:pt x="285" y="747"/>
                  </a:lnTo>
                  <a:lnTo>
                    <a:pt x="300" y="738"/>
                  </a:lnTo>
                  <a:lnTo>
                    <a:pt x="319" y="734"/>
                  </a:lnTo>
                  <a:lnTo>
                    <a:pt x="337" y="731"/>
                  </a:lnTo>
                  <a:lnTo>
                    <a:pt x="355" y="734"/>
                  </a:lnTo>
                  <a:lnTo>
                    <a:pt x="373" y="738"/>
                  </a:lnTo>
                  <a:lnTo>
                    <a:pt x="389" y="747"/>
                  </a:lnTo>
                  <a:lnTo>
                    <a:pt x="402" y="759"/>
                  </a:lnTo>
                  <a:lnTo>
                    <a:pt x="413" y="773"/>
                  </a:lnTo>
                  <a:lnTo>
                    <a:pt x="422" y="788"/>
                  </a:lnTo>
                  <a:lnTo>
                    <a:pt x="427" y="806"/>
                  </a:lnTo>
                  <a:lnTo>
                    <a:pt x="429" y="824"/>
                  </a:lnTo>
                  <a:lnTo>
                    <a:pt x="429" y="828"/>
                  </a:lnTo>
                  <a:lnTo>
                    <a:pt x="359" y="906"/>
                  </a:lnTo>
                  <a:lnTo>
                    <a:pt x="1033" y="431"/>
                  </a:lnTo>
                  <a:lnTo>
                    <a:pt x="1033" y="258"/>
                  </a:lnTo>
                  <a:lnTo>
                    <a:pt x="501" y="754"/>
                  </a:lnTo>
                  <a:lnTo>
                    <a:pt x="501" y="530"/>
                  </a:lnTo>
                  <a:lnTo>
                    <a:pt x="603" y="530"/>
                  </a:lnTo>
                  <a:lnTo>
                    <a:pt x="286" y="0"/>
                  </a:lnTo>
                  <a:lnTo>
                    <a:pt x="0" y="530"/>
                  </a:lnTo>
                  <a:lnTo>
                    <a:pt x="114" y="530"/>
                  </a:lnTo>
                  <a:lnTo>
                    <a:pt x="114" y="2280"/>
                  </a:lnTo>
                  <a:lnTo>
                    <a:pt x="215" y="2280"/>
                  </a:lnTo>
                  <a:lnTo>
                    <a:pt x="215" y="1675"/>
                  </a:lnTo>
                  <a:lnTo>
                    <a:pt x="501" y="1675"/>
                  </a:lnTo>
                  <a:lnTo>
                    <a:pt x="501" y="1075"/>
                  </a:lnTo>
                  <a:lnTo>
                    <a:pt x="1480" y="713"/>
                  </a:lnTo>
                  <a:lnTo>
                    <a:pt x="1480" y="534"/>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grpSp>
      <p:grpSp>
        <p:nvGrpSpPr>
          <p:cNvPr id="8" name="Group 312"/>
          <p:cNvGrpSpPr>
            <a:grpSpLocks/>
          </p:cNvGrpSpPr>
          <p:nvPr/>
        </p:nvGrpSpPr>
        <p:grpSpPr bwMode="auto">
          <a:xfrm>
            <a:off x="2578100" y="3898900"/>
            <a:ext cx="457200" cy="458788"/>
            <a:chOff x="7620000" y="1371600"/>
            <a:chExt cx="528638" cy="530225"/>
          </a:xfrm>
        </p:grpSpPr>
        <p:sp>
          <p:nvSpPr>
            <p:cNvPr id="8312" name="AutoShape 165"/>
            <p:cNvSpPr>
              <a:spLocks noChangeAspect="1" noChangeArrowheads="1" noTextEdit="1"/>
            </p:cNvSpPr>
            <p:nvPr/>
          </p:nvSpPr>
          <p:spPr bwMode="auto">
            <a:xfrm>
              <a:off x="7620000" y="1371600"/>
              <a:ext cx="528638" cy="530225"/>
            </a:xfrm>
            <a:prstGeom prst="rect">
              <a:avLst/>
            </a:prstGeom>
            <a:noFill/>
            <a:ln w="9525">
              <a:noFill/>
              <a:miter lim="800000"/>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1191" name="Freeform 167"/>
            <p:cNvSpPr>
              <a:spLocks/>
            </p:cNvSpPr>
            <p:nvPr/>
          </p:nvSpPr>
          <p:spPr bwMode="auto">
            <a:xfrm>
              <a:off x="7620000" y="1512871"/>
              <a:ext cx="295524" cy="203650"/>
            </a:xfrm>
            <a:custGeom>
              <a:avLst/>
              <a:gdLst/>
              <a:ahLst/>
              <a:cxnLst>
                <a:cxn ang="0">
                  <a:pos x="558" y="0"/>
                </a:cxn>
                <a:cxn ang="0">
                  <a:pos x="58" y="0"/>
                </a:cxn>
                <a:cxn ang="0">
                  <a:pos x="45" y="26"/>
                </a:cxn>
                <a:cxn ang="0">
                  <a:pos x="33" y="54"/>
                </a:cxn>
                <a:cxn ang="0">
                  <a:pos x="23" y="82"/>
                </a:cxn>
                <a:cxn ang="0">
                  <a:pos x="15" y="111"/>
                </a:cxn>
                <a:cxn ang="0">
                  <a:pos x="9" y="141"/>
                </a:cxn>
                <a:cxn ang="0">
                  <a:pos x="4" y="172"/>
                </a:cxn>
                <a:cxn ang="0">
                  <a:pos x="1" y="203"/>
                </a:cxn>
                <a:cxn ang="0">
                  <a:pos x="0" y="235"/>
                </a:cxn>
                <a:cxn ang="0">
                  <a:pos x="1" y="274"/>
                </a:cxn>
                <a:cxn ang="0">
                  <a:pos x="6" y="311"/>
                </a:cxn>
                <a:cxn ang="0">
                  <a:pos x="13" y="349"/>
                </a:cxn>
                <a:cxn ang="0">
                  <a:pos x="22" y="385"/>
                </a:cxn>
                <a:cxn ang="0">
                  <a:pos x="558" y="385"/>
                </a:cxn>
                <a:cxn ang="0">
                  <a:pos x="558" y="0"/>
                </a:cxn>
              </a:cxnLst>
              <a:rect l="0" t="0" r="r" b="b"/>
              <a:pathLst>
                <a:path w="558" h="385">
                  <a:moveTo>
                    <a:pt x="558" y="0"/>
                  </a:moveTo>
                  <a:lnTo>
                    <a:pt x="58" y="0"/>
                  </a:lnTo>
                  <a:lnTo>
                    <a:pt x="45" y="26"/>
                  </a:lnTo>
                  <a:lnTo>
                    <a:pt x="33" y="54"/>
                  </a:lnTo>
                  <a:lnTo>
                    <a:pt x="23" y="82"/>
                  </a:lnTo>
                  <a:lnTo>
                    <a:pt x="15" y="111"/>
                  </a:lnTo>
                  <a:lnTo>
                    <a:pt x="9" y="141"/>
                  </a:lnTo>
                  <a:lnTo>
                    <a:pt x="4" y="172"/>
                  </a:lnTo>
                  <a:lnTo>
                    <a:pt x="1" y="203"/>
                  </a:lnTo>
                  <a:lnTo>
                    <a:pt x="0" y="235"/>
                  </a:lnTo>
                  <a:lnTo>
                    <a:pt x="1" y="274"/>
                  </a:lnTo>
                  <a:lnTo>
                    <a:pt x="6" y="311"/>
                  </a:lnTo>
                  <a:lnTo>
                    <a:pt x="13" y="349"/>
                  </a:lnTo>
                  <a:lnTo>
                    <a:pt x="22" y="385"/>
                  </a:lnTo>
                  <a:lnTo>
                    <a:pt x="558" y="385"/>
                  </a:lnTo>
                  <a:lnTo>
                    <a:pt x="558" y="0"/>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92" name="Freeform 168"/>
            <p:cNvSpPr>
              <a:spLocks/>
            </p:cNvSpPr>
            <p:nvPr/>
          </p:nvSpPr>
          <p:spPr bwMode="auto">
            <a:xfrm>
              <a:off x="7638355" y="1734868"/>
              <a:ext cx="36711" cy="31190"/>
            </a:xfrm>
            <a:custGeom>
              <a:avLst/>
              <a:gdLst/>
              <a:ahLst/>
              <a:cxnLst>
                <a:cxn ang="0">
                  <a:pos x="69" y="12"/>
                </a:cxn>
                <a:cxn ang="0">
                  <a:pos x="69" y="9"/>
                </a:cxn>
                <a:cxn ang="0">
                  <a:pos x="68" y="6"/>
                </a:cxn>
                <a:cxn ang="0">
                  <a:pos x="68" y="3"/>
                </a:cxn>
                <a:cxn ang="0">
                  <a:pos x="67" y="0"/>
                </a:cxn>
                <a:cxn ang="0">
                  <a:pos x="0" y="0"/>
                </a:cxn>
                <a:cxn ang="0">
                  <a:pos x="3" y="8"/>
                </a:cxn>
                <a:cxn ang="0">
                  <a:pos x="6" y="16"/>
                </a:cxn>
                <a:cxn ang="0">
                  <a:pos x="10" y="24"/>
                </a:cxn>
                <a:cxn ang="0">
                  <a:pos x="14" y="31"/>
                </a:cxn>
                <a:cxn ang="0">
                  <a:pos x="17" y="39"/>
                </a:cxn>
                <a:cxn ang="0">
                  <a:pos x="21" y="47"/>
                </a:cxn>
                <a:cxn ang="0">
                  <a:pos x="26" y="54"/>
                </a:cxn>
                <a:cxn ang="0">
                  <a:pos x="30" y="62"/>
                </a:cxn>
                <a:cxn ang="0">
                  <a:pos x="38" y="59"/>
                </a:cxn>
                <a:cxn ang="0">
                  <a:pos x="45" y="55"/>
                </a:cxn>
                <a:cxn ang="0">
                  <a:pos x="52" y="50"/>
                </a:cxn>
                <a:cxn ang="0">
                  <a:pos x="58" y="44"/>
                </a:cxn>
                <a:cxn ang="0">
                  <a:pos x="62" y="37"/>
                </a:cxn>
                <a:cxn ang="0">
                  <a:pos x="66" y="29"/>
                </a:cxn>
                <a:cxn ang="0">
                  <a:pos x="68" y="21"/>
                </a:cxn>
                <a:cxn ang="0">
                  <a:pos x="69" y="12"/>
                </a:cxn>
              </a:cxnLst>
              <a:rect l="0" t="0" r="r" b="b"/>
              <a:pathLst>
                <a:path w="69" h="62">
                  <a:moveTo>
                    <a:pt x="69" y="12"/>
                  </a:moveTo>
                  <a:lnTo>
                    <a:pt x="69" y="9"/>
                  </a:lnTo>
                  <a:lnTo>
                    <a:pt x="68" y="6"/>
                  </a:lnTo>
                  <a:lnTo>
                    <a:pt x="68" y="3"/>
                  </a:lnTo>
                  <a:lnTo>
                    <a:pt x="67" y="0"/>
                  </a:lnTo>
                  <a:lnTo>
                    <a:pt x="0" y="0"/>
                  </a:lnTo>
                  <a:lnTo>
                    <a:pt x="3" y="8"/>
                  </a:lnTo>
                  <a:lnTo>
                    <a:pt x="6" y="16"/>
                  </a:lnTo>
                  <a:lnTo>
                    <a:pt x="10" y="24"/>
                  </a:lnTo>
                  <a:lnTo>
                    <a:pt x="14" y="31"/>
                  </a:lnTo>
                  <a:lnTo>
                    <a:pt x="17" y="39"/>
                  </a:lnTo>
                  <a:lnTo>
                    <a:pt x="21" y="47"/>
                  </a:lnTo>
                  <a:lnTo>
                    <a:pt x="26" y="54"/>
                  </a:lnTo>
                  <a:lnTo>
                    <a:pt x="30" y="62"/>
                  </a:lnTo>
                  <a:lnTo>
                    <a:pt x="38" y="59"/>
                  </a:lnTo>
                  <a:lnTo>
                    <a:pt x="45" y="55"/>
                  </a:lnTo>
                  <a:lnTo>
                    <a:pt x="52" y="50"/>
                  </a:lnTo>
                  <a:lnTo>
                    <a:pt x="58" y="44"/>
                  </a:lnTo>
                  <a:lnTo>
                    <a:pt x="62" y="37"/>
                  </a:lnTo>
                  <a:lnTo>
                    <a:pt x="66" y="29"/>
                  </a:lnTo>
                  <a:lnTo>
                    <a:pt x="68" y="21"/>
                  </a:lnTo>
                  <a:lnTo>
                    <a:pt x="69" y="12"/>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93" name="Freeform 169"/>
            <p:cNvSpPr>
              <a:spLocks/>
            </p:cNvSpPr>
            <p:nvPr/>
          </p:nvSpPr>
          <p:spPr bwMode="auto">
            <a:xfrm>
              <a:off x="7660382" y="1371600"/>
              <a:ext cx="488256" cy="407300"/>
            </a:xfrm>
            <a:custGeom>
              <a:avLst/>
              <a:gdLst/>
              <a:ahLst/>
              <a:cxnLst>
                <a:cxn ang="0">
                  <a:pos x="508" y="235"/>
                </a:cxn>
                <a:cxn ang="0">
                  <a:pos x="513" y="651"/>
                </a:cxn>
                <a:cxn ang="0">
                  <a:pos x="637" y="638"/>
                </a:cxn>
                <a:cxn ang="0">
                  <a:pos x="660" y="625"/>
                </a:cxn>
                <a:cxn ang="0">
                  <a:pos x="686" y="621"/>
                </a:cxn>
                <a:cxn ang="0">
                  <a:pos x="712" y="625"/>
                </a:cxn>
                <a:cxn ang="0">
                  <a:pos x="735" y="638"/>
                </a:cxn>
                <a:cxn ang="0">
                  <a:pos x="772" y="651"/>
                </a:cxn>
                <a:cxn ang="0">
                  <a:pos x="705" y="505"/>
                </a:cxn>
                <a:cxn ang="0">
                  <a:pos x="740" y="510"/>
                </a:cxn>
                <a:cxn ang="0">
                  <a:pos x="744" y="529"/>
                </a:cxn>
                <a:cxn ang="0">
                  <a:pos x="728" y="540"/>
                </a:cxn>
                <a:cxn ang="0">
                  <a:pos x="676" y="535"/>
                </a:cxn>
                <a:cxn ang="0">
                  <a:pos x="671" y="435"/>
                </a:cxn>
                <a:cxn ang="0">
                  <a:pos x="682" y="418"/>
                </a:cxn>
                <a:cxn ang="0">
                  <a:pos x="740" y="400"/>
                </a:cxn>
                <a:cxn ang="0">
                  <a:pos x="592" y="624"/>
                </a:cxn>
                <a:cxn ang="0">
                  <a:pos x="575" y="634"/>
                </a:cxn>
                <a:cxn ang="0">
                  <a:pos x="559" y="624"/>
                </a:cxn>
                <a:cxn ang="0">
                  <a:pos x="558" y="371"/>
                </a:cxn>
                <a:cxn ang="0">
                  <a:pos x="564" y="362"/>
                </a:cxn>
                <a:cxn ang="0">
                  <a:pos x="573" y="357"/>
                </a:cxn>
                <a:cxn ang="0">
                  <a:pos x="762" y="368"/>
                </a:cxn>
                <a:cxn ang="0">
                  <a:pos x="772" y="382"/>
                </a:cxn>
                <a:cxn ang="0">
                  <a:pos x="809" y="673"/>
                </a:cxn>
                <a:cxn ang="0">
                  <a:pos x="802" y="683"/>
                </a:cxn>
                <a:cxn ang="0">
                  <a:pos x="791" y="686"/>
                </a:cxn>
                <a:cxn ang="0">
                  <a:pos x="771" y="692"/>
                </a:cxn>
                <a:cxn ang="0">
                  <a:pos x="771" y="708"/>
                </a:cxn>
                <a:cxn ang="0">
                  <a:pos x="762" y="737"/>
                </a:cxn>
                <a:cxn ang="0">
                  <a:pos x="744" y="763"/>
                </a:cxn>
                <a:cxn ang="0">
                  <a:pos x="860" y="738"/>
                </a:cxn>
                <a:cxn ang="0">
                  <a:pos x="900" y="643"/>
                </a:cxn>
                <a:cxn ang="0">
                  <a:pos x="919" y="537"/>
                </a:cxn>
                <a:cxn ang="0">
                  <a:pos x="910" y="400"/>
                </a:cxn>
                <a:cxn ang="0">
                  <a:pos x="860" y="263"/>
                </a:cxn>
                <a:cxn ang="0">
                  <a:pos x="773" y="147"/>
                </a:cxn>
                <a:cxn ang="0">
                  <a:pos x="658" y="60"/>
                </a:cxn>
                <a:cxn ang="0">
                  <a:pos x="520" y="10"/>
                </a:cxn>
                <a:cxn ang="0">
                  <a:pos x="387" y="1"/>
                </a:cxn>
                <a:cxn ang="0">
                  <a:pos x="292" y="16"/>
                </a:cxn>
                <a:cxn ang="0">
                  <a:pos x="205" y="49"/>
                </a:cxn>
                <a:cxn ang="0">
                  <a:pos x="126" y="97"/>
                </a:cxn>
                <a:cxn ang="0">
                  <a:pos x="57" y="158"/>
                </a:cxn>
                <a:cxn ang="0">
                  <a:pos x="0" y="230"/>
                </a:cxn>
              </a:cxnLst>
              <a:rect l="0" t="0" r="r" b="b"/>
              <a:pathLst>
                <a:path w="920" h="769">
                  <a:moveTo>
                    <a:pt x="496" y="230"/>
                  </a:moveTo>
                  <a:lnTo>
                    <a:pt x="503" y="231"/>
                  </a:lnTo>
                  <a:lnTo>
                    <a:pt x="508" y="235"/>
                  </a:lnTo>
                  <a:lnTo>
                    <a:pt x="512" y="241"/>
                  </a:lnTo>
                  <a:lnTo>
                    <a:pt x="513" y="247"/>
                  </a:lnTo>
                  <a:lnTo>
                    <a:pt x="513" y="651"/>
                  </a:lnTo>
                  <a:lnTo>
                    <a:pt x="625" y="651"/>
                  </a:lnTo>
                  <a:lnTo>
                    <a:pt x="631" y="644"/>
                  </a:lnTo>
                  <a:lnTo>
                    <a:pt x="637" y="638"/>
                  </a:lnTo>
                  <a:lnTo>
                    <a:pt x="644" y="633"/>
                  </a:lnTo>
                  <a:lnTo>
                    <a:pt x="652" y="629"/>
                  </a:lnTo>
                  <a:lnTo>
                    <a:pt x="660" y="625"/>
                  </a:lnTo>
                  <a:lnTo>
                    <a:pt x="668" y="623"/>
                  </a:lnTo>
                  <a:lnTo>
                    <a:pt x="677" y="622"/>
                  </a:lnTo>
                  <a:lnTo>
                    <a:pt x="686" y="621"/>
                  </a:lnTo>
                  <a:lnTo>
                    <a:pt x="695" y="622"/>
                  </a:lnTo>
                  <a:lnTo>
                    <a:pt x="704" y="623"/>
                  </a:lnTo>
                  <a:lnTo>
                    <a:pt x="712" y="625"/>
                  </a:lnTo>
                  <a:lnTo>
                    <a:pt x="720" y="629"/>
                  </a:lnTo>
                  <a:lnTo>
                    <a:pt x="728" y="633"/>
                  </a:lnTo>
                  <a:lnTo>
                    <a:pt x="735" y="638"/>
                  </a:lnTo>
                  <a:lnTo>
                    <a:pt x="741" y="644"/>
                  </a:lnTo>
                  <a:lnTo>
                    <a:pt x="747" y="651"/>
                  </a:lnTo>
                  <a:lnTo>
                    <a:pt x="772" y="651"/>
                  </a:lnTo>
                  <a:lnTo>
                    <a:pt x="746" y="452"/>
                  </a:lnTo>
                  <a:lnTo>
                    <a:pt x="705" y="452"/>
                  </a:lnTo>
                  <a:lnTo>
                    <a:pt x="705" y="505"/>
                  </a:lnTo>
                  <a:lnTo>
                    <a:pt x="728" y="505"/>
                  </a:lnTo>
                  <a:lnTo>
                    <a:pt x="735" y="506"/>
                  </a:lnTo>
                  <a:lnTo>
                    <a:pt x="740" y="510"/>
                  </a:lnTo>
                  <a:lnTo>
                    <a:pt x="744" y="516"/>
                  </a:lnTo>
                  <a:lnTo>
                    <a:pt x="745" y="522"/>
                  </a:lnTo>
                  <a:lnTo>
                    <a:pt x="744" y="529"/>
                  </a:lnTo>
                  <a:lnTo>
                    <a:pt x="740" y="535"/>
                  </a:lnTo>
                  <a:lnTo>
                    <a:pt x="735" y="539"/>
                  </a:lnTo>
                  <a:lnTo>
                    <a:pt x="728" y="540"/>
                  </a:lnTo>
                  <a:lnTo>
                    <a:pt x="688" y="540"/>
                  </a:lnTo>
                  <a:lnTo>
                    <a:pt x="682" y="539"/>
                  </a:lnTo>
                  <a:lnTo>
                    <a:pt x="676" y="535"/>
                  </a:lnTo>
                  <a:lnTo>
                    <a:pt x="672" y="529"/>
                  </a:lnTo>
                  <a:lnTo>
                    <a:pt x="671" y="522"/>
                  </a:lnTo>
                  <a:lnTo>
                    <a:pt x="671" y="435"/>
                  </a:lnTo>
                  <a:lnTo>
                    <a:pt x="672" y="428"/>
                  </a:lnTo>
                  <a:lnTo>
                    <a:pt x="676" y="422"/>
                  </a:lnTo>
                  <a:lnTo>
                    <a:pt x="682" y="418"/>
                  </a:lnTo>
                  <a:lnTo>
                    <a:pt x="688" y="416"/>
                  </a:lnTo>
                  <a:lnTo>
                    <a:pt x="742" y="416"/>
                  </a:lnTo>
                  <a:lnTo>
                    <a:pt x="740" y="400"/>
                  </a:lnTo>
                  <a:lnTo>
                    <a:pt x="593" y="393"/>
                  </a:lnTo>
                  <a:lnTo>
                    <a:pt x="593" y="617"/>
                  </a:lnTo>
                  <a:lnTo>
                    <a:pt x="592" y="624"/>
                  </a:lnTo>
                  <a:lnTo>
                    <a:pt x="588" y="629"/>
                  </a:lnTo>
                  <a:lnTo>
                    <a:pt x="582" y="633"/>
                  </a:lnTo>
                  <a:lnTo>
                    <a:pt x="575" y="634"/>
                  </a:lnTo>
                  <a:lnTo>
                    <a:pt x="569" y="633"/>
                  </a:lnTo>
                  <a:lnTo>
                    <a:pt x="563" y="629"/>
                  </a:lnTo>
                  <a:lnTo>
                    <a:pt x="559" y="624"/>
                  </a:lnTo>
                  <a:lnTo>
                    <a:pt x="558" y="617"/>
                  </a:lnTo>
                  <a:lnTo>
                    <a:pt x="558" y="374"/>
                  </a:lnTo>
                  <a:lnTo>
                    <a:pt x="558" y="371"/>
                  </a:lnTo>
                  <a:lnTo>
                    <a:pt x="560" y="368"/>
                  </a:lnTo>
                  <a:lnTo>
                    <a:pt x="561" y="365"/>
                  </a:lnTo>
                  <a:lnTo>
                    <a:pt x="564" y="362"/>
                  </a:lnTo>
                  <a:lnTo>
                    <a:pt x="567" y="360"/>
                  </a:lnTo>
                  <a:lnTo>
                    <a:pt x="570" y="358"/>
                  </a:lnTo>
                  <a:lnTo>
                    <a:pt x="573" y="357"/>
                  </a:lnTo>
                  <a:lnTo>
                    <a:pt x="576" y="357"/>
                  </a:lnTo>
                  <a:lnTo>
                    <a:pt x="756" y="367"/>
                  </a:lnTo>
                  <a:lnTo>
                    <a:pt x="762" y="368"/>
                  </a:lnTo>
                  <a:lnTo>
                    <a:pt x="767" y="371"/>
                  </a:lnTo>
                  <a:lnTo>
                    <a:pt x="770" y="376"/>
                  </a:lnTo>
                  <a:lnTo>
                    <a:pt x="772" y="382"/>
                  </a:lnTo>
                  <a:lnTo>
                    <a:pt x="809" y="666"/>
                  </a:lnTo>
                  <a:lnTo>
                    <a:pt x="809" y="670"/>
                  </a:lnTo>
                  <a:lnTo>
                    <a:pt x="809" y="673"/>
                  </a:lnTo>
                  <a:lnTo>
                    <a:pt x="807" y="677"/>
                  </a:lnTo>
                  <a:lnTo>
                    <a:pt x="805" y="680"/>
                  </a:lnTo>
                  <a:lnTo>
                    <a:pt x="802" y="683"/>
                  </a:lnTo>
                  <a:lnTo>
                    <a:pt x="799" y="684"/>
                  </a:lnTo>
                  <a:lnTo>
                    <a:pt x="796" y="686"/>
                  </a:lnTo>
                  <a:lnTo>
                    <a:pt x="791" y="686"/>
                  </a:lnTo>
                  <a:lnTo>
                    <a:pt x="770" y="686"/>
                  </a:lnTo>
                  <a:lnTo>
                    <a:pt x="771" y="689"/>
                  </a:lnTo>
                  <a:lnTo>
                    <a:pt x="771" y="692"/>
                  </a:lnTo>
                  <a:lnTo>
                    <a:pt x="772" y="695"/>
                  </a:lnTo>
                  <a:lnTo>
                    <a:pt x="772" y="698"/>
                  </a:lnTo>
                  <a:lnTo>
                    <a:pt x="771" y="708"/>
                  </a:lnTo>
                  <a:lnTo>
                    <a:pt x="769" y="718"/>
                  </a:lnTo>
                  <a:lnTo>
                    <a:pt x="766" y="728"/>
                  </a:lnTo>
                  <a:lnTo>
                    <a:pt x="762" y="737"/>
                  </a:lnTo>
                  <a:lnTo>
                    <a:pt x="757" y="746"/>
                  </a:lnTo>
                  <a:lnTo>
                    <a:pt x="750" y="755"/>
                  </a:lnTo>
                  <a:lnTo>
                    <a:pt x="744" y="763"/>
                  </a:lnTo>
                  <a:lnTo>
                    <a:pt x="736" y="769"/>
                  </a:lnTo>
                  <a:lnTo>
                    <a:pt x="843" y="769"/>
                  </a:lnTo>
                  <a:lnTo>
                    <a:pt x="860" y="738"/>
                  </a:lnTo>
                  <a:lnTo>
                    <a:pt x="876" y="708"/>
                  </a:lnTo>
                  <a:lnTo>
                    <a:pt x="889" y="676"/>
                  </a:lnTo>
                  <a:lnTo>
                    <a:pt x="900" y="643"/>
                  </a:lnTo>
                  <a:lnTo>
                    <a:pt x="909" y="609"/>
                  </a:lnTo>
                  <a:lnTo>
                    <a:pt x="915" y="573"/>
                  </a:lnTo>
                  <a:lnTo>
                    <a:pt x="919" y="537"/>
                  </a:lnTo>
                  <a:lnTo>
                    <a:pt x="920" y="501"/>
                  </a:lnTo>
                  <a:lnTo>
                    <a:pt x="917" y="450"/>
                  </a:lnTo>
                  <a:lnTo>
                    <a:pt x="910" y="400"/>
                  </a:lnTo>
                  <a:lnTo>
                    <a:pt x="898" y="352"/>
                  </a:lnTo>
                  <a:lnTo>
                    <a:pt x="881" y="306"/>
                  </a:lnTo>
                  <a:lnTo>
                    <a:pt x="860" y="263"/>
                  </a:lnTo>
                  <a:lnTo>
                    <a:pt x="835" y="221"/>
                  </a:lnTo>
                  <a:lnTo>
                    <a:pt x="806" y="182"/>
                  </a:lnTo>
                  <a:lnTo>
                    <a:pt x="773" y="147"/>
                  </a:lnTo>
                  <a:lnTo>
                    <a:pt x="738" y="115"/>
                  </a:lnTo>
                  <a:lnTo>
                    <a:pt x="699" y="86"/>
                  </a:lnTo>
                  <a:lnTo>
                    <a:pt x="658" y="60"/>
                  </a:lnTo>
                  <a:lnTo>
                    <a:pt x="615" y="39"/>
                  </a:lnTo>
                  <a:lnTo>
                    <a:pt x="569" y="22"/>
                  </a:lnTo>
                  <a:lnTo>
                    <a:pt x="520" y="10"/>
                  </a:lnTo>
                  <a:lnTo>
                    <a:pt x="471" y="3"/>
                  </a:lnTo>
                  <a:lnTo>
                    <a:pt x="420" y="0"/>
                  </a:lnTo>
                  <a:lnTo>
                    <a:pt x="387" y="1"/>
                  </a:lnTo>
                  <a:lnTo>
                    <a:pt x="355" y="4"/>
                  </a:lnTo>
                  <a:lnTo>
                    <a:pt x="324" y="9"/>
                  </a:lnTo>
                  <a:lnTo>
                    <a:pt x="292" y="16"/>
                  </a:lnTo>
                  <a:lnTo>
                    <a:pt x="262" y="25"/>
                  </a:lnTo>
                  <a:lnTo>
                    <a:pt x="233" y="36"/>
                  </a:lnTo>
                  <a:lnTo>
                    <a:pt x="205" y="49"/>
                  </a:lnTo>
                  <a:lnTo>
                    <a:pt x="177" y="63"/>
                  </a:lnTo>
                  <a:lnTo>
                    <a:pt x="151" y="79"/>
                  </a:lnTo>
                  <a:lnTo>
                    <a:pt x="126" y="97"/>
                  </a:lnTo>
                  <a:lnTo>
                    <a:pt x="102" y="116"/>
                  </a:lnTo>
                  <a:lnTo>
                    <a:pt x="79" y="136"/>
                  </a:lnTo>
                  <a:lnTo>
                    <a:pt x="57" y="158"/>
                  </a:lnTo>
                  <a:lnTo>
                    <a:pt x="36" y="181"/>
                  </a:lnTo>
                  <a:lnTo>
                    <a:pt x="17" y="205"/>
                  </a:lnTo>
                  <a:lnTo>
                    <a:pt x="0" y="230"/>
                  </a:lnTo>
                  <a:lnTo>
                    <a:pt x="496" y="230"/>
                  </a:lnTo>
                  <a:close/>
                </a:path>
              </a:pathLst>
            </a:custGeom>
            <a:solidFill>
              <a:schemeClr val="bg1">
                <a:lumMod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94" name="Freeform 170"/>
            <p:cNvSpPr>
              <a:spLocks/>
            </p:cNvSpPr>
            <p:nvPr/>
          </p:nvSpPr>
          <p:spPr bwMode="auto">
            <a:xfrm>
              <a:off x="7673231" y="1734868"/>
              <a:ext cx="222101" cy="44032"/>
            </a:xfrm>
            <a:custGeom>
              <a:avLst/>
              <a:gdLst/>
              <a:ahLst/>
              <a:cxnLst>
                <a:cxn ang="0">
                  <a:pos x="281" y="38"/>
                </a:cxn>
                <a:cxn ang="0">
                  <a:pos x="281" y="38"/>
                </a:cxn>
                <a:cxn ang="0">
                  <a:pos x="280" y="31"/>
                </a:cxn>
                <a:cxn ang="0">
                  <a:pos x="282" y="25"/>
                </a:cxn>
                <a:cxn ang="0">
                  <a:pos x="286" y="19"/>
                </a:cxn>
                <a:cxn ang="0">
                  <a:pos x="293" y="16"/>
                </a:cxn>
                <a:cxn ang="0">
                  <a:pos x="300" y="15"/>
                </a:cxn>
                <a:cxn ang="0">
                  <a:pos x="306" y="17"/>
                </a:cxn>
                <a:cxn ang="0">
                  <a:pos x="311" y="21"/>
                </a:cxn>
                <a:cxn ang="0">
                  <a:pos x="314" y="27"/>
                </a:cxn>
                <a:cxn ang="0">
                  <a:pos x="317" y="35"/>
                </a:cxn>
                <a:cxn ang="0">
                  <a:pos x="322" y="43"/>
                </a:cxn>
                <a:cxn ang="0">
                  <a:pos x="327" y="49"/>
                </a:cxn>
                <a:cxn ang="0">
                  <a:pos x="333" y="55"/>
                </a:cxn>
                <a:cxn ang="0">
                  <a:pos x="340" y="59"/>
                </a:cxn>
                <a:cxn ang="0">
                  <a:pos x="348" y="62"/>
                </a:cxn>
                <a:cxn ang="0">
                  <a:pos x="356" y="64"/>
                </a:cxn>
                <a:cxn ang="0">
                  <a:pos x="365" y="66"/>
                </a:cxn>
                <a:cxn ang="0">
                  <a:pos x="376" y="64"/>
                </a:cxn>
                <a:cxn ang="0">
                  <a:pos x="386" y="61"/>
                </a:cxn>
                <a:cxn ang="0">
                  <a:pos x="395" y="56"/>
                </a:cxn>
                <a:cxn ang="0">
                  <a:pos x="402" y="49"/>
                </a:cxn>
                <a:cxn ang="0">
                  <a:pos x="409" y="42"/>
                </a:cxn>
                <a:cxn ang="0">
                  <a:pos x="414" y="33"/>
                </a:cxn>
                <a:cxn ang="0">
                  <a:pos x="417" y="23"/>
                </a:cxn>
                <a:cxn ang="0">
                  <a:pos x="418" y="12"/>
                </a:cxn>
                <a:cxn ang="0">
                  <a:pos x="418" y="9"/>
                </a:cxn>
                <a:cxn ang="0">
                  <a:pos x="418" y="6"/>
                </a:cxn>
                <a:cxn ang="0">
                  <a:pos x="417" y="3"/>
                </a:cxn>
                <a:cxn ang="0">
                  <a:pos x="417" y="0"/>
                </a:cxn>
                <a:cxn ang="0">
                  <a:pos x="417" y="0"/>
                </a:cxn>
                <a:cxn ang="0">
                  <a:pos x="417" y="0"/>
                </a:cxn>
                <a:cxn ang="0">
                  <a:pos x="417" y="0"/>
                </a:cxn>
                <a:cxn ang="0">
                  <a:pos x="417" y="0"/>
                </a:cxn>
                <a:cxn ang="0">
                  <a:pos x="36" y="0"/>
                </a:cxn>
                <a:cxn ang="0">
                  <a:pos x="37" y="3"/>
                </a:cxn>
                <a:cxn ang="0">
                  <a:pos x="37" y="6"/>
                </a:cxn>
                <a:cxn ang="0">
                  <a:pos x="37" y="9"/>
                </a:cxn>
                <a:cxn ang="0">
                  <a:pos x="37" y="12"/>
                </a:cxn>
                <a:cxn ang="0">
                  <a:pos x="36" y="22"/>
                </a:cxn>
                <a:cxn ang="0">
                  <a:pos x="34" y="32"/>
                </a:cxn>
                <a:cxn ang="0">
                  <a:pos x="31" y="42"/>
                </a:cxn>
                <a:cxn ang="0">
                  <a:pos x="27" y="51"/>
                </a:cxn>
                <a:cxn ang="0">
                  <a:pos x="21" y="60"/>
                </a:cxn>
                <a:cxn ang="0">
                  <a:pos x="15" y="69"/>
                </a:cxn>
                <a:cxn ang="0">
                  <a:pos x="8" y="77"/>
                </a:cxn>
                <a:cxn ang="0">
                  <a:pos x="0" y="83"/>
                </a:cxn>
                <a:cxn ang="0">
                  <a:pos x="313" y="83"/>
                </a:cxn>
                <a:cxn ang="0">
                  <a:pos x="308" y="79"/>
                </a:cxn>
                <a:cxn ang="0">
                  <a:pos x="303" y="74"/>
                </a:cxn>
                <a:cxn ang="0">
                  <a:pos x="298" y="69"/>
                </a:cxn>
                <a:cxn ang="0">
                  <a:pos x="294" y="63"/>
                </a:cxn>
                <a:cxn ang="0">
                  <a:pos x="290" y="57"/>
                </a:cxn>
                <a:cxn ang="0">
                  <a:pos x="286" y="51"/>
                </a:cxn>
                <a:cxn ang="0">
                  <a:pos x="283" y="45"/>
                </a:cxn>
                <a:cxn ang="0">
                  <a:pos x="281" y="38"/>
                </a:cxn>
              </a:cxnLst>
              <a:rect l="0" t="0" r="r" b="b"/>
              <a:pathLst>
                <a:path w="418" h="83">
                  <a:moveTo>
                    <a:pt x="281" y="38"/>
                  </a:moveTo>
                  <a:lnTo>
                    <a:pt x="281" y="38"/>
                  </a:lnTo>
                  <a:lnTo>
                    <a:pt x="280" y="31"/>
                  </a:lnTo>
                  <a:lnTo>
                    <a:pt x="282" y="25"/>
                  </a:lnTo>
                  <a:lnTo>
                    <a:pt x="286" y="19"/>
                  </a:lnTo>
                  <a:lnTo>
                    <a:pt x="293" y="16"/>
                  </a:lnTo>
                  <a:lnTo>
                    <a:pt x="300" y="15"/>
                  </a:lnTo>
                  <a:lnTo>
                    <a:pt x="306" y="17"/>
                  </a:lnTo>
                  <a:lnTo>
                    <a:pt x="311" y="21"/>
                  </a:lnTo>
                  <a:lnTo>
                    <a:pt x="314" y="27"/>
                  </a:lnTo>
                  <a:lnTo>
                    <a:pt x="317" y="35"/>
                  </a:lnTo>
                  <a:lnTo>
                    <a:pt x="322" y="43"/>
                  </a:lnTo>
                  <a:lnTo>
                    <a:pt x="327" y="49"/>
                  </a:lnTo>
                  <a:lnTo>
                    <a:pt x="333" y="55"/>
                  </a:lnTo>
                  <a:lnTo>
                    <a:pt x="340" y="59"/>
                  </a:lnTo>
                  <a:lnTo>
                    <a:pt x="348" y="62"/>
                  </a:lnTo>
                  <a:lnTo>
                    <a:pt x="356" y="64"/>
                  </a:lnTo>
                  <a:lnTo>
                    <a:pt x="365" y="66"/>
                  </a:lnTo>
                  <a:lnTo>
                    <a:pt x="376" y="64"/>
                  </a:lnTo>
                  <a:lnTo>
                    <a:pt x="386" y="61"/>
                  </a:lnTo>
                  <a:lnTo>
                    <a:pt x="395" y="56"/>
                  </a:lnTo>
                  <a:lnTo>
                    <a:pt x="402" y="49"/>
                  </a:lnTo>
                  <a:lnTo>
                    <a:pt x="409" y="42"/>
                  </a:lnTo>
                  <a:lnTo>
                    <a:pt x="414" y="33"/>
                  </a:lnTo>
                  <a:lnTo>
                    <a:pt x="417" y="23"/>
                  </a:lnTo>
                  <a:lnTo>
                    <a:pt x="418" y="12"/>
                  </a:lnTo>
                  <a:lnTo>
                    <a:pt x="418" y="9"/>
                  </a:lnTo>
                  <a:lnTo>
                    <a:pt x="418" y="6"/>
                  </a:lnTo>
                  <a:lnTo>
                    <a:pt x="417" y="3"/>
                  </a:lnTo>
                  <a:lnTo>
                    <a:pt x="417" y="0"/>
                  </a:lnTo>
                  <a:lnTo>
                    <a:pt x="417" y="0"/>
                  </a:lnTo>
                  <a:lnTo>
                    <a:pt x="417" y="0"/>
                  </a:lnTo>
                  <a:lnTo>
                    <a:pt x="417" y="0"/>
                  </a:lnTo>
                  <a:lnTo>
                    <a:pt x="417" y="0"/>
                  </a:lnTo>
                  <a:lnTo>
                    <a:pt x="36" y="0"/>
                  </a:lnTo>
                  <a:lnTo>
                    <a:pt x="37" y="3"/>
                  </a:lnTo>
                  <a:lnTo>
                    <a:pt x="37" y="6"/>
                  </a:lnTo>
                  <a:lnTo>
                    <a:pt x="37" y="9"/>
                  </a:lnTo>
                  <a:lnTo>
                    <a:pt x="37" y="12"/>
                  </a:lnTo>
                  <a:lnTo>
                    <a:pt x="36" y="22"/>
                  </a:lnTo>
                  <a:lnTo>
                    <a:pt x="34" y="32"/>
                  </a:lnTo>
                  <a:lnTo>
                    <a:pt x="31" y="42"/>
                  </a:lnTo>
                  <a:lnTo>
                    <a:pt x="27" y="51"/>
                  </a:lnTo>
                  <a:lnTo>
                    <a:pt x="21" y="60"/>
                  </a:lnTo>
                  <a:lnTo>
                    <a:pt x="15" y="69"/>
                  </a:lnTo>
                  <a:lnTo>
                    <a:pt x="8" y="77"/>
                  </a:lnTo>
                  <a:lnTo>
                    <a:pt x="0" y="83"/>
                  </a:lnTo>
                  <a:lnTo>
                    <a:pt x="313" y="83"/>
                  </a:lnTo>
                  <a:lnTo>
                    <a:pt x="308" y="79"/>
                  </a:lnTo>
                  <a:lnTo>
                    <a:pt x="303" y="74"/>
                  </a:lnTo>
                  <a:lnTo>
                    <a:pt x="298" y="69"/>
                  </a:lnTo>
                  <a:lnTo>
                    <a:pt x="294" y="63"/>
                  </a:lnTo>
                  <a:lnTo>
                    <a:pt x="290" y="57"/>
                  </a:lnTo>
                  <a:lnTo>
                    <a:pt x="286" y="51"/>
                  </a:lnTo>
                  <a:lnTo>
                    <a:pt x="283" y="45"/>
                  </a:lnTo>
                  <a:lnTo>
                    <a:pt x="281" y="38"/>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95" name="Freeform 171"/>
            <p:cNvSpPr>
              <a:spLocks/>
            </p:cNvSpPr>
            <p:nvPr/>
          </p:nvSpPr>
          <p:spPr bwMode="auto">
            <a:xfrm>
              <a:off x="7673231" y="1797247"/>
              <a:ext cx="422176" cy="104578"/>
            </a:xfrm>
            <a:custGeom>
              <a:avLst/>
              <a:gdLst/>
              <a:ahLst/>
              <a:cxnLst>
                <a:cxn ang="0">
                  <a:pos x="0" y="0"/>
                </a:cxn>
                <a:cxn ang="0">
                  <a:pos x="18" y="22"/>
                </a:cxn>
                <a:cxn ang="0">
                  <a:pos x="38" y="43"/>
                </a:cxn>
                <a:cxn ang="0">
                  <a:pos x="58" y="63"/>
                </a:cxn>
                <a:cxn ang="0">
                  <a:pos x="79" y="82"/>
                </a:cxn>
                <a:cxn ang="0">
                  <a:pos x="101" y="100"/>
                </a:cxn>
                <a:cxn ang="0">
                  <a:pos x="124" y="117"/>
                </a:cxn>
                <a:cxn ang="0">
                  <a:pos x="148" y="132"/>
                </a:cxn>
                <a:cxn ang="0">
                  <a:pos x="173" y="145"/>
                </a:cxn>
                <a:cxn ang="0">
                  <a:pos x="199" y="158"/>
                </a:cxn>
                <a:cxn ang="0">
                  <a:pos x="225" y="168"/>
                </a:cxn>
                <a:cxn ang="0">
                  <a:pos x="252" y="177"/>
                </a:cxn>
                <a:cxn ang="0">
                  <a:pos x="281" y="185"/>
                </a:cxn>
                <a:cxn ang="0">
                  <a:pos x="310" y="191"/>
                </a:cxn>
                <a:cxn ang="0">
                  <a:pos x="339" y="195"/>
                </a:cxn>
                <a:cxn ang="0">
                  <a:pos x="369" y="198"/>
                </a:cxn>
                <a:cxn ang="0">
                  <a:pos x="399" y="199"/>
                </a:cxn>
                <a:cxn ang="0">
                  <a:pos x="429" y="198"/>
                </a:cxn>
                <a:cxn ang="0">
                  <a:pos x="459" y="195"/>
                </a:cxn>
                <a:cxn ang="0">
                  <a:pos x="488" y="191"/>
                </a:cxn>
                <a:cxn ang="0">
                  <a:pos x="517" y="185"/>
                </a:cxn>
                <a:cxn ang="0">
                  <a:pos x="546" y="177"/>
                </a:cxn>
                <a:cxn ang="0">
                  <a:pos x="573" y="168"/>
                </a:cxn>
                <a:cxn ang="0">
                  <a:pos x="600" y="158"/>
                </a:cxn>
                <a:cxn ang="0">
                  <a:pos x="626" y="145"/>
                </a:cxn>
                <a:cxn ang="0">
                  <a:pos x="651" y="132"/>
                </a:cxn>
                <a:cxn ang="0">
                  <a:pos x="675" y="117"/>
                </a:cxn>
                <a:cxn ang="0">
                  <a:pos x="698" y="100"/>
                </a:cxn>
                <a:cxn ang="0">
                  <a:pos x="720" y="82"/>
                </a:cxn>
                <a:cxn ang="0">
                  <a:pos x="741" y="63"/>
                </a:cxn>
                <a:cxn ang="0">
                  <a:pos x="761" y="43"/>
                </a:cxn>
                <a:cxn ang="0">
                  <a:pos x="781" y="22"/>
                </a:cxn>
                <a:cxn ang="0">
                  <a:pos x="799" y="0"/>
                </a:cxn>
                <a:cxn ang="0">
                  <a:pos x="0" y="0"/>
                </a:cxn>
              </a:cxnLst>
              <a:rect l="0" t="0" r="r" b="b"/>
              <a:pathLst>
                <a:path w="799" h="199">
                  <a:moveTo>
                    <a:pt x="0" y="0"/>
                  </a:moveTo>
                  <a:lnTo>
                    <a:pt x="18" y="22"/>
                  </a:lnTo>
                  <a:lnTo>
                    <a:pt x="38" y="43"/>
                  </a:lnTo>
                  <a:lnTo>
                    <a:pt x="58" y="63"/>
                  </a:lnTo>
                  <a:lnTo>
                    <a:pt x="79" y="82"/>
                  </a:lnTo>
                  <a:lnTo>
                    <a:pt x="101" y="100"/>
                  </a:lnTo>
                  <a:lnTo>
                    <a:pt x="124" y="117"/>
                  </a:lnTo>
                  <a:lnTo>
                    <a:pt x="148" y="132"/>
                  </a:lnTo>
                  <a:lnTo>
                    <a:pt x="173" y="145"/>
                  </a:lnTo>
                  <a:lnTo>
                    <a:pt x="199" y="158"/>
                  </a:lnTo>
                  <a:lnTo>
                    <a:pt x="225" y="168"/>
                  </a:lnTo>
                  <a:lnTo>
                    <a:pt x="252" y="177"/>
                  </a:lnTo>
                  <a:lnTo>
                    <a:pt x="281" y="185"/>
                  </a:lnTo>
                  <a:lnTo>
                    <a:pt x="310" y="191"/>
                  </a:lnTo>
                  <a:lnTo>
                    <a:pt x="339" y="195"/>
                  </a:lnTo>
                  <a:lnTo>
                    <a:pt x="369" y="198"/>
                  </a:lnTo>
                  <a:lnTo>
                    <a:pt x="399" y="199"/>
                  </a:lnTo>
                  <a:lnTo>
                    <a:pt x="429" y="198"/>
                  </a:lnTo>
                  <a:lnTo>
                    <a:pt x="459" y="195"/>
                  </a:lnTo>
                  <a:lnTo>
                    <a:pt x="488" y="191"/>
                  </a:lnTo>
                  <a:lnTo>
                    <a:pt x="517" y="185"/>
                  </a:lnTo>
                  <a:lnTo>
                    <a:pt x="546" y="177"/>
                  </a:lnTo>
                  <a:lnTo>
                    <a:pt x="573" y="168"/>
                  </a:lnTo>
                  <a:lnTo>
                    <a:pt x="600" y="158"/>
                  </a:lnTo>
                  <a:lnTo>
                    <a:pt x="626" y="145"/>
                  </a:lnTo>
                  <a:lnTo>
                    <a:pt x="651" y="132"/>
                  </a:lnTo>
                  <a:lnTo>
                    <a:pt x="675" y="117"/>
                  </a:lnTo>
                  <a:lnTo>
                    <a:pt x="698" y="100"/>
                  </a:lnTo>
                  <a:lnTo>
                    <a:pt x="720" y="82"/>
                  </a:lnTo>
                  <a:lnTo>
                    <a:pt x="741" y="63"/>
                  </a:lnTo>
                  <a:lnTo>
                    <a:pt x="761" y="43"/>
                  </a:lnTo>
                  <a:lnTo>
                    <a:pt x="781" y="22"/>
                  </a:lnTo>
                  <a:lnTo>
                    <a:pt x="799" y="0"/>
                  </a:lnTo>
                  <a:lnTo>
                    <a:pt x="0" y="0"/>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196" name="Freeform 172"/>
            <p:cNvSpPr>
              <a:spLocks/>
            </p:cNvSpPr>
            <p:nvPr/>
          </p:nvSpPr>
          <p:spPr bwMode="auto">
            <a:xfrm>
              <a:off x="7895332" y="1718356"/>
              <a:ext cx="156022" cy="60544"/>
            </a:xfrm>
            <a:custGeom>
              <a:avLst/>
              <a:gdLst/>
              <a:ahLst/>
              <a:cxnLst>
                <a:cxn ang="0">
                  <a:pos x="160" y="57"/>
                </a:cxn>
                <a:cxn ang="0">
                  <a:pos x="167" y="46"/>
                </a:cxn>
                <a:cxn ang="0">
                  <a:pos x="180" y="43"/>
                </a:cxn>
                <a:cxn ang="0">
                  <a:pos x="191" y="50"/>
                </a:cxn>
                <a:cxn ang="0">
                  <a:pos x="197" y="64"/>
                </a:cxn>
                <a:cxn ang="0">
                  <a:pos x="206" y="79"/>
                </a:cxn>
                <a:cxn ang="0">
                  <a:pos x="220" y="89"/>
                </a:cxn>
                <a:cxn ang="0">
                  <a:pos x="236" y="95"/>
                </a:cxn>
                <a:cxn ang="0">
                  <a:pos x="256" y="95"/>
                </a:cxn>
                <a:cxn ang="0">
                  <a:pos x="275" y="87"/>
                </a:cxn>
                <a:cxn ang="0">
                  <a:pos x="289" y="73"/>
                </a:cxn>
                <a:cxn ang="0">
                  <a:pos x="297" y="54"/>
                </a:cxn>
                <a:cxn ang="0">
                  <a:pos x="298" y="40"/>
                </a:cxn>
                <a:cxn ang="0">
                  <a:pos x="298" y="34"/>
                </a:cxn>
                <a:cxn ang="0">
                  <a:pos x="297" y="31"/>
                </a:cxn>
                <a:cxn ang="0">
                  <a:pos x="297" y="30"/>
                </a:cxn>
                <a:cxn ang="0">
                  <a:pos x="293" y="29"/>
                </a:cxn>
                <a:cxn ang="0">
                  <a:pos x="287" y="25"/>
                </a:cxn>
                <a:cxn ang="0">
                  <a:pos x="281" y="17"/>
                </a:cxn>
                <a:cxn ang="0">
                  <a:pos x="273" y="9"/>
                </a:cxn>
                <a:cxn ang="0">
                  <a:pos x="263" y="3"/>
                </a:cxn>
                <a:cxn ang="0">
                  <a:pos x="253" y="0"/>
                </a:cxn>
                <a:cxn ang="0">
                  <a:pos x="241" y="0"/>
                </a:cxn>
                <a:cxn ang="0">
                  <a:pos x="231" y="3"/>
                </a:cxn>
                <a:cxn ang="0">
                  <a:pos x="221" y="9"/>
                </a:cxn>
                <a:cxn ang="0">
                  <a:pos x="213" y="17"/>
                </a:cxn>
                <a:cxn ang="0">
                  <a:pos x="207" y="26"/>
                </a:cxn>
                <a:cxn ang="0">
                  <a:pos x="200" y="30"/>
                </a:cxn>
                <a:cxn ang="0">
                  <a:pos x="35" y="31"/>
                </a:cxn>
                <a:cxn ang="0">
                  <a:pos x="36" y="37"/>
                </a:cxn>
                <a:cxn ang="0">
                  <a:pos x="36" y="43"/>
                </a:cxn>
                <a:cxn ang="0">
                  <a:pos x="33" y="63"/>
                </a:cxn>
                <a:cxn ang="0">
                  <a:pos x="26" y="82"/>
                </a:cxn>
                <a:cxn ang="0">
                  <a:pos x="15" y="100"/>
                </a:cxn>
                <a:cxn ang="0">
                  <a:pos x="0" y="114"/>
                </a:cxn>
                <a:cxn ang="0">
                  <a:pos x="188" y="109"/>
                </a:cxn>
                <a:cxn ang="0">
                  <a:pos x="178" y="98"/>
                </a:cxn>
                <a:cxn ang="0">
                  <a:pos x="169" y="85"/>
                </a:cxn>
                <a:cxn ang="0">
                  <a:pos x="163" y="71"/>
                </a:cxn>
              </a:cxnLst>
              <a:rect l="0" t="0" r="r" b="b"/>
              <a:pathLst>
                <a:path w="298" h="114">
                  <a:moveTo>
                    <a:pt x="161" y="64"/>
                  </a:moveTo>
                  <a:lnTo>
                    <a:pt x="160" y="57"/>
                  </a:lnTo>
                  <a:lnTo>
                    <a:pt x="163" y="51"/>
                  </a:lnTo>
                  <a:lnTo>
                    <a:pt x="167" y="46"/>
                  </a:lnTo>
                  <a:lnTo>
                    <a:pt x="173" y="43"/>
                  </a:lnTo>
                  <a:lnTo>
                    <a:pt x="180" y="43"/>
                  </a:lnTo>
                  <a:lnTo>
                    <a:pt x="186" y="45"/>
                  </a:lnTo>
                  <a:lnTo>
                    <a:pt x="191" y="50"/>
                  </a:lnTo>
                  <a:lnTo>
                    <a:pt x="194" y="56"/>
                  </a:lnTo>
                  <a:lnTo>
                    <a:pt x="197" y="64"/>
                  </a:lnTo>
                  <a:lnTo>
                    <a:pt x="201" y="72"/>
                  </a:lnTo>
                  <a:lnTo>
                    <a:pt x="206" y="79"/>
                  </a:lnTo>
                  <a:lnTo>
                    <a:pt x="213" y="85"/>
                  </a:lnTo>
                  <a:lnTo>
                    <a:pt x="220" y="89"/>
                  </a:lnTo>
                  <a:lnTo>
                    <a:pt x="228" y="93"/>
                  </a:lnTo>
                  <a:lnTo>
                    <a:pt x="236" y="95"/>
                  </a:lnTo>
                  <a:lnTo>
                    <a:pt x="245" y="97"/>
                  </a:lnTo>
                  <a:lnTo>
                    <a:pt x="256" y="95"/>
                  </a:lnTo>
                  <a:lnTo>
                    <a:pt x="266" y="92"/>
                  </a:lnTo>
                  <a:lnTo>
                    <a:pt x="275" y="87"/>
                  </a:lnTo>
                  <a:lnTo>
                    <a:pt x="282" y="80"/>
                  </a:lnTo>
                  <a:lnTo>
                    <a:pt x="289" y="73"/>
                  </a:lnTo>
                  <a:lnTo>
                    <a:pt x="294" y="64"/>
                  </a:lnTo>
                  <a:lnTo>
                    <a:pt x="297" y="54"/>
                  </a:lnTo>
                  <a:lnTo>
                    <a:pt x="298" y="43"/>
                  </a:lnTo>
                  <a:lnTo>
                    <a:pt x="298" y="40"/>
                  </a:lnTo>
                  <a:lnTo>
                    <a:pt x="298" y="37"/>
                  </a:lnTo>
                  <a:lnTo>
                    <a:pt x="298" y="34"/>
                  </a:lnTo>
                  <a:lnTo>
                    <a:pt x="297" y="31"/>
                  </a:lnTo>
                  <a:lnTo>
                    <a:pt x="297" y="31"/>
                  </a:lnTo>
                  <a:lnTo>
                    <a:pt x="297" y="30"/>
                  </a:lnTo>
                  <a:lnTo>
                    <a:pt x="297" y="30"/>
                  </a:lnTo>
                  <a:lnTo>
                    <a:pt x="297" y="30"/>
                  </a:lnTo>
                  <a:lnTo>
                    <a:pt x="293" y="29"/>
                  </a:lnTo>
                  <a:lnTo>
                    <a:pt x="290" y="28"/>
                  </a:lnTo>
                  <a:lnTo>
                    <a:pt x="287" y="25"/>
                  </a:lnTo>
                  <a:lnTo>
                    <a:pt x="284" y="22"/>
                  </a:lnTo>
                  <a:lnTo>
                    <a:pt x="281" y="17"/>
                  </a:lnTo>
                  <a:lnTo>
                    <a:pt x="277" y="13"/>
                  </a:lnTo>
                  <a:lnTo>
                    <a:pt x="273" y="9"/>
                  </a:lnTo>
                  <a:lnTo>
                    <a:pt x="268" y="6"/>
                  </a:lnTo>
                  <a:lnTo>
                    <a:pt x="263" y="3"/>
                  </a:lnTo>
                  <a:lnTo>
                    <a:pt x="258" y="1"/>
                  </a:lnTo>
                  <a:lnTo>
                    <a:pt x="253" y="0"/>
                  </a:lnTo>
                  <a:lnTo>
                    <a:pt x="247" y="0"/>
                  </a:lnTo>
                  <a:lnTo>
                    <a:pt x="241" y="0"/>
                  </a:lnTo>
                  <a:lnTo>
                    <a:pt x="236" y="1"/>
                  </a:lnTo>
                  <a:lnTo>
                    <a:pt x="231" y="3"/>
                  </a:lnTo>
                  <a:lnTo>
                    <a:pt x="226" y="6"/>
                  </a:lnTo>
                  <a:lnTo>
                    <a:pt x="221" y="9"/>
                  </a:lnTo>
                  <a:lnTo>
                    <a:pt x="217" y="13"/>
                  </a:lnTo>
                  <a:lnTo>
                    <a:pt x="213" y="17"/>
                  </a:lnTo>
                  <a:lnTo>
                    <a:pt x="210" y="22"/>
                  </a:lnTo>
                  <a:lnTo>
                    <a:pt x="207" y="26"/>
                  </a:lnTo>
                  <a:lnTo>
                    <a:pt x="204" y="28"/>
                  </a:lnTo>
                  <a:lnTo>
                    <a:pt x="200" y="30"/>
                  </a:lnTo>
                  <a:lnTo>
                    <a:pt x="195" y="31"/>
                  </a:lnTo>
                  <a:lnTo>
                    <a:pt x="35" y="31"/>
                  </a:lnTo>
                  <a:lnTo>
                    <a:pt x="35" y="34"/>
                  </a:lnTo>
                  <a:lnTo>
                    <a:pt x="36" y="37"/>
                  </a:lnTo>
                  <a:lnTo>
                    <a:pt x="36" y="40"/>
                  </a:lnTo>
                  <a:lnTo>
                    <a:pt x="36" y="43"/>
                  </a:lnTo>
                  <a:lnTo>
                    <a:pt x="35" y="53"/>
                  </a:lnTo>
                  <a:lnTo>
                    <a:pt x="33" y="63"/>
                  </a:lnTo>
                  <a:lnTo>
                    <a:pt x="30" y="73"/>
                  </a:lnTo>
                  <a:lnTo>
                    <a:pt x="26" y="82"/>
                  </a:lnTo>
                  <a:lnTo>
                    <a:pt x="21" y="91"/>
                  </a:lnTo>
                  <a:lnTo>
                    <a:pt x="15" y="100"/>
                  </a:lnTo>
                  <a:lnTo>
                    <a:pt x="8" y="108"/>
                  </a:lnTo>
                  <a:lnTo>
                    <a:pt x="0" y="114"/>
                  </a:lnTo>
                  <a:lnTo>
                    <a:pt x="194" y="114"/>
                  </a:lnTo>
                  <a:lnTo>
                    <a:pt x="188" y="109"/>
                  </a:lnTo>
                  <a:lnTo>
                    <a:pt x="183" y="104"/>
                  </a:lnTo>
                  <a:lnTo>
                    <a:pt x="178" y="98"/>
                  </a:lnTo>
                  <a:lnTo>
                    <a:pt x="173" y="91"/>
                  </a:lnTo>
                  <a:lnTo>
                    <a:pt x="169" y="85"/>
                  </a:lnTo>
                  <a:lnTo>
                    <a:pt x="166" y="78"/>
                  </a:lnTo>
                  <a:lnTo>
                    <a:pt x="163" y="71"/>
                  </a:lnTo>
                  <a:lnTo>
                    <a:pt x="161" y="64"/>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grpSp>
      <p:sp>
        <p:nvSpPr>
          <p:cNvPr id="8319" name="AutoShape 188"/>
          <p:cNvSpPr>
            <a:spLocks noChangeAspect="1" noChangeArrowheads="1" noTextEdit="1"/>
          </p:cNvSpPr>
          <p:nvPr/>
        </p:nvSpPr>
        <p:spPr bwMode="auto">
          <a:xfrm>
            <a:off x="3873501" y="4494214"/>
            <a:ext cx="593725" cy="631825"/>
          </a:xfrm>
          <a:prstGeom prst="rect">
            <a:avLst/>
          </a:prstGeom>
          <a:noFill/>
          <a:ln w="9525">
            <a:noFill/>
            <a:miter lim="800000"/>
            <a:headEnd/>
            <a:tailEnd/>
          </a:ln>
        </p:spPr>
        <p:txBody>
          <a:bodyPr lIns="91440" tIns="45720" rIns="91440" bIns="45720"/>
          <a:lstStyle/>
          <a:p>
            <a:pPr fontAlgn="base">
              <a:spcBef>
                <a:spcPct val="0"/>
              </a:spcBef>
              <a:spcAft>
                <a:spcPct val="0"/>
              </a:spcAft>
            </a:pPr>
            <a:endParaRPr lang="en-US">
              <a:solidFill>
                <a:srgbClr val="000000"/>
              </a:solidFill>
              <a:latin typeface="Arial" charset="0"/>
              <a:cs typeface="Arial" charset="0"/>
            </a:endParaRPr>
          </a:p>
        </p:txBody>
      </p:sp>
      <p:sp>
        <p:nvSpPr>
          <p:cNvPr id="1214" name="Freeform 190"/>
          <p:cNvSpPr>
            <a:spLocks/>
          </p:cNvSpPr>
          <p:nvPr/>
        </p:nvSpPr>
        <p:spPr bwMode="auto">
          <a:xfrm>
            <a:off x="3910013" y="4999038"/>
            <a:ext cx="284162" cy="31750"/>
          </a:xfrm>
          <a:custGeom>
            <a:avLst/>
            <a:gdLst/>
            <a:ahLst/>
            <a:cxnLst>
              <a:cxn ang="0">
                <a:pos x="0" y="82"/>
              </a:cxn>
              <a:cxn ang="0">
                <a:pos x="107" y="0"/>
              </a:cxn>
              <a:cxn ang="0">
                <a:pos x="1074" y="0"/>
              </a:cxn>
              <a:cxn ang="0">
                <a:pos x="1019" y="82"/>
              </a:cxn>
              <a:cxn ang="0">
                <a:pos x="0" y="82"/>
              </a:cxn>
            </a:cxnLst>
            <a:rect l="0" t="0" r="r" b="b"/>
            <a:pathLst>
              <a:path w="1074" h="82">
                <a:moveTo>
                  <a:pt x="0" y="82"/>
                </a:moveTo>
                <a:lnTo>
                  <a:pt x="107" y="0"/>
                </a:lnTo>
                <a:lnTo>
                  <a:pt x="1074" y="0"/>
                </a:lnTo>
                <a:lnTo>
                  <a:pt x="1019" y="82"/>
                </a:lnTo>
                <a:lnTo>
                  <a:pt x="0" y="82"/>
                </a:lnTo>
                <a:close/>
              </a:path>
            </a:pathLst>
          </a:custGeom>
          <a:solidFill>
            <a:schemeClr val="tx1">
              <a:lumMod val="65000"/>
              <a:lumOff val="35000"/>
            </a:schemeClr>
          </a:solidFill>
          <a:ln w="9525">
            <a:noFill/>
            <a:round/>
            <a:headEnd/>
            <a:tailEnd/>
          </a:ln>
        </p:spPr>
        <p:txBody>
          <a:bodyPr lIns="91440" tIns="45720" rIns="91440" bIns="45720"/>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215" name="Freeform 191"/>
          <p:cNvSpPr>
            <a:spLocks/>
          </p:cNvSpPr>
          <p:nvPr/>
        </p:nvSpPr>
        <p:spPr bwMode="auto">
          <a:xfrm>
            <a:off x="4252913" y="4999038"/>
            <a:ext cx="201612" cy="31750"/>
          </a:xfrm>
          <a:custGeom>
            <a:avLst/>
            <a:gdLst/>
            <a:ahLst/>
            <a:cxnLst>
              <a:cxn ang="0">
                <a:pos x="658" y="0"/>
              </a:cxn>
              <a:cxn ang="0">
                <a:pos x="482" y="0"/>
              </a:cxn>
              <a:cxn ang="0">
                <a:pos x="0" y="0"/>
              </a:cxn>
              <a:cxn ang="0">
                <a:pos x="56" y="82"/>
              </a:cxn>
              <a:cxn ang="0">
                <a:pos x="437" y="82"/>
              </a:cxn>
              <a:cxn ang="0">
                <a:pos x="764" y="82"/>
              </a:cxn>
              <a:cxn ang="0">
                <a:pos x="658" y="0"/>
              </a:cxn>
            </a:cxnLst>
            <a:rect l="0" t="0" r="r" b="b"/>
            <a:pathLst>
              <a:path w="764" h="82">
                <a:moveTo>
                  <a:pt x="658" y="0"/>
                </a:moveTo>
                <a:lnTo>
                  <a:pt x="482" y="0"/>
                </a:lnTo>
                <a:lnTo>
                  <a:pt x="0" y="0"/>
                </a:lnTo>
                <a:lnTo>
                  <a:pt x="56" y="82"/>
                </a:lnTo>
                <a:lnTo>
                  <a:pt x="437" y="82"/>
                </a:lnTo>
                <a:lnTo>
                  <a:pt x="764" y="82"/>
                </a:lnTo>
                <a:lnTo>
                  <a:pt x="658" y="0"/>
                </a:lnTo>
                <a:close/>
              </a:path>
            </a:pathLst>
          </a:custGeom>
          <a:solidFill>
            <a:schemeClr val="tx1">
              <a:lumMod val="65000"/>
              <a:lumOff val="35000"/>
            </a:schemeClr>
          </a:solidFill>
          <a:ln w="9525">
            <a:noFill/>
            <a:round/>
            <a:headEnd/>
            <a:tailEnd/>
          </a:ln>
        </p:spPr>
        <p:txBody>
          <a:bodyPr lIns="91440" tIns="45720" rIns="91440" bIns="45720"/>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216" name="Freeform 192"/>
          <p:cNvSpPr>
            <a:spLocks/>
          </p:cNvSpPr>
          <p:nvPr/>
        </p:nvSpPr>
        <p:spPr bwMode="auto">
          <a:xfrm>
            <a:off x="3924301" y="4494213"/>
            <a:ext cx="506413" cy="614362"/>
          </a:xfrm>
          <a:custGeom>
            <a:avLst/>
            <a:gdLst/>
            <a:ahLst/>
            <a:cxnLst>
              <a:cxn ang="0">
                <a:pos x="1708" y="616"/>
              </a:cxn>
              <a:cxn ang="0">
                <a:pos x="1400" y="616"/>
              </a:cxn>
              <a:cxn ang="0">
                <a:pos x="1399" y="616"/>
              </a:cxn>
              <a:cxn ang="0">
                <a:pos x="1399" y="609"/>
              </a:cxn>
              <a:cxn ang="0">
                <a:pos x="1399" y="283"/>
              </a:cxn>
              <a:cxn ang="0">
                <a:pos x="1399" y="228"/>
              </a:cxn>
              <a:cxn ang="0">
                <a:pos x="1494" y="228"/>
              </a:cxn>
              <a:cxn ang="0">
                <a:pos x="1112" y="0"/>
              </a:cxn>
              <a:cxn ang="0">
                <a:pos x="920" y="117"/>
              </a:cxn>
              <a:cxn ang="0">
                <a:pos x="736" y="228"/>
              </a:cxn>
              <a:cxn ang="0">
                <a:pos x="821" y="228"/>
              </a:cxn>
              <a:cxn ang="0">
                <a:pos x="821" y="614"/>
              </a:cxn>
              <a:cxn ang="0">
                <a:pos x="0" y="614"/>
              </a:cxn>
              <a:cxn ang="0">
                <a:pos x="0" y="713"/>
              </a:cxn>
              <a:cxn ang="0">
                <a:pos x="56" y="713"/>
              </a:cxn>
              <a:cxn ang="0">
                <a:pos x="56" y="1234"/>
              </a:cxn>
              <a:cxn ang="0">
                <a:pos x="950" y="1234"/>
              </a:cxn>
              <a:cxn ang="0">
                <a:pos x="750" y="1465"/>
              </a:cxn>
              <a:cxn ang="0">
                <a:pos x="750" y="1547"/>
              </a:cxn>
              <a:cxn ang="0">
                <a:pos x="1466" y="1547"/>
              </a:cxn>
              <a:cxn ang="0">
                <a:pos x="1466" y="1450"/>
              </a:cxn>
              <a:cxn ang="0">
                <a:pos x="1265" y="1234"/>
              </a:cxn>
              <a:cxn ang="0">
                <a:pos x="1736" y="1234"/>
              </a:cxn>
              <a:cxn ang="0">
                <a:pos x="1873" y="1234"/>
              </a:cxn>
              <a:cxn ang="0">
                <a:pos x="1873" y="705"/>
              </a:cxn>
              <a:cxn ang="0">
                <a:pos x="1910" y="705"/>
              </a:cxn>
              <a:cxn ang="0">
                <a:pos x="1910" y="616"/>
              </a:cxn>
              <a:cxn ang="0">
                <a:pos x="1708" y="616"/>
              </a:cxn>
            </a:cxnLst>
            <a:rect l="0" t="0" r="r" b="b"/>
            <a:pathLst>
              <a:path w="1910" h="1547">
                <a:moveTo>
                  <a:pt x="1708" y="616"/>
                </a:moveTo>
                <a:lnTo>
                  <a:pt x="1400" y="616"/>
                </a:lnTo>
                <a:lnTo>
                  <a:pt x="1399" y="616"/>
                </a:lnTo>
                <a:lnTo>
                  <a:pt x="1399" y="609"/>
                </a:lnTo>
                <a:lnTo>
                  <a:pt x="1399" y="283"/>
                </a:lnTo>
                <a:lnTo>
                  <a:pt x="1399" y="228"/>
                </a:lnTo>
                <a:lnTo>
                  <a:pt x="1494" y="228"/>
                </a:lnTo>
                <a:lnTo>
                  <a:pt x="1112" y="0"/>
                </a:lnTo>
                <a:lnTo>
                  <a:pt x="920" y="117"/>
                </a:lnTo>
                <a:lnTo>
                  <a:pt x="736" y="228"/>
                </a:lnTo>
                <a:lnTo>
                  <a:pt x="821" y="228"/>
                </a:lnTo>
                <a:lnTo>
                  <a:pt x="821" y="614"/>
                </a:lnTo>
                <a:lnTo>
                  <a:pt x="0" y="614"/>
                </a:lnTo>
                <a:lnTo>
                  <a:pt x="0" y="713"/>
                </a:lnTo>
                <a:lnTo>
                  <a:pt x="56" y="713"/>
                </a:lnTo>
                <a:lnTo>
                  <a:pt x="56" y="1234"/>
                </a:lnTo>
                <a:lnTo>
                  <a:pt x="950" y="1234"/>
                </a:lnTo>
                <a:lnTo>
                  <a:pt x="750" y="1465"/>
                </a:lnTo>
                <a:lnTo>
                  <a:pt x="750" y="1547"/>
                </a:lnTo>
                <a:lnTo>
                  <a:pt x="1466" y="1547"/>
                </a:lnTo>
                <a:lnTo>
                  <a:pt x="1466" y="1450"/>
                </a:lnTo>
                <a:lnTo>
                  <a:pt x="1265" y="1234"/>
                </a:lnTo>
                <a:lnTo>
                  <a:pt x="1736" y="1234"/>
                </a:lnTo>
                <a:lnTo>
                  <a:pt x="1873" y="1234"/>
                </a:lnTo>
                <a:lnTo>
                  <a:pt x="1873" y="705"/>
                </a:lnTo>
                <a:lnTo>
                  <a:pt x="1910" y="705"/>
                </a:lnTo>
                <a:lnTo>
                  <a:pt x="1910" y="616"/>
                </a:lnTo>
                <a:lnTo>
                  <a:pt x="1708" y="616"/>
                </a:lnTo>
                <a:close/>
              </a:path>
            </a:pathLst>
          </a:custGeom>
          <a:solidFill>
            <a:schemeClr val="tx1">
              <a:lumMod val="65000"/>
              <a:lumOff val="35000"/>
            </a:schemeClr>
          </a:solidFill>
          <a:ln w="9525">
            <a:noFill/>
            <a:round/>
            <a:headEnd/>
            <a:tailEnd/>
          </a:ln>
        </p:spPr>
        <p:txBody>
          <a:bodyPr lIns="91440" tIns="45720" rIns="91440" bIns="45720"/>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8323" name="Freeform 193"/>
          <p:cNvSpPr>
            <a:spLocks/>
          </p:cNvSpPr>
          <p:nvPr/>
        </p:nvSpPr>
        <p:spPr bwMode="auto">
          <a:xfrm>
            <a:off x="4191000" y="4613276"/>
            <a:ext cx="57150" cy="92075"/>
          </a:xfrm>
          <a:custGeom>
            <a:avLst/>
            <a:gdLst>
              <a:gd name="T0" fmla="*/ 110 w 220"/>
              <a:gd name="T1" fmla="*/ 231 h 231"/>
              <a:gd name="T2" fmla="*/ 132 w 220"/>
              <a:gd name="T3" fmla="*/ 229 h 231"/>
              <a:gd name="T4" fmla="*/ 153 w 220"/>
              <a:gd name="T5" fmla="*/ 222 h 231"/>
              <a:gd name="T6" fmla="*/ 172 w 220"/>
              <a:gd name="T7" fmla="*/ 212 h 231"/>
              <a:gd name="T8" fmla="*/ 187 w 220"/>
              <a:gd name="T9" fmla="*/ 198 h 231"/>
              <a:gd name="T10" fmla="*/ 201 w 220"/>
              <a:gd name="T11" fmla="*/ 180 h 231"/>
              <a:gd name="T12" fmla="*/ 211 w 220"/>
              <a:gd name="T13" fmla="*/ 161 h 231"/>
              <a:gd name="T14" fmla="*/ 218 w 220"/>
              <a:gd name="T15" fmla="*/ 139 h 231"/>
              <a:gd name="T16" fmla="*/ 220 w 220"/>
              <a:gd name="T17" fmla="*/ 115 h 231"/>
              <a:gd name="T18" fmla="*/ 218 w 220"/>
              <a:gd name="T19" fmla="*/ 92 h 231"/>
              <a:gd name="T20" fmla="*/ 211 w 220"/>
              <a:gd name="T21" fmla="*/ 70 h 231"/>
              <a:gd name="T22" fmla="*/ 201 w 220"/>
              <a:gd name="T23" fmla="*/ 51 h 231"/>
              <a:gd name="T24" fmla="*/ 187 w 220"/>
              <a:gd name="T25" fmla="*/ 33 h 231"/>
              <a:gd name="T26" fmla="*/ 172 w 220"/>
              <a:gd name="T27" fmla="*/ 19 h 231"/>
              <a:gd name="T28" fmla="*/ 153 w 220"/>
              <a:gd name="T29" fmla="*/ 9 h 231"/>
              <a:gd name="T30" fmla="*/ 132 w 220"/>
              <a:gd name="T31" fmla="*/ 2 h 231"/>
              <a:gd name="T32" fmla="*/ 110 w 220"/>
              <a:gd name="T33" fmla="*/ 0 h 231"/>
              <a:gd name="T34" fmla="*/ 88 w 220"/>
              <a:gd name="T35" fmla="*/ 2 h 231"/>
              <a:gd name="T36" fmla="*/ 67 w 220"/>
              <a:gd name="T37" fmla="*/ 9 h 231"/>
              <a:gd name="T38" fmla="*/ 49 w 220"/>
              <a:gd name="T39" fmla="*/ 19 h 231"/>
              <a:gd name="T40" fmla="*/ 32 w 220"/>
              <a:gd name="T41" fmla="*/ 33 h 231"/>
              <a:gd name="T42" fmla="*/ 19 w 220"/>
              <a:gd name="T43" fmla="*/ 51 h 231"/>
              <a:gd name="T44" fmla="*/ 10 w 220"/>
              <a:gd name="T45" fmla="*/ 70 h 231"/>
              <a:gd name="T46" fmla="*/ 3 w 220"/>
              <a:gd name="T47" fmla="*/ 92 h 231"/>
              <a:gd name="T48" fmla="*/ 0 w 220"/>
              <a:gd name="T49" fmla="*/ 115 h 231"/>
              <a:gd name="T50" fmla="*/ 3 w 220"/>
              <a:gd name="T51" fmla="*/ 139 h 231"/>
              <a:gd name="T52" fmla="*/ 10 w 220"/>
              <a:gd name="T53" fmla="*/ 161 h 231"/>
              <a:gd name="T54" fmla="*/ 19 w 220"/>
              <a:gd name="T55" fmla="*/ 180 h 231"/>
              <a:gd name="T56" fmla="*/ 32 w 220"/>
              <a:gd name="T57" fmla="*/ 198 h 231"/>
              <a:gd name="T58" fmla="*/ 49 w 220"/>
              <a:gd name="T59" fmla="*/ 212 h 231"/>
              <a:gd name="T60" fmla="*/ 67 w 220"/>
              <a:gd name="T61" fmla="*/ 222 h 231"/>
              <a:gd name="T62" fmla="*/ 88 w 220"/>
              <a:gd name="T63" fmla="*/ 229 h 231"/>
              <a:gd name="T64" fmla="*/ 110 w 220"/>
              <a:gd name="T65" fmla="*/ 231 h 2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0"/>
              <a:gd name="T100" fmla="*/ 0 h 231"/>
              <a:gd name="T101" fmla="*/ 220 w 220"/>
              <a:gd name="T102" fmla="*/ 231 h 2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0" h="231">
                <a:moveTo>
                  <a:pt x="110" y="231"/>
                </a:moveTo>
                <a:lnTo>
                  <a:pt x="132" y="229"/>
                </a:lnTo>
                <a:lnTo>
                  <a:pt x="153" y="222"/>
                </a:lnTo>
                <a:lnTo>
                  <a:pt x="172" y="212"/>
                </a:lnTo>
                <a:lnTo>
                  <a:pt x="187" y="198"/>
                </a:lnTo>
                <a:lnTo>
                  <a:pt x="201" y="180"/>
                </a:lnTo>
                <a:lnTo>
                  <a:pt x="211" y="161"/>
                </a:lnTo>
                <a:lnTo>
                  <a:pt x="218" y="139"/>
                </a:lnTo>
                <a:lnTo>
                  <a:pt x="220" y="115"/>
                </a:lnTo>
                <a:lnTo>
                  <a:pt x="218" y="92"/>
                </a:lnTo>
                <a:lnTo>
                  <a:pt x="211" y="70"/>
                </a:lnTo>
                <a:lnTo>
                  <a:pt x="201" y="51"/>
                </a:lnTo>
                <a:lnTo>
                  <a:pt x="187" y="33"/>
                </a:lnTo>
                <a:lnTo>
                  <a:pt x="172" y="19"/>
                </a:lnTo>
                <a:lnTo>
                  <a:pt x="153" y="9"/>
                </a:lnTo>
                <a:lnTo>
                  <a:pt x="132" y="2"/>
                </a:lnTo>
                <a:lnTo>
                  <a:pt x="110" y="0"/>
                </a:lnTo>
                <a:lnTo>
                  <a:pt x="88" y="2"/>
                </a:lnTo>
                <a:lnTo>
                  <a:pt x="67" y="9"/>
                </a:lnTo>
                <a:lnTo>
                  <a:pt x="49" y="19"/>
                </a:lnTo>
                <a:lnTo>
                  <a:pt x="32" y="33"/>
                </a:lnTo>
                <a:lnTo>
                  <a:pt x="19" y="51"/>
                </a:lnTo>
                <a:lnTo>
                  <a:pt x="10" y="70"/>
                </a:lnTo>
                <a:lnTo>
                  <a:pt x="3" y="92"/>
                </a:lnTo>
                <a:lnTo>
                  <a:pt x="0" y="115"/>
                </a:lnTo>
                <a:lnTo>
                  <a:pt x="3" y="139"/>
                </a:lnTo>
                <a:lnTo>
                  <a:pt x="10" y="161"/>
                </a:lnTo>
                <a:lnTo>
                  <a:pt x="19" y="180"/>
                </a:lnTo>
                <a:lnTo>
                  <a:pt x="32" y="198"/>
                </a:lnTo>
                <a:lnTo>
                  <a:pt x="49" y="212"/>
                </a:lnTo>
                <a:lnTo>
                  <a:pt x="67" y="222"/>
                </a:lnTo>
                <a:lnTo>
                  <a:pt x="88" y="229"/>
                </a:lnTo>
                <a:lnTo>
                  <a:pt x="110" y="231"/>
                </a:lnTo>
                <a:close/>
              </a:path>
            </a:pathLst>
          </a:custGeom>
          <a:solidFill>
            <a:srgbClr val="FFFFFF"/>
          </a:solidFill>
          <a:ln w="9525">
            <a:noFill/>
            <a:round/>
            <a:headEnd/>
            <a:tailEnd/>
          </a:ln>
        </p:spPr>
        <p:txBody>
          <a:bodyPr lIns="91440" tIns="45720" rIns="91440" bIns="45720"/>
          <a:lstStyle/>
          <a:p>
            <a:pPr fontAlgn="base">
              <a:spcBef>
                <a:spcPct val="0"/>
              </a:spcBef>
              <a:spcAft>
                <a:spcPct val="0"/>
              </a:spcAft>
            </a:pPr>
            <a:endParaRPr lang="en-US">
              <a:solidFill>
                <a:srgbClr val="000000"/>
              </a:solidFill>
              <a:latin typeface="Arial" charset="0"/>
              <a:cs typeface="Arial" charset="0"/>
            </a:endParaRPr>
          </a:p>
        </p:txBody>
      </p:sp>
      <p:sp>
        <p:nvSpPr>
          <p:cNvPr id="8324" name="Freeform 194"/>
          <p:cNvSpPr>
            <a:spLocks/>
          </p:cNvSpPr>
          <p:nvPr/>
        </p:nvSpPr>
        <p:spPr bwMode="auto">
          <a:xfrm>
            <a:off x="4214814" y="4651375"/>
            <a:ext cx="9525" cy="14288"/>
          </a:xfrm>
          <a:custGeom>
            <a:avLst/>
            <a:gdLst>
              <a:gd name="T0" fmla="*/ 18 w 35"/>
              <a:gd name="T1" fmla="*/ 0 h 39"/>
              <a:gd name="T2" fmla="*/ 25 w 35"/>
              <a:gd name="T3" fmla="*/ 2 h 39"/>
              <a:gd name="T4" fmla="*/ 31 w 35"/>
              <a:gd name="T5" fmla="*/ 6 h 39"/>
              <a:gd name="T6" fmla="*/ 34 w 35"/>
              <a:gd name="T7" fmla="*/ 12 h 39"/>
              <a:gd name="T8" fmla="*/ 35 w 35"/>
              <a:gd name="T9" fmla="*/ 19 h 39"/>
              <a:gd name="T10" fmla="*/ 34 w 35"/>
              <a:gd name="T11" fmla="*/ 27 h 39"/>
              <a:gd name="T12" fmla="*/ 31 w 35"/>
              <a:gd name="T13" fmla="*/ 33 h 39"/>
              <a:gd name="T14" fmla="*/ 25 w 35"/>
              <a:gd name="T15" fmla="*/ 37 h 39"/>
              <a:gd name="T16" fmla="*/ 18 w 35"/>
              <a:gd name="T17" fmla="*/ 39 h 39"/>
              <a:gd name="T18" fmla="*/ 12 w 35"/>
              <a:gd name="T19" fmla="*/ 37 h 39"/>
              <a:gd name="T20" fmla="*/ 6 w 35"/>
              <a:gd name="T21" fmla="*/ 33 h 39"/>
              <a:gd name="T22" fmla="*/ 1 w 35"/>
              <a:gd name="T23" fmla="*/ 27 h 39"/>
              <a:gd name="T24" fmla="*/ 0 w 35"/>
              <a:gd name="T25" fmla="*/ 19 h 39"/>
              <a:gd name="T26" fmla="*/ 1 w 35"/>
              <a:gd name="T27" fmla="*/ 12 h 39"/>
              <a:gd name="T28" fmla="*/ 6 w 35"/>
              <a:gd name="T29" fmla="*/ 6 h 39"/>
              <a:gd name="T30" fmla="*/ 12 w 35"/>
              <a:gd name="T31" fmla="*/ 2 h 39"/>
              <a:gd name="T32" fmla="*/ 18 w 35"/>
              <a:gd name="T33" fmla="*/ 0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
              <a:gd name="T52" fmla="*/ 0 h 39"/>
              <a:gd name="T53" fmla="*/ 35 w 35"/>
              <a:gd name="T54" fmla="*/ 39 h 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 h="39">
                <a:moveTo>
                  <a:pt x="18" y="0"/>
                </a:moveTo>
                <a:lnTo>
                  <a:pt x="25" y="2"/>
                </a:lnTo>
                <a:lnTo>
                  <a:pt x="31" y="6"/>
                </a:lnTo>
                <a:lnTo>
                  <a:pt x="34" y="12"/>
                </a:lnTo>
                <a:lnTo>
                  <a:pt x="35" y="19"/>
                </a:lnTo>
                <a:lnTo>
                  <a:pt x="34" y="27"/>
                </a:lnTo>
                <a:lnTo>
                  <a:pt x="31" y="33"/>
                </a:lnTo>
                <a:lnTo>
                  <a:pt x="25" y="37"/>
                </a:lnTo>
                <a:lnTo>
                  <a:pt x="18" y="39"/>
                </a:lnTo>
                <a:lnTo>
                  <a:pt x="12" y="37"/>
                </a:lnTo>
                <a:lnTo>
                  <a:pt x="6" y="33"/>
                </a:lnTo>
                <a:lnTo>
                  <a:pt x="1" y="27"/>
                </a:lnTo>
                <a:lnTo>
                  <a:pt x="0" y="19"/>
                </a:lnTo>
                <a:lnTo>
                  <a:pt x="1" y="12"/>
                </a:lnTo>
                <a:lnTo>
                  <a:pt x="6" y="6"/>
                </a:lnTo>
                <a:lnTo>
                  <a:pt x="12" y="2"/>
                </a:lnTo>
                <a:lnTo>
                  <a:pt x="18" y="0"/>
                </a:lnTo>
                <a:close/>
              </a:path>
            </a:pathLst>
          </a:custGeom>
          <a:solidFill>
            <a:srgbClr val="7F7FFF"/>
          </a:solidFill>
          <a:ln w="9525">
            <a:noFill/>
            <a:round/>
            <a:headEnd/>
            <a:tailEnd/>
          </a:ln>
        </p:spPr>
        <p:txBody>
          <a:bodyPr lIns="91440" tIns="45720" rIns="91440" bIns="45720"/>
          <a:lstStyle/>
          <a:p>
            <a:pPr fontAlgn="base">
              <a:spcBef>
                <a:spcPct val="0"/>
              </a:spcBef>
              <a:spcAft>
                <a:spcPct val="0"/>
              </a:spcAft>
            </a:pPr>
            <a:endParaRPr lang="en-US">
              <a:solidFill>
                <a:srgbClr val="000000"/>
              </a:solidFill>
              <a:latin typeface="Arial" charset="0"/>
              <a:cs typeface="Arial" charset="0"/>
            </a:endParaRPr>
          </a:p>
        </p:txBody>
      </p:sp>
      <p:sp>
        <p:nvSpPr>
          <p:cNvPr id="8325" name="Freeform 195"/>
          <p:cNvSpPr>
            <a:spLocks/>
          </p:cNvSpPr>
          <p:nvPr/>
        </p:nvSpPr>
        <p:spPr bwMode="auto">
          <a:xfrm>
            <a:off x="4216400" y="4619625"/>
            <a:ext cx="6350" cy="7938"/>
          </a:xfrm>
          <a:custGeom>
            <a:avLst/>
            <a:gdLst>
              <a:gd name="T0" fmla="*/ 10 w 21"/>
              <a:gd name="T1" fmla="*/ 22 h 22"/>
              <a:gd name="T2" fmla="*/ 15 w 21"/>
              <a:gd name="T3" fmla="*/ 20 h 22"/>
              <a:gd name="T4" fmla="*/ 17 w 21"/>
              <a:gd name="T5" fmla="*/ 18 h 22"/>
              <a:gd name="T6" fmla="*/ 19 w 21"/>
              <a:gd name="T7" fmla="*/ 16 h 22"/>
              <a:gd name="T8" fmla="*/ 21 w 21"/>
              <a:gd name="T9" fmla="*/ 11 h 22"/>
              <a:gd name="T10" fmla="*/ 19 w 21"/>
              <a:gd name="T11" fmla="*/ 6 h 22"/>
              <a:gd name="T12" fmla="*/ 17 w 21"/>
              <a:gd name="T13" fmla="*/ 4 h 22"/>
              <a:gd name="T14" fmla="*/ 15 w 21"/>
              <a:gd name="T15" fmla="*/ 1 h 22"/>
              <a:gd name="T16" fmla="*/ 10 w 21"/>
              <a:gd name="T17" fmla="*/ 0 h 22"/>
              <a:gd name="T18" fmla="*/ 6 w 21"/>
              <a:gd name="T19" fmla="*/ 1 h 22"/>
              <a:gd name="T20" fmla="*/ 4 w 21"/>
              <a:gd name="T21" fmla="*/ 4 h 22"/>
              <a:gd name="T22" fmla="*/ 1 w 21"/>
              <a:gd name="T23" fmla="*/ 6 h 22"/>
              <a:gd name="T24" fmla="*/ 0 w 21"/>
              <a:gd name="T25" fmla="*/ 11 h 22"/>
              <a:gd name="T26" fmla="*/ 1 w 21"/>
              <a:gd name="T27" fmla="*/ 16 h 22"/>
              <a:gd name="T28" fmla="*/ 4 w 21"/>
              <a:gd name="T29" fmla="*/ 18 h 22"/>
              <a:gd name="T30" fmla="*/ 6 w 21"/>
              <a:gd name="T31" fmla="*/ 20 h 22"/>
              <a:gd name="T32" fmla="*/ 10 w 21"/>
              <a:gd name="T33" fmla="*/ 22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22"/>
              <a:gd name="T53" fmla="*/ 21 w 21"/>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22">
                <a:moveTo>
                  <a:pt x="10" y="22"/>
                </a:moveTo>
                <a:lnTo>
                  <a:pt x="15" y="20"/>
                </a:lnTo>
                <a:lnTo>
                  <a:pt x="17" y="18"/>
                </a:lnTo>
                <a:lnTo>
                  <a:pt x="19" y="16"/>
                </a:lnTo>
                <a:lnTo>
                  <a:pt x="21" y="11"/>
                </a:lnTo>
                <a:lnTo>
                  <a:pt x="19" y="6"/>
                </a:lnTo>
                <a:lnTo>
                  <a:pt x="17" y="4"/>
                </a:lnTo>
                <a:lnTo>
                  <a:pt x="15" y="1"/>
                </a:lnTo>
                <a:lnTo>
                  <a:pt x="10" y="0"/>
                </a:lnTo>
                <a:lnTo>
                  <a:pt x="6" y="1"/>
                </a:lnTo>
                <a:lnTo>
                  <a:pt x="4" y="4"/>
                </a:lnTo>
                <a:lnTo>
                  <a:pt x="1" y="6"/>
                </a:lnTo>
                <a:lnTo>
                  <a:pt x="0" y="11"/>
                </a:lnTo>
                <a:lnTo>
                  <a:pt x="1" y="16"/>
                </a:lnTo>
                <a:lnTo>
                  <a:pt x="4" y="18"/>
                </a:lnTo>
                <a:lnTo>
                  <a:pt x="6" y="20"/>
                </a:lnTo>
                <a:lnTo>
                  <a:pt x="10" y="22"/>
                </a:lnTo>
                <a:close/>
              </a:path>
            </a:pathLst>
          </a:custGeom>
          <a:solidFill>
            <a:srgbClr val="7F7FFF"/>
          </a:solidFill>
          <a:ln w="9525">
            <a:noFill/>
            <a:round/>
            <a:headEnd/>
            <a:tailEnd/>
          </a:ln>
        </p:spPr>
        <p:txBody>
          <a:bodyPr lIns="91440" tIns="45720" rIns="91440" bIns="45720"/>
          <a:lstStyle/>
          <a:p>
            <a:pPr fontAlgn="base">
              <a:spcBef>
                <a:spcPct val="0"/>
              </a:spcBef>
              <a:spcAft>
                <a:spcPct val="0"/>
              </a:spcAft>
            </a:pPr>
            <a:endParaRPr lang="en-US">
              <a:solidFill>
                <a:srgbClr val="000000"/>
              </a:solidFill>
              <a:latin typeface="Arial" charset="0"/>
              <a:cs typeface="Arial" charset="0"/>
            </a:endParaRPr>
          </a:p>
        </p:txBody>
      </p:sp>
      <p:sp>
        <p:nvSpPr>
          <p:cNvPr id="8326" name="Freeform 196"/>
          <p:cNvSpPr>
            <a:spLocks/>
          </p:cNvSpPr>
          <p:nvPr/>
        </p:nvSpPr>
        <p:spPr bwMode="auto">
          <a:xfrm>
            <a:off x="4216400" y="4691064"/>
            <a:ext cx="6350" cy="9525"/>
          </a:xfrm>
          <a:custGeom>
            <a:avLst/>
            <a:gdLst>
              <a:gd name="T0" fmla="*/ 10 w 21"/>
              <a:gd name="T1" fmla="*/ 21 h 21"/>
              <a:gd name="T2" fmla="*/ 15 w 21"/>
              <a:gd name="T3" fmla="*/ 20 h 21"/>
              <a:gd name="T4" fmla="*/ 17 w 21"/>
              <a:gd name="T5" fmla="*/ 18 h 21"/>
              <a:gd name="T6" fmla="*/ 19 w 21"/>
              <a:gd name="T7" fmla="*/ 15 h 21"/>
              <a:gd name="T8" fmla="*/ 21 w 21"/>
              <a:gd name="T9" fmla="*/ 11 h 21"/>
              <a:gd name="T10" fmla="*/ 19 w 21"/>
              <a:gd name="T11" fmla="*/ 6 h 21"/>
              <a:gd name="T12" fmla="*/ 17 w 21"/>
              <a:gd name="T13" fmla="*/ 3 h 21"/>
              <a:gd name="T14" fmla="*/ 15 w 21"/>
              <a:gd name="T15" fmla="*/ 1 h 21"/>
              <a:gd name="T16" fmla="*/ 10 w 21"/>
              <a:gd name="T17" fmla="*/ 0 h 21"/>
              <a:gd name="T18" fmla="*/ 6 w 21"/>
              <a:gd name="T19" fmla="*/ 1 h 21"/>
              <a:gd name="T20" fmla="*/ 4 w 21"/>
              <a:gd name="T21" fmla="*/ 3 h 21"/>
              <a:gd name="T22" fmla="*/ 1 w 21"/>
              <a:gd name="T23" fmla="*/ 6 h 21"/>
              <a:gd name="T24" fmla="*/ 0 w 21"/>
              <a:gd name="T25" fmla="*/ 11 h 21"/>
              <a:gd name="T26" fmla="*/ 1 w 21"/>
              <a:gd name="T27" fmla="*/ 15 h 21"/>
              <a:gd name="T28" fmla="*/ 4 w 21"/>
              <a:gd name="T29" fmla="*/ 18 h 21"/>
              <a:gd name="T30" fmla="*/ 6 w 21"/>
              <a:gd name="T31" fmla="*/ 20 h 21"/>
              <a:gd name="T32" fmla="*/ 10 w 21"/>
              <a:gd name="T33" fmla="*/ 21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21"/>
              <a:gd name="T53" fmla="*/ 21 w 21"/>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21">
                <a:moveTo>
                  <a:pt x="10" y="21"/>
                </a:moveTo>
                <a:lnTo>
                  <a:pt x="15" y="20"/>
                </a:lnTo>
                <a:lnTo>
                  <a:pt x="17" y="18"/>
                </a:lnTo>
                <a:lnTo>
                  <a:pt x="19" y="15"/>
                </a:lnTo>
                <a:lnTo>
                  <a:pt x="21" y="11"/>
                </a:lnTo>
                <a:lnTo>
                  <a:pt x="19" y="6"/>
                </a:lnTo>
                <a:lnTo>
                  <a:pt x="17" y="3"/>
                </a:lnTo>
                <a:lnTo>
                  <a:pt x="15" y="1"/>
                </a:lnTo>
                <a:lnTo>
                  <a:pt x="10" y="0"/>
                </a:lnTo>
                <a:lnTo>
                  <a:pt x="6" y="1"/>
                </a:lnTo>
                <a:lnTo>
                  <a:pt x="4" y="3"/>
                </a:lnTo>
                <a:lnTo>
                  <a:pt x="1" y="6"/>
                </a:lnTo>
                <a:lnTo>
                  <a:pt x="0" y="11"/>
                </a:lnTo>
                <a:lnTo>
                  <a:pt x="1" y="15"/>
                </a:lnTo>
                <a:lnTo>
                  <a:pt x="4" y="18"/>
                </a:lnTo>
                <a:lnTo>
                  <a:pt x="6" y="20"/>
                </a:lnTo>
                <a:lnTo>
                  <a:pt x="10" y="21"/>
                </a:lnTo>
                <a:close/>
              </a:path>
            </a:pathLst>
          </a:custGeom>
          <a:solidFill>
            <a:srgbClr val="7F7FFF"/>
          </a:solidFill>
          <a:ln w="9525">
            <a:noFill/>
            <a:round/>
            <a:headEnd/>
            <a:tailEnd/>
          </a:ln>
        </p:spPr>
        <p:txBody>
          <a:bodyPr lIns="91440" tIns="45720" rIns="91440" bIns="45720"/>
          <a:lstStyle/>
          <a:p>
            <a:pPr fontAlgn="base">
              <a:spcBef>
                <a:spcPct val="0"/>
              </a:spcBef>
              <a:spcAft>
                <a:spcPct val="0"/>
              </a:spcAft>
            </a:pPr>
            <a:endParaRPr lang="en-US">
              <a:solidFill>
                <a:srgbClr val="000000"/>
              </a:solidFill>
              <a:latin typeface="Arial" charset="0"/>
              <a:cs typeface="Arial" charset="0"/>
            </a:endParaRPr>
          </a:p>
        </p:txBody>
      </p:sp>
      <p:sp>
        <p:nvSpPr>
          <p:cNvPr id="8327" name="Freeform 197"/>
          <p:cNvSpPr>
            <a:spLocks/>
          </p:cNvSpPr>
          <p:nvPr/>
        </p:nvSpPr>
        <p:spPr bwMode="auto">
          <a:xfrm>
            <a:off x="4194176" y="4656139"/>
            <a:ext cx="4763" cy="7937"/>
          </a:xfrm>
          <a:custGeom>
            <a:avLst/>
            <a:gdLst>
              <a:gd name="T0" fmla="*/ 20 w 20"/>
              <a:gd name="T1" fmla="*/ 10 h 20"/>
              <a:gd name="T2" fmla="*/ 19 w 20"/>
              <a:gd name="T3" fmla="*/ 6 h 20"/>
              <a:gd name="T4" fmla="*/ 17 w 20"/>
              <a:gd name="T5" fmla="*/ 2 h 20"/>
              <a:gd name="T6" fmla="*/ 15 w 20"/>
              <a:gd name="T7" fmla="*/ 1 h 20"/>
              <a:gd name="T8" fmla="*/ 10 w 20"/>
              <a:gd name="T9" fmla="*/ 0 h 20"/>
              <a:gd name="T10" fmla="*/ 6 w 20"/>
              <a:gd name="T11" fmla="*/ 1 h 20"/>
              <a:gd name="T12" fmla="*/ 3 w 20"/>
              <a:gd name="T13" fmla="*/ 2 h 20"/>
              <a:gd name="T14" fmla="*/ 1 w 20"/>
              <a:gd name="T15" fmla="*/ 6 h 20"/>
              <a:gd name="T16" fmla="*/ 0 w 20"/>
              <a:gd name="T17" fmla="*/ 10 h 20"/>
              <a:gd name="T18" fmla="*/ 1 w 20"/>
              <a:gd name="T19" fmla="*/ 14 h 20"/>
              <a:gd name="T20" fmla="*/ 3 w 20"/>
              <a:gd name="T21" fmla="*/ 17 h 20"/>
              <a:gd name="T22" fmla="*/ 6 w 20"/>
              <a:gd name="T23" fmla="*/ 19 h 20"/>
              <a:gd name="T24" fmla="*/ 10 w 20"/>
              <a:gd name="T25" fmla="*/ 20 h 20"/>
              <a:gd name="T26" fmla="*/ 15 w 20"/>
              <a:gd name="T27" fmla="*/ 19 h 20"/>
              <a:gd name="T28" fmla="*/ 17 w 20"/>
              <a:gd name="T29" fmla="*/ 17 h 20"/>
              <a:gd name="T30" fmla="*/ 19 w 20"/>
              <a:gd name="T31" fmla="*/ 14 h 20"/>
              <a:gd name="T32" fmla="*/ 20 w 20"/>
              <a:gd name="T33" fmla="*/ 10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20"/>
              <a:gd name="T53" fmla="*/ 20 w 20"/>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20">
                <a:moveTo>
                  <a:pt x="20" y="10"/>
                </a:moveTo>
                <a:lnTo>
                  <a:pt x="19" y="6"/>
                </a:lnTo>
                <a:lnTo>
                  <a:pt x="17" y="2"/>
                </a:lnTo>
                <a:lnTo>
                  <a:pt x="15" y="1"/>
                </a:lnTo>
                <a:lnTo>
                  <a:pt x="10" y="0"/>
                </a:lnTo>
                <a:lnTo>
                  <a:pt x="6" y="1"/>
                </a:lnTo>
                <a:lnTo>
                  <a:pt x="3" y="2"/>
                </a:lnTo>
                <a:lnTo>
                  <a:pt x="1" y="6"/>
                </a:lnTo>
                <a:lnTo>
                  <a:pt x="0" y="10"/>
                </a:lnTo>
                <a:lnTo>
                  <a:pt x="1" y="14"/>
                </a:lnTo>
                <a:lnTo>
                  <a:pt x="3" y="17"/>
                </a:lnTo>
                <a:lnTo>
                  <a:pt x="6" y="19"/>
                </a:lnTo>
                <a:lnTo>
                  <a:pt x="10" y="20"/>
                </a:lnTo>
                <a:lnTo>
                  <a:pt x="15" y="19"/>
                </a:lnTo>
                <a:lnTo>
                  <a:pt x="17" y="17"/>
                </a:lnTo>
                <a:lnTo>
                  <a:pt x="19" y="14"/>
                </a:lnTo>
                <a:lnTo>
                  <a:pt x="20" y="10"/>
                </a:lnTo>
                <a:close/>
              </a:path>
            </a:pathLst>
          </a:custGeom>
          <a:solidFill>
            <a:srgbClr val="7F7FFF"/>
          </a:solidFill>
          <a:ln w="9525">
            <a:noFill/>
            <a:round/>
            <a:headEnd/>
            <a:tailEnd/>
          </a:ln>
        </p:spPr>
        <p:txBody>
          <a:bodyPr lIns="91440" tIns="45720" rIns="91440" bIns="45720"/>
          <a:lstStyle/>
          <a:p>
            <a:pPr fontAlgn="base">
              <a:spcBef>
                <a:spcPct val="0"/>
              </a:spcBef>
              <a:spcAft>
                <a:spcPct val="0"/>
              </a:spcAft>
            </a:pPr>
            <a:endParaRPr lang="en-US">
              <a:solidFill>
                <a:srgbClr val="000000"/>
              </a:solidFill>
              <a:latin typeface="Arial" charset="0"/>
              <a:cs typeface="Arial" charset="0"/>
            </a:endParaRPr>
          </a:p>
        </p:txBody>
      </p:sp>
      <p:sp>
        <p:nvSpPr>
          <p:cNvPr id="8328" name="Freeform 198"/>
          <p:cNvSpPr>
            <a:spLocks/>
          </p:cNvSpPr>
          <p:nvPr/>
        </p:nvSpPr>
        <p:spPr bwMode="auto">
          <a:xfrm>
            <a:off x="4240213" y="4656139"/>
            <a:ext cx="4762" cy="7937"/>
          </a:xfrm>
          <a:custGeom>
            <a:avLst/>
            <a:gdLst>
              <a:gd name="T0" fmla="*/ 21 w 21"/>
              <a:gd name="T1" fmla="*/ 10 h 20"/>
              <a:gd name="T2" fmla="*/ 19 w 21"/>
              <a:gd name="T3" fmla="*/ 6 h 20"/>
              <a:gd name="T4" fmla="*/ 17 w 21"/>
              <a:gd name="T5" fmla="*/ 2 h 20"/>
              <a:gd name="T6" fmla="*/ 15 w 21"/>
              <a:gd name="T7" fmla="*/ 1 h 20"/>
              <a:gd name="T8" fmla="*/ 10 w 21"/>
              <a:gd name="T9" fmla="*/ 0 h 20"/>
              <a:gd name="T10" fmla="*/ 6 w 21"/>
              <a:gd name="T11" fmla="*/ 1 h 20"/>
              <a:gd name="T12" fmla="*/ 4 w 21"/>
              <a:gd name="T13" fmla="*/ 2 h 20"/>
              <a:gd name="T14" fmla="*/ 1 w 21"/>
              <a:gd name="T15" fmla="*/ 6 h 20"/>
              <a:gd name="T16" fmla="*/ 0 w 21"/>
              <a:gd name="T17" fmla="*/ 10 h 20"/>
              <a:gd name="T18" fmla="*/ 1 w 21"/>
              <a:gd name="T19" fmla="*/ 14 h 20"/>
              <a:gd name="T20" fmla="*/ 4 w 21"/>
              <a:gd name="T21" fmla="*/ 17 h 20"/>
              <a:gd name="T22" fmla="*/ 6 w 21"/>
              <a:gd name="T23" fmla="*/ 19 h 20"/>
              <a:gd name="T24" fmla="*/ 10 w 21"/>
              <a:gd name="T25" fmla="*/ 20 h 20"/>
              <a:gd name="T26" fmla="*/ 15 w 21"/>
              <a:gd name="T27" fmla="*/ 19 h 20"/>
              <a:gd name="T28" fmla="*/ 17 w 21"/>
              <a:gd name="T29" fmla="*/ 17 h 20"/>
              <a:gd name="T30" fmla="*/ 19 w 21"/>
              <a:gd name="T31" fmla="*/ 14 h 20"/>
              <a:gd name="T32" fmla="*/ 21 w 21"/>
              <a:gd name="T33" fmla="*/ 10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20"/>
              <a:gd name="T53" fmla="*/ 21 w 21"/>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20">
                <a:moveTo>
                  <a:pt x="21" y="10"/>
                </a:moveTo>
                <a:lnTo>
                  <a:pt x="19" y="6"/>
                </a:lnTo>
                <a:lnTo>
                  <a:pt x="17" y="2"/>
                </a:lnTo>
                <a:lnTo>
                  <a:pt x="15" y="1"/>
                </a:lnTo>
                <a:lnTo>
                  <a:pt x="10" y="0"/>
                </a:lnTo>
                <a:lnTo>
                  <a:pt x="6" y="1"/>
                </a:lnTo>
                <a:lnTo>
                  <a:pt x="4" y="2"/>
                </a:lnTo>
                <a:lnTo>
                  <a:pt x="1" y="6"/>
                </a:lnTo>
                <a:lnTo>
                  <a:pt x="0" y="10"/>
                </a:lnTo>
                <a:lnTo>
                  <a:pt x="1" y="14"/>
                </a:lnTo>
                <a:lnTo>
                  <a:pt x="4" y="17"/>
                </a:lnTo>
                <a:lnTo>
                  <a:pt x="6" y="19"/>
                </a:lnTo>
                <a:lnTo>
                  <a:pt x="10" y="20"/>
                </a:lnTo>
                <a:lnTo>
                  <a:pt x="15" y="19"/>
                </a:lnTo>
                <a:lnTo>
                  <a:pt x="17" y="17"/>
                </a:lnTo>
                <a:lnTo>
                  <a:pt x="19" y="14"/>
                </a:lnTo>
                <a:lnTo>
                  <a:pt x="21" y="10"/>
                </a:lnTo>
                <a:close/>
              </a:path>
            </a:pathLst>
          </a:custGeom>
          <a:solidFill>
            <a:srgbClr val="7F7FFF"/>
          </a:solidFill>
          <a:ln w="9525">
            <a:noFill/>
            <a:round/>
            <a:headEnd/>
            <a:tailEnd/>
          </a:ln>
        </p:spPr>
        <p:txBody>
          <a:bodyPr lIns="91440" tIns="45720" rIns="91440" bIns="45720"/>
          <a:lstStyle/>
          <a:p>
            <a:pPr fontAlgn="base">
              <a:spcBef>
                <a:spcPct val="0"/>
              </a:spcBef>
              <a:spcAft>
                <a:spcPct val="0"/>
              </a:spcAft>
            </a:pPr>
            <a:endParaRPr lang="en-US">
              <a:solidFill>
                <a:srgbClr val="000000"/>
              </a:solidFill>
              <a:latin typeface="Arial" charset="0"/>
              <a:cs typeface="Arial" charset="0"/>
            </a:endParaRPr>
          </a:p>
        </p:txBody>
      </p:sp>
      <p:sp>
        <p:nvSpPr>
          <p:cNvPr id="8329" name="Freeform 199"/>
          <p:cNvSpPr>
            <a:spLocks/>
          </p:cNvSpPr>
          <p:nvPr/>
        </p:nvSpPr>
        <p:spPr bwMode="auto">
          <a:xfrm>
            <a:off x="4205289" y="4630738"/>
            <a:ext cx="15875" cy="30162"/>
          </a:xfrm>
          <a:custGeom>
            <a:avLst/>
            <a:gdLst>
              <a:gd name="T0" fmla="*/ 48 w 60"/>
              <a:gd name="T1" fmla="*/ 77 h 77"/>
              <a:gd name="T2" fmla="*/ 0 w 60"/>
              <a:gd name="T3" fmla="*/ 0 h 77"/>
              <a:gd name="T4" fmla="*/ 60 w 60"/>
              <a:gd name="T5" fmla="*/ 65 h 77"/>
              <a:gd name="T6" fmla="*/ 48 w 60"/>
              <a:gd name="T7" fmla="*/ 77 h 77"/>
              <a:gd name="T8" fmla="*/ 0 60000 65536"/>
              <a:gd name="T9" fmla="*/ 0 60000 65536"/>
              <a:gd name="T10" fmla="*/ 0 60000 65536"/>
              <a:gd name="T11" fmla="*/ 0 60000 65536"/>
              <a:gd name="T12" fmla="*/ 0 w 60"/>
              <a:gd name="T13" fmla="*/ 0 h 77"/>
              <a:gd name="T14" fmla="*/ 60 w 60"/>
              <a:gd name="T15" fmla="*/ 77 h 77"/>
            </a:gdLst>
            <a:ahLst/>
            <a:cxnLst>
              <a:cxn ang="T8">
                <a:pos x="T0" y="T1"/>
              </a:cxn>
              <a:cxn ang="T9">
                <a:pos x="T2" y="T3"/>
              </a:cxn>
              <a:cxn ang="T10">
                <a:pos x="T4" y="T5"/>
              </a:cxn>
              <a:cxn ang="T11">
                <a:pos x="T6" y="T7"/>
              </a:cxn>
            </a:cxnLst>
            <a:rect l="T12" t="T13" r="T14" b="T15"/>
            <a:pathLst>
              <a:path w="60" h="77">
                <a:moveTo>
                  <a:pt x="48" y="77"/>
                </a:moveTo>
                <a:lnTo>
                  <a:pt x="0" y="0"/>
                </a:lnTo>
                <a:lnTo>
                  <a:pt x="60" y="65"/>
                </a:lnTo>
                <a:lnTo>
                  <a:pt x="48" y="77"/>
                </a:lnTo>
                <a:close/>
              </a:path>
            </a:pathLst>
          </a:custGeom>
          <a:solidFill>
            <a:srgbClr val="7F7FFF"/>
          </a:solidFill>
          <a:ln w="9525">
            <a:noFill/>
            <a:round/>
            <a:headEnd/>
            <a:tailEnd/>
          </a:ln>
        </p:spPr>
        <p:txBody>
          <a:bodyPr lIns="91440" tIns="45720" rIns="91440" bIns="45720"/>
          <a:lstStyle/>
          <a:p>
            <a:pPr fontAlgn="base">
              <a:spcBef>
                <a:spcPct val="0"/>
              </a:spcBef>
              <a:spcAft>
                <a:spcPct val="0"/>
              </a:spcAft>
            </a:pPr>
            <a:endParaRPr lang="en-US">
              <a:solidFill>
                <a:srgbClr val="000000"/>
              </a:solidFill>
              <a:latin typeface="Arial" charset="0"/>
              <a:cs typeface="Arial" charset="0"/>
            </a:endParaRPr>
          </a:p>
        </p:txBody>
      </p:sp>
      <p:sp>
        <p:nvSpPr>
          <p:cNvPr id="1224" name="Freeform 200"/>
          <p:cNvSpPr>
            <a:spLocks/>
          </p:cNvSpPr>
          <p:nvPr/>
        </p:nvSpPr>
        <p:spPr bwMode="auto">
          <a:xfrm>
            <a:off x="4219576" y="4646614"/>
            <a:ext cx="15875" cy="15875"/>
          </a:xfrm>
          <a:custGeom>
            <a:avLst/>
            <a:gdLst/>
            <a:ahLst/>
            <a:cxnLst>
              <a:cxn ang="0">
                <a:pos x="0" y="28"/>
              </a:cxn>
              <a:cxn ang="0">
                <a:pos x="60" y="0"/>
              </a:cxn>
              <a:cxn ang="0">
                <a:pos x="8" y="41"/>
              </a:cxn>
              <a:cxn ang="0">
                <a:pos x="0" y="28"/>
              </a:cxn>
            </a:cxnLst>
            <a:rect l="0" t="0" r="r" b="b"/>
            <a:pathLst>
              <a:path w="60" h="41">
                <a:moveTo>
                  <a:pt x="0" y="28"/>
                </a:moveTo>
                <a:lnTo>
                  <a:pt x="60" y="0"/>
                </a:lnTo>
                <a:lnTo>
                  <a:pt x="8" y="41"/>
                </a:lnTo>
                <a:lnTo>
                  <a:pt x="0" y="28"/>
                </a:lnTo>
                <a:close/>
              </a:path>
            </a:pathLst>
          </a:custGeom>
          <a:solidFill>
            <a:schemeClr val="tx1">
              <a:lumMod val="65000"/>
              <a:lumOff val="35000"/>
            </a:schemeClr>
          </a:solidFill>
          <a:ln w="9525">
            <a:noFill/>
            <a:round/>
            <a:headEnd/>
            <a:tailEnd/>
          </a:ln>
        </p:spPr>
        <p:txBody>
          <a:bodyPr lIns="91440" tIns="45720" rIns="91440" bIns="45720"/>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8331" name="Freeform 201"/>
          <p:cNvSpPr>
            <a:spLocks/>
          </p:cNvSpPr>
          <p:nvPr/>
        </p:nvSpPr>
        <p:spPr bwMode="auto">
          <a:xfrm>
            <a:off x="4175125" y="4591050"/>
            <a:ext cx="38100" cy="52388"/>
          </a:xfrm>
          <a:custGeom>
            <a:avLst/>
            <a:gdLst>
              <a:gd name="T0" fmla="*/ 0 w 143"/>
              <a:gd name="T1" fmla="*/ 0 h 135"/>
              <a:gd name="T2" fmla="*/ 0 w 143"/>
              <a:gd name="T3" fmla="*/ 135 h 135"/>
              <a:gd name="T4" fmla="*/ 1 w 143"/>
              <a:gd name="T5" fmla="*/ 131 h 135"/>
              <a:gd name="T6" fmla="*/ 6 w 143"/>
              <a:gd name="T7" fmla="*/ 117 h 135"/>
              <a:gd name="T8" fmla="*/ 14 w 143"/>
              <a:gd name="T9" fmla="*/ 100 h 135"/>
              <a:gd name="T10" fmla="*/ 28 w 143"/>
              <a:gd name="T11" fmla="*/ 78 h 135"/>
              <a:gd name="T12" fmla="*/ 47 w 143"/>
              <a:gd name="T13" fmla="*/ 54 h 135"/>
              <a:gd name="T14" fmla="*/ 72 w 143"/>
              <a:gd name="T15" fmla="*/ 33 h 135"/>
              <a:gd name="T16" fmla="*/ 104 w 143"/>
              <a:gd name="T17" fmla="*/ 14 h 135"/>
              <a:gd name="T18" fmla="*/ 143 w 143"/>
              <a:gd name="T19" fmla="*/ 0 h 135"/>
              <a:gd name="T20" fmla="*/ 0 w 143"/>
              <a:gd name="T21" fmla="*/ 0 h 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135"/>
              <a:gd name="T35" fmla="*/ 143 w 143"/>
              <a:gd name="T36" fmla="*/ 135 h 1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135">
                <a:moveTo>
                  <a:pt x="0" y="0"/>
                </a:moveTo>
                <a:lnTo>
                  <a:pt x="0" y="135"/>
                </a:lnTo>
                <a:lnTo>
                  <a:pt x="1" y="131"/>
                </a:lnTo>
                <a:lnTo>
                  <a:pt x="6" y="117"/>
                </a:lnTo>
                <a:lnTo>
                  <a:pt x="14" y="100"/>
                </a:lnTo>
                <a:lnTo>
                  <a:pt x="28" y="78"/>
                </a:lnTo>
                <a:lnTo>
                  <a:pt x="47" y="54"/>
                </a:lnTo>
                <a:lnTo>
                  <a:pt x="72" y="33"/>
                </a:lnTo>
                <a:lnTo>
                  <a:pt x="104" y="14"/>
                </a:lnTo>
                <a:lnTo>
                  <a:pt x="143" y="0"/>
                </a:lnTo>
                <a:lnTo>
                  <a:pt x="0" y="0"/>
                </a:lnTo>
                <a:close/>
              </a:path>
            </a:pathLst>
          </a:custGeom>
          <a:solidFill>
            <a:srgbClr val="FFFFFF"/>
          </a:solidFill>
          <a:ln w="9525">
            <a:noFill/>
            <a:round/>
            <a:headEnd/>
            <a:tailEnd/>
          </a:ln>
        </p:spPr>
        <p:txBody>
          <a:bodyPr lIns="91440" tIns="45720" rIns="91440" bIns="45720"/>
          <a:lstStyle/>
          <a:p>
            <a:pPr fontAlgn="base">
              <a:spcBef>
                <a:spcPct val="0"/>
              </a:spcBef>
              <a:spcAft>
                <a:spcPct val="0"/>
              </a:spcAft>
            </a:pPr>
            <a:endParaRPr lang="en-US">
              <a:solidFill>
                <a:srgbClr val="000000"/>
              </a:solidFill>
              <a:latin typeface="Arial" charset="0"/>
              <a:cs typeface="Arial" charset="0"/>
            </a:endParaRPr>
          </a:p>
        </p:txBody>
      </p:sp>
      <p:sp>
        <p:nvSpPr>
          <p:cNvPr id="8332" name="Freeform 202"/>
          <p:cNvSpPr>
            <a:spLocks/>
          </p:cNvSpPr>
          <p:nvPr/>
        </p:nvSpPr>
        <p:spPr bwMode="auto">
          <a:xfrm>
            <a:off x="4229100" y="4591050"/>
            <a:ext cx="38100" cy="52388"/>
          </a:xfrm>
          <a:custGeom>
            <a:avLst/>
            <a:gdLst>
              <a:gd name="T0" fmla="*/ 145 w 145"/>
              <a:gd name="T1" fmla="*/ 0 h 135"/>
              <a:gd name="T2" fmla="*/ 145 w 145"/>
              <a:gd name="T3" fmla="*/ 135 h 135"/>
              <a:gd name="T4" fmla="*/ 144 w 145"/>
              <a:gd name="T5" fmla="*/ 131 h 135"/>
              <a:gd name="T6" fmla="*/ 139 w 145"/>
              <a:gd name="T7" fmla="*/ 117 h 135"/>
              <a:gd name="T8" fmla="*/ 131 w 145"/>
              <a:gd name="T9" fmla="*/ 100 h 135"/>
              <a:gd name="T10" fmla="*/ 117 w 145"/>
              <a:gd name="T11" fmla="*/ 78 h 135"/>
              <a:gd name="T12" fmla="*/ 98 w 145"/>
              <a:gd name="T13" fmla="*/ 54 h 135"/>
              <a:gd name="T14" fmla="*/ 72 w 145"/>
              <a:gd name="T15" fmla="*/ 33 h 135"/>
              <a:gd name="T16" fmla="*/ 40 w 145"/>
              <a:gd name="T17" fmla="*/ 14 h 135"/>
              <a:gd name="T18" fmla="*/ 0 w 145"/>
              <a:gd name="T19" fmla="*/ 0 h 135"/>
              <a:gd name="T20" fmla="*/ 145 w 145"/>
              <a:gd name="T21" fmla="*/ 0 h 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5"/>
              <a:gd name="T34" fmla="*/ 0 h 135"/>
              <a:gd name="T35" fmla="*/ 145 w 145"/>
              <a:gd name="T36" fmla="*/ 135 h 1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5" h="135">
                <a:moveTo>
                  <a:pt x="145" y="0"/>
                </a:moveTo>
                <a:lnTo>
                  <a:pt x="145" y="135"/>
                </a:lnTo>
                <a:lnTo>
                  <a:pt x="144" y="131"/>
                </a:lnTo>
                <a:lnTo>
                  <a:pt x="139" y="117"/>
                </a:lnTo>
                <a:lnTo>
                  <a:pt x="131" y="100"/>
                </a:lnTo>
                <a:lnTo>
                  <a:pt x="117" y="78"/>
                </a:lnTo>
                <a:lnTo>
                  <a:pt x="98" y="54"/>
                </a:lnTo>
                <a:lnTo>
                  <a:pt x="72" y="33"/>
                </a:lnTo>
                <a:lnTo>
                  <a:pt x="40" y="14"/>
                </a:lnTo>
                <a:lnTo>
                  <a:pt x="0" y="0"/>
                </a:lnTo>
                <a:lnTo>
                  <a:pt x="145" y="0"/>
                </a:lnTo>
                <a:close/>
              </a:path>
            </a:pathLst>
          </a:custGeom>
          <a:solidFill>
            <a:srgbClr val="FFFFFF"/>
          </a:solidFill>
          <a:ln w="9525">
            <a:noFill/>
            <a:round/>
            <a:headEnd/>
            <a:tailEnd/>
          </a:ln>
        </p:spPr>
        <p:txBody>
          <a:bodyPr lIns="91440" tIns="45720" rIns="91440" bIns="45720"/>
          <a:lstStyle/>
          <a:p>
            <a:pPr fontAlgn="base">
              <a:spcBef>
                <a:spcPct val="0"/>
              </a:spcBef>
              <a:spcAft>
                <a:spcPct val="0"/>
              </a:spcAft>
            </a:pPr>
            <a:endParaRPr lang="en-US">
              <a:solidFill>
                <a:srgbClr val="000000"/>
              </a:solidFill>
              <a:latin typeface="Arial" charset="0"/>
              <a:cs typeface="Arial" charset="0"/>
            </a:endParaRPr>
          </a:p>
        </p:txBody>
      </p:sp>
      <p:sp>
        <p:nvSpPr>
          <p:cNvPr id="8333" name="Freeform 203"/>
          <p:cNvSpPr>
            <a:spLocks/>
          </p:cNvSpPr>
          <p:nvPr/>
        </p:nvSpPr>
        <p:spPr bwMode="auto">
          <a:xfrm>
            <a:off x="4175125" y="4670426"/>
            <a:ext cx="38100" cy="53975"/>
          </a:xfrm>
          <a:custGeom>
            <a:avLst/>
            <a:gdLst>
              <a:gd name="T0" fmla="*/ 0 w 143"/>
              <a:gd name="T1" fmla="*/ 134 h 134"/>
              <a:gd name="T2" fmla="*/ 0 w 143"/>
              <a:gd name="T3" fmla="*/ 0 h 134"/>
              <a:gd name="T4" fmla="*/ 1 w 143"/>
              <a:gd name="T5" fmla="*/ 5 h 134"/>
              <a:gd name="T6" fmla="*/ 6 w 143"/>
              <a:gd name="T7" fmla="*/ 17 h 134"/>
              <a:gd name="T8" fmla="*/ 14 w 143"/>
              <a:gd name="T9" fmla="*/ 36 h 134"/>
              <a:gd name="T10" fmla="*/ 28 w 143"/>
              <a:gd name="T11" fmla="*/ 58 h 134"/>
              <a:gd name="T12" fmla="*/ 47 w 143"/>
              <a:gd name="T13" fmla="*/ 80 h 134"/>
              <a:gd name="T14" fmla="*/ 72 w 143"/>
              <a:gd name="T15" fmla="*/ 102 h 134"/>
              <a:gd name="T16" fmla="*/ 104 w 143"/>
              <a:gd name="T17" fmla="*/ 121 h 134"/>
              <a:gd name="T18" fmla="*/ 143 w 143"/>
              <a:gd name="T19" fmla="*/ 134 h 134"/>
              <a:gd name="T20" fmla="*/ 0 w 143"/>
              <a:gd name="T21" fmla="*/ 134 h 1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134"/>
              <a:gd name="T35" fmla="*/ 143 w 143"/>
              <a:gd name="T36" fmla="*/ 134 h 1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134">
                <a:moveTo>
                  <a:pt x="0" y="134"/>
                </a:moveTo>
                <a:lnTo>
                  <a:pt x="0" y="0"/>
                </a:lnTo>
                <a:lnTo>
                  <a:pt x="1" y="5"/>
                </a:lnTo>
                <a:lnTo>
                  <a:pt x="6" y="17"/>
                </a:lnTo>
                <a:lnTo>
                  <a:pt x="14" y="36"/>
                </a:lnTo>
                <a:lnTo>
                  <a:pt x="28" y="58"/>
                </a:lnTo>
                <a:lnTo>
                  <a:pt x="47" y="80"/>
                </a:lnTo>
                <a:lnTo>
                  <a:pt x="72" y="102"/>
                </a:lnTo>
                <a:lnTo>
                  <a:pt x="104" y="121"/>
                </a:lnTo>
                <a:lnTo>
                  <a:pt x="143" y="134"/>
                </a:lnTo>
                <a:lnTo>
                  <a:pt x="0" y="134"/>
                </a:lnTo>
                <a:close/>
              </a:path>
            </a:pathLst>
          </a:custGeom>
          <a:solidFill>
            <a:srgbClr val="FFFFFF"/>
          </a:solidFill>
          <a:ln w="9525">
            <a:noFill/>
            <a:round/>
            <a:headEnd/>
            <a:tailEnd/>
          </a:ln>
        </p:spPr>
        <p:txBody>
          <a:bodyPr lIns="91440" tIns="45720" rIns="91440" bIns="45720"/>
          <a:lstStyle/>
          <a:p>
            <a:pPr fontAlgn="base">
              <a:spcBef>
                <a:spcPct val="0"/>
              </a:spcBef>
              <a:spcAft>
                <a:spcPct val="0"/>
              </a:spcAft>
            </a:pPr>
            <a:endParaRPr lang="en-US">
              <a:solidFill>
                <a:srgbClr val="000000"/>
              </a:solidFill>
              <a:latin typeface="Arial" charset="0"/>
              <a:cs typeface="Arial" charset="0"/>
            </a:endParaRPr>
          </a:p>
        </p:txBody>
      </p:sp>
      <p:sp>
        <p:nvSpPr>
          <p:cNvPr id="8334" name="Freeform 204"/>
          <p:cNvSpPr>
            <a:spLocks/>
          </p:cNvSpPr>
          <p:nvPr/>
        </p:nvSpPr>
        <p:spPr bwMode="auto">
          <a:xfrm>
            <a:off x="4229100" y="4670426"/>
            <a:ext cx="38100" cy="53975"/>
          </a:xfrm>
          <a:custGeom>
            <a:avLst/>
            <a:gdLst>
              <a:gd name="T0" fmla="*/ 145 w 145"/>
              <a:gd name="T1" fmla="*/ 134 h 134"/>
              <a:gd name="T2" fmla="*/ 145 w 145"/>
              <a:gd name="T3" fmla="*/ 0 h 134"/>
              <a:gd name="T4" fmla="*/ 144 w 145"/>
              <a:gd name="T5" fmla="*/ 5 h 134"/>
              <a:gd name="T6" fmla="*/ 139 w 145"/>
              <a:gd name="T7" fmla="*/ 17 h 134"/>
              <a:gd name="T8" fmla="*/ 131 w 145"/>
              <a:gd name="T9" fmla="*/ 36 h 134"/>
              <a:gd name="T10" fmla="*/ 117 w 145"/>
              <a:gd name="T11" fmla="*/ 58 h 134"/>
              <a:gd name="T12" fmla="*/ 98 w 145"/>
              <a:gd name="T13" fmla="*/ 80 h 134"/>
              <a:gd name="T14" fmla="*/ 72 w 145"/>
              <a:gd name="T15" fmla="*/ 102 h 134"/>
              <a:gd name="T16" fmla="*/ 40 w 145"/>
              <a:gd name="T17" fmla="*/ 121 h 134"/>
              <a:gd name="T18" fmla="*/ 0 w 145"/>
              <a:gd name="T19" fmla="*/ 134 h 134"/>
              <a:gd name="T20" fmla="*/ 145 w 145"/>
              <a:gd name="T21" fmla="*/ 134 h 1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5"/>
              <a:gd name="T34" fmla="*/ 0 h 134"/>
              <a:gd name="T35" fmla="*/ 145 w 145"/>
              <a:gd name="T36" fmla="*/ 134 h 1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5" h="134">
                <a:moveTo>
                  <a:pt x="145" y="134"/>
                </a:moveTo>
                <a:lnTo>
                  <a:pt x="145" y="0"/>
                </a:lnTo>
                <a:lnTo>
                  <a:pt x="144" y="5"/>
                </a:lnTo>
                <a:lnTo>
                  <a:pt x="139" y="17"/>
                </a:lnTo>
                <a:lnTo>
                  <a:pt x="131" y="36"/>
                </a:lnTo>
                <a:lnTo>
                  <a:pt x="117" y="58"/>
                </a:lnTo>
                <a:lnTo>
                  <a:pt x="98" y="80"/>
                </a:lnTo>
                <a:lnTo>
                  <a:pt x="72" y="102"/>
                </a:lnTo>
                <a:lnTo>
                  <a:pt x="40" y="121"/>
                </a:lnTo>
                <a:lnTo>
                  <a:pt x="0" y="134"/>
                </a:lnTo>
                <a:lnTo>
                  <a:pt x="145" y="134"/>
                </a:lnTo>
                <a:close/>
              </a:path>
            </a:pathLst>
          </a:custGeom>
          <a:solidFill>
            <a:srgbClr val="FFFFFF"/>
          </a:solidFill>
          <a:ln w="9525">
            <a:noFill/>
            <a:round/>
            <a:headEnd/>
            <a:tailEnd/>
          </a:ln>
        </p:spPr>
        <p:txBody>
          <a:bodyPr lIns="91440" tIns="45720" rIns="91440" bIns="45720"/>
          <a:lstStyle/>
          <a:p>
            <a:pPr fontAlgn="base">
              <a:spcBef>
                <a:spcPct val="0"/>
              </a:spcBef>
              <a:spcAft>
                <a:spcPct val="0"/>
              </a:spcAft>
            </a:pPr>
            <a:endParaRPr lang="en-US">
              <a:solidFill>
                <a:srgbClr val="000000"/>
              </a:solidFill>
              <a:latin typeface="Arial" charset="0"/>
              <a:cs typeface="Arial" charset="0"/>
            </a:endParaRPr>
          </a:p>
        </p:txBody>
      </p:sp>
      <p:sp>
        <p:nvSpPr>
          <p:cNvPr id="8335" name="Freeform 205"/>
          <p:cNvSpPr>
            <a:spLocks/>
          </p:cNvSpPr>
          <p:nvPr/>
        </p:nvSpPr>
        <p:spPr bwMode="auto">
          <a:xfrm>
            <a:off x="4148139" y="4737101"/>
            <a:ext cx="39687" cy="42863"/>
          </a:xfrm>
          <a:custGeom>
            <a:avLst/>
            <a:gdLst>
              <a:gd name="T0" fmla="*/ 153 w 153"/>
              <a:gd name="T1" fmla="*/ 0 h 109"/>
              <a:gd name="T2" fmla="*/ 0 w 153"/>
              <a:gd name="T3" fmla="*/ 0 h 109"/>
              <a:gd name="T4" fmla="*/ 0 w 153"/>
              <a:gd name="T5" fmla="*/ 35 h 109"/>
              <a:gd name="T6" fmla="*/ 13 w 153"/>
              <a:gd name="T7" fmla="*/ 35 h 109"/>
              <a:gd name="T8" fmla="*/ 40 w 153"/>
              <a:gd name="T9" fmla="*/ 109 h 109"/>
              <a:gd name="T10" fmla="*/ 110 w 153"/>
              <a:gd name="T11" fmla="*/ 109 h 109"/>
              <a:gd name="T12" fmla="*/ 136 w 153"/>
              <a:gd name="T13" fmla="*/ 35 h 109"/>
              <a:gd name="T14" fmla="*/ 153 w 153"/>
              <a:gd name="T15" fmla="*/ 35 h 109"/>
              <a:gd name="T16" fmla="*/ 153 w 153"/>
              <a:gd name="T17" fmla="*/ 0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3"/>
              <a:gd name="T28" fmla="*/ 0 h 109"/>
              <a:gd name="T29" fmla="*/ 153 w 153"/>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3" h="109">
                <a:moveTo>
                  <a:pt x="153" y="0"/>
                </a:moveTo>
                <a:lnTo>
                  <a:pt x="0" y="0"/>
                </a:lnTo>
                <a:lnTo>
                  <a:pt x="0" y="35"/>
                </a:lnTo>
                <a:lnTo>
                  <a:pt x="13" y="35"/>
                </a:lnTo>
                <a:lnTo>
                  <a:pt x="40" y="109"/>
                </a:lnTo>
                <a:lnTo>
                  <a:pt x="110" y="109"/>
                </a:lnTo>
                <a:lnTo>
                  <a:pt x="136" y="35"/>
                </a:lnTo>
                <a:lnTo>
                  <a:pt x="153" y="35"/>
                </a:lnTo>
                <a:lnTo>
                  <a:pt x="153" y="0"/>
                </a:lnTo>
                <a:close/>
              </a:path>
            </a:pathLst>
          </a:custGeom>
          <a:solidFill>
            <a:srgbClr val="FFFFFF"/>
          </a:solidFill>
          <a:ln w="9525">
            <a:noFill/>
            <a:round/>
            <a:headEnd/>
            <a:tailEnd/>
          </a:ln>
        </p:spPr>
        <p:txBody>
          <a:bodyPr lIns="91440" tIns="45720" rIns="91440" bIns="45720"/>
          <a:lstStyle/>
          <a:p>
            <a:pPr fontAlgn="base">
              <a:spcBef>
                <a:spcPct val="0"/>
              </a:spcBef>
              <a:spcAft>
                <a:spcPct val="0"/>
              </a:spcAft>
            </a:pPr>
            <a:endParaRPr lang="en-US">
              <a:solidFill>
                <a:srgbClr val="000000"/>
              </a:solidFill>
              <a:latin typeface="Arial" charset="0"/>
              <a:cs typeface="Arial" charset="0"/>
            </a:endParaRPr>
          </a:p>
        </p:txBody>
      </p:sp>
      <p:sp>
        <p:nvSpPr>
          <p:cNvPr id="8336" name="Freeform 206"/>
          <p:cNvSpPr>
            <a:spLocks/>
          </p:cNvSpPr>
          <p:nvPr/>
        </p:nvSpPr>
        <p:spPr bwMode="auto">
          <a:xfrm>
            <a:off x="4249739" y="4737101"/>
            <a:ext cx="39687" cy="42863"/>
          </a:xfrm>
          <a:custGeom>
            <a:avLst/>
            <a:gdLst>
              <a:gd name="T0" fmla="*/ 151 w 151"/>
              <a:gd name="T1" fmla="*/ 0 h 109"/>
              <a:gd name="T2" fmla="*/ 0 w 151"/>
              <a:gd name="T3" fmla="*/ 0 h 109"/>
              <a:gd name="T4" fmla="*/ 0 w 151"/>
              <a:gd name="T5" fmla="*/ 35 h 109"/>
              <a:gd name="T6" fmla="*/ 11 w 151"/>
              <a:gd name="T7" fmla="*/ 35 h 109"/>
              <a:gd name="T8" fmla="*/ 38 w 151"/>
              <a:gd name="T9" fmla="*/ 109 h 109"/>
              <a:gd name="T10" fmla="*/ 109 w 151"/>
              <a:gd name="T11" fmla="*/ 109 h 109"/>
              <a:gd name="T12" fmla="*/ 134 w 151"/>
              <a:gd name="T13" fmla="*/ 35 h 109"/>
              <a:gd name="T14" fmla="*/ 151 w 151"/>
              <a:gd name="T15" fmla="*/ 35 h 109"/>
              <a:gd name="T16" fmla="*/ 151 w 151"/>
              <a:gd name="T17" fmla="*/ 0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9"/>
              <a:gd name="T29" fmla="*/ 151 w 151"/>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9">
                <a:moveTo>
                  <a:pt x="151" y="0"/>
                </a:moveTo>
                <a:lnTo>
                  <a:pt x="0" y="0"/>
                </a:lnTo>
                <a:lnTo>
                  <a:pt x="0" y="35"/>
                </a:lnTo>
                <a:lnTo>
                  <a:pt x="11" y="35"/>
                </a:lnTo>
                <a:lnTo>
                  <a:pt x="38" y="109"/>
                </a:lnTo>
                <a:lnTo>
                  <a:pt x="109" y="109"/>
                </a:lnTo>
                <a:lnTo>
                  <a:pt x="134" y="35"/>
                </a:lnTo>
                <a:lnTo>
                  <a:pt x="151" y="35"/>
                </a:lnTo>
                <a:lnTo>
                  <a:pt x="151" y="0"/>
                </a:lnTo>
                <a:close/>
              </a:path>
            </a:pathLst>
          </a:custGeom>
          <a:solidFill>
            <a:srgbClr val="FFFFFF"/>
          </a:solidFill>
          <a:ln w="9525">
            <a:noFill/>
            <a:round/>
            <a:headEnd/>
            <a:tailEnd/>
          </a:ln>
        </p:spPr>
        <p:txBody>
          <a:bodyPr lIns="91440" tIns="45720" rIns="91440" bIns="45720"/>
          <a:lstStyle/>
          <a:p>
            <a:pPr fontAlgn="base">
              <a:spcBef>
                <a:spcPct val="0"/>
              </a:spcBef>
              <a:spcAft>
                <a:spcPct val="0"/>
              </a:spcAft>
            </a:pPr>
            <a:endParaRPr lang="en-US">
              <a:solidFill>
                <a:srgbClr val="000000"/>
              </a:solidFill>
              <a:latin typeface="Arial" charset="0"/>
              <a:cs typeface="Arial" charset="0"/>
            </a:endParaRPr>
          </a:p>
        </p:txBody>
      </p:sp>
      <p:sp>
        <p:nvSpPr>
          <p:cNvPr id="8337" name="Freeform 207"/>
          <p:cNvSpPr>
            <a:spLocks/>
          </p:cNvSpPr>
          <p:nvPr/>
        </p:nvSpPr>
        <p:spPr bwMode="auto">
          <a:xfrm>
            <a:off x="4148139" y="5005389"/>
            <a:ext cx="39687" cy="41275"/>
          </a:xfrm>
          <a:custGeom>
            <a:avLst/>
            <a:gdLst>
              <a:gd name="T0" fmla="*/ 153 w 153"/>
              <a:gd name="T1" fmla="*/ 108 h 108"/>
              <a:gd name="T2" fmla="*/ 0 w 153"/>
              <a:gd name="T3" fmla="*/ 108 h 108"/>
              <a:gd name="T4" fmla="*/ 0 w 153"/>
              <a:gd name="T5" fmla="*/ 74 h 108"/>
              <a:gd name="T6" fmla="*/ 13 w 153"/>
              <a:gd name="T7" fmla="*/ 74 h 108"/>
              <a:gd name="T8" fmla="*/ 40 w 153"/>
              <a:gd name="T9" fmla="*/ 0 h 108"/>
              <a:gd name="T10" fmla="*/ 110 w 153"/>
              <a:gd name="T11" fmla="*/ 0 h 108"/>
              <a:gd name="T12" fmla="*/ 136 w 153"/>
              <a:gd name="T13" fmla="*/ 74 h 108"/>
              <a:gd name="T14" fmla="*/ 153 w 153"/>
              <a:gd name="T15" fmla="*/ 74 h 108"/>
              <a:gd name="T16" fmla="*/ 153 w 153"/>
              <a:gd name="T17" fmla="*/ 108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3"/>
              <a:gd name="T28" fmla="*/ 0 h 108"/>
              <a:gd name="T29" fmla="*/ 153 w 153"/>
              <a:gd name="T30" fmla="*/ 108 h 1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3" h="108">
                <a:moveTo>
                  <a:pt x="153" y="108"/>
                </a:moveTo>
                <a:lnTo>
                  <a:pt x="0" y="108"/>
                </a:lnTo>
                <a:lnTo>
                  <a:pt x="0" y="74"/>
                </a:lnTo>
                <a:lnTo>
                  <a:pt x="13" y="74"/>
                </a:lnTo>
                <a:lnTo>
                  <a:pt x="40" y="0"/>
                </a:lnTo>
                <a:lnTo>
                  <a:pt x="110" y="0"/>
                </a:lnTo>
                <a:lnTo>
                  <a:pt x="136" y="74"/>
                </a:lnTo>
                <a:lnTo>
                  <a:pt x="153" y="74"/>
                </a:lnTo>
                <a:lnTo>
                  <a:pt x="153" y="108"/>
                </a:lnTo>
                <a:close/>
              </a:path>
            </a:pathLst>
          </a:custGeom>
          <a:solidFill>
            <a:srgbClr val="FFFFFF"/>
          </a:solidFill>
          <a:ln w="9525">
            <a:noFill/>
            <a:round/>
            <a:headEnd/>
            <a:tailEnd/>
          </a:ln>
        </p:spPr>
        <p:txBody>
          <a:bodyPr lIns="91440" tIns="45720" rIns="91440" bIns="45720"/>
          <a:lstStyle/>
          <a:p>
            <a:pPr fontAlgn="base">
              <a:spcBef>
                <a:spcPct val="0"/>
              </a:spcBef>
              <a:spcAft>
                <a:spcPct val="0"/>
              </a:spcAft>
            </a:pPr>
            <a:endParaRPr lang="en-US">
              <a:solidFill>
                <a:srgbClr val="000000"/>
              </a:solidFill>
              <a:latin typeface="Arial" charset="0"/>
              <a:cs typeface="Arial" charset="0"/>
            </a:endParaRPr>
          </a:p>
        </p:txBody>
      </p:sp>
      <p:sp>
        <p:nvSpPr>
          <p:cNvPr id="8338" name="Freeform 208"/>
          <p:cNvSpPr>
            <a:spLocks/>
          </p:cNvSpPr>
          <p:nvPr/>
        </p:nvSpPr>
        <p:spPr bwMode="auto">
          <a:xfrm>
            <a:off x="4249739" y="5005389"/>
            <a:ext cx="39687" cy="41275"/>
          </a:xfrm>
          <a:custGeom>
            <a:avLst/>
            <a:gdLst>
              <a:gd name="T0" fmla="*/ 151 w 151"/>
              <a:gd name="T1" fmla="*/ 108 h 108"/>
              <a:gd name="T2" fmla="*/ 0 w 151"/>
              <a:gd name="T3" fmla="*/ 108 h 108"/>
              <a:gd name="T4" fmla="*/ 0 w 151"/>
              <a:gd name="T5" fmla="*/ 74 h 108"/>
              <a:gd name="T6" fmla="*/ 11 w 151"/>
              <a:gd name="T7" fmla="*/ 74 h 108"/>
              <a:gd name="T8" fmla="*/ 38 w 151"/>
              <a:gd name="T9" fmla="*/ 0 h 108"/>
              <a:gd name="T10" fmla="*/ 109 w 151"/>
              <a:gd name="T11" fmla="*/ 0 h 108"/>
              <a:gd name="T12" fmla="*/ 134 w 151"/>
              <a:gd name="T13" fmla="*/ 74 h 108"/>
              <a:gd name="T14" fmla="*/ 151 w 151"/>
              <a:gd name="T15" fmla="*/ 74 h 108"/>
              <a:gd name="T16" fmla="*/ 151 w 151"/>
              <a:gd name="T17" fmla="*/ 108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8"/>
              <a:gd name="T29" fmla="*/ 151 w 151"/>
              <a:gd name="T30" fmla="*/ 108 h 1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8">
                <a:moveTo>
                  <a:pt x="151" y="108"/>
                </a:moveTo>
                <a:lnTo>
                  <a:pt x="0" y="108"/>
                </a:lnTo>
                <a:lnTo>
                  <a:pt x="0" y="74"/>
                </a:lnTo>
                <a:lnTo>
                  <a:pt x="11" y="74"/>
                </a:lnTo>
                <a:lnTo>
                  <a:pt x="38" y="0"/>
                </a:lnTo>
                <a:lnTo>
                  <a:pt x="109" y="0"/>
                </a:lnTo>
                <a:lnTo>
                  <a:pt x="134" y="74"/>
                </a:lnTo>
                <a:lnTo>
                  <a:pt x="151" y="74"/>
                </a:lnTo>
                <a:lnTo>
                  <a:pt x="151" y="108"/>
                </a:lnTo>
                <a:close/>
              </a:path>
            </a:pathLst>
          </a:custGeom>
          <a:solidFill>
            <a:srgbClr val="FFFFFF"/>
          </a:solidFill>
          <a:ln w="9525">
            <a:noFill/>
            <a:round/>
            <a:headEnd/>
            <a:tailEnd/>
          </a:ln>
        </p:spPr>
        <p:txBody>
          <a:bodyPr lIns="91440" tIns="45720" rIns="91440" bIns="45720"/>
          <a:lstStyle/>
          <a:p>
            <a:pPr fontAlgn="base">
              <a:spcBef>
                <a:spcPct val="0"/>
              </a:spcBef>
              <a:spcAft>
                <a:spcPct val="0"/>
              </a:spcAft>
            </a:pPr>
            <a:endParaRPr lang="en-US">
              <a:solidFill>
                <a:srgbClr val="000000"/>
              </a:solidFill>
              <a:latin typeface="Arial" charset="0"/>
              <a:cs typeface="Arial" charset="0"/>
            </a:endParaRPr>
          </a:p>
        </p:txBody>
      </p:sp>
      <p:sp>
        <p:nvSpPr>
          <p:cNvPr id="8339" name="Rectangle 209"/>
          <p:cNvSpPr>
            <a:spLocks noChangeArrowheads="1"/>
          </p:cNvSpPr>
          <p:nvPr/>
        </p:nvSpPr>
        <p:spPr bwMode="auto">
          <a:xfrm>
            <a:off x="4157663" y="4775201"/>
            <a:ext cx="19050" cy="252413"/>
          </a:xfrm>
          <a:prstGeom prst="rect">
            <a:avLst/>
          </a:prstGeom>
          <a:solidFill>
            <a:srgbClr val="FFFFFF"/>
          </a:solidFill>
          <a:ln w="9525">
            <a:noFill/>
            <a:miter lim="800000"/>
            <a:headEnd/>
            <a:tailEnd/>
          </a:ln>
        </p:spPr>
        <p:txBody>
          <a:bodyPr lIns="91440" tIns="45720" rIns="91440" bIns="45720"/>
          <a:lstStyle/>
          <a:p>
            <a:pPr fontAlgn="base">
              <a:lnSpc>
                <a:spcPct val="90000"/>
              </a:lnSpc>
              <a:spcBef>
                <a:spcPct val="0"/>
              </a:spcBef>
              <a:spcAft>
                <a:spcPct val="0"/>
              </a:spcAft>
            </a:pPr>
            <a:endParaRPr lang="en-US">
              <a:solidFill>
                <a:srgbClr val="000000"/>
              </a:solidFill>
              <a:latin typeface="Arial" charset="0"/>
              <a:cs typeface="Arial" charset="0"/>
            </a:endParaRPr>
          </a:p>
        </p:txBody>
      </p:sp>
      <p:sp>
        <p:nvSpPr>
          <p:cNvPr id="8340" name="Rectangle 210"/>
          <p:cNvSpPr>
            <a:spLocks noChangeArrowheads="1"/>
          </p:cNvSpPr>
          <p:nvPr/>
        </p:nvSpPr>
        <p:spPr bwMode="auto">
          <a:xfrm>
            <a:off x="4259263" y="4775201"/>
            <a:ext cx="19050" cy="252413"/>
          </a:xfrm>
          <a:prstGeom prst="rect">
            <a:avLst/>
          </a:prstGeom>
          <a:solidFill>
            <a:srgbClr val="FFFFFF"/>
          </a:solidFill>
          <a:ln w="9525">
            <a:noFill/>
            <a:miter lim="800000"/>
            <a:headEnd/>
            <a:tailEnd/>
          </a:ln>
        </p:spPr>
        <p:txBody>
          <a:bodyPr lIns="91440" tIns="45720" rIns="91440" bIns="45720"/>
          <a:lstStyle/>
          <a:p>
            <a:pPr fontAlgn="base">
              <a:lnSpc>
                <a:spcPct val="90000"/>
              </a:lnSpc>
              <a:spcBef>
                <a:spcPct val="0"/>
              </a:spcBef>
              <a:spcAft>
                <a:spcPct val="0"/>
              </a:spcAft>
            </a:pPr>
            <a:endParaRPr lang="en-US">
              <a:solidFill>
                <a:srgbClr val="000000"/>
              </a:solidFill>
              <a:latin typeface="Arial" charset="0"/>
              <a:cs typeface="Arial" charset="0"/>
            </a:endParaRPr>
          </a:p>
        </p:txBody>
      </p:sp>
      <p:sp>
        <p:nvSpPr>
          <p:cNvPr id="8341" name="Rectangle 211"/>
          <p:cNvSpPr>
            <a:spLocks noChangeArrowheads="1"/>
          </p:cNvSpPr>
          <p:nvPr/>
        </p:nvSpPr>
        <p:spPr bwMode="auto">
          <a:xfrm>
            <a:off x="4192589" y="4872039"/>
            <a:ext cx="47625" cy="109537"/>
          </a:xfrm>
          <a:prstGeom prst="rect">
            <a:avLst/>
          </a:prstGeom>
          <a:solidFill>
            <a:srgbClr val="FFFFFF"/>
          </a:solidFill>
          <a:ln w="9525">
            <a:noFill/>
            <a:miter lim="800000"/>
            <a:headEnd/>
            <a:tailEnd/>
          </a:ln>
        </p:spPr>
        <p:txBody>
          <a:bodyPr lIns="91440" tIns="45720" rIns="91440" bIns="45720"/>
          <a:lstStyle/>
          <a:p>
            <a:pPr fontAlgn="base">
              <a:lnSpc>
                <a:spcPct val="90000"/>
              </a:lnSpc>
              <a:spcBef>
                <a:spcPct val="0"/>
              </a:spcBef>
              <a:spcAft>
                <a:spcPct val="0"/>
              </a:spcAft>
            </a:pPr>
            <a:endParaRPr lang="en-US">
              <a:solidFill>
                <a:srgbClr val="000000"/>
              </a:solidFill>
              <a:latin typeface="Arial" charset="0"/>
              <a:cs typeface="Arial" charset="0"/>
            </a:endParaRPr>
          </a:p>
        </p:txBody>
      </p:sp>
      <p:sp>
        <p:nvSpPr>
          <p:cNvPr id="1236" name="Rectangle 212"/>
          <p:cNvSpPr>
            <a:spLocks noChangeArrowheads="1"/>
          </p:cNvSpPr>
          <p:nvPr/>
        </p:nvSpPr>
        <p:spPr bwMode="auto">
          <a:xfrm>
            <a:off x="4213226" y="4867276"/>
            <a:ext cx="4763" cy="117475"/>
          </a:xfrm>
          <a:prstGeom prst="rect">
            <a:avLst/>
          </a:prstGeom>
          <a:solidFill>
            <a:schemeClr val="tx1">
              <a:lumMod val="65000"/>
              <a:lumOff val="35000"/>
            </a:schemeClr>
          </a:solidFill>
          <a:ln w="9525">
            <a:noFill/>
            <a:miter lim="800000"/>
            <a:headEnd/>
            <a:tailEnd/>
          </a:ln>
        </p:spPr>
        <p:txBody>
          <a:bodyPr lIns="91440" tIns="45720" rIns="91440" bIns="45720"/>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8343" name="Rectangle 213"/>
          <p:cNvSpPr>
            <a:spLocks noChangeArrowheads="1"/>
          </p:cNvSpPr>
          <p:nvPr/>
        </p:nvSpPr>
        <p:spPr bwMode="auto">
          <a:xfrm>
            <a:off x="3954463" y="4778375"/>
            <a:ext cx="187325" cy="190500"/>
          </a:xfrm>
          <a:prstGeom prst="rect">
            <a:avLst/>
          </a:prstGeom>
          <a:solidFill>
            <a:srgbClr val="FFFFFF"/>
          </a:solidFill>
          <a:ln w="9525">
            <a:noFill/>
            <a:miter lim="800000"/>
            <a:headEnd/>
            <a:tailEnd/>
          </a:ln>
        </p:spPr>
        <p:txBody>
          <a:bodyPr lIns="91440" tIns="45720" rIns="91440" bIns="45720"/>
          <a:lstStyle/>
          <a:p>
            <a:pPr fontAlgn="base">
              <a:lnSpc>
                <a:spcPct val="90000"/>
              </a:lnSpc>
              <a:spcBef>
                <a:spcPct val="0"/>
              </a:spcBef>
              <a:spcAft>
                <a:spcPct val="0"/>
              </a:spcAft>
            </a:pPr>
            <a:endParaRPr lang="en-US">
              <a:solidFill>
                <a:srgbClr val="000000"/>
              </a:solidFill>
              <a:latin typeface="Arial" charset="0"/>
              <a:cs typeface="Arial" charset="0"/>
            </a:endParaRPr>
          </a:p>
        </p:txBody>
      </p:sp>
      <p:sp>
        <p:nvSpPr>
          <p:cNvPr id="1238" name="Rectangle 214"/>
          <p:cNvSpPr>
            <a:spLocks noChangeArrowheads="1"/>
          </p:cNvSpPr>
          <p:nvPr/>
        </p:nvSpPr>
        <p:spPr bwMode="auto">
          <a:xfrm>
            <a:off x="3963989" y="4845050"/>
            <a:ext cx="79375" cy="88900"/>
          </a:xfrm>
          <a:prstGeom prst="rect">
            <a:avLst/>
          </a:prstGeom>
          <a:solidFill>
            <a:schemeClr val="tx1">
              <a:lumMod val="65000"/>
              <a:lumOff val="35000"/>
            </a:schemeClr>
          </a:solidFill>
          <a:ln w="9525">
            <a:noFill/>
            <a:miter lim="800000"/>
            <a:headEnd/>
            <a:tailEnd/>
          </a:ln>
        </p:spPr>
        <p:txBody>
          <a:bodyPr lIns="91440" tIns="45720" rIns="91440" bIns="45720"/>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239" name="Rectangle 215"/>
          <p:cNvSpPr>
            <a:spLocks noChangeArrowheads="1"/>
          </p:cNvSpPr>
          <p:nvPr/>
        </p:nvSpPr>
        <p:spPr bwMode="auto">
          <a:xfrm>
            <a:off x="4054475" y="4845050"/>
            <a:ext cx="77788" cy="88900"/>
          </a:xfrm>
          <a:prstGeom prst="rect">
            <a:avLst/>
          </a:prstGeom>
          <a:solidFill>
            <a:schemeClr val="tx1">
              <a:lumMod val="65000"/>
              <a:lumOff val="35000"/>
            </a:schemeClr>
          </a:solidFill>
          <a:ln w="9525">
            <a:noFill/>
            <a:miter lim="800000"/>
            <a:headEnd/>
            <a:tailEnd/>
          </a:ln>
        </p:spPr>
        <p:txBody>
          <a:bodyPr lIns="91440" tIns="45720" rIns="91440" bIns="45720"/>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8346" name="Freeform 216"/>
          <p:cNvSpPr>
            <a:spLocks/>
          </p:cNvSpPr>
          <p:nvPr/>
        </p:nvSpPr>
        <p:spPr bwMode="auto">
          <a:xfrm>
            <a:off x="4297363" y="4776788"/>
            <a:ext cx="101600" cy="188912"/>
          </a:xfrm>
          <a:custGeom>
            <a:avLst/>
            <a:gdLst>
              <a:gd name="T0" fmla="*/ 0 w 385"/>
              <a:gd name="T1" fmla="*/ 477 h 477"/>
              <a:gd name="T2" fmla="*/ 346 w 385"/>
              <a:gd name="T3" fmla="*/ 477 h 477"/>
              <a:gd name="T4" fmla="*/ 355 w 385"/>
              <a:gd name="T5" fmla="*/ 448 h 477"/>
              <a:gd name="T6" fmla="*/ 363 w 385"/>
              <a:gd name="T7" fmla="*/ 419 h 477"/>
              <a:gd name="T8" fmla="*/ 369 w 385"/>
              <a:gd name="T9" fmla="*/ 391 h 477"/>
              <a:gd name="T10" fmla="*/ 375 w 385"/>
              <a:gd name="T11" fmla="*/ 362 h 477"/>
              <a:gd name="T12" fmla="*/ 379 w 385"/>
              <a:gd name="T13" fmla="*/ 332 h 477"/>
              <a:gd name="T14" fmla="*/ 383 w 385"/>
              <a:gd name="T15" fmla="*/ 302 h 477"/>
              <a:gd name="T16" fmla="*/ 384 w 385"/>
              <a:gd name="T17" fmla="*/ 272 h 477"/>
              <a:gd name="T18" fmla="*/ 385 w 385"/>
              <a:gd name="T19" fmla="*/ 242 h 477"/>
              <a:gd name="T20" fmla="*/ 384 w 385"/>
              <a:gd name="T21" fmla="*/ 211 h 477"/>
              <a:gd name="T22" fmla="*/ 383 w 385"/>
              <a:gd name="T23" fmla="*/ 179 h 477"/>
              <a:gd name="T24" fmla="*/ 379 w 385"/>
              <a:gd name="T25" fmla="*/ 148 h 477"/>
              <a:gd name="T26" fmla="*/ 375 w 385"/>
              <a:gd name="T27" fmla="*/ 118 h 477"/>
              <a:gd name="T28" fmla="*/ 368 w 385"/>
              <a:gd name="T29" fmla="*/ 88 h 477"/>
              <a:gd name="T30" fmla="*/ 361 w 385"/>
              <a:gd name="T31" fmla="*/ 59 h 477"/>
              <a:gd name="T32" fmla="*/ 352 w 385"/>
              <a:gd name="T33" fmla="*/ 29 h 477"/>
              <a:gd name="T34" fmla="*/ 343 w 385"/>
              <a:gd name="T35" fmla="*/ 0 h 477"/>
              <a:gd name="T36" fmla="*/ 0 w 385"/>
              <a:gd name="T37" fmla="*/ 0 h 477"/>
              <a:gd name="T38" fmla="*/ 0 w 385"/>
              <a:gd name="T39" fmla="*/ 477 h 4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5"/>
              <a:gd name="T61" fmla="*/ 0 h 477"/>
              <a:gd name="T62" fmla="*/ 385 w 385"/>
              <a:gd name="T63" fmla="*/ 477 h 4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5" h="477">
                <a:moveTo>
                  <a:pt x="0" y="477"/>
                </a:moveTo>
                <a:lnTo>
                  <a:pt x="346" y="477"/>
                </a:lnTo>
                <a:lnTo>
                  <a:pt x="355" y="448"/>
                </a:lnTo>
                <a:lnTo>
                  <a:pt x="363" y="419"/>
                </a:lnTo>
                <a:lnTo>
                  <a:pt x="369" y="391"/>
                </a:lnTo>
                <a:lnTo>
                  <a:pt x="375" y="362"/>
                </a:lnTo>
                <a:lnTo>
                  <a:pt x="379" y="332"/>
                </a:lnTo>
                <a:lnTo>
                  <a:pt x="383" y="302"/>
                </a:lnTo>
                <a:lnTo>
                  <a:pt x="384" y="272"/>
                </a:lnTo>
                <a:lnTo>
                  <a:pt x="385" y="242"/>
                </a:lnTo>
                <a:lnTo>
                  <a:pt x="384" y="211"/>
                </a:lnTo>
                <a:lnTo>
                  <a:pt x="383" y="179"/>
                </a:lnTo>
                <a:lnTo>
                  <a:pt x="379" y="148"/>
                </a:lnTo>
                <a:lnTo>
                  <a:pt x="375" y="118"/>
                </a:lnTo>
                <a:lnTo>
                  <a:pt x="368" y="88"/>
                </a:lnTo>
                <a:lnTo>
                  <a:pt x="361" y="59"/>
                </a:lnTo>
                <a:lnTo>
                  <a:pt x="352" y="29"/>
                </a:lnTo>
                <a:lnTo>
                  <a:pt x="343" y="0"/>
                </a:lnTo>
                <a:lnTo>
                  <a:pt x="0" y="0"/>
                </a:lnTo>
                <a:lnTo>
                  <a:pt x="0" y="477"/>
                </a:lnTo>
                <a:close/>
              </a:path>
            </a:pathLst>
          </a:custGeom>
          <a:solidFill>
            <a:srgbClr val="FFFFFF"/>
          </a:solidFill>
          <a:ln w="9525">
            <a:noFill/>
            <a:round/>
            <a:headEnd/>
            <a:tailEnd/>
          </a:ln>
        </p:spPr>
        <p:txBody>
          <a:bodyPr lIns="91440" tIns="45720" rIns="91440" bIns="45720"/>
          <a:lstStyle/>
          <a:p>
            <a:pPr fontAlgn="base">
              <a:spcBef>
                <a:spcPct val="0"/>
              </a:spcBef>
              <a:spcAft>
                <a:spcPct val="0"/>
              </a:spcAft>
            </a:pPr>
            <a:endParaRPr lang="en-US">
              <a:solidFill>
                <a:srgbClr val="000000"/>
              </a:solidFill>
              <a:latin typeface="Arial" charset="0"/>
              <a:cs typeface="Arial" charset="0"/>
            </a:endParaRPr>
          </a:p>
        </p:txBody>
      </p:sp>
      <p:sp>
        <p:nvSpPr>
          <p:cNvPr id="1241" name="Rectangle 217"/>
          <p:cNvSpPr>
            <a:spLocks noChangeArrowheads="1"/>
          </p:cNvSpPr>
          <p:nvPr/>
        </p:nvSpPr>
        <p:spPr bwMode="auto">
          <a:xfrm>
            <a:off x="4308476" y="4845050"/>
            <a:ext cx="79375" cy="88900"/>
          </a:xfrm>
          <a:prstGeom prst="rect">
            <a:avLst/>
          </a:prstGeom>
          <a:solidFill>
            <a:schemeClr val="tx1">
              <a:lumMod val="65000"/>
              <a:lumOff val="35000"/>
            </a:schemeClr>
          </a:solidFill>
          <a:ln w="9525">
            <a:noFill/>
            <a:miter lim="800000"/>
            <a:headEnd/>
            <a:tailEnd/>
          </a:ln>
        </p:spPr>
        <p:txBody>
          <a:bodyPr lIns="91440" tIns="45720" rIns="91440" bIns="45720"/>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8348" name="Freeform 218"/>
          <p:cNvSpPr>
            <a:spLocks/>
          </p:cNvSpPr>
          <p:nvPr/>
        </p:nvSpPr>
        <p:spPr bwMode="auto">
          <a:xfrm>
            <a:off x="3973514" y="4859339"/>
            <a:ext cx="52387" cy="60325"/>
          </a:xfrm>
          <a:custGeom>
            <a:avLst/>
            <a:gdLst>
              <a:gd name="T0" fmla="*/ 0 w 199"/>
              <a:gd name="T1" fmla="*/ 0 h 148"/>
              <a:gd name="T2" fmla="*/ 199 w 199"/>
              <a:gd name="T3" fmla="*/ 148 h 148"/>
              <a:gd name="T4" fmla="*/ 0 w 199"/>
              <a:gd name="T5" fmla="*/ 148 h 148"/>
              <a:gd name="T6" fmla="*/ 0 w 199"/>
              <a:gd name="T7" fmla="*/ 0 h 148"/>
              <a:gd name="T8" fmla="*/ 0 60000 65536"/>
              <a:gd name="T9" fmla="*/ 0 60000 65536"/>
              <a:gd name="T10" fmla="*/ 0 60000 65536"/>
              <a:gd name="T11" fmla="*/ 0 60000 65536"/>
              <a:gd name="T12" fmla="*/ 0 w 199"/>
              <a:gd name="T13" fmla="*/ 0 h 148"/>
              <a:gd name="T14" fmla="*/ 199 w 199"/>
              <a:gd name="T15" fmla="*/ 148 h 148"/>
            </a:gdLst>
            <a:ahLst/>
            <a:cxnLst>
              <a:cxn ang="T8">
                <a:pos x="T0" y="T1"/>
              </a:cxn>
              <a:cxn ang="T9">
                <a:pos x="T2" y="T3"/>
              </a:cxn>
              <a:cxn ang="T10">
                <a:pos x="T4" y="T5"/>
              </a:cxn>
              <a:cxn ang="T11">
                <a:pos x="T6" y="T7"/>
              </a:cxn>
            </a:cxnLst>
            <a:rect l="T12" t="T13" r="T14" b="T15"/>
            <a:pathLst>
              <a:path w="199" h="148">
                <a:moveTo>
                  <a:pt x="0" y="0"/>
                </a:moveTo>
                <a:lnTo>
                  <a:pt x="199" y="148"/>
                </a:lnTo>
                <a:lnTo>
                  <a:pt x="0" y="148"/>
                </a:lnTo>
                <a:lnTo>
                  <a:pt x="0" y="0"/>
                </a:lnTo>
                <a:close/>
              </a:path>
            </a:pathLst>
          </a:custGeom>
          <a:solidFill>
            <a:srgbClr val="FFFFFF"/>
          </a:solidFill>
          <a:ln w="9525">
            <a:noFill/>
            <a:round/>
            <a:headEnd/>
            <a:tailEnd/>
          </a:ln>
        </p:spPr>
        <p:txBody>
          <a:bodyPr lIns="91440" tIns="45720" rIns="91440" bIns="45720"/>
          <a:lstStyle/>
          <a:p>
            <a:pPr fontAlgn="base">
              <a:spcBef>
                <a:spcPct val="0"/>
              </a:spcBef>
              <a:spcAft>
                <a:spcPct val="0"/>
              </a:spcAft>
            </a:pPr>
            <a:endParaRPr lang="en-US">
              <a:solidFill>
                <a:srgbClr val="000000"/>
              </a:solidFill>
              <a:latin typeface="Arial" charset="0"/>
              <a:cs typeface="Arial" charset="0"/>
            </a:endParaRPr>
          </a:p>
        </p:txBody>
      </p:sp>
      <p:sp>
        <p:nvSpPr>
          <p:cNvPr id="8349" name="Freeform 219"/>
          <p:cNvSpPr>
            <a:spLocks/>
          </p:cNvSpPr>
          <p:nvPr/>
        </p:nvSpPr>
        <p:spPr bwMode="auto">
          <a:xfrm>
            <a:off x="4065589" y="4859339"/>
            <a:ext cx="52387" cy="60325"/>
          </a:xfrm>
          <a:custGeom>
            <a:avLst/>
            <a:gdLst>
              <a:gd name="T0" fmla="*/ 0 w 198"/>
              <a:gd name="T1" fmla="*/ 0 h 148"/>
              <a:gd name="T2" fmla="*/ 198 w 198"/>
              <a:gd name="T3" fmla="*/ 148 h 148"/>
              <a:gd name="T4" fmla="*/ 0 w 198"/>
              <a:gd name="T5" fmla="*/ 148 h 148"/>
              <a:gd name="T6" fmla="*/ 0 w 198"/>
              <a:gd name="T7" fmla="*/ 0 h 148"/>
              <a:gd name="T8" fmla="*/ 0 60000 65536"/>
              <a:gd name="T9" fmla="*/ 0 60000 65536"/>
              <a:gd name="T10" fmla="*/ 0 60000 65536"/>
              <a:gd name="T11" fmla="*/ 0 60000 65536"/>
              <a:gd name="T12" fmla="*/ 0 w 198"/>
              <a:gd name="T13" fmla="*/ 0 h 148"/>
              <a:gd name="T14" fmla="*/ 198 w 198"/>
              <a:gd name="T15" fmla="*/ 148 h 148"/>
            </a:gdLst>
            <a:ahLst/>
            <a:cxnLst>
              <a:cxn ang="T8">
                <a:pos x="T0" y="T1"/>
              </a:cxn>
              <a:cxn ang="T9">
                <a:pos x="T2" y="T3"/>
              </a:cxn>
              <a:cxn ang="T10">
                <a:pos x="T4" y="T5"/>
              </a:cxn>
              <a:cxn ang="T11">
                <a:pos x="T6" y="T7"/>
              </a:cxn>
            </a:cxnLst>
            <a:rect l="T12" t="T13" r="T14" b="T15"/>
            <a:pathLst>
              <a:path w="198" h="148">
                <a:moveTo>
                  <a:pt x="0" y="0"/>
                </a:moveTo>
                <a:lnTo>
                  <a:pt x="198" y="148"/>
                </a:lnTo>
                <a:lnTo>
                  <a:pt x="0" y="148"/>
                </a:lnTo>
                <a:lnTo>
                  <a:pt x="0" y="0"/>
                </a:lnTo>
                <a:close/>
              </a:path>
            </a:pathLst>
          </a:custGeom>
          <a:solidFill>
            <a:srgbClr val="FFFFFF"/>
          </a:solidFill>
          <a:ln w="9525">
            <a:noFill/>
            <a:round/>
            <a:headEnd/>
            <a:tailEnd/>
          </a:ln>
        </p:spPr>
        <p:txBody>
          <a:bodyPr lIns="91440" tIns="45720" rIns="91440" bIns="45720"/>
          <a:lstStyle/>
          <a:p>
            <a:pPr fontAlgn="base">
              <a:spcBef>
                <a:spcPct val="0"/>
              </a:spcBef>
              <a:spcAft>
                <a:spcPct val="0"/>
              </a:spcAft>
            </a:pPr>
            <a:endParaRPr lang="en-US">
              <a:solidFill>
                <a:srgbClr val="000000"/>
              </a:solidFill>
              <a:latin typeface="Arial" charset="0"/>
              <a:cs typeface="Arial" charset="0"/>
            </a:endParaRPr>
          </a:p>
        </p:txBody>
      </p:sp>
      <p:sp>
        <p:nvSpPr>
          <p:cNvPr id="8350" name="Freeform 220"/>
          <p:cNvSpPr>
            <a:spLocks/>
          </p:cNvSpPr>
          <p:nvPr/>
        </p:nvSpPr>
        <p:spPr bwMode="auto">
          <a:xfrm>
            <a:off x="4318000" y="4859339"/>
            <a:ext cx="52388" cy="60325"/>
          </a:xfrm>
          <a:custGeom>
            <a:avLst/>
            <a:gdLst>
              <a:gd name="T0" fmla="*/ 0 w 198"/>
              <a:gd name="T1" fmla="*/ 0 h 148"/>
              <a:gd name="T2" fmla="*/ 198 w 198"/>
              <a:gd name="T3" fmla="*/ 148 h 148"/>
              <a:gd name="T4" fmla="*/ 0 w 198"/>
              <a:gd name="T5" fmla="*/ 148 h 148"/>
              <a:gd name="T6" fmla="*/ 0 w 198"/>
              <a:gd name="T7" fmla="*/ 0 h 148"/>
              <a:gd name="T8" fmla="*/ 0 60000 65536"/>
              <a:gd name="T9" fmla="*/ 0 60000 65536"/>
              <a:gd name="T10" fmla="*/ 0 60000 65536"/>
              <a:gd name="T11" fmla="*/ 0 60000 65536"/>
              <a:gd name="T12" fmla="*/ 0 w 198"/>
              <a:gd name="T13" fmla="*/ 0 h 148"/>
              <a:gd name="T14" fmla="*/ 198 w 198"/>
              <a:gd name="T15" fmla="*/ 148 h 148"/>
            </a:gdLst>
            <a:ahLst/>
            <a:cxnLst>
              <a:cxn ang="T8">
                <a:pos x="T0" y="T1"/>
              </a:cxn>
              <a:cxn ang="T9">
                <a:pos x="T2" y="T3"/>
              </a:cxn>
              <a:cxn ang="T10">
                <a:pos x="T4" y="T5"/>
              </a:cxn>
              <a:cxn ang="T11">
                <a:pos x="T6" y="T7"/>
              </a:cxn>
            </a:cxnLst>
            <a:rect l="T12" t="T13" r="T14" b="T15"/>
            <a:pathLst>
              <a:path w="198" h="148">
                <a:moveTo>
                  <a:pt x="0" y="0"/>
                </a:moveTo>
                <a:lnTo>
                  <a:pt x="198" y="148"/>
                </a:lnTo>
                <a:lnTo>
                  <a:pt x="0" y="148"/>
                </a:lnTo>
                <a:lnTo>
                  <a:pt x="0" y="0"/>
                </a:lnTo>
                <a:close/>
              </a:path>
            </a:pathLst>
          </a:custGeom>
          <a:solidFill>
            <a:srgbClr val="FFFFFF"/>
          </a:solidFill>
          <a:ln w="9525">
            <a:noFill/>
            <a:round/>
            <a:headEnd/>
            <a:tailEnd/>
          </a:ln>
        </p:spPr>
        <p:txBody>
          <a:bodyPr lIns="91440" tIns="45720" rIns="91440" bIns="45720"/>
          <a:lstStyle/>
          <a:p>
            <a:pPr fontAlgn="base">
              <a:spcBef>
                <a:spcPct val="0"/>
              </a:spcBef>
              <a:spcAft>
                <a:spcPct val="0"/>
              </a:spcAft>
            </a:pPr>
            <a:endParaRPr lang="en-US">
              <a:solidFill>
                <a:srgbClr val="000000"/>
              </a:solidFill>
              <a:latin typeface="Arial" charset="0"/>
              <a:cs typeface="Arial" charset="0"/>
            </a:endParaRPr>
          </a:p>
        </p:txBody>
      </p:sp>
      <p:sp>
        <p:nvSpPr>
          <p:cNvPr id="8351" name="Freeform 221"/>
          <p:cNvSpPr>
            <a:spLocks/>
          </p:cNvSpPr>
          <p:nvPr/>
        </p:nvSpPr>
        <p:spPr bwMode="auto">
          <a:xfrm>
            <a:off x="4192589" y="4841876"/>
            <a:ext cx="47625" cy="23813"/>
          </a:xfrm>
          <a:custGeom>
            <a:avLst/>
            <a:gdLst>
              <a:gd name="T0" fmla="*/ 89 w 177"/>
              <a:gd name="T1" fmla="*/ 0 h 57"/>
              <a:gd name="T2" fmla="*/ 72 w 177"/>
              <a:gd name="T3" fmla="*/ 1 h 57"/>
              <a:gd name="T4" fmla="*/ 57 w 177"/>
              <a:gd name="T5" fmla="*/ 5 h 57"/>
              <a:gd name="T6" fmla="*/ 42 w 177"/>
              <a:gd name="T7" fmla="*/ 9 h 57"/>
              <a:gd name="T8" fmla="*/ 30 w 177"/>
              <a:gd name="T9" fmla="*/ 17 h 57"/>
              <a:gd name="T10" fmla="*/ 19 w 177"/>
              <a:gd name="T11" fmla="*/ 25 h 57"/>
              <a:gd name="T12" fmla="*/ 11 w 177"/>
              <a:gd name="T13" fmla="*/ 34 h 57"/>
              <a:gd name="T14" fmla="*/ 4 w 177"/>
              <a:gd name="T15" fmla="*/ 45 h 57"/>
              <a:gd name="T16" fmla="*/ 0 w 177"/>
              <a:gd name="T17" fmla="*/ 57 h 57"/>
              <a:gd name="T18" fmla="*/ 177 w 177"/>
              <a:gd name="T19" fmla="*/ 57 h 57"/>
              <a:gd name="T20" fmla="*/ 174 w 177"/>
              <a:gd name="T21" fmla="*/ 45 h 57"/>
              <a:gd name="T22" fmla="*/ 167 w 177"/>
              <a:gd name="T23" fmla="*/ 34 h 57"/>
              <a:gd name="T24" fmla="*/ 158 w 177"/>
              <a:gd name="T25" fmla="*/ 25 h 57"/>
              <a:gd name="T26" fmla="*/ 147 w 177"/>
              <a:gd name="T27" fmla="*/ 17 h 57"/>
              <a:gd name="T28" fmla="*/ 134 w 177"/>
              <a:gd name="T29" fmla="*/ 9 h 57"/>
              <a:gd name="T30" fmla="*/ 120 w 177"/>
              <a:gd name="T31" fmla="*/ 5 h 57"/>
              <a:gd name="T32" fmla="*/ 105 w 177"/>
              <a:gd name="T33" fmla="*/ 1 h 57"/>
              <a:gd name="T34" fmla="*/ 89 w 177"/>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7"/>
              <a:gd name="T55" fmla="*/ 0 h 57"/>
              <a:gd name="T56" fmla="*/ 177 w 177"/>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7" h="57">
                <a:moveTo>
                  <a:pt x="89" y="0"/>
                </a:moveTo>
                <a:lnTo>
                  <a:pt x="72" y="1"/>
                </a:lnTo>
                <a:lnTo>
                  <a:pt x="57" y="5"/>
                </a:lnTo>
                <a:lnTo>
                  <a:pt x="42" y="9"/>
                </a:lnTo>
                <a:lnTo>
                  <a:pt x="30" y="17"/>
                </a:lnTo>
                <a:lnTo>
                  <a:pt x="19" y="25"/>
                </a:lnTo>
                <a:lnTo>
                  <a:pt x="11" y="34"/>
                </a:lnTo>
                <a:lnTo>
                  <a:pt x="4" y="45"/>
                </a:lnTo>
                <a:lnTo>
                  <a:pt x="0" y="57"/>
                </a:lnTo>
                <a:lnTo>
                  <a:pt x="177" y="57"/>
                </a:lnTo>
                <a:lnTo>
                  <a:pt x="174" y="45"/>
                </a:lnTo>
                <a:lnTo>
                  <a:pt x="167" y="34"/>
                </a:lnTo>
                <a:lnTo>
                  <a:pt x="158" y="25"/>
                </a:lnTo>
                <a:lnTo>
                  <a:pt x="147" y="17"/>
                </a:lnTo>
                <a:lnTo>
                  <a:pt x="134" y="9"/>
                </a:lnTo>
                <a:lnTo>
                  <a:pt x="120" y="5"/>
                </a:lnTo>
                <a:lnTo>
                  <a:pt x="105" y="1"/>
                </a:lnTo>
                <a:lnTo>
                  <a:pt x="89" y="0"/>
                </a:lnTo>
                <a:close/>
              </a:path>
            </a:pathLst>
          </a:custGeom>
          <a:solidFill>
            <a:srgbClr val="FFFFFF"/>
          </a:solidFill>
          <a:ln w="9525">
            <a:noFill/>
            <a:round/>
            <a:headEnd/>
            <a:tailEnd/>
          </a:ln>
        </p:spPr>
        <p:txBody>
          <a:bodyPr lIns="91440" tIns="45720" rIns="91440" bIns="45720"/>
          <a:lstStyle/>
          <a:p>
            <a:pPr fontAlgn="base">
              <a:spcBef>
                <a:spcPct val="0"/>
              </a:spcBef>
              <a:spcAft>
                <a:spcPct val="0"/>
              </a:spcAft>
            </a:pPr>
            <a:endParaRPr lang="en-US">
              <a:solidFill>
                <a:srgbClr val="000000"/>
              </a:solidFill>
              <a:latin typeface="Arial" charset="0"/>
              <a:cs typeface="Arial" charset="0"/>
            </a:endParaRPr>
          </a:p>
        </p:txBody>
      </p:sp>
      <p:grpSp>
        <p:nvGrpSpPr>
          <p:cNvPr id="9" name="Group 387"/>
          <p:cNvGrpSpPr>
            <a:grpSpLocks/>
          </p:cNvGrpSpPr>
          <p:nvPr/>
        </p:nvGrpSpPr>
        <p:grpSpPr bwMode="auto">
          <a:xfrm>
            <a:off x="4025900" y="4037013"/>
            <a:ext cx="395288" cy="457200"/>
            <a:chOff x="8382000" y="1676400"/>
            <a:chExt cx="533400" cy="604838"/>
          </a:xfrm>
        </p:grpSpPr>
        <p:sp>
          <p:nvSpPr>
            <p:cNvPr id="8353" name="AutoShape 174"/>
            <p:cNvSpPr>
              <a:spLocks noChangeAspect="1" noChangeArrowheads="1" noTextEdit="1"/>
            </p:cNvSpPr>
            <p:nvPr/>
          </p:nvSpPr>
          <p:spPr bwMode="auto">
            <a:xfrm>
              <a:off x="8382000" y="1676400"/>
              <a:ext cx="533400" cy="534988"/>
            </a:xfrm>
            <a:prstGeom prst="rect">
              <a:avLst/>
            </a:prstGeom>
            <a:noFill/>
            <a:ln w="9525">
              <a:noFill/>
              <a:miter lim="800000"/>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1200" name="Freeform 176"/>
            <p:cNvSpPr>
              <a:spLocks/>
            </p:cNvSpPr>
            <p:nvPr/>
          </p:nvSpPr>
          <p:spPr bwMode="auto">
            <a:xfrm>
              <a:off x="8388427" y="1705802"/>
              <a:ext cx="490555" cy="489330"/>
            </a:xfrm>
            <a:custGeom>
              <a:avLst/>
              <a:gdLst/>
              <a:ahLst/>
              <a:cxnLst>
                <a:cxn ang="0">
                  <a:pos x="102" y="9"/>
                </a:cxn>
                <a:cxn ang="0">
                  <a:pos x="51" y="40"/>
                </a:cxn>
                <a:cxn ang="0">
                  <a:pos x="15" y="87"/>
                </a:cxn>
                <a:cxn ang="0">
                  <a:pos x="0" y="146"/>
                </a:cxn>
                <a:cxn ang="0">
                  <a:pos x="5" y="198"/>
                </a:cxn>
                <a:cxn ang="0">
                  <a:pos x="22" y="236"/>
                </a:cxn>
                <a:cxn ang="0">
                  <a:pos x="48" y="266"/>
                </a:cxn>
                <a:cxn ang="0">
                  <a:pos x="81" y="291"/>
                </a:cxn>
                <a:cxn ang="0">
                  <a:pos x="86" y="328"/>
                </a:cxn>
                <a:cxn ang="0">
                  <a:pos x="68" y="389"/>
                </a:cxn>
                <a:cxn ang="0">
                  <a:pos x="58" y="452"/>
                </a:cxn>
                <a:cxn ang="0">
                  <a:pos x="57" y="518"/>
                </a:cxn>
                <a:cxn ang="0">
                  <a:pos x="69" y="595"/>
                </a:cxn>
                <a:cxn ang="0">
                  <a:pos x="99" y="676"/>
                </a:cxn>
                <a:cxn ang="0">
                  <a:pos x="143" y="749"/>
                </a:cxn>
                <a:cxn ang="0">
                  <a:pos x="199" y="811"/>
                </a:cxn>
                <a:cxn ang="0">
                  <a:pos x="266" y="861"/>
                </a:cxn>
                <a:cxn ang="0">
                  <a:pos x="342" y="897"/>
                </a:cxn>
                <a:cxn ang="0">
                  <a:pos x="424" y="919"/>
                </a:cxn>
                <a:cxn ang="0">
                  <a:pos x="510" y="923"/>
                </a:cxn>
                <a:cxn ang="0">
                  <a:pos x="598" y="910"/>
                </a:cxn>
                <a:cxn ang="0">
                  <a:pos x="680" y="881"/>
                </a:cxn>
                <a:cxn ang="0">
                  <a:pos x="753" y="836"/>
                </a:cxn>
                <a:cxn ang="0">
                  <a:pos x="814" y="781"/>
                </a:cxn>
                <a:cxn ang="0">
                  <a:pos x="864" y="714"/>
                </a:cxn>
                <a:cxn ang="0">
                  <a:pos x="901" y="639"/>
                </a:cxn>
                <a:cxn ang="0">
                  <a:pos x="922" y="556"/>
                </a:cxn>
                <a:cxn ang="0">
                  <a:pos x="927" y="470"/>
                </a:cxn>
                <a:cxn ang="0">
                  <a:pos x="914" y="382"/>
                </a:cxn>
                <a:cxn ang="0">
                  <a:pos x="884" y="300"/>
                </a:cxn>
                <a:cxn ang="0">
                  <a:pos x="841" y="228"/>
                </a:cxn>
                <a:cxn ang="0">
                  <a:pos x="784" y="166"/>
                </a:cxn>
                <a:cxn ang="0">
                  <a:pos x="717" y="116"/>
                </a:cxn>
                <a:cxn ang="0">
                  <a:pos x="642" y="80"/>
                </a:cxn>
                <a:cxn ang="0">
                  <a:pos x="560" y="59"/>
                </a:cxn>
                <a:cxn ang="0">
                  <a:pos x="474" y="54"/>
                </a:cxn>
                <a:cxn ang="0">
                  <a:pos x="412" y="61"/>
                </a:cxn>
                <a:cxn ang="0">
                  <a:pos x="378" y="68"/>
                </a:cxn>
                <a:cxn ang="0">
                  <a:pos x="346" y="78"/>
                </a:cxn>
                <a:cxn ang="0">
                  <a:pos x="315" y="91"/>
                </a:cxn>
                <a:cxn ang="0">
                  <a:pos x="294" y="86"/>
                </a:cxn>
                <a:cxn ang="0">
                  <a:pos x="280" y="64"/>
                </a:cxn>
                <a:cxn ang="0">
                  <a:pos x="264" y="44"/>
                </a:cxn>
                <a:cxn ang="0">
                  <a:pos x="244" y="28"/>
                </a:cxn>
                <a:cxn ang="0">
                  <a:pos x="222" y="15"/>
                </a:cxn>
                <a:cxn ang="0">
                  <a:pos x="198" y="6"/>
                </a:cxn>
                <a:cxn ang="0">
                  <a:pos x="173" y="1"/>
                </a:cxn>
                <a:cxn ang="0">
                  <a:pos x="145" y="0"/>
                </a:cxn>
              </a:cxnLst>
              <a:rect l="0" t="0" r="r" b="b"/>
              <a:pathLst>
                <a:path w="927" h="923">
                  <a:moveTo>
                    <a:pt x="132" y="1"/>
                  </a:moveTo>
                  <a:lnTo>
                    <a:pt x="102" y="9"/>
                  </a:lnTo>
                  <a:lnTo>
                    <a:pt x="74" y="22"/>
                  </a:lnTo>
                  <a:lnTo>
                    <a:pt x="51" y="40"/>
                  </a:lnTo>
                  <a:lnTo>
                    <a:pt x="31" y="62"/>
                  </a:lnTo>
                  <a:lnTo>
                    <a:pt x="15" y="87"/>
                  </a:lnTo>
                  <a:lnTo>
                    <a:pt x="4" y="115"/>
                  </a:lnTo>
                  <a:lnTo>
                    <a:pt x="0" y="146"/>
                  </a:lnTo>
                  <a:lnTo>
                    <a:pt x="1" y="177"/>
                  </a:lnTo>
                  <a:lnTo>
                    <a:pt x="5" y="198"/>
                  </a:lnTo>
                  <a:lnTo>
                    <a:pt x="13" y="218"/>
                  </a:lnTo>
                  <a:lnTo>
                    <a:pt x="22" y="236"/>
                  </a:lnTo>
                  <a:lnTo>
                    <a:pt x="35" y="252"/>
                  </a:lnTo>
                  <a:lnTo>
                    <a:pt x="48" y="266"/>
                  </a:lnTo>
                  <a:lnTo>
                    <a:pt x="64" y="280"/>
                  </a:lnTo>
                  <a:lnTo>
                    <a:pt x="81" y="291"/>
                  </a:lnTo>
                  <a:lnTo>
                    <a:pt x="100" y="299"/>
                  </a:lnTo>
                  <a:lnTo>
                    <a:pt x="86" y="328"/>
                  </a:lnTo>
                  <a:lnTo>
                    <a:pt x="76" y="358"/>
                  </a:lnTo>
                  <a:lnTo>
                    <a:pt x="68" y="389"/>
                  </a:lnTo>
                  <a:lnTo>
                    <a:pt x="62" y="421"/>
                  </a:lnTo>
                  <a:lnTo>
                    <a:pt x="58" y="452"/>
                  </a:lnTo>
                  <a:lnTo>
                    <a:pt x="56" y="486"/>
                  </a:lnTo>
                  <a:lnTo>
                    <a:pt x="57" y="518"/>
                  </a:lnTo>
                  <a:lnTo>
                    <a:pt x="61" y="551"/>
                  </a:lnTo>
                  <a:lnTo>
                    <a:pt x="69" y="595"/>
                  </a:lnTo>
                  <a:lnTo>
                    <a:pt x="82" y="637"/>
                  </a:lnTo>
                  <a:lnTo>
                    <a:pt x="99" y="676"/>
                  </a:lnTo>
                  <a:lnTo>
                    <a:pt x="119" y="714"/>
                  </a:lnTo>
                  <a:lnTo>
                    <a:pt x="143" y="749"/>
                  </a:lnTo>
                  <a:lnTo>
                    <a:pt x="170" y="782"/>
                  </a:lnTo>
                  <a:lnTo>
                    <a:pt x="199" y="811"/>
                  </a:lnTo>
                  <a:lnTo>
                    <a:pt x="231" y="837"/>
                  </a:lnTo>
                  <a:lnTo>
                    <a:pt x="266" y="861"/>
                  </a:lnTo>
                  <a:lnTo>
                    <a:pt x="303" y="881"/>
                  </a:lnTo>
                  <a:lnTo>
                    <a:pt x="342" y="897"/>
                  </a:lnTo>
                  <a:lnTo>
                    <a:pt x="382" y="909"/>
                  </a:lnTo>
                  <a:lnTo>
                    <a:pt x="424" y="919"/>
                  </a:lnTo>
                  <a:lnTo>
                    <a:pt x="467" y="923"/>
                  </a:lnTo>
                  <a:lnTo>
                    <a:pt x="510" y="923"/>
                  </a:lnTo>
                  <a:lnTo>
                    <a:pt x="555" y="919"/>
                  </a:lnTo>
                  <a:lnTo>
                    <a:pt x="598" y="910"/>
                  </a:lnTo>
                  <a:lnTo>
                    <a:pt x="640" y="897"/>
                  </a:lnTo>
                  <a:lnTo>
                    <a:pt x="680" y="881"/>
                  </a:lnTo>
                  <a:lnTo>
                    <a:pt x="717" y="861"/>
                  </a:lnTo>
                  <a:lnTo>
                    <a:pt x="753" y="836"/>
                  </a:lnTo>
                  <a:lnTo>
                    <a:pt x="785" y="810"/>
                  </a:lnTo>
                  <a:lnTo>
                    <a:pt x="814" y="781"/>
                  </a:lnTo>
                  <a:lnTo>
                    <a:pt x="841" y="748"/>
                  </a:lnTo>
                  <a:lnTo>
                    <a:pt x="864" y="714"/>
                  </a:lnTo>
                  <a:lnTo>
                    <a:pt x="884" y="677"/>
                  </a:lnTo>
                  <a:lnTo>
                    <a:pt x="901" y="639"/>
                  </a:lnTo>
                  <a:lnTo>
                    <a:pt x="914" y="598"/>
                  </a:lnTo>
                  <a:lnTo>
                    <a:pt x="922" y="556"/>
                  </a:lnTo>
                  <a:lnTo>
                    <a:pt x="927" y="514"/>
                  </a:lnTo>
                  <a:lnTo>
                    <a:pt x="927" y="470"/>
                  </a:lnTo>
                  <a:lnTo>
                    <a:pt x="923" y="426"/>
                  </a:lnTo>
                  <a:lnTo>
                    <a:pt x="914" y="382"/>
                  </a:lnTo>
                  <a:lnTo>
                    <a:pt x="902" y="341"/>
                  </a:lnTo>
                  <a:lnTo>
                    <a:pt x="884" y="300"/>
                  </a:lnTo>
                  <a:lnTo>
                    <a:pt x="864" y="262"/>
                  </a:lnTo>
                  <a:lnTo>
                    <a:pt x="841" y="228"/>
                  </a:lnTo>
                  <a:lnTo>
                    <a:pt x="813" y="195"/>
                  </a:lnTo>
                  <a:lnTo>
                    <a:pt x="784" y="166"/>
                  </a:lnTo>
                  <a:lnTo>
                    <a:pt x="752" y="140"/>
                  </a:lnTo>
                  <a:lnTo>
                    <a:pt x="717" y="116"/>
                  </a:lnTo>
                  <a:lnTo>
                    <a:pt x="681" y="96"/>
                  </a:lnTo>
                  <a:lnTo>
                    <a:pt x="642" y="80"/>
                  </a:lnTo>
                  <a:lnTo>
                    <a:pt x="602" y="67"/>
                  </a:lnTo>
                  <a:lnTo>
                    <a:pt x="560" y="59"/>
                  </a:lnTo>
                  <a:lnTo>
                    <a:pt x="517" y="54"/>
                  </a:lnTo>
                  <a:lnTo>
                    <a:pt x="474" y="54"/>
                  </a:lnTo>
                  <a:lnTo>
                    <a:pt x="429" y="58"/>
                  </a:lnTo>
                  <a:lnTo>
                    <a:pt x="412" y="61"/>
                  </a:lnTo>
                  <a:lnTo>
                    <a:pt x="395" y="64"/>
                  </a:lnTo>
                  <a:lnTo>
                    <a:pt x="378" y="68"/>
                  </a:lnTo>
                  <a:lnTo>
                    <a:pt x="361" y="73"/>
                  </a:lnTo>
                  <a:lnTo>
                    <a:pt x="346" y="78"/>
                  </a:lnTo>
                  <a:lnTo>
                    <a:pt x="330" y="84"/>
                  </a:lnTo>
                  <a:lnTo>
                    <a:pt x="315" y="91"/>
                  </a:lnTo>
                  <a:lnTo>
                    <a:pt x="299" y="98"/>
                  </a:lnTo>
                  <a:lnTo>
                    <a:pt x="294" y="86"/>
                  </a:lnTo>
                  <a:lnTo>
                    <a:pt x="287" y="75"/>
                  </a:lnTo>
                  <a:lnTo>
                    <a:pt x="280" y="64"/>
                  </a:lnTo>
                  <a:lnTo>
                    <a:pt x="272" y="54"/>
                  </a:lnTo>
                  <a:lnTo>
                    <a:pt x="264" y="44"/>
                  </a:lnTo>
                  <a:lnTo>
                    <a:pt x="254" y="35"/>
                  </a:lnTo>
                  <a:lnTo>
                    <a:pt x="244" y="28"/>
                  </a:lnTo>
                  <a:lnTo>
                    <a:pt x="233" y="21"/>
                  </a:lnTo>
                  <a:lnTo>
                    <a:pt x="222" y="15"/>
                  </a:lnTo>
                  <a:lnTo>
                    <a:pt x="210" y="10"/>
                  </a:lnTo>
                  <a:lnTo>
                    <a:pt x="198" y="6"/>
                  </a:lnTo>
                  <a:lnTo>
                    <a:pt x="186" y="3"/>
                  </a:lnTo>
                  <a:lnTo>
                    <a:pt x="173" y="1"/>
                  </a:lnTo>
                  <a:lnTo>
                    <a:pt x="159" y="0"/>
                  </a:lnTo>
                  <a:lnTo>
                    <a:pt x="145" y="0"/>
                  </a:lnTo>
                  <a:lnTo>
                    <a:pt x="132" y="1"/>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8355" name="Freeform 177"/>
            <p:cNvSpPr>
              <a:spLocks/>
            </p:cNvSpPr>
            <p:nvPr/>
          </p:nvSpPr>
          <p:spPr bwMode="auto">
            <a:xfrm>
              <a:off x="8437563" y="1763713"/>
              <a:ext cx="384175" cy="363538"/>
            </a:xfrm>
            <a:custGeom>
              <a:avLst/>
              <a:gdLst>
                <a:gd name="T0" fmla="*/ 664 w 728"/>
                <a:gd name="T1" fmla="*/ 109 h 685"/>
                <a:gd name="T2" fmla="*/ 567 w 728"/>
                <a:gd name="T3" fmla="*/ 97 h 685"/>
                <a:gd name="T4" fmla="*/ 431 w 728"/>
                <a:gd name="T5" fmla="*/ 79 h 685"/>
                <a:gd name="T6" fmla="*/ 296 w 728"/>
                <a:gd name="T7" fmla="*/ 63 h 685"/>
                <a:gd name="T8" fmla="*/ 199 w 728"/>
                <a:gd name="T9" fmla="*/ 51 h 685"/>
                <a:gd name="T10" fmla="*/ 172 w 728"/>
                <a:gd name="T11" fmla="*/ 45 h 685"/>
                <a:gd name="T12" fmla="*/ 136 w 728"/>
                <a:gd name="T13" fmla="*/ 26 h 685"/>
                <a:gd name="T14" fmla="*/ 106 w 728"/>
                <a:gd name="T15" fmla="*/ 8 h 685"/>
                <a:gd name="T16" fmla="*/ 97 w 728"/>
                <a:gd name="T17" fmla="*/ 4 h 685"/>
                <a:gd name="T18" fmla="*/ 77 w 728"/>
                <a:gd name="T19" fmla="*/ 0 h 685"/>
                <a:gd name="T20" fmla="*/ 41 w 728"/>
                <a:gd name="T21" fmla="*/ 7 h 685"/>
                <a:gd name="T22" fmla="*/ 14 w 728"/>
                <a:gd name="T23" fmla="*/ 31 h 685"/>
                <a:gd name="T24" fmla="*/ 2 w 728"/>
                <a:gd name="T25" fmla="*/ 57 h 685"/>
                <a:gd name="T26" fmla="*/ 1 w 728"/>
                <a:gd name="T27" fmla="*/ 81 h 685"/>
                <a:gd name="T28" fmla="*/ 9 w 728"/>
                <a:gd name="T29" fmla="*/ 107 h 685"/>
                <a:gd name="T30" fmla="*/ 25 w 728"/>
                <a:gd name="T31" fmla="*/ 129 h 685"/>
                <a:gd name="T32" fmla="*/ 45 w 728"/>
                <a:gd name="T33" fmla="*/ 145 h 685"/>
                <a:gd name="T34" fmla="*/ 90 w 728"/>
                <a:gd name="T35" fmla="*/ 181 h 685"/>
                <a:gd name="T36" fmla="*/ 122 w 728"/>
                <a:gd name="T37" fmla="*/ 206 h 685"/>
                <a:gd name="T38" fmla="*/ 122 w 728"/>
                <a:gd name="T39" fmla="*/ 466 h 685"/>
                <a:gd name="T40" fmla="*/ 124 w 728"/>
                <a:gd name="T41" fmla="*/ 528 h 685"/>
                <a:gd name="T42" fmla="*/ 135 w 728"/>
                <a:gd name="T43" fmla="*/ 554 h 685"/>
                <a:gd name="T44" fmla="*/ 156 w 728"/>
                <a:gd name="T45" fmla="*/ 575 h 685"/>
                <a:gd name="T46" fmla="*/ 154 w 728"/>
                <a:gd name="T47" fmla="*/ 585 h 685"/>
                <a:gd name="T48" fmla="*/ 162 w 728"/>
                <a:gd name="T49" fmla="*/ 626 h 685"/>
                <a:gd name="T50" fmla="*/ 196 w 728"/>
                <a:gd name="T51" fmla="*/ 669 h 685"/>
                <a:gd name="T52" fmla="*/ 251 w 728"/>
                <a:gd name="T53" fmla="*/ 685 h 685"/>
                <a:gd name="T54" fmla="*/ 305 w 728"/>
                <a:gd name="T55" fmla="*/ 669 h 685"/>
                <a:gd name="T56" fmla="*/ 339 w 728"/>
                <a:gd name="T57" fmla="*/ 627 h 685"/>
                <a:gd name="T58" fmla="*/ 362 w 728"/>
                <a:gd name="T59" fmla="*/ 590 h 685"/>
                <a:gd name="T60" fmla="*/ 409 w 728"/>
                <a:gd name="T61" fmla="*/ 590 h 685"/>
                <a:gd name="T62" fmla="*/ 456 w 728"/>
                <a:gd name="T63" fmla="*/ 590 h 685"/>
                <a:gd name="T64" fmla="*/ 479 w 728"/>
                <a:gd name="T65" fmla="*/ 627 h 685"/>
                <a:gd name="T66" fmla="*/ 514 w 728"/>
                <a:gd name="T67" fmla="*/ 669 h 685"/>
                <a:gd name="T68" fmla="*/ 567 w 728"/>
                <a:gd name="T69" fmla="*/ 685 h 685"/>
                <a:gd name="T70" fmla="*/ 622 w 728"/>
                <a:gd name="T71" fmla="*/ 669 h 685"/>
                <a:gd name="T72" fmla="*/ 657 w 728"/>
                <a:gd name="T73" fmla="*/ 626 h 685"/>
                <a:gd name="T74" fmla="*/ 664 w 728"/>
                <a:gd name="T75" fmla="*/ 572 h 685"/>
                <a:gd name="T76" fmla="*/ 643 w 728"/>
                <a:gd name="T77" fmla="*/ 530 h 685"/>
                <a:gd name="T78" fmla="*/ 607 w 728"/>
                <a:gd name="T79" fmla="*/ 500 h 685"/>
                <a:gd name="T80" fmla="*/ 616 w 728"/>
                <a:gd name="T81" fmla="*/ 495 h 685"/>
                <a:gd name="T82" fmla="*/ 658 w 728"/>
                <a:gd name="T83" fmla="*/ 495 h 685"/>
                <a:gd name="T84" fmla="*/ 679 w 728"/>
                <a:gd name="T85" fmla="*/ 495 h 685"/>
                <a:gd name="T86" fmla="*/ 706 w 728"/>
                <a:gd name="T87" fmla="*/ 487 h 685"/>
                <a:gd name="T88" fmla="*/ 723 w 728"/>
                <a:gd name="T89" fmla="*/ 465 h 685"/>
                <a:gd name="T90" fmla="*/ 728 w 728"/>
                <a:gd name="T91" fmla="*/ 161 h 685"/>
                <a:gd name="T92" fmla="*/ 720 w 728"/>
                <a:gd name="T93" fmla="*/ 135 h 685"/>
                <a:gd name="T94" fmla="*/ 702 w 728"/>
                <a:gd name="T95" fmla="*/ 117 h 6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28"/>
                <a:gd name="T145" fmla="*/ 0 h 685"/>
                <a:gd name="T146" fmla="*/ 728 w 728"/>
                <a:gd name="T147" fmla="*/ 685 h 6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28" h="685">
                  <a:moveTo>
                    <a:pt x="685" y="112"/>
                  </a:moveTo>
                  <a:lnTo>
                    <a:pt x="679" y="111"/>
                  </a:lnTo>
                  <a:lnTo>
                    <a:pt x="664" y="109"/>
                  </a:lnTo>
                  <a:lnTo>
                    <a:pt x="638" y="106"/>
                  </a:lnTo>
                  <a:lnTo>
                    <a:pt x="606" y="102"/>
                  </a:lnTo>
                  <a:lnTo>
                    <a:pt x="567" y="97"/>
                  </a:lnTo>
                  <a:lnTo>
                    <a:pt x="525" y="92"/>
                  </a:lnTo>
                  <a:lnTo>
                    <a:pt x="479" y="85"/>
                  </a:lnTo>
                  <a:lnTo>
                    <a:pt x="431" y="79"/>
                  </a:lnTo>
                  <a:lnTo>
                    <a:pt x="384" y="74"/>
                  </a:lnTo>
                  <a:lnTo>
                    <a:pt x="338" y="68"/>
                  </a:lnTo>
                  <a:lnTo>
                    <a:pt x="296" y="63"/>
                  </a:lnTo>
                  <a:lnTo>
                    <a:pt x="257" y="58"/>
                  </a:lnTo>
                  <a:lnTo>
                    <a:pt x="225" y="54"/>
                  </a:lnTo>
                  <a:lnTo>
                    <a:pt x="199" y="51"/>
                  </a:lnTo>
                  <a:lnTo>
                    <a:pt x="184" y="49"/>
                  </a:lnTo>
                  <a:lnTo>
                    <a:pt x="178" y="48"/>
                  </a:lnTo>
                  <a:lnTo>
                    <a:pt x="172" y="45"/>
                  </a:lnTo>
                  <a:lnTo>
                    <a:pt x="162" y="39"/>
                  </a:lnTo>
                  <a:lnTo>
                    <a:pt x="150" y="33"/>
                  </a:lnTo>
                  <a:lnTo>
                    <a:pt x="136" y="26"/>
                  </a:lnTo>
                  <a:lnTo>
                    <a:pt x="124" y="19"/>
                  </a:lnTo>
                  <a:lnTo>
                    <a:pt x="113" y="12"/>
                  </a:lnTo>
                  <a:lnTo>
                    <a:pt x="106" y="8"/>
                  </a:lnTo>
                  <a:lnTo>
                    <a:pt x="103" y="7"/>
                  </a:lnTo>
                  <a:lnTo>
                    <a:pt x="101" y="6"/>
                  </a:lnTo>
                  <a:lnTo>
                    <a:pt x="97" y="4"/>
                  </a:lnTo>
                  <a:lnTo>
                    <a:pt x="92" y="3"/>
                  </a:lnTo>
                  <a:lnTo>
                    <a:pt x="90" y="2"/>
                  </a:lnTo>
                  <a:lnTo>
                    <a:pt x="77" y="0"/>
                  </a:lnTo>
                  <a:lnTo>
                    <a:pt x="64" y="1"/>
                  </a:lnTo>
                  <a:lnTo>
                    <a:pt x="52" y="3"/>
                  </a:lnTo>
                  <a:lnTo>
                    <a:pt x="41" y="7"/>
                  </a:lnTo>
                  <a:lnTo>
                    <a:pt x="31" y="13"/>
                  </a:lnTo>
                  <a:lnTo>
                    <a:pt x="22" y="22"/>
                  </a:lnTo>
                  <a:lnTo>
                    <a:pt x="14" y="31"/>
                  </a:lnTo>
                  <a:lnTo>
                    <a:pt x="8" y="41"/>
                  </a:lnTo>
                  <a:lnTo>
                    <a:pt x="5" y="49"/>
                  </a:lnTo>
                  <a:lnTo>
                    <a:pt x="2" y="57"/>
                  </a:lnTo>
                  <a:lnTo>
                    <a:pt x="1" y="65"/>
                  </a:lnTo>
                  <a:lnTo>
                    <a:pt x="0" y="73"/>
                  </a:lnTo>
                  <a:lnTo>
                    <a:pt x="1" y="81"/>
                  </a:lnTo>
                  <a:lnTo>
                    <a:pt x="2" y="91"/>
                  </a:lnTo>
                  <a:lnTo>
                    <a:pt x="6" y="99"/>
                  </a:lnTo>
                  <a:lnTo>
                    <a:pt x="9" y="107"/>
                  </a:lnTo>
                  <a:lnTo>
                    <a:pt x="13" y="114"/>
                  </a:lnTo>
                  <a:lnTo>
                    <a:pt x="19" y="122"/>
                  </a:lnTo>
                  <a:lnTo>
                    <a:pt x="25" y="129"/>
                  </a:lnTo>
                  <a:lnTo>
                    <a:pt x="32" y="135"/>
                  </a:lnTo>
                  <a:lnTo>
                    <a:pt x="35" y="138"/>
                  </a:lnTo>
                  <a:lnTo>
                    <a:pt x="45" y="145"/>
                  </a:lnTo>
                  <a:lnTo>
                    <a:pt x="58" y="156"/>
                  </a:lnTo>
                  <a:lnTo>
                    <a:pt x="73" y="169"/>
                  </a:lnTo>
                  <a:lnTo>
                    <a:pt x="90" y="181"/>
                  </a:lnTo>
                  <a:lnTo>
                    <a:pt x="104" y="192"/>
                  </a:lnTo>
                  <a:lnTo>
                    <a:pt x="116" y="201"/>
                  </a:lnTo>
                  <a:lnTo>
                    <a:pt x="122" y="206"/>
                  </a:lnTo>
                  <a:lnTo>
                    <a:pt x="122" y="265"/>
                  </a:lnTo>
                  <a:lnTo>
                    <a:pt x="122" y="367"/>
                  </a:lnTo>
                  <a:lnTo>
                    <a:pt x="122" y="466"/>
                  </a:lnTo>
                  <a:lnTo>
                    <a:pt x="122" y="509"/>
                  </a:lnTo>
                  <a:lnTo>
                    <a:pt x="123" y="518"/>
                  </a:lnTo>
                  <a:lnTo>
                    <a:pt x="124" y="528"/>
                  </a:lnTo>
                  <a:lnTo>
                    <a:pt x="127" y="537"/>
                  </a:lnTo>
                  <a:lnTo>
                    <a:pt x="130" y="545"/>
                  </a:lnTo>
                  <a:lnTo>
                    <a:pt x="135" y="554"/>
                  </a:lnTo>
                  <a:lnTo>
                    <a:pt x="141" y="561"/>
                  </a:lnTo>
                  <a:lnTo>
                    <a:pt x="147" y="569"/>
                  </a:lnTo>
                  <a:lnTo>
                    <a:pt x="156" y="575"/>
                  </a:lnTo>
                  <a:lnTo>
                    <a:pt x="155" y="578"/>
                  </a:lnTo>
                  <a:lnTo>
                    <a:pt x="155" y="581"/>
                  </a:lnTo>
                  <a:lnTo>
                    <a:pt x="154" y="585"/>
                  </a:lnTo>
                  <a:lnTo>
                    <a:pt x="154" y="588"/>
                  </a:lnTo>
                  <a:lnTo>
                    <a:pt x="156" y="608"/>
                  </a:lnTo>
                  <a:lnTo>
                    <a:pt x="162" y="626"/>
                  </a:lnTo>
                  <a:lnTo>
                    <a:pt x="170" y="642"/>
                  </a:lnTo>
                  <a:lnTo>
                    <a:pt x="182" y="656"/>
                  </a:lnTo>
                  <a:lnTo>
                    <a:pt x="196" y="669"/>
                  </a:lnTo>
                  <a:lnTo>
                    <a:pt x="213" y="678"/>
                  </a:lnTo>
                  <a:lnTo>
                    <a:pt x="232" y="683"/>
                  </a:lnTo>
                  <a:lnTo>
                    <a:pt x="251" y="685"/>
                  </a:lnTo>
                  <a:lnTo>
                    <a:pt x="270" y="683"/>
                  </a:lnTo>
                  <a:lnTo>
                    <a:pt x="288" y="678"/>
                  </a:lnTo>
                  <a:lnTo>
                    <a:pt x="305" y="669"/>
                  </a:lnTo>
                  <a:lnTo>
                    <a:pt x="319" y="657"/>
                  </a:lnTo>
                  <a:lnTo>
                    <a:pt x="330" y="643"/>
                  </a:lnTo>
                  <a:lnTo>
                    <a:pt x="339" y="627"/>
                  </a:lnTo>
                  <a:lnTo>
                    <a:pt x="345" y="610"/>
                  </a:lnTo>
                  <a:lnTo>
                    <a:pt x="347" y="590"/>
                  </a:lnTo>
                  <a:lnTo>
                    <a:pt x="362" y="590"/>
                  </a:lnTo>
                  <a:lnTo>
                    <a:pt x="378" y="590"/>
                  </a:lnTo>
                  <a:lnTo>
                    <a:pt x="393" y="590"/>
                  </a:lnTo>
                  <a:lnTo>
                    <a:pt x="409" y="590"/>
                  </a:lnTo>
                  <a:lnTo>
                    <a:pt x="425" y="590"/>
                  </a:lnTo>
                  <a:lnTo>
                    <a:pt x="441" y="590"/>
                  </a:lnTo>
                  <a:lnTo>
                    <a:pt x="456" y="590"/>
                  </a:lnTo>
                  <a:lnTo>
                    <a:pt x="471" y="590"/>
                  </a:lnTo>
                  <a:lnTo>
                    <a:pt x="473" y="610"/>
                  </a:lnTo>
                  <a:lnTo>
                    <a:pt x="479" y="627"/>
                  </a:lnTo>
                  <a:lnTo>
                    <a:pt x="488" y="643"/>
                  </a:lnTo>
                  <a:lnTo>
                    <a:pt x="499" y="657"/>
                  </a:lnTo>
                  <a:lnTo>
                    <a:pt x="514" y="669"/>
                  </a:lnTo>
                  <a:lnTo>
                    <a:pt x="530" y="678"/>
                  </a:lnTo>
                  <a:lnTo>
                    <a:pt x="548" y="683"/>
                  </a:lnTo>
                  <a:lnTo>
                    <a:pt x="567" y="685"/>
                  </a:lnTo>
                  <a:lnTo>
                    <a:pt x="587" y="683"/>
                  </a:lnTo>
                  <a:lnTo>
                    <a:pt x="605" y="678"/>
                  </a:lnTo>
                  <a:lnTo>
                    <a:pt x="622" y="669"/>
                  </a:lnTo>
                  <a:lnTo>
                    <a:pt x="636" y="656"/>
                  </a:lnTo>
                  <a:lnTo>
                    <a:pt x="648" y="642"/>
                  </a:lnTo>
                  <a:lnTo>
                    <a:pt x="657" y="626"/>
                  </a:lnTo>
                  <a:lnTo>
                    <a:pt x="663" y="608"/>
                  </a:lnTo>
                  <a:lnTo>
                    <a:pt x="665" y="588"/>
                  </a:lnTo>
                  <a:lnTo>
                    <a:pt x="664" y="572"/>
                  </a:lnTo>
                  <a:lnTo>
                    <a:pt x="660" y="557"/>
                  </a:lnTo>
                  <a:lnTo>
                    <a:pt x="653" y="542"/>
                  </a:lnTo>
                  <a:lnTo>
                    <a:pt x="643" y="530"/>
                  </a:lnTo>
                  <a:lnTo>
                    <a:pt x="633" y="517"/>
                  </a:lnTo>
                  <a:lnTo>
                    <a:pt x="621" y="508"/>
                  </a:lnTo>
                  <a:lnTo>
                    <a:pt x="607" y="500"/>
                  </a:lnTo>
                  <a:lnTo>
                    <a:pt x="592" y="495"/>
                  </a:lnTo>
                  <a:lnTo>
                    <a:pt x="603" y="495"/>
                  </a:lnTo>
                  <a:lnTo>
                    <a:pt x="616" y="495"/>
                  </a:lnTo>
                  <a:lnTo>
                    <a:pt x="630" y="495"/>
                  </a:lnTo>
                  <a:lnTo>
                    <a:pt x="644" y="495"/>
                  </a:lnTo>
                  <a:lnTo>
                    <a:pt x="658" y="495"/>
                  </a:lnTo>
                  <a:lnTo>
                    <a:pt x="669" y="495"/>
                  </a:lnTo>
                  <a:lnTo>
                    <a:pt x="676" y="495"/>
                  </a:lnTo>
                  <a:lnTo>
                    <a:pt x="679" y="495"/>
                  </a:lnTo>
                  <a:lnTo>
                    <a:pt x="689" y="494"/>
                  </a:lnTo>
                  <a:lnTo>
                    <a:pt x="697" y="491"/>
                  </a:lnTo>
                  <a:lnTo>
                    <a:pt x="706" y="487"/>
                  </a:lnTo>
                  <a:lnTo>
                    <a:pt x="713" y="481"/>
                  </a:lnTo>
                  <a:lnTo>
                    <a:pt x="719" y="473"/>
                  </a:lnTo>
                  <a:lnTo>
                    <a:pt x="723" y="465"/>
                  </a:lnTo>
                  <a:lnTo>
                    <a:pt x="727" y="456"/>
                  </a:lnTo>
                  <a:lnTo>
                    <a:pt x="728" y="445"/>
                  </a:lnTo>
                  <a:lnTo>
                    <a:pt x="728" y="161"/>
                  </a:lnTo>
                  <a:lnTo>
                    <a:pt x="727" y="151"/>
                  </a:lnTo>
                  <a:lnTo>
                    <a:pt x="725" y="143"/>
                  </a:lnTo>
                  <a:lnTo>
                    <a:pt x="720" y="135"/>
                  </a:lnTo>
                  <a:lnTo>
                    <a:pt x="715" y="128"/>
                  </a:lnTo>
                  <a:lnTo>
                    <a:pt x="709" y="122"/>
                  </a:lnTo>
                  <a:lnTo>
                    <a:pt x="702" y="117"/>
                  </a:lnTo>
                  <a:lnTo>
                    <a:pt x="694" y="114"/>
                  </a:lnTo>
                  <a:lnTo>
                    <a:pt x="685" y="112"/>
                  </a:lnTo>
                  <a:close/>
                </a:path>
              </a:pathLst>
            </a:custGeom>
            <a:solidFill>
              <a:srgbClr val="FFFFFF"/>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1203" name="Freeform 179"/>
            <p:cNvSpPr>
              <a:spLocks/>
            </p:cNvSpPr>
            <p:nvPr/>
          </p:nvSpPr>
          <p:spPr bwMode="auto">
            <a:xfrm>
              <a:off x="8546947" y="1836010"/>
              <a:ext cx="231354" cy="144908"/>
            </a:xfrm>
            <a:custGeom>
              <a:avLst/>
              <a:gdLst/>
              <a:ahLst/>
              <a:cxnLst>
                <a:cxn ang="0">
                  <a:pos x="0" y="0"/>
                </a:cxn>
                <a:cxn ang="0">
                  <a:pos x="10" y="1"/>
                </a:cxn>
                <a:cxn ang="0">
                  <a:pos x="28" y="3"/>
                </a:cxn>
                <a:cxn ang="0">
                  <a:pos x="51" y="6"/>
                </a:cxn>
                <a:cxn ang="0">
                  <a:pos x="78" y="9"/>
                </a:cxn>
                <a:cxn ang="0">
                  <a:pos x="111" y="13"/>
                </a:cxn>
                <a:cxn ang="0">
                  <a:pos x="146" y="17"/>
                </a:cxn>
                <a:cxn ang="0">
                  <a:pos x="183" y="21"/>
                </a:cxn>
                <a:cxn ang="0">
                  <a:pos x="221" y="27"/>
                </a:cxn>
                <a:cxn ang="0">
                  <a:pos x="259" y="31"/>
                </a:cxn>
                <a:cxn ang="0">
                  <a:pos x="295" y="36"/>
                </a:cxn>
                <a:cxn ang="0">
                  <a:pos x="330" y="40"/>
                </a:cxn>
                <a:cxn ang="0">
                  <a:pos x="361" y="43"/>
                </a:cxn>
                <a:cxn ang="0">
                  <a:pos x="389" y="47"/>
                </a:cxn>
                <a:cxn ang="0">
                  <a:pos x="411" y="49"/>
                </a:cxn>
                <a:cxn ang="0">
                  <a:pos x="426" y="51"/>
                </a:cxn>
                <a:cxn ang="0">
                  <a:pos x="435" y="52"/>
                </a:cxn>
                <a:cxn ang="0">
                  <a:pos x="435" y="93"/>
                </a:cxn>
                <a:cxn ang="0">
                  <a:pos x="435" y="162"/>
                </a:cxn>
                <a:cxn ang="0">
                  <a:pos x="435" y="232"/>
                </a:cxn>
                <a:cxn ang="0">
                  <a:pos x="435" y="275"/>
                </a:cxn>
                <a:cxn ang="0">
                  <a:pos x="426" y="275"/>
                </a:cxn>
                <a:cxn ang="0">
                  <a:pos x="409" y="275"/>
                </a:cxn>
                <a:cxn ang="0">
                  <a:pos x="387" y="275"/>
                </a:cxn>
                <a:cxn ang="0">
                  <a:pos x="359" y="275"/>
                </a:cxn>
                <a:cxn ang="0">
                  <a:pos x="327" y="275"/>
                </a:cxn>
                <a:cxn ang="0">
                  <a:pos x="292" y="275"/>
                </a:cxn>
                <a:cxn ang="0">
                  <a:pos x="256" y="275"/>
                </a:cxn>
                <a:cxn ang="0">
                  <a:pos x="218" y="275"/>
                </a:cxn>
                <a:cxn ang="0">
                  <a:pos x="180" y="275"/>
                </a:cxn>
                <a:cxn ang="0">
                  <a:pos x="143" y="275"/>
                </a:cxn>
                <a:cxn ang="0">
                  <a:pos x="109" y="275"/>
                </a:cxn>
                <a:cxn ang="0">
                  <a:pos x="76" y="275"/>
                </a:cxn>
                <a:cxn ang="0">
                  <a:pos x="49" y="275"/>
                </a:cxn>
                <a:cxn ang="0">
                  <a:pos x="27" y="275"/>
                </a:cxn>
                <a:cxn ang="0">
                  <a:pos x="9" y="275"/>
                </a:cxn>
                <a:cxn ang="0">
                  <a:pos x="0" y="275"/>
                </a:cxn>
                <a:cxn ang="0">
                  <a:pos x="0" y="225"/>
                </a:cxn>
                <a:cxn ang="0">
                  <a:pos x="0" y="139"/>
                </a:cxn>
                <a:cxn ang="0">
                  <a:pos x="0" y="52"/>
                </a:cxn>
                <a:cxn ang="0">
                  <a:pos x="0" y="0"/>
                </a:cxn>
              </a:cxnLst>
              <a:rect l="0" t="0" r="r" b="b"/>
              <a:pathLst>
                <a:path w="435" h="275">
                  <a:moveTo>
                    <a:pt x="0" y="0"/>
                  </a:moveTo>
                  <a:lnTo>
                    <a:pt x="10" y="1"/>
                  </a:lnTo>
                  <a:lnTo>
                    <a:pt x="28" y="3"/>
                  </a:lnTo>
                  <a:lnTo>
                    <a:pt x="51" y="6"/>
                  </a:lnTo>
                  <a:lnTo>
                    <a:pt x="78" y="9"/>
                  </a:lnTo>
                  <a:lnTo>
                    <a:pt x="111" y="13"/>
                  </a:lnTo>
                  <a:lnTo>
                    <a:pt x="146" y="17"/>
                  </a:lnTo>
                  <a:lnTo>
                    <a:pt x="183" y="21"/>
                  </a:lnTo>
                  <a:lnTo>
                    <a:pt x="221" y="27"/>
                  </a:lnTo>
                  <a:lnTo>
                    <a:pt x="259" y="31"/>
                  </a:lnTo>
                  <a:lnTo>
                    <a:pt x="295" y="36"/>
                  </a:lnTo>
                  <a:lnTo>
                    <a:pt x="330" y="40"/>
                  </a:lnTo>
                  <a:lnTo>
                    <a:pt x="361" y="43"/>
                  </a:lnTo>
                  <a:lnTo>
                    <a:pt x="389" y="47"/>
                  </a:lnTo>
                  <a:lnTo>
                    <a:pt x="411" y="49"/>
                  </a:lnTo>
                  <a:lnTo>
                    <a:pt x="426" y="51"/>
                  </a:lnTo>
                  <a:lnTo>
                    <a:pt x="435" y="52"/>
                  </a:lnTo>
                  <a:lnTo>
                    <a:pt x="435" y="93"/>
                  </a:lnTo>
                  <a:lnTo>
                    <a:pt x="435" y="162"/>
                  </a:lnTo>
                  <a:lnTo>
                    <a:pt x="435" y="232"/>
                  </a:lnTo>
                  <a:lnTo>
                    <a:pt x="435" y="275"/>
                  </a:lnTo>
                  <a:lnTo>
                    <a:pt x="426" y="275"/>
                  </a:lnTo>
                  <a:lnTo>
                    <a:pt x="409" y="275"/>
                  </a:lnTo>
                  <a:lnTo>
                    <a:pt x="387" y="275"/>
                  </a:lnTo>
                  <a:lnTo>
                    <a:pt x="359" y="275"/>
                  </a:lnTo>
                  <a:lnTo>
                    <a:pt x="327" y="275"/>
                  </a:lnTo>
                  <a:lnTo>
                    <a:pt x="292" y="275"/>
                  </a:lnTo>
                  <a:lnTo>
                    <a:pt x="256" y="275"/>
                  </a:lnTo>
                  <a:lnTo>
                    <a:pt x="218" y="275"/>
                  </a:lnTo>
                  <a:lnTo>
                    <a:pt x="180" y="275"/>
                  </a:lnTo>
                  <a:lnTo>
                    <a:pt x="143" y="275"/>
                  </a:lnTo>
                  <a:lnTo>
                    <a:pt x="109" y="275"/>
                  </a:lnTo>
                  <a:lnTo>
                    <a:pt x="76" y="275"/>
                  </a:lnTo>
                  <a:lnTo>
                    <a:pt x="49" y="275"/>
                  </a:lnTo>
                  <a:lnTo>
                    <a:pt x="27" y="275"/>
                  </a:lnTo>
                  <a:lnTo>
                    <a:pt x="9" y="275"/>
                  </a:lnTo>
                  <a:lnTo>
                    <a:pt x="0" y="275"/>
                  </a:lnTo>
                  <a:lnTo>
                    <a:pt x="0" y="225"/>
                  </a:lnTo>
                  <a:lnTo>
                    <a:pt x="0" y="139"/>
                  </a:lnTo>
                  <a:lnTo>
                    <a:pt x="0" y="52"/>
                  </a:lnTo>
                  <a:lnTo>
                    <a:pt x="0" y="0"/>
                  </a:lnTo>
                  <a:close/>
                </a:path>
              </a:pathLst>
            </a:custGeom>
            <a:solidFill>
              <a:schemeClr val="bg1">
                <a:lumMod val="85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204" name="Freeform 180"/>
            <p:cNvSpPr>
              <a:spLocks/>
            </p:cNvSpPr>
            <p:nvPr/>
          </p:nvSpPr>
          <p:spPr bwMode="auto">
            <a:xfrm>
              <a:off x="8469829" y="1796107"/>
              <a:ext cx="49269" cy="52504"/>
            </a:xfrm>
            <a:custGeom>
              <a:avLst/>
              <a:gdLst/>
              <a:ahLst/>
              <a:cxnLst>
                <a:cxn ang="0">
                  <a:pos x="9" y="29"/>
                </a:cxn>
                <a:cxn ang="0">
                  <a:pos x="5" y="24"/>
                </a:cxn>
                <a:cxn ang="0">
                  <a:pos x="2" y="20"/>
                </a:cxn>
                <a:cxn ang="0">
                  <a:pos x="1" y="15"/>
                </a:cxn>
                <a:cxn ang="0">
                  <a:pos x="0" y="11"/>
                </a:cxn>
                <a:cxn ang="0">
                  <a:pos x="0" y="10"/>
                </a:cxn>
                <a:cxn ang="0">
                  <a:pos x="1" y="8"/>
                </a:cxn>
                <a:cxn ang="0">
                  <a:pos x="1" y="7"/>
                </a:cxn>
                <a:cxn ang="0">
                  <a:pos x="2" y="6"/>
                </a:cxn>
                <a:cxn ang="0">
                  <a:pos x="4" y="3"/>
                </a:cxn>
                <a:cxn ang="0">
                  <a:pos x="7" y="1"/>
                </a:cxn>
                <a:cxn ang="0">
                  <a:pos x="11" y="0"/>
                </a:cxn>
                <a:cxn ang="0">
                  <a:pos x="17" y="0"/>
                </a:cxn>
                <a:cxn ang="0">
                  <a:pos x="21" y="2"/>
                </a:cxn>
                <a:cxn ang="0">
                  <a:pos x="30" y="7"/>
                </a:cxn>
                <a:cxn ang="0">
                  <a:pos x="41" y="13"/>
                </a:cxn>
                <a:cxn ang="0">
                  <a:pos x="54" y="20"/>
                </a:cxn>
                <a:cxn ang="0">
                  <a:pos x="67" y="29"/>
                </a:cxn>
                <a:cxn ang="0">
                  <a:pos x="80" y="35"/>
                </a:cxn>
                <a:cxn ang="0">
                  <a:pos x="91" y="41"/>
                </a:cxn>
                <a:cxn ang="0">
                  <a:pos x="98" y="45"/>
                </a:cxn>
                <a:cxn ang="0">
                  <a:pos x="98" y="53"/>
                </a:cxn>
                <a:cxn ang="0">
                  <a:pos x="98" y="65"/>
                </a:cxn>
                <a:cxn ang="0">
                  <a:pos x="98" y="80"/>
                </a:cxn>
                <a:cxn ang="0">
                  <a:pos x="98" y="96"/>
                </a:cxn>
                <a:cxn ang="0">
                  <a:pos x="85" y="87"/>
                </a:cxn>
                <a:cxn ang="0">
                  <a:pos x="71" y="76"/>
                </a:cxn>
                <a:cxn ang="0">
                  <a:pos x="57" y="65"/>
                </a:cxn>
                <a:cxn ang="0">
                  <a:pos x="43" y="54"/>
                </a:cxn>
                <a:cxn ang="0">
                  <a:pos x="30" y="44"/>
                </a:cxn>
                <a:cxn ang="0">
                  <a:pos x="20" y="36"/>
                </a:cxn>
                <a:cxn ang="0">
                  <a:pos x="12" y="31"/>
                </a:cxn>
                <a:cxn ang="0">
                  <a:pos x="9" y="29"/>
                </a:cxn>
              </a:cxnLst>
              <a:rect l="0" t="0" r="r" b="b"/>
              <a:pathLst>
                <a:path w="98" h="96">
                  <a:moveTo>
                    <a:pt x="9" y="29"/>
                  </a:moveTo>
                  <a:lnTo>
                    <a:pt x="5" y="24"/>
                  </a:lnTo>
                  <a:lnTo>
                    <a:pt x="2" y="20"/>
                  </a:lnTo>
                  <a:lnTo>
                    <a:pt x="1" y="15"/>
                  </a:lnTo>
                  <a:lnTo>
                    <a:pt x="0" y="11"/>
                  </a:lnTo>
                  <a:lnTo>
                    <a:pt x="0" y="10"/>
                  </a:lnTo>
                  <a:lnTo>
                    <a:pt x="1" y="8"/>
                  </a:lnTo>
                  <a:lnTo>
                    <a:pt x="1" y="7"/>
                  </a:lnTo>
                  <a:lnTo>
                    <a:pt x="2" y="6"/>
                  </a:lnTo>
                  <a:lnTo>
                    <a:pt x="4" y="3"/>
                  </a:lnTo>
                  <a:lnTo>
                    <a:pt x="7" y="1"/>
                  </a:lnTo>
                  <a:lnTo>
                    <a:pt x="11" y="0"/>
                  </a:lnTo>
                  <a:lnTo>
                    <a:pt x="17" y="0"/>
                  </a:lnTo>
                  <a:lnTo>
                    <a:pt x="21" y="2"/>
                  </a:lnTo>
                  <a:lnTo>
                    <a:pt x="30" y="7"/>
                  </a:lnTo>
                  <a:lnTo>
                    <a:pt x="41" y="13"/>
                  </a:lnTo>
                  <a:lnTo>
                    <a:pt x="54" y="20"/>
                  </a:lnTo>
                  <a:lnTo>
                    <a:pt x="67" y="29"/>
                  </a:lnTo>
                  <a:lnTo>
                    <a:pt x="80" y="35"/>
                  </a:lnTo>
                  <a:lnTo>
                    <a:pt x="91" y="41"/>
                  </a:lnTo>
                  <a:lnTo>
                    <a:pt x="98" y="45"/>
                  </a:lnTo>
                  <a:lnTo>
                    <a:pt x="98" y="53"/>
                  </a:lnTo>
                  <a:lnTo>
                    <a:pt x="98" y="65"/>
                  </a:lnTo>
                  <a:lnTo>
                    <a:pt x="98" y="80"/>
                  </a:lnTo>
                  <a:lnTo>
                    <a:pt x="98" y="96"/>
                  </a:lnTo>
                  <a:lnTo>
                    <a:pt x="85" y="87"/>
                  </a:lnTo>
                  <a:lnTo>
                    <a:pt x="71" y="76"/>
                  </a:lnTo>
                  <a:lnTo>
                    <a:pt x="57" y="65"/>
                  </a:lnTo>
                  <a:lnTo>
                    <a:pt x="43" y="54"/>
                  </a:lnTo>
                  <a:lnTo>
                    <a:pt x="30" y="44"/>
                  </a:lnTo>
                  <a:lnTo>
                    <a:pt x="20" y="36"/>
                  </a:lnTo>
                  <a:lnTo>
                    <a:pt x="12" y="31"/>
                  </a:lnTo>
                  <a:lnTo>
                    <a:pt x="9" y="29"/>
                  </a:lnTo>
                  <a:close/>
                </a:path>
              </a:pathLst>
            </a:custGeom>
            <a:solidFill>
              <a:schemeClr val="tx1">
                <a:lumMod val="65000"/>
                <a:lumOff val="35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8358" name="Freeform 181"/>
            <p:cNvSpPr>
              <a:spLocks noEditPoints="1"/>
            </p:cNvSpPr>
            <p:nvPr/>
          </p:nvSpPr>
          <p:spPr bwMode="auto">
            <a:xfrm>
              <a:off x="8455025" y="1781175"/>
              <a:ext cx="350838" cy="328613"/>
            </a:xfrm>
            <a:custGeom>
              <a:avLst/>
              <a:gdLst>
                <a:gd name="T0" fmla="*/ 138 w 663"/>
                <a:gd name="T1" fmla="*/ 46 h 620"/>
                <a:gd name="T2" fmla="*/ 52 w 663"/>
                <a:gd name="T3" fmla="*/ 1 h 620"/>
                <a:gd name="T4" fmla="*/ 23 w 663"/>
                <a:gd name="T5" fmla="*/ 4 h 620"/>
                <a:gd name="T6" fmla="*/ 0 w 663"/>
                <a:gd name="T7" fmla="*/ 36 h 620"/>
                <a:gd name="T8" fmla="*/ 31 w 663"/>
                <a:gd name="T9" fmla="*/ 88 h 620"/>
                <a:gd name="T10" fmla="*/ 108 w 663"/>
                <a:gd name="T11" fmla="*/ 149 h 620"/>
                <a:gd name="T12" fmla="*/ 122 w 663"/>
                <a:gd name="T13" fmla="*/ 483 h 620"/>
                <a:gd name="T14" fmla="*/ 142 w 663"/>
                <a:gd name="T15" fmla="*/ 518 h 620"/>
                <a:gd name="T16" fmla="*/ 153 w 663"/>
                <a:gd name="T17" fmla="*/ 547 h 620"/>
                <a:gd name="T18" fmla="*/ 172 w 663"/>
                <a:gd name="T19" fmla="*/ 601 h 620"/>
                <a:gd name="T20" fmla="*/ 231 w 663"/>
                <a:gd name="T21" fmla="*/ 619 h 620"/>
                <a:gd name="T22" fmla="*/ 278 w 663"/>
                <a:gd name="T23" fmla="*/ 581 h 620"/>
                <a:gd name="T24" fmla="*/ 279 w 663"/>
                <a:gd name="T25" fmla="*/ 532 h 620"/>
                <a:gd name="T26" fmla="*/ 470 w 663"/>
                <a:gd name="T27" fmla="*/ 547 h 620"/>
                <a:gd name="T28" fmla="*/ 489 w 663"/>
                <a:gd name="T29" fmla="*/ 601 h 620"/>
                <a:gd name="T30" fmla="*/ 548 w 663"/>
                <a:gd name="T31" fmla="*/ 619 h 620"/>
                <a:gd name="T32" fmla="*/ 594 w 663"/>
                <a:gd name="T33" fmla="*/ 581 h 620"/>
                <a:gd name="T34" fmla="*/ 588 w 663"/>
                <a:gd name="T35" fmla="*/ 519 h 620"/>
                <a:gd name="T36" fmla="*/ 534 w 663"/>
                <a:gd name="T37" fmla="*/ 491 h 620"/>
                <a:gd name="T38" fmla="*/ 523 w 663"/>
                <a:gd name="T39" fmla="*/ 491 h 620"/>
                <a:gd name="T40" fmla="*/ 164 w 663"/>
                <a:gd name="T41" fmla="*/ 490 h 620"/>
                <a:gd name="T42" fmla="*/ 646 w 663"/>
                <a:gd name="T43" fmla="*/ 431 h 620"/>
                <a:gd name="T44" fmla="*/ 663 w 663"/>
                <a:gd name="T45" fmla="*/ 128 h 620"/>
                <a:gd name="T46" fmla="*/ 121 w 663"/>
                <a:gd name="T47" fmla="*/ 122 h 620"/>
                <a:gd name="T48" fmla="*/ 56 w 663"/>
                <a:gd name="T49" fmla="*/ 72 h 620"/>
                <a:gd name="T50" fmla="*/ 29 w 663"/>
                <a:gd name="T51" fmla="*/ 48 h 620"/>
                <a:gd name="T52" fmla="*/ 28 w 663"/>
                <a:gd name="T53" fmla="*/ 35 h 620"/>
                <a:gd name="T54" fmla="*/ 44 w 663"/>
                <a:gd name="T55" fmla="*/ 28 h 620"/>
                <a:gd name="T56" fmla="*/ 89 w 663"/>
                <a:gd name="T57" fmla="*/ 53 h 620"/>
                <a:gd name="T58" fmla="*/ 534 w 663"/>
                <a:gd name="T59" fmla="*/ 525 h 620"/>
                <a:gd name="T60" fmla="*/ 560 w 663"/>
                <a:gd name="T61" fmla="*/ 538 h 620"/>
                <a:gd name="T62" fmla="*/ 563 w 663"/>
                <a:gd name="T63" fmla="*/ 567 h 620"/>
                <a:gd name="T64" fmla="*/ 540 w 663"/>
                <a:gd name="T65" fmla="*/ 584 h 620"/>
                <a:gd name="T66" fmla="*/ 505 w 663"/>
                <a:gd name="T67" fmla="*/ 555 h 620"/>
                <a:gd name="T68" fmla="*/ 218 w 663"/>
                <a:gd name="T69" fmla="*/ 525 h 620"/>
                <a:gd name="T70" fmla="*/ 245 w 663"/>
                <a:gd name="T71" fmla="*/ 567 h 620"/>
                <a:gd name="T72" fmla="*/ 206 w 663"/>
                <a:gd name="T73" fmla="*/ 583 h 620"/>
                <a:gd name="T74" fmla="*/ 189 w 663"/>
                <a:gd name="T75" fmla="*/ 562 h 620"/>
                <a:gd name="T76" fmla="*/ 197 w 663"/>
                <a:gd name="T77" fmla="*/ 534 h 620"/>
                <a:gd name="T78" fmla="*/ 250 w 663"/>
                <a:gd name="T79" fmla="*/ 395 h 620"/>
                <a:gd name="T80" fmla="*/ 176 w 663"/>
                <a:gd name="T81" fmla="*/ 395 h 620"/>
                <a:gd name="T82" fmla="*/ 156 w 663"/>
                <a:gd name="T83" fmla="*/ 350 h 620"/>
                <a:gd name="T84" fmla="*/ 250 w 663"/>
                <a:gd name="T85" fmla="*/ 240 h 620"/>
                <a:gd name="T86" fmla="*/ 156 w 663"/>
                <a:gd name="T87" fmla="*/ 84 h 620"/>
                <a:gd name="T88" fmla="*/ 202 w 663"/>
                <a:gd name="T89" fmla="*/ 90 h 620"/>
                <a:gd name="T90" fmla="*/ 376 w 663"/>
                <a:gd name="T91" fmla="*/ 395 h 620"/>
                <a:gd name="T92" fmla="*/ 309 w 663"/>
                <a:gd name="T93" fmla="*/ 395 h 620"/>
                <a:gd name="T94" fmla="*/ 376 w 663"/>
                <a:gd name="T95" fmla="*/ 268 h 620"/>
                <a:gd name="T96" fmla="*/ 284 w 663"/>
                <a:gd name="T97" fmla="*/ 100 h 620"/>
                <a:gd name="T98" fmla="*/ 349 w 663"/>
                <a:gd name="T99" fmla="*/ 108 h 620"/>
                <a:gd name="T100" fmla="*/ 492 w 663"/>
                <a:gd name="T101" fmla="*/ 395 h 620"/>
                <a:gd name="T102" fmla="*/ 426 w 663"/>
                <a:gd name="T103" fmla="*/ 395 h 620"/>
                <a:gd name="T104" fmla="*/ 505 w 663"/>
                <a:gd name="T105" fmla="*/ 395 h 620"/>
                <a:gd name="T106" fmla="*/ 426 w 663"/>
                <a:gd name="T107" fmla="*/ 118 h 620"/>
                <a:gd name="T108" fmla="*/ 492 w 663"/>
                <a:gd name="T109" fmla="*/ 125 h 620"/>
                <a:gd name="T110" fmla="*/ 615 w 663"/>
                <a:gd name="T111" fmla="*/ 395 h 620"/>
                <a:gd name="T112" fmla="*/ 545 w 663"/>
                <a:gd name="T113" fmla="*/ 395 h 620"/>
                <a:gd name="T114" fmla="*/ 628 w 663"/>
                <a:gd name="T115" fmla="*/ 348 h 620"/>
                <a:gd name="T116" fmla="*/ 526 w 663"/>
                <a:gd name="T117" fmla="*/ 131 h 620"/>
                <a:gd name="T118" fmla="*/ 606 w 663"/>
                <a:gd name="T119" fmla="*/ 140 h 620"/>
                <a:gd name="T120" fmla="*/ 628 w 663"/>
                <a:gd name="T121" fmla="*/ 178 h 62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3"/>
                <a:gd name="T184" fmla="*/ 0 h 620"/>
                <a:gd name="T185" fmla="*/ 663 w 663"/>
                <a:gd name="T186" fmla="*/ 620 h 62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3" h="620">
                  <a:moveTo>
                    <a:pt x="648" y="110"/>
                  </a:moveTo>
                  <a:lnTo>
                    <a:pt x="141" y="46"/>
                  </a:lnTo>
                  <a:lnTo>
                    <a:pt x="140" y="46"/>
                  </a:lnTo>
                  <a:lnTo>
                    <a:pt x="139" y="46"/>
                  </a:lnTo>
                  <a:lnTo>
                    <a:pt x="138" y="46"/>
                  </a:lnTo>
                  <a:lnTo>
                    <a:pt x="137" y="46"/>
                  </a:lnTo>
                  <a:lnTo>
                    <a:pt x="55" y="2"/>
                  </a:lnTo>
                  <a:lnTo>
                    <a:pt x="54" y="1"/>
                  </a:lnTo>
                  <a:lnTo>
                    <a:pt x="53" y="1"/>
                  </a:lnTo>
                  <a:lnTo>
                    <a:pt x="52" y="1"/>
                  </a:lnTo>
                  <a:lnTo>
                    <a:pt x="51" y="1"/>
                  </a:lnTo>
                  <a:lnTo>
                    <a:pt x="44" y="0"/>
                  </a:lnTo>
                  <a:lnTo>
                    <a:pt x="36" y="0"/>
                  </a:lnTo>
                  <a:lnTo>
                    <a:pt x="29" y="1"/>
                  </a:lnTo>
                  <a:lnTo>
                    <a:pt x="23" y="4"/>
                  </a:lnTo>
                  <a:lnTo>
                    <a:pt x="17" y="7"/>
                  </a:lnTo>
                  <a:lnTo>
                    <a:pt x="12" y="11"/>
                  </a:lnTo>
                  <a:lnTo>
                    <a:pt x="7" y="16"/>
                  </a:lnTo>
                  <a:lnTo>
                    <a:pt x="4" y="22"/>
                  </a:lnTo>
                  <a:lnTo>
                    <a:pt x="0" y="36"/>
                  </a:lnTo>
                  <a:lnTo>
                    <a:pt x="1" y="51"/>
                  </a:lnTo>
                  <a:lnTo>
                    <a:pt x="8" y="66"/>
                  </a:lnTo>
                  <a:lnTo>
                    <a:pt x="19" y="78"/>
                  </a:lnTo>
                  <a:lnTo>
                    <a:pt x="22" y="81"/>
                  </a:lnTo>
                  <a:lnTo>
                    <a:pt x="31" y="88"/>
                  </a:lnTo>
                  <a:lnTo>
                    <a:pt x="45" y="98"/>
                  </a:lnTo>
                  <a:lnTo>
                    <a:pt x="60" y="110"/>
                  </a:lnTo>
                  <a:lnTo>
                    <a:pt x="77" y="123"/>
                  </a:lnTo>
                  <a:lnTo>
                    <a:pt x="93" y="137"/>
                  </a:lnTo>
                  <a:lnTo>
                    <a:pt x="108" y="149"/>
                  </a:lnTo>
                  <a:lnTo>
                    <a:pt x="121" y="158"/>
                  </a:lnTo>
                  <a:lnTo>
                    <a:pt x="121" y="350"/>
                  </a:lnTo>
                  <a:lnTo>
                    <a:pt x="121" y="412"/>
                  </a:lnTo>
                  <a:lnTo>
                    <a:pt x="121" y="476"/>
                  </a:lnTo>
                  <a:lnTo>
                    <a:pt x="122" y="483"/>
                  </a:lnTo>
                  <a:lnTo>
                    <a:pt x="123" y="491"/>
                  </a:lnTo>
                  <a:lnTo>
                    <a:pt x="126" y="498"/>
                  </a:lnTo>
                  <a:lnTo>
                    <a:pt x="130" y="505"/>
                  </a:lnTo>
                  <a:lnTo>
                    <a:pt x="135" y="512"/>
                  </a:lnTo>
                  <a:lnTo>
                    <a:pt x="142" y="518"/>
                  </a:lnTo>
                  <a:lnTo>
                    <a:pt x="150" y="522"/>
                  </a:lnTo>
                  <a:lnTo>
                    <a:pt x="160" y="525"/>
                  </a:lnTo>
                  <a:lnTo>
                    <a:pt x="157" y="532"/>
                  </a:lnTo>
                  <a:lnTo>
                    <a:pt x="155" y="539"/>
                  </a:lnTo>
                  <a:lnTo>
                    <a:pt x="153" y="547"/>
                  </a:lnTo>
                  <a:lnTo>
                    <a:pt x="153" y="555"/>
                  </a:lnTo>
                  <a:lnTo>
                    <a:pt x="154" y="569"/>
                  </a:lnTo>
                  <a:lnTo>
                    <a:pt x="158" y="581"/>
                  </a:lnTo>
                  <a:lnTo>
                    <a:pt x="164" y="592"/>
                  </a:lnTo>
                  <a:lnTo>
                    <a:pt x="172" y="601"/>
                  </a:lnTo>
                  <a:lnTo>
                    <a:pt x="181" y="609"/>
                  </a:lnTo>
                  <a:lnTo>
                    <a:pt x="193" y="615"/>
                  </a:lnTo>
                  <a:lnTo>
                    <a:pt x="205" y="619"/>
                  </a:lnTo>
                  <a:lnTo>
                    <a:pt x="218" y="620"/>
                  </a:lnTo>
                  <a:lnTo>
                    <a:pt x="231" y="619"/>
                  </a:lnTo>
                  <a:lnTo>
                    <a:pt x="243" y="615"/>
                  </a:lnTo>
                  <a:lnTo>
                    <a:pt x="254" y="609"/>
                  </a:lnTo>
                  <a:lnTo>
                    <a:pt x="264" y="601"/>
                  </a:lnTo>
                  <a:lnTo>
                    <a:pt x="272" y="592"/>
                  </a:lnTo>
                  <a:lnTo>
                    <a:pt x="278" y="581"/>
                  </a:lnTo>
                  <a:lnTo>
                    <a:pt x="282" y="569"/>
                  </a:lnTo>
                  <a:lnTo>
                    <a:pt x="283" y="555"/>
                  </a:lnTo>
                  <a:lnTo>
                    <a:pt x="282" y="547"/>
                  </a:lnTo>
                  <a:lnTo>
                    <a:pt x="281" y="539"/>
                  </a:lnTo>
                  <a:lnTo>
                    <a:pt x="279" y="532"/>
                  </a:lnTo>
                  <a:lnTo>
                    <a:pt x="276" y="525"/>
                  </a:lnTo>
                  <a:lnTo>
                    <a:pt x="477" y="525"/>
                  </a:lnTo>
                  <a:lnTo>
                    <a:pt x="473" y="532"/>
                  </a:lnTo>
                  <a:lnTo>
                    <a:pt x="471" y="539"/>
                  </a:lnTo>
                  <a:lnTo>
                    <a:pt x="470" y="547"/>
                  </a:lnTo>
                  <a:lnTo>
                    <a:pt x="469" y="555"/>
                  </a:lnTo>
                  <a:lnTo>
                    <a:pt x="470" y="569"/>
                  </a:lnTo>
                  <a:lnTo>
                    <a:pt x="474" y="581"/>
                  </a:lnTo>
                  <a:lnTo>
                    <a:pt x="481" y="592"/>
                  </a:lnTo>
                  <a:lnTo>
                    <a:pt x="489" y="601"/>
                  </a:lnTo>
                  <a:lnTo>
                    <a:pt x="498" y="609"/>
                  </a:lnTo>
                  <a:lnTo>
                    <a:pt x="509" y="615"/>
                  </a:lnTo>
                  <a:lnTo>
                    <a:pt x="521" y="619"/>
                  </a:lnTo>
                  <a:lnTo>
                    <a:pt x="534" y="620"/>
                  </a:lnTo>
                  <a:lnTo>
                    <a:pt x="548" y="619"/>
                  </a:lnTo>
                  <a:lnTo>
                    <a:pt x="560" y="615"/>
                  </a:lnTo>
                  <a:lnTo>
                    <a:pt x="571" y="609"/>
                  </a:lnTo>
                  <a:lnTo>
                    <a:pt x="581" y="601"/>
                  </a:lnTo>
                  <a:lnTo>
                    <a:pt x="588" y="592"/>
                  </a:lnTo>
                  <a:lnTo>
                    <a:pt x="594" y="581"/>
                  </a:lnTo>
                  <a:lnTo>
                    <a:pt x="598" y="569"/>
                  </a:lnTo>
                  <a:lnTo>
                    <a:pt x="599" y="555"/>
                  </a:lnTo>
                  <a:lnTo>
                    <a:pt x="598" y="542"/>
                  </a:lnTo>
                  <a:lnTo>
                    <a:pt x="594" y="530"/>
                  </a:lnTo>
                  <a:lnTo>
                    <a:pt x="588" y="519"/>
                  </a:lnTo>
                  <a:lnTo>
                    <a:pt x="581" y="510"/>
                  </a:lnTo>
                  <a:lnTo>
                    <a:pt x="571" y="502"/>
                  </a:lnTo>
                  <a:lnTo>
                    <a:pt x="560" y="496"/>
                  </a:lnTo>
                  <a:lnTo>
                    <a:pt x="548" y="492"/>
                  </a:lnTo>
                  <a:lnTo>
                    <a:pt x="534" y="491"/>
                  </a:lnTo>
                  <a:lnTo>
                    <a:pt x="532" y="491"/>
                  </a:lnTo>
                  <a:lnTo>
                    <a:pt x="529" y="491"/>
                  </a:lnTo>
                  <a:lnTo>
                    <a:pt x="526" y="491"/>
                  </a:lnTo>
                  <a:lnTo>
                    <a:pt x="524" y="492"/>
                  </a:lnTo>
                  <a:lnTo>
                    <a:pt x="523" y="491"/>
                  </a:lnTo>
                  <a:lnTo>
                    <a:pt x="521" y="491"/>
                  </a:lnTo>
                  <a:lnTo>
                    <a:pt x="520" y="491"/>
                  </a:lnTo>
                  <a:lnTo>
                    <a:pt x="519" y="491"/>
                  </a:lnTo>
                  <a:lnTo>
                    <a:pt x="170" y="491"/>
                  </a:lnTo>
                  <a:lnTo>
                    <a:pt x="164" y="490"/>
                  </a:lnTo>
                  <a:lnTo>
                    <a:pt x="160" y="486"/>
                  </a:lnTo>
                  <a:lnTo>
                    <a:pt x="157" y="482"/>
                  </a:lnTo>
                  <a:lnTo>
                    <a:pt x="156" y="476"/>
                  </a:lnTo>
                  <a:lnTo>
                    <a:pt x="156" y="431"/>
                  </a:lnTo>
                  <a:lnTo>
                    <a:pt x="646" y="431"/>
                  </a:lnTo>
                  <a:lnTo>
                    <a:pt x="652" y="430"/>
                  </a:lnTo>
                  <a:lnTo>
                    <a:pt x="658" y="426"/>
                  </a:lnTo>
                  <a:lnTo>
                    <a:pt x="662" y="420"/>
                  </a:lnTo>
                  <a:lnTo>
                    <a:pt x="663" y="412"/>
                  </a:lnTo>
                  <a:lnTo>
                    <a:pt x="663" y="128"/>
                  </a:lnTo>
                  <a:lnTo>
                    <a:pt x="662" y="121"/>
                  </a:lnTo>
                  <a:lnTo>
                    <a:pt x="659" y="115"/>
                  </a:lnTo>
                  <a:lnTo>
                    <a:pt x="654" y="112"/>
                  </a:lnTo>
                  <a:lnTo>
                    <a:pt x="648" y="110"/>
                  </a:lnTo>
                  <a:close/>
                  <a:moveTo>
                    <a:pt x="121" y="122"/>
                  </a:moveTo>
                  <a:lnTo>
                    <a:pt x="108" y="113"/>
                  </a:lnTo>
                  <a:lnTo>
                    <a:pt x="95" y="102"/>
                  </a:lnTo>
                  <a:lnTo>
                    <a:pt x="81" y="91"/>
                  </a:lnTo>
                  <a:lnTo>
                    <a:pt x="68" y="81"/>
                  </a:lnTo>
                  <a:lnTo>
                    <a:pt x="56" y="72"/>
                  </a:lnTo>
                  <a:lnTo>
                    <a:pt x="46" y="64"/>
                  </a:lnTo>
                  <a:lnTo>
                    <a:pt x="38" y="59"/>
                  </a:lnTo>
                  <a:lnTo>
                    <a:pt x="36" y="57"/>
                  </a:lnTo>
                  <a:lnTo>
                    <a:pt x="32" y="52"/>
                  </a:lnTo>
                  <a:lnTo>
                    <a:pt x="29" y="48"/>
                  </a:lnTo>
                  <a:lnTo>
                    <a:pt x="28" y="43"/>
                  </a:lnTo>
                  <a:lnTo>
                    <a:pt x="27" y="39"/>
                  </a:lnTo>
                  <a:lnTo>
                    <a:pt x="27" y="38"/>
                  </a:lnTo>
                  <a:lnTo>
                    <a:pt x="28" y="36"/>
                  </a:lnTo>
                  <a:lnTo>
                    <a:pt x="28" y="35"/>
                  </a:lnTo>
                  <a:lnTo>
                    <a:pt x="29" y="34"/>
                  </a:lnTo>
                  <a:lnTo>
                    <a:pt x="31" y="31"/>
                  </a:lnTo>
                  <a:lnTo>
                    <a:pt x="34" y="29"/>
                  </a:lnTo>
                  <a:lnTo>
                    <a:pt x="38" y="28"/>
                  </a:lnTo>
                  <a:lnTo>
                    <a:pt x="44" y="28"/>
                  </a:lnTo>
                  <a:lnTo>
                    <a:pt x="47" y="30"/>
                  </a:lnTo>
                  <a:lnTo>
                    <a:pt x="55" y="34"/>
                  </a:lnTo>
                  <a:lnTo>
                    <a:pt x="65" y="40"/>
                  </a:lnTo>
                  <a:lnTo>
                    <a:pt x="77" y="46"/>
                  </a:lnTo>
                  <a:lnTo>
                    <a:pt x="89" y="53"/>
                  </a:lnTo>
                  <a:lnTo>
                    <a:pt x="101" y="60"/>
                  </a:lnTo>
                  <a:lnTo>
                    <a:pt x="112" y="66"/>
                  </a:lnTo>
                  <a:lnTo>
                    <a:pt x="121" y="71"/>
                  </a:lnTo>
                  <a:lnTo>
                    <a:pt x="121" y="122"/>
                  </a:lnTo>
                  <a:close/>
                  <a:moveTo>
                    <a:pt x="534" y="525"/>
                  </a:moveTo>
                  <a:lnTo>
                    <a:pt x="540" y="526"/>
                  </a:lnTo>
                  <a:lnTo>
                    <a:pt x="546" y="527"/>
                  </a:lnTo>
                  <a:lnTo>
                    <a:pt x="552" y="530"/>
                  </a:lnTo>
                  <a:lnTo>
                    <a:pt x="556" y="534"/>
                  </a:lnTo>
                  <a:lnTo>
                    <a:pt x="560" y="538"/>
                  </a:lnTo>
                  <a:lnTo>
                    <a:pt x="563" y="544"/>
                  </a:lnTo>
                  <a:lnTo>
                    <a:pt x="564" y="549"/>
                  </a:lnTo>
                  <a:lnTo>
                    <a:pt x="565" y="555"/>
                  </a:lnTo>
                  <a:lnTo>
                    <a:pt x="564" y="562"/>
                  </a:lnTo>
                  <a:lnTo>
                    <a:pt x="563" y="567"/>
                  </a:lnTo>
                  <a:lnTo>
                    <a:pt x="560" y="572"/>
                  </a:lnTo>
                  <a:lnTo>
                    <a:pt x="556" y="576"/>
                  </a:lnTo>
                  <a:lnTo>
                    <a:pt x="552" y="580"/>
                  </a:lnTo>
                  <a:lnTo>
                    <a:pt x="546" y="583"/>
                  </a:lnTo>
                  <a:lnTo>
                    <a:pt x="540" y="584"/>
                  </a:lnTo>
                  <a:lnTo>
                    <a:pt x="534" y="585"/>
                  </a:lnTo>
                  <a:lnTo>
                    <a:pt x="523" y="583"/>
                  </a:lnTo>
                  <a:lnTo>
                    <a:pt x="514" y="576"/>
                  </a:lnTo>
                  <a:lnTo>
                    <a:pt x="507" y="567"/>
                  </a:lnTo>
                  <a:lnTo>
                    <a:pt x="505" y="555"/>
                  </a:lnTo>
                  <a:lnTo>
                    <a:pt x="507" y="544"/>
                  </a:lnTo>
                  <a:lnTo>
                    <a:pt x="514" y="534"/>
                  </a:lnTo>
                  <a:lnTo>
                    <a:pt x="523" y="527"/>
                  </a:lnTo>
                  <a:lnTo>
                    <a:pt x="534" y="525"/>
                  </a:lnTo>
                  <a:close/>
                  <a:moveTo>
                    <a:pt x="218" y="525"/>
                  </a:moveTo>
                  <a:lnTo>
                    <a:pt x="229" y="527"/>
                  </a:lnTo>
                  <a:lnTo>
                    <a:pt x="239" y="534"/>
                  </a:lnTo>
                  <a:lnTo>
                    <a:pt x="245" y="544"/>
                  </a:lnTo>
                  <a:lnTo>
                    <a:pt x="247" y="555"/>
                  </a:lnTo>
                  <a:lnTo>
                    <a:pt x="245" y="567"/>
                  </a:lnTo>
                  <a:lnTo>
                    <a:pt x="239" y="576"/>
                  </a:lnTo>
                  <a:lnTo>
                    <a:pt x="229" y="583"/>
                  </a:lnTo>
                  <a:lnTo>
                    <a:pt x="218" y="585"/>
                  </a:lnTo>
                  <a:lnTo>
                    <a:pt x="212" y="584"/>
                  </a:lnTo>
                  <a:lnTo>
                    <a:pt x="206" y="583"/>
                  </a:lnTo>
                  <a:lnTo>
                    <a:pt x="201" y="580"/>
                  </a:lnTo>
                  <a:lnTo>
                    <a:pt x="197" y="576"/>
                  </a:lnTo>
                  <a:lnTo>
                    <a:pt x="193" y="572"/>
                  </a:lnTo>
                  <a:lnTo>
                    <a:pt x="190" y="567"/>
                  </a:lnTo>
                  <a:lnTo>
                    <a:pt x="189" y="562"/>
                  </a:lnTo>
                  <a:lnTo>
                    <a:pt x="188" y="555"/>
                  </a:lnTo>
                  <a:lnTo>
                    <a:pt x="189" y="549"/>
                  </a:lnTo>
                  <a:lnTo>
                    <a:pt x="190" y="544"/>
                  </a:lnTo>
                  <a:lnTo>
                    <a:pt x="193" y="538"/>
                  </a:lnTo>
                  <a:lnTo>
                    <a:pt x="197" y="534"/>
                  </a:lnTo>
                  <a:lnTo>
                    <a:pt x="201" y="530"/>
                  </a:lnTo>
                  <a:lnTo>
                    <a:pt x="206" y="527"/>
                  </a:lnTo>
                  <a:lnTo>
                    <a:pt x="212" y="526"/>
                  </a:lnTo>
                  <a:lnTo>
                    <a:pt x="218" y="525"/>
                  </a:lnTo>
                  <a:close/>
                  <a:moveTo>
                    <a:pt x="250" y="395"/>
                  </a:moveTo>
                  <a:lnTo>
                    <a:pt x="233" y="395"/>
                  </a:lnTo>
                  <a:lnTo>
                    <a:pt x="216" y="395"/>
                  </a:lnTo>
                  <a:lnTo>
                    <a:pt x="202" y="395"/>
                  </a:lnTo>
                  <a:lnTo>
                    <a:pt x="189" y="395"/>
                  </a:lnTo>
                  <a:lnTo>
                    <a:pt x="176" y="395"/>
                  </a:lnTo>
                  <a:lnTo>
                    <a:pt x="167" y="395"/>
                  </a:lnTo>
                  <a:lnTo>
                    <a:pt x="160" y="395"/>
                  </a:lnTo>
                  <a:lnTo>
                    <a:pt x="156" y="395"/>
                  </a:lnTo>
                  <a:lnTo>
                    <a:pt x="156" y="378"/>
                  </a:lnTo>
                  <a:lnTo>
                    <a:pt x="156" y="350"/>
                  </a:lnTo>
                  <a:lnTo>
                    <a:pt x="156" y="312"/>
                  </a:lnTo>
                  <a:lnTo>
                    <a:pt x="156" y="268"/>
                  </a:lnTo>
                  <a:lnTo>
                    <a:pt x="250" y="268"/>
                  </a:lnTo>
                  <a:lnTo>
                    <a:pt x="250" y="395"/>
                  </a:lnTo>
                  <a:close/>
                  <a:moveTo>
                    <a:pt x="250" y="240"/>
                  </a:moveTo>
                  <a:lnTo>
                    <a:pt x="156" y="240"/>
                  </a:lnTo>
                  <a:lnTo>
                    <a:pt x="156" y="189"/>
                  </a:lnTo>
                  <a:lnTo>
                    <a:pt x="156" y="143"/>
                  </a:lnTo>
                  <a:lnTo>
                    <a:pt x="156" y="106"/>
                  </a:lnTo>
                  <a:lnTo>
                    <a:pt x="156" y="84"/>
                  </a:lnTo>
                  <a:lnTo>
                    <a:pt x="161" y="85"/>
                  </a:lnTo>
                  <a:lnTo>
                    <a:pt x="168" y="85"/>
                  </a:lnTo>
                  <a:lnTo>
                    <a:pt x="177" y="87"/>
                  </a:lnTo>
                  <a:lnTo>
                    <a:pt x="189" y="88"/>
                  </a:lnTo>
                  <a:lnTo>
                    <a:pt x="202" y="90"/>
                  </a:lnTo>
                  <a:lnTo>
                    <a:pt x="216" y="92"/>
                  </a:lnTo>
                  <a:lnTo>
                    <a:pt x="233" y="94"/>
                  </a:lnTo>
                  <a:lnTo>
                    <a:pt x="250" y="96"/>
                  </a:lnTo>
                  <a:lnTo>
                    <a:pt x="250" y="240"/>
                  </a:lnTo>
                  <a:close/>
                  <a:moveTo>
                    <a:pt x="376" y="395"/>
                  </a:moveTo>
                  <a:lnTo>
                    <a:pt x="363" y="395"/>
                  </a:lnTo>
                  <a:lnTo>
                    <a:pt x="349" y="395"/>
                  </a:lnTo>
                  <a:lnTo>
                    <a:pt x="336" y="395"/>
                  </a:lnTo>
                  <a:lnTo>
                    <a:pt x="322" y="395"/>
                  </a:lnTo>
                  <a:lnTo>
                    <a:pt x="309" y="395"/>
                  </a:lnTo>
                  <a:lnTo>
                    <a:pt x="297" y="395"/>
                  </a:lnTo>
                  <a:lnTo>
                    <a:pt x="284" y="395"/>
                  </a:lnTo>
                  <a:lnTo>
                    <a:pt x="272" y="395"/>
                  </a:lnTo>
                  <a:lnTo>
                    <a:pt x="272" y="268"/>
                  </a:lnTo>
                  <a:lnTo>
                    <a:pt x="376" y="268"/>
                  </a:lnTo>
                  <a:lnTo>
                    <a:pt x="376" y="395"/>
                  </a:lnTo>
                  <a:close/>
                  <a:moveTo>
                    <a:pt x="376" y="240"/>
                  </a:moveTo>
                  <a:lnTo>
                    <a:pt x="272" y="240"/>
                  </a:lnTo>
                  <a:lnTo>
                    <a:pt x="272" y="99"/>
                  </a:lnTo>
                  <a:lnTo>
                    <a:pt x="284" y="100"/>
                  </a:lnTo>
                  <a:lnTo>
                    <a:pt x="297" y="102"/>
                  </a:lnTo>
                  <a:lnTo>
                    <a:pt x="309" y="103"/>
                  </a:lnTo>
                  <a:lnTo>
                    <a:pt x="322" y="105"/>
                  </a:lnTo>
                  <a:lnTo>
                    <a:pt x="336" y="106"/>
                  </a:lnTo>
                  <a:lnTo>
                    <a:pt x="349" y="108"/>
                  </a:lnTo>
                  <a:lnTo>
                    <a:pt x="363" y="109"/>
                  </a:lnTo>
                  <a:lnTo>
                    <a:pt x="376" y="111"/>
                  </a:lnTo>
                  <a:lnTo>
                    <a:pt x="376" y="240"/>
                  </a:lnTo>
                  <a:close/>
                  <a:moveTo>
                    <a:pt x="505" y="395"/>
                  </a:moveTo>
                  <a:lnTo>
                    <a:pt x="492" y="395"/>
                  </a:lnTo>
                  <a:lnTo>
                    <a:pt x="480" y="395"/>
                  </a:lnTo>
                  <a:lnTo>
                    <a:pt x="466" y="395"/>
                  </a:lnTo>
                  <a:lnTo>
                    <a:pt x="453" y="395"/>
                  </a:lnTo>
                  <a:lnTo>
                    <a:pt x="439" y="395"/>
                  </a:lnTo>
                  <a:lnTo>
                    <a:pt x="426" y="395"/>
                  </a:lnTo>
                  <a:lnTo>
                    <a:pt x="412" y="395"/>
                  </a:lnTo>
                  <a:lnTo>
                    <a:pt x="397" y="395"/>
                  </a:lnTo>
                  <a:lnTo>
                    <a:pt x="397" y="268"/>
                  </a:lnTo>
                  <a:lnTo>
                    <a:pt x="505" y="268"/>
                  </a:lnTo>
                  <a:lnTo>
                    <a:pt x="505" y="395"/>
                  </a:lnTo>
                  <a:close/>
                  <a:moveTo>
                    <a:pt x="505" y="240"/>
                  </a:moveTo>
                  <a:lnTo>
                    <a:pt x="397" y="240"/>
                  </a:lnTo>
                  <a:lnTo>
                    <a:pt x="397" y="114"/>
                  </a:lnTo>
                  <a:lnTo>
                    <a:pt x="412" y="116"/>
                  </a:lnTo>
                  <a:lnTo>
                    <a:pt x="426" y="118"/>
                  </a:lnTo>
                  <a:lnTo>
                    <a:pt x="439" y="119"/>
                  </a:lnTo>
                  <a:lnTo>
                    <a:pt x="453" y="121"/>
                  </a:lnTo>
                  <a:lnTo>
                    <a:pt x="466" y="122"/>
                  </a:lnTo>
                  <a:lnTo>
                    <a:pt x="480" y="124"/>
                  </a:lnTo>
                  <a:lnTo>
                    <a:pt x="492" y="125"/>
                  </a:lnTo>
                  <a:lnTo>
                    <a:pt x="505" y="128"/>
                  </a:lnTo>
                  <a:lnTo>
                    <a:pt x="505" y="240"/>
                  </a:lnTo>
                  <a:close/>
                  <a:moveTo>
                    <a:pt x="628" y="395"/>
                  </a:moveTo>
                  <a:lnTo>
                    <a:pt x="623" y="395"/>
                  </a:lnTo>
                  <a:lnTo>
                    <a:pt x="615" y="395"/>
                  </a:lnTo>
                  <a:lnTo>
                    <a:pt x="605" y="395"/>
                  </a:lnTo>
                  <a:lnTo>
                    <a:pt x="593" y="395"/>
                  </a:lnTo>
                  <a:lnTo>
                    <a:pt x="579" y="395"/>
                  </a:lnTo>
                  <a:lnTo>
                    <a:pt x="563" y="395"/>
                  </a:lnTo>
                  <a:lnTo>
                    <a:pt x="545" y="395"/>
                  </a:lnTo>
                  <a:lnTo>
                    <a:pt x="526" y="395"/>
                  </a:lnTo>
                  <a:lnTo>
                    <a:pt x="526" y="268"/>
                  </a:lnTo>
                  <a:lnTo>
                    <a:pt x="628" y="268"/>
                  </a:lnTo>
                  <a:lnTo>
                    <a:pt x="628" y="310"/>
                  </a:lnTo>
                  <a:lnTo>
                    <a:pt x="628" y="348"/>
                  </a:lnTo>
                  <a:lnTo>
                    <a:pt x="628" y="377"/>
                  </a:lnTo>
                  <a:lnTo>
                    <a:pt x="628" y="395"/>
                  </a:lnTo>
                  <a:close/>
                  <a:moveTo>
                    <a:pt x="628" y="240"/>
                  </a:moveTo>
                  <a:lnTo>
                    <a:pt x="526" y="240"/>
                  </a:lnTo>
                  <a:lnTo>
                    <a:pt x="526" y="131"/>
                  </a:lnTo>
                  <a:lnTo>
                    <a:pt x="545" y="133"/>
                  </a:lnTo>
                  <a:lnTo>
                    <a:pt x="564" y="135"/>
                  </a:lnTo>
                  <a:lnTo>
                    <a:pt x="580" y="137"/>
                  </a:lnTo>
                  <a:lnTo>
                    <a:pt x="594" y="139"/>
                  </a:lnTo>
                  <a:lnTo>
                    <a:pt x="606" y="140"/>
                  </a:lnTo>
                  <a:lnTo>
                    <a:pt x="615" y="142"/>
                  </a:lnTo>
                  <a:lnTo>
                    <a:pt x="624" y="142"/>
                  </a:lnTo>
                  <a:lnTo>
                    <a:pt x="628" y="143"/>
                  </a:lnTo>
                  <a:lnTo>
                    <a:pt x="628" y="156"/>
                  </a:lnTo>
                  <a:lnTo>
                    <a:pt x="628" y="178"/>
                  </a:lnTo>
                  <a:lnTo>
                    <a:pt x="628" y="208"/>
                  </a:lnTo>
                  <a:lnTo>
                    <a:pt x="628" y="240"/>
                  </a:lnTo>
                  <a:close/>
                </a:path>
              </a:pathLst>
            </a:custGeom>
            <a:solidFill>
              <a:srgbClr val="000000"/>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359" name="Freeform 182"/>
            <p:cNvSpPr>
              <a:spLocks/>
            </p:cNvSpPr>
            <p:nvPr/>
          </p:nvSpPr>
          <p:spPr bwMode="auto">
            <a:xfrm>
              <a:off x="8555038" y="2058988"/>
              <a:ext cx="30163" cy="26988"/>
            </a:xfrm>
            <a:custGeom>
              <a:avLst/>
              <a:gdLst>
                <a:gd name="T0" fmla="*/ 29 w 58"/>
                <a:gd name="T1" fmla="*/ 0 h 49"/>
                <a:gd name="T2" fmla="*/ 19 w 58"/>
                <a:gd name="T3" fmla="*/ 2 h 49"/>
                <a:gd name="T4" fmla="*/ 10 w 58"/>
                <a:gd name="T5" fmla="*/ 7 h 49"/>
                <a:gd name="T6" fmla="*/ 4 w 58"/>
                <a:gd name="T7" fmla="*/ 14 h 49"/>
                <a:gd name="T8" fmla="*/ 0 w 58"/>
                <a:gd name="T9" fmla="*/ 24 h 49"/>
                <a:gd name="T10" fmla="*/ 4 w 58"/>
                <a:gd name="T11" fmla="*/ 19 h 49"/>
                <a:gd name="T12" fmla="*/ 10 w 58"/>
                <a:gd name="T13" fmla="*/ 15 h 49"/>
                <a:gd name="T14" fmla="*/ 16 w 58"/>
                <a:gd name="T15" fmla="*/ 13 h 49"/>
                <a:gd name="T16" fmla="*/ 23 w 58"/>
                <a:gd name="T17" fmla="*/ 12 h 49"/>
                <a:gd name="T18" fmla="*/ 29 w 58"/>
                <a:gd name="T19" fmla="*/ 13 h 49"/>
                <a:gd name="T20" fmla="*/ 34 w 58"/>
                <a:gd name="T21" fmla="*/ 14 h 49"/>
                <a:gd name="T22" fmla="*/ 40 w 58"/>
                <a:gd name="T23" fmla="*/ 17 h 49"/>
                <a:gd name="T24" fmla="*/ 44 w 58"/>
                <a:gd name="T25" fmla="*/ 21 h 49"/>
                <a:gd name="T26" fmla="*/ 48 w 58"/>
                <a:gd name="T27" fmla="*/ 25 h 49"/>
                <a:gd name="T28" fmla="*/ 51 w 58"/>
                <a:gd name="T29" fmla="*/ 30 h 49"/>
                <a:gd name="T30" fmla="*/ 52 w 58"/>
                <a:gd name="T31" fmla="*/ 37 h 49"/>
                <a:gd name="T32" fmla="*/ 53 w 58"/>
                <a:gd name="T33" fmla="*/ 43 h 49"/>
                <a:gd name="T34" fmla="*/ 53 w 58"/>
                <a:gd name="T35" fmla="*/ 44 h 49"/>
                <a:gd name="T36" fmla="*/ 53 w 58"/>
                <a:gd name="T37" fmla="*/ 46 h 49"/>
                <a:gd name="T38" fmla="*/ 52 w 58"/>
                <a:gd name="T39" fmla="*/ 47 h 49"/>
                <a:gd name="T40" fmla="*/ 52 w 58"/>
                <a:gd name="T41" fmla="*/ 49 h 49"/>
                <a:gd name="T42" fmla="*/ 55 w 58"/>
                <a:gd name="T43" fmla="*/ 45 h 49"/>
                <a:gd name="T44" fmla="*/ 57 w 58"/>
                <a:gd name="T45" fmla="*/ 41 h 49"/>
                <a:gd name="T46" fmla="*/ 58 w 58"/>
                <a:gd name="T47" fmla="*/ 36 h 49"/>
                <a:gd name="T48" fmla="*/ 58 w 58"/>
                <a:gd name="T49" fmla="*/ 30 h 49"/>
                <a:gd name="T50" fmla="*/ 56 w 58"/>
                <a:gd name="T51" fmla="*/ 19 h 49"/>
                <a:gd name="T52" fmla="*/ 50 w 58"/>
                <a:gd name="T53" fmla="*/ 9 h 49"/>
                <a:gd name="T54" fmla="*/ 40 w 58"/>
                <a:gd name="T55" fmla="*/ 2 h 49"/>
                <a:gd name="T56" fmla="*/ 29 w 58"/>
                <a:gd name="T57" fmla="*/ 0 h 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8"/>
                <a:gd name="T88" fmla="*/ 0 h 49"/>
                <a:gd name="T89" fmla="*/ 58 w 58"/>
                <a:gd name="T90" fmla="*/ 49 h 4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8" h="49">
                  <a:moveTo>
                    <a:pt x="29" y="0"/>
                  </a:moveTo>
                  <a:lnTo>
                    <a:pt x="19" y="2"/>
                  </a:lnTo>
                  <a:lnTo>
                    <a:pt x="10" y="7"/>
                  </a:lnTo>
                  <a:lnTo>
                    <a:pt x="4" y="14"/>
                  </a:lnTo>
                  <a:lnTo>
                    <a:pt x="0" y="24"/>
                  </a:lnTo>
                  <a:lnTo>
                    <a:pt x="4" y="19"/>
                  </a:lnTo>
                  <a:lnTo>
                    <a:pt x="10" y="15"/>
                  </a:lnTo>
                  <a:lnTo>
                    <a:pt x="16" y="13"/>
                  </a:lnTo>
                  <a:lnTo>
                    <a:pt x="23" y="12"/>
                  </a:lnTo>
                  <a:lnTo>
                    <a:pt x="29" y="13"/>
                  </a:lnTo>
                  <a:lnTo>
                    <a:pt x="34" y="14"/>
                  </a:lnTo>
                  <a:lnTo>
                    <a:pt x="40" y="17"/>
                  </a:lnTo>
                  <a:lnTo>
                    <a:pt x="44" y="21"/>
                  </a:lnTo>
                  <a:lnTo>
                    <a:pt x="48" y="25"/>
                  </a:lnTo>
                  <a:lnTo>
                    <a:pt x="51" y="30"/>
                  </a:lnTo>
                  <a:lnTo>
                    <a:pt x="52" y="37"/>
                  </a:lnTo>
                  <a:lnTo>
                    <a:pt x="53" y="43"/>
                  </a:lnTo>
                  <a:lnTo>
                    <a:pt x="53" y="44"/>
                  </a:lnTo>
                  <a:lnTo>
                    <a:pt x="53" y="46"/>
                  </a:lnTo>
                  <a:lnTo>
                    <a:pt x="52" y="47"/>
                  </a:lnTo>
                  <a:lnTo>
                    <a:pt x="52" y="49"/>
                  </a:lnTo>
                  <a:lnTo>
                    <a:pt x="55" y="45"/>
                  </a:lnTo>
                  <a:lnTo>
                    <a:pt x="57" y="41"/>
                  </a:lnTo>
                  <a:lnTo>
                    <a:pt x="58" y="36"/>
                  </a:lnTo>
                  <a:lnTo>
                    <a:pt x="58" y="30"/>
                  </a:lnTo>
                  <a:lnTo>
                    <a:pt x="56" y="19"/>
                  </a:lnTo>
                  <a:lnTo>
                    <a:pt x="50" y="9"/>
                  </a:lnTo>
                  <a:lnTo>
                    <a:pt x="40" y="2"/>
                  </a:lnTo>
                  <a:lnTo>
                    <a:pt x="29" y="0"/>
                  </a:lnTo>
                  <a:close/>
                </a:path>
              </a:pathLst>
            </a:custGeom>
            <a:solidFill>
              <a:srgbClr val="FFFFFF"/>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360" name="Freeform 183"/>
            <p:cNvSpPr>
              <a:spLocks/>
            </p:cNvSpPr>
            <p:nvPr/>
          </p:nvSpPr>
          <p:spPr bwMode="auto">
            <a:xfrm>
              <a:off x="8721725" y="2058988"/>
              <a:ext cx="31750" cy="26988"/>
            </a:xfrm>
            <a:custGeom>
              <a:avLst/>
              <a:gdLst>
                <a:gd name="T0" fmla="*/ 24 w 60"/>
                <a:gd name="T1" fmla="*/ 12 h 49"/>
                <a:gd name="T2" fmla="*/ 35 w 60"/>
                <a:gd name="T3" fmla="*/ 14 h 49"/>
                <a:gd name="T4" fmla="*/ 46 w 60"/>
                <a:gd name="T5" fmla="*/ 21 h 49"/>
                <a:gd name="T6" fmla="*/ 52 w 60"/>
                <a:gd name="T7" fmla="*/ 30 h 49"/>
                <a:gd name="T8" fmla="*/ 54 w 60"/>
                <a:gd name="T9" fmla="*/ 43 h 49"/>
                <a:gd name="T10" fmla="*/ 54 w 60"/>
                <a:gd name="T11" fmla="*/ 44 h 49"/>
                <a:gd name="T12" fmla="*/ 54 w 60"/>
                <a:gd name="T13" fmla="*/ 46 h 49"/>
                <a:gd name="T14" fmla="*/ 54 w 60"/>
                <a:gd name="T15" fmla="*/ 47 h 49"/>
                <a:gd name="T16" fmla="*/ 53 w 60"/>
                <a:gd name="T17" fmla="*/ 49 h 49"/>
                <a:gd name="T18" fmla="*/ 56 w 60"/>
                <a:gd name="T19" fmla="*/ 45 h 49"/>
                <a:gd name="T20" fmla="*/ 58 w 60"/>
                <a:gd name="T21" fmla="*/ 41 h 49"/>
                <a:gd name="T22" fmla="*/ 59 w 60"/>
                <a:gd name="T23" fmla="*/ 36 h 49"/>
                <a:gd name="T24" fmla="*/ 60 w 60"/>
                <a:gd name="T25" fmla="*/ 30 h 49"/>
                <a:gd name="T26" fmla="*/ 59 w 60"/>
                <a:gd name="T27" fmla="*/ 24 h 49"/>
                <a:gd name="T28" fmla="*/ 58 w 60"/>
                <a:gd name="T29" fmla="*/ 19 h 49"/>
                <a:gd name="T30" fmla="*/ 55 w 60"/>
                <a:gd name="T31" fmla="*/ 13 h 49"/>
                <a:gd name="T32" fmla="*/ 51 w 60"/>
                <a:gd name="T33" fmla="*/ 9 h 49"/>
                <a:gd name="T34" fmla="*/ 47 w 60"/>
                <a:gd name="T35" fmla="*/ 5 h 49"/>
                <a:gd name="T36" fmla="*/ 41 w 60"/>
                <a:gd name="T37" fmla="*/ 2 h 49"/>
                <a:gd name="T38" fmla="*/ 35 w 60"/>
                <a:gd name="T39" fmla="*/ 1 h 49"/>
                <a:gd name="T40" fmla="*/ 29 w 60"/>
                <a:gd name="T41" fmla="*/ 0 h 49"/>
                <a:gd name="T42" fmla="*/ 19 w 60"/>
                <a:gd name="T43" fmla="*/ 2 h 49"/>
                <a:gd name="T44" fmla="*/ 10 w 60"/>
                <a:gd name="T45" fmla="*/ 7 h 49"/>
                <a:gd name="T46" fmla="*/ 4 w 60"/>
                <a:gd name="T47" fmla="*/ 14 h 49"/>
                <a:gd name="T48" fmla="*/ 0 w 60"/>
                <a:gd name="T49" fmla="*/ 24 h 49"/>
                <a:gd name="T50" fmla="*/ 5 w 60"/>
                <a:gd name="T51" fmla="*/ 19 h 49"/>
                <a:gd name="T52" fmla="*/ 11 w 60"/>
                <a:gd name="T53" fmla="*/ 15 h 49"/>
                <a:gd name="T54" fmla="*/ 17 w 60"/>
                <a:gd name="T55" fmla="*/ 13 h 49"/>
                <a:gd name="T56" fmla="*/ 24 w 60"/>
                <a:gd name="T57" fmla="*/ 12 h 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49"/>
                <a:gd name="T89" fmla="*/ 60 w 60"/>
                <a:gd name="T90" fmla="*/ 49 h 4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49">
                  <a:moveTo>
                    <a:pt x="24" y="12"/>
                  </a:moveTo>
                  <a:lnTo>
                    <a:pt x="35" y="14"/>
                  </a:lnTo>
                  <a:lnTo>
                    <a:pt x="46" y="21"/>
                  </a:lnTo>
                  <a:lnTo>
                    <a:pt x="52" y="30"/>
                  </a:lnTo>
                  <a:lnTo>
                    <a:pt x="54" y="43"/>
                  </a:lnTo>
                  <a:lnTo>
                    <a:pt x="54" y="44"/>
                  </a:lnTo>
                  <a:lnTo>
                    <a:pt x="54" y="46"/>
                  </a:lnTo>
                  <a:lnTo>
                    <a:pt x="54" y="47"/>
                  </a:lnTo>
                  <a:lnTo>
                    <a:pt x="53" y="49"/>
                  </a:lnTo>
                  <a:lnTo>
                    <a:pt x="56" y="45"/>
                  </a:lnTo>
                  <a:lnTo>
                    <a:pt x="58" y="41"/>
                  </a:lnTo>
                  <a:lnTo>
                    <a:pt x="59" y="36"/>
                  </a:lnTo>
                  <a:lnTo>
                    <a:pt x="60" y="30"/>
                  </a:lnTo>
                  <a:lnTo>
                    <a:pt x="59" y="24"/>
                  </a:lnTo>
                  <a:lnTo>
                    <a:pt x="58" y="19"/>
                  </a:lnTo>
                  <a:lnTo>
                    <a:pt x="55" y="13"/>
                  </a:lnTo>
                  <a:lnTo>
                    <a:pt x="51" y="9"/>
                  </a:lnTo>
                  <a:lnTo>
                    <a:pt x="47" y="5"/>
                  </a:lnTo>
                  <a:lnTo>
                    <a:pt x="41" y="2"/>
                  </a:lnTo>
                  <a:lnTo>
                    <a:pt x="35" y="1"/>
                  </a:lnTo>
                  <a:lnTo>
                    <a:pt x="29" y="0"/>
                  </a:lnTo>
                  <a:lnTo>
                    <a:pt x="19" y="2"/>
                  </a:lnTo>
                  <a:lnTo>
                    <a:pt x="10" y="7"/>
                  </a:lnTo>
                  <a:lnTo>
                    <a:pt x="4" y="14"/>
                  </a:lnTo>
                  <a:lnTo>
                    <a:pt x="0" y="24"/>
                  </a:lnTo>
                  <a:lnTo>
                    <a:pt x="5" y="19"/>
                  </a:lnTo>
                  <a:lnTo>
                    <a:pt x="11" y="15"/>
                  </a:lnTo>
                  <a:lnTo>
                    <a:pt x="17" y="13"/>
                  </a:lnTo>
                  <a:lnTo>
                    <a:pt x="24" y="12"/>
                  </a:lnTo>
                  <a:close/>
                </a:path>
              </a:pathLst>
            </a:custGeom>
            <a:solidFill>
              <a:srgbClr val="FFFFFF"/>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1208" name="Freeform 184"/>
            <p:cNvSpPr>
              <a:spLocks/>
            </p:cNvSpPr>
            <p:nvPr/>
          </p:nvSpPr>
          <p:spPr bwMode="auto">
            <a:xfrm>
              <a:off x="8553373" y="2064924"/>
              <a:ext cx="27849" cy="25202"/>
            </a:xfrm>
            <a:custGeom>
              <a:avLst/>
              <a:gdLst/>
              <a:ahLst/>
              <a:cxnLst>
                <a:cxn ang="0">
                  <a:pos x="24" y="0"/>
                </a:cxn>
                <a:cxn ang="0">
                  <a:pos x="17" y="1"/>
                </a:cxn>
                <a:cxn ang="0">
                  <a:pos x="11" y="3"/>
                </a:cxn>
                <a:cxn ang="0">
                  <a:pos x="5" y="7"/>
                </a:cxn>
                <a:cxn ang="0">
                  <a:pos x="1" y="12"/>
                </a:cxn>
                <a:cxn ang="0">
                  <a:pos x="0" y="13"/>
                </a:cxn>
                <a:cxn ang="0">
                  <a:pos x="0" y="15"/>
                </a:cxn>
                <a:cxn ang="0">
                  <a:pos x="0" y="16"/>
                </a:cxn>
                <a:cxn ang="0">
                  <a:pos x="0" y="18"/>
                </a:cxn>
                <a:cxn ang="0">
                  <a:pos x="1" y="25"/>
                </a:cxn>
                <a:cxn ang="0">
                  <a:pos x="2" y="30"/>
                </a:cxn>
                <a:cxn ang="0">
                  <a:pos x="5" y="35"/>
                </a:cxn>
                <a:cxn ang="0">
                  <a:pos x="9" y="39"/>
                </a:cxn>
                <a:cxn ang="0">
                  <a:pos x="13" y="43"/>
                </a:cxn>
                <a:cxn ang="0">
                  <a:pos x="18" y="46"/>
                </a:cxn>
                <a:cxn ang="0">
                  <a:pos x="24" y="47"/>
                </a:cxn>
                <a:cxn ang="0">
                  <a:pos x="30" y="48"/>
                </a:cxn>
                <a:cxn ang="0">
                  <a:pos x="37" y="47"/>
                </a:cxn>
                <a:cxn ang="0">
                  <a:pos x="43" y="45"/>
                </a:cxn>
                <a:cxn ang="0">
                  <a:pos x="49" y="42"/>
                </a:cxn>
                <a:cxn ang="0">
                  <a:pos x="53" y="37"/>
                </a:cxn>
                <a:cxn ang="0">
                  <a:pos x="53" y="35"/>
                </a:cxn>
                <a:cxn ang="0">
                  <a:pos x="54" y="34"/>
                </a:cxn>
                <a:cxn ang="0">
                  <a:pos x="54" y="32"/>
                </a:cxn>
                <a:cxn ang="0">
                  <a:pos x="54" y="31"/>
                </a:cxn>
                <a:cxn ang="0">
                  <a:pos x="53" y="25"/>
                </a:cxn>
                <a:cxn ang="0">
                  <a:pos x="52" y="18"/>
                </a:cxn>
                <a:cxn ang="0">
                  <a:pos x="49" y="13"/>
                </a:cxn>
                <a:cxn ang="0">
                  <a:pos x="45" y="9"/>
                </a:cxn>
                <a:cxn ang="0">
                  <a:pos x="41" y="5"/>
                </a:cxn>
                <a:cxn ang="0">
                  <a:pos x="35" y="2"/>
                </a:cxn>
                <a:cxn ang="0">
                  <a:pos x="30" y="1"/>
                </a:cxn>
                <a:cxn ang="0">
                  <a:pos x="24" y="0"/>
                </a:cxn>
              </a:cxnLst>
              <a:rect l="0" t="0" r="r" b="b"/>
              <a:pathLst>
                <a:path w="54" h="48">
                  <a:moveTo>
                    <a:pt x="24" y="0"/>
                  </a:moveTo>
                  <a:lnTo>
                    <a:pt x="17" y="1"/>
                  </a:lnTo>
                  <a:lnTo>
                    <a:pt x="11" y="3"/>
                  </a:lnTo>
                  <a:lnTo>
                    <a:pt x="5" y="7"/>
                  </a:lnTo>
                  <a:lnTo>
                    <a:pt x="1" y="12"/>
                  </a:lnTo>
                  <a:lnTo>
                    <a:pt x="0" y="13"/>
                  </a:lnTo>
                  <a:lnTo>
                    <a:pt x="0" y="15"/>
                  </a:lnTo>
                  <a:lnTo>
                    <a:pt x="0" y="16"/>
                  </a:lnTo>
                  <a:lnTo>
                    <a:pt x="0" y="18"/>
                  </a:lnTo>
                  <a:lnTo>
                    <a:pt x="1" y="25"/>
                  </a:lnTo>
                  <a:lnTo>
                    <a:pt x="2" y="30"/>
                  </a:lnTo>
                  <a:lnTo>
                    <a:pt x="5" y="35"/>
                  </a:lnTo>
                  <a:lnTo>
                    <a:pt x="9" y="39"/>
                  </a:lnTo>
                  <a:lnTo>
                    <a:pt x="13" y="43"/>
                  </a:lnTo>
                  <a:lnTo>
                    <a:pt x="18" y="46"/>
                  </a:lnTo>
                  <a:lnTo>
                    <a:pt x="24" y="47"/>
                  </a:lnTo>
                  <a:lnTo>
                    <a:pt x="30" y="48"/>
                  </a:lnTo>
                  <a:lnTo>
                    <a:pt x="37" y="47"/>
                  </a:lnTo>
                  <a:lnTo>
                    <a:pt x="43" y="45"/>
                  </a:lnTo>
                  <a:lnTo>
                    <a:pt x="49" y="42"/>
                  </a:lnTo>
                  <a:lnTo>
                    <a:pt x="53" y="37"/>
                  </a:lnTo>
                  <a:lnTo>
                    <a:pt x="53" y="35"/>
                  </a:lnTo>
                  <a:lnTo>
                    <a:pt x="54" y="34"/>
                  </a:lnTo>
                  <a:lnTo>
                    <a:pt x="54" y="32"/>
                  </a:lnTo>
                  <a:lnTo>
                    <a:pt x="54" y="31"/>
                  </a:lnTo>
                  <a:lnTo>
                    <a:pt x="53" y="25"/>
                  </a:lnTo>
                  <a:lnTo>
                    <a:pt x="52" y="18"/>
                  </a:lnTo>
                  <a:lnTo>
                    <a:pt x="49" y="13"/>
                  </a:lnTo>
                  <a:lnTo>
                    <a:pt x="45" y="9"/>
                  </a:lnTo>
                  <a:lnTo>
                    <a:pt x="41" y="5"/>
                  </a:lnTo>
                  <a:lnTo>
                    <a:pt x="35" y="2"/>
                  </a:lnTo>
                  <a:lnTo>
                    <a:pt x="30" y="1"/>
                  </a:lnTo>
                  <a:lnTo>
                    <a:pt x="24" y="0"/>
                  </a:lnTo>
                  <a:close/>
                </a:path>
              </a:pathLst>
            </a:custGeom>
            <a:solidFill>
              <a:schemeClr val="tx1">
                <a:lumMod val="65000"/>
                <a:lumOff val="35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209" name="Freeform 185"/>
            <p:cNvSpPr>
              <a:spLocks/>
            </p:cNvSpPr>
            <p:nvPr/>
          </p:nvSpPr>
          <p:spPr bwMode="auto">
            <a:xfrm>
              <a:off x="8722605" y="2064924"/>
              <a:ext cx="27847" cy="25202"/>
            </a:xfrm>
            <a:custGeom>
              <a:avLst/>
              <a:gdLst/>
              <a:ahLst/>
              <a:cxnLst>
                <a:cxn ang="0">
                  <a:pos x="29" y="48"/>
                </a:cxn>
                <a:cxn ang="0">
                  <a:pos x="36" y="47"/>
                </a:cxn>
                <a:cxn ang="0">
                  <a:pos x="43" y="45"/>
                </a:cxn>
                <a:cxn ang="0">
                  <a:pos x="49" y="42"/>
                </a:cxn>
                <a:cxn ang="0">
                  <a:pos x="53" y="37"/>
                </a:cxn>
                <a:cxn ang="0">
                  <a:pos x="54" y="35"/>
                </a:cxn>
                <a:cxn ang="0">
                  <a:pos x="54" y="34"/>
                </a:cxn>
                <a:cxn ang="0">
                  <a:pos x="54" y="32"/>
                </a:cxn>
                <a:cxn ang="0">
                  <a:pos x="54" y="31"/>
                </a:cxn>
                <a:cxn ang="0">
                  <a:pos x="52" y="18"/>
                </a:cxn>
                <a:cxn ang="0">
                  <a:pos x="46" y="9"/>
                </a:cxn>
                <a:cxn ang="0">
                  <a:pos x="35" y="2"/>
                </a:cxn>
                <a:cxn ang="0">
                  <a:pos x="24" y="0"/>
                </a:cxn>
                <a:cxn ang="0">
                  <a:pos x="17" y="1"/>
                </a:cxn>
                <a:cxn ang="0">
                  <a:pos x="11" y="3"/>
                </a:cxn>
                <a:cxn ang="0">
                  <a:pos x="5" y="7"/>
                </a:cxn>
                <a:cxn ang="0">
                  <a:pos x="0" y="12"/>
                </a:cxn>
                <a:cxn ang="0">
                  <a:pos x="0" y="13"/>
                </a:cxn>
                <a:cxn ang="0">
                  <a:pos x="0" y="15"/>
                </a:cxn>
                <a:cxn ang="0">
                  <a:pos x="0" y="16"/>
                </a:cxn>
                <a:cxn ang="0">
                  <a:pos x="0" y="18"/>
                </a:cxn>
                <a:cxn ang="0">
                  <a:pos x="2" y="30"/>
                </a:cxn>
                <a:cxn ang="0">
                  <a:pos x="9" y="39"/>
                </a:cxn>
                <a:cxn ang="0">
                  <a:pos x="18" y="46"/>
                </a:cxn>
                <a:cxn ang="0">
                  <a:pos x="29" y="48"/>
                </a:cxn>
              </a:cxnLst>
              <a:rect l="0" t="0" r="r" b="b"/>
              <a:pathLst>
                <a:path w="54" h="48">
                  <a:moveTo>
                    <a:pt x="29" y="48"/>
                  </a:moveTo>
                  <a:lnTo>
                    <a:pt x="36" y="47"/>
                  </a:lnTo>
                  <a:lnTo>
                    <a:pt x="43" y="45"/>
                  </a:lnTo>
                  <a:lnTo>
                    <a:pt x="49" y="42"/>
                  </a:lnTo>
                  <a:lnTo>
                    <a:pt x="53" y="37"/>
                  </a:lnTo>
                  <a:lnTo>
                    <a:pt x="54" y="35"/>
                  </a:lnTo>
                  <a:lnTo>
                    <a:pt x="54" y="34"/>
                  </a:lnTo>
                  <a:lnTo>
                    <a:pt x="54" y="32"/>
                  </a:lnTo>
                  <a:lnTo>
                    <a:pt x="54" y="31"/>
                  </a:lnTo>
                  <a:lnTo>
                    <a:pt x="52" y="18"/>
                  </a:lnTo>
                  <a:lnTo>
                    <a:pt x="46" y="9"/>
                  </a:lnTo>
                  <a:lnTo>
                    <a:pt x="35" y="2"/>
                  </a:lnTo>
                  <a:lnTo>
                    <a:pt x="24" y="0"/>
                  </a:lnTo>
                  <a:lnTo>
                    <a:pt x="17" y="1"/>
                  </a:lnTo>
                  <a:lnTo>
                    <a:pt x="11" y="3"/>
                  </a:lnTo>
                  <a:lnTo>
                    <a:pt x="5" y="7"/>
                  </a:lnTo>
                  <a:lnTo>
                    <a:pt x="0" y="12"/>
                  </a:lnTo>
                  <a:lnTo>
                    <a:pt x="0" y="13"/>
                  </a:lnTo>
                  <a:lnTo>
                    <a:pt x="0" y="15"/>
                  </a:lnTo>
                  <a:lnTo>
                    <a:pt x="0" y="16"/>
                  </a:lnTo>
                  <a:lnTo>
                    <a:pt x="0" y="18"/>
                  </a:lnTo>
                  <a:lnTo>
                    <a:pt x="2" y="30"/>
                  </a:lnTo>
                  <a:lnTo>
                    <a:pt x="9" y="39"/>
                  </a:lnTo>
                  <a:lnTo>
                    <a:pt x="18" y="46"/>
                  </a:lnTo>
                  <a:lnTo>
                    <a:pt x="29" y="48"/>
                  </a:lnTo>
                  <a:close/>
                </a:path>
              </a:pathLst>
            </a:custGeom>
            <a:solidFill>
              <a:schemeClr val="tx1">
                <a:lumMod val="65000"/>
                <a:lumOff val="35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8363" name="Freeform 222"/>
            <p:cNvSpPr>
              <a:spLocks/>
            </p:cNvSpPr>
            <p:nvPr/>
          </p:nvSpPr>
          <p:spPr bwMode="auto">
            <a:xfrm>
              <a:off x="8705850" y="2246313"/>
              <a:ext cx="71438" cy="34925"/>
            </a:xfrm>
            <a:custGeom>
              <a:avLst/>
              <a:gdLst>
                <a:gd name="T0" fmla="*/ 275 w 275"/>
                <a:gd name="T1" fmla="*/ 90 h 90"/>
                <a:gd name="T2" fmla="*/ 87 w 275"/>
                <a:gd name="T3" fmla="*/ 0 h 90"/>
                <a:gd name="T4" fmla="*/ 0 w 275"/>
                <a:gd name="T5" fmla="*/ 42 h 90"/>
                <a:gd name="T6" fmla="*/ 22 w 275"/>
                <a:gd name="T7" fmla="*/ 47 h 90"/>
                <a:gd name="T8" fmla="*/ 43 w 275"/>
                <a:gd name="T9" fmla="*/ 51 h 90"/>
                <a:gd name="T10" fmla="*/ 65 w 275"/>
                <a:gd name="T11" fmla="*/ 57 h 90"/>
                <a:gd name="T12" fmla="*/ 86 w 275"/>
                <a:gd name="T13" fmla="*/ 62 h 90"/>
                <a:gd name="T14" fmla="*/ 107 w 275"/>
                <a:gd name="T15" fmla="*/ 69 h 90"/>
                <a:gd name="T16" fmla="*/ 127 w 275"/>
                <a:gd name="T17" fmla="*/ 75 h 90"/>
                <a:gd name="T18" fmla="*/ 147 w 275"/>
                <a:gd name="T19" fmla="*/ 82 h 90"/>
                <a:gd name="T20" fmla="*/ 168 w 275"/>
                <a:gd name="T21" fmla="*/ 90 h 90"/>
                <a:gd name="T22" fmla="*/ 275 w 275"/>
                <a:gd name="T23" fmla="*/ 90 h 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5"/>
                <a:gd name="T37" fmla="*/ 0 h 90"/>
                <a:gd name="T38" fmla="*/ 275 w 275"/>
                <a:gd name="T39" fmla="*/ 90 h 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5" h="90">
                  <a:moveTo>
                    <a:pt x="275" y="90"/>
                  </a:moveTo>
                  <a:lnTo>
                    <a:pt x="87" y="0"/>
                  </a:lnTo>
                  <a:lnTo>
                    <a:pt x="0" y="42"/>
                  </a:lnTo>
                  <a:lnTo>
                    <a:pt x="22" y="47"/>
                  </a:lnTo>
                  <a:lnTo>
                    <a:pt x="43" y="51"/>
                  </a:lnTo>
                  <a:lnTo>
                    <a:pt x="65" y="57"/>
                  </a:lnTo>
                  <a:lnTo>
                    <a:pt x="86" y="62"/>
                  </a:lnTo>
                  <a:lnTo>
                    <a:pt x="107" y="69"/>
                  </a:lnTo>
                  <a:lnTo>
                    <a:pt x="127" y="75"/>
                  </a:lnTo>
                  <a:lnTo>
                    <a:pt x="147" y="82"/>
                  </a:lnTo>
                  <a:lnTo>
                    <a:pt x="168" y="90"/>
                  </a:lnTo>
                  <a:lnTo>
                    <a:pt x="275" y="90"/>
                  </a:lnTo>
                  <a:close/>
                </a:path>
              </a:pathLst>
            </a:custGeom>
            <a:solidFill>
              <a:srgbClr val="FFFFFF"/>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364" name="Freeform 223"/>
            <p:cNvSpPr>
              <a:spLocks/>
            </p:cNvSpPr>
            <p:nvPr/>
          </p:nvSpPr>
          <p:spPr bwMode="auto">
            <a:xfrm>
              <a:off x="8678863" y="2262188"/>
              <a:ext cx="69850" cy="19050"/>
            </a:xfrm>
            <a:custGeom>
              <a:avLst/>
              <a:gdLst>
                <a:gd name="T0" fmla="*/ 265 w 265"/>
                <a:gd name="T1" fmla="*/ 48 h 48"/>
                <a:gd name="T2" fmla="*/ 244 w 265"/>
                <a:gd name="T3" fmla="*/ 40 h 48"/>
                <a:gd name="T4" fmla="*/ 224 w 265"/>
                <a:gd name="T5" fmla="*/ 33 h 48"/>
                <a:gd name="T6" fmla="*/ 204 w 265"/>
                <a:gd name="T7" fmla="*/ 27 h 48"/>
                <a:gd name="T8" fmla="*/ 183 w 265"/>
                <a:gd name="T9" fmla="*/ 20 h 48"/>
                <a:gd name="T10" fmla="*/ 162 w 265"/>
                <a:gd name="T11" fmla="*/ 15 h 48"/>
                <a:gd name="T12" fmla="*/ 140 w 265"/>
                <a:gd name="T13" fmla="*/ 9 h 48"/>
                <a:gd name="T14" fmla="*/ 119 w 265"/>
                <a:gd name="T15" fmla="*/ 5 h 48"/>
                <a:gd name="T16" fmla="*/ 97 w 265"/>
                <a:gd name="T17" fmla="*/ 0 h 48"/>
                <a:gd name="T18" fmla="*/ 0 w 265"/>
                <a:gd name="T19" fmla="*/ 48 h 48"/>
                <a:gd name="T20" fmla="*/ 265 w 265"/>
                <a:gd name="T21" fmla="*/ 48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5"/>
                <a:gd name="T34" fmla="*/ 0 h 48"/>
                <a:gd name="T35" fmla="*/ 265 w 265"/>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5" h="48">
                  <a:moveTo>
                    <a:pt x="265" y="48"/>
                  </a:moveTo>
                  <a:lnTo>
                    <a:pt x="244" y="40"/>
                  </a:lnTo>
                  <a:lnTo>
                    <a:pt x="224" y="33"/>
                  </a:lnTo>
                  <a:lnTo>
                    <a:pt x="204" y="27"/>
                  </a:lnTo>
                  <a:lnTo>
                    <a:pt x="183" y="20"/>
                  </a:lnTo>
                  <a:lnTo>
                    <a:pt x="162" y="15"/>
                  </a:lnTo>
                  <a:lnTo>
                    <a:pt x="140" y="9"/>
                  </a:lnTo>
                  <a:lnTo>
                    <a:pt x="119" y="5"/>
                  </a:lnTo>
                  <a:lnTo>
                    <a:pt x="97" y="0"/>
                  </a:lnTo>
                  <a:lnTo>
                    <a:pt x="0" y="48"/>
                  </a:lnTo>
                  <a:lnTo>
                    <a:pt x="265" y="48"/>
                  </a:lnTo>
                  <a:close/>
                </a:path>
              </a:pathLst>
            </a:custGeom>
            <a:solidFill>
              <a:srgbClr val="FFFFFF"/>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grpSp>
      <p:sp>
        <p:nvSpPr>
          <p:cNvPr id="8365" name="Freeform 224"/>
          <p:cNvSpPr>
            <a:spLocks/>
          </p:cNvSpPr>
          <p:nvPr/>
        </p:nvSpPr>
        <p:spPr bwMode="auto">
          <a:xfrm>
            <a:off x="4387851" y="4776788"/>
            <a:ext cx="17463" cy="188912"/>
          </a:xfrm>
          <a:custGeom>
            <a:avLst/>
            <a:gdLst>
              <a:gd name="T0" fmla="*/ 3 w 67"/>
              <a:gd name="T1" fmla="*/ 477 h 477"/>
              <a:gd name="T2" fmla="*/ 67 w 67"/>
              <a:gd name="T3" fmla="*/ 477 h 477"/>
              <a:gd name="T4" fmla="*/ 67 w 67"/>
              <a:gd name="T5" fmla="*/ 0 h 477"/>
              <a:gd name="T6" fmla="*/ 0 w 67"/>
              <a:gd name="T7" fmla="*/ 0 h 477"/>
              <a:gd name="T8" fmla="*/ 9 w 67"/>
              <a:gd name="T9" fmla="*/ 29 h 477"/>
              <a:gd name="T10" fmla="*/ 18 w 67"/>
              <a:gd name="T11" fmla="*/ 59 h 477"/>
              <a:gd name="T12" fmla="*/ 25 w 67"/>
              <a:gd name="T13" fmla="*/ 88 h 477"/>
              <a:gd name="T14" fmla="*/ 32 w 67"/>
              <a:gd name="T15" fmla="*/ 118 h 477"/>
              <a:gd name="T16" fmla="*/ 36 w 67"/>
              <a:gd name="T17" fmla="*/ 148 h 477"/>
              <a:gd name="T18" fmla="*/ 40 w 67"/>
              <a:gd name="T19" fmla="*/ 179 h 477"/>
              <a:gd name="T20" fmla="*/ 41 w 67"/>
              <a:gd name="T21" fmla="*/ 211 h 477"/>
              <a:gd name="T22" fmla="*/ 42 w 67"/>
              <a:gd name="T23" fmla="*/ 242 h 477"/>
              <a:gd name="T24" fmla="*/ 41 w 67"/>
              <a:gd name="T25" fmla="*/ 272 h 477"/>
              <a:gd name="T26" fmla="*/ 40 w 67"/>
              <a:gd name="T27" fmla="*/ 302 h 477"/>
              <a:gd name="T28" fmla="*/ 36 w 67"/>
              <a:gd name="T29" fmla="*/ 332 h 477"/>
              <a:gd name="T30" fmla="*/ 32 w 67"/>
              <a:gd name="T31" fmla="*/ 362 h 477"/>
              <a:gd name="T32" fmla="*/ 26 w 67"/>
              <a:gd name="T33" fmla="*/ 391 h 477"/>
              <a:gd name="T34" fmla="*/ 20 w 67"/>
              <a:gd name="T35" fmla="*/ 419 h 477"/>
              <a:gd name="T36" fmla="*/ 12 w 67"/>
              <a:gd name="T37" fmla="*/ 448 h 477"/>
              <a:gd name="T38" fmla="*/ 3 w 67"/>
              <a:gd name="T39" fmla="*/ 477 h 4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7"/>
              <a:gd name="T61" fmla="*/ 0 h 477"/>
              <a:gd name="T62" fmla="*/ 67 w 67"/>
              <a:gd name="T63" fmla="*/ 477 h 4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7" h="477">
                <a:moveTo>
                  <a:pt x="3" y="477"/>
                </a:moveTo>
                <a:lnTo>
                  <a:pt x="67" y="477"/>
                </a:lnTo>
                <a:lnTo>
                  <a:pt x="67" y="0"/>
                </a:lnTo>
                <a:lnTo>
                  <a:pt x="0" y="0"/>
                </a:lnTo>
                <a:lnTo>
                  <a:pt x="9" y="29"/>
                </a:lnTo>
                <a:lnTo>
                  <a:pt x="18" y="59"/>
                </a:lnTo>
                <a:lnTo>
                  <a:pt x="25" y="88"/>
                </a:lnTo>
                <a:lnTo>
                  <a:pt x="32" y="118"/>
                </a:lnTo>
                <a:lnTo>
                  <a:pt x="36" y="148"/>
                </a:lnTo>
                <a:lnTo>
                  <a:pt x="40" y="179"/>
                </a:lnTo>
                <a:lnTo>
                  <a:pt x="41" y="211"/>
                </a:lnTo>
                <a:lnTo>
                  <a:pt x="42" y="242"/>
                </a:lnTo>
                <a:lnTo>
                  <a:pt x="41" y="272"/>
                </a:lnTo>
                <a:lnTo>
                  <a:pt x="40" y="302"/>
                </a:lnTo>
                <a:lnTo>
                  <a:pt x="36" y="332"/>
                </a:lnTo>
                <a:lnTo>
                  <a:pt x="32" y="362"/>
                </a:lnTo>
                <a:lnTo>
                  <a:pt x="26" y="391"/>
                </a:lnTo>
                <a:lnTo>
                  <a:pt x="20" y="419"/>
                </a:lnTo>
                <a:lnTo>
                  <a:pt x="12" y="448"/>
                </a:lnTo>
                <a:lnTo>
                  <a:pt x="3" y="477"/>
                </a:lnTo>
                <a:close/>
              </a:path>
            </a:pathLst>
          </a:custGeom>
          <a:solidFill>
            <a:srgbClr val="FFFFFF"/>
          </a:solidFill>
          <a:ln w="9525">
            <a:noFill/>
            <a:round/>
            <a:headEnd/>
            <a:tailEnd/>
          </a:ln>
        </p:spPr>
        <p:txBody>
          <a:bodyPr lIns="91440" tIns="45720" rIns="91440" bIns="45720"/>
          <a:lstStyle/>
          <a:p>
            <a:pPr fontAlgn="base">
              <a:spcBef>
                <a:spcPct val="0"/>
              </a:spcBef>
              <a:spcAft>
                <a:spcPct val="0"/>
              </a:spcAft>
            </a:pPr>
            <a:endParaRPr lang="en-US">
              <a:solidFill>
                <a:srgbClr val="000000"/>
              </a:solidFill>
              <a:latin typeface="Arial" charset="0"/>
              <a:cs typeface="Arial" charset="0"/>
            </a:endParaRPr>
          </a:p>
        </p:txBody>
      </p:sp>
      <p:sp>
        <p:nvSpPr>
          <p:cNvPr id="1249" name="Freeform 225"/>
          <p:cNvSpPr>
            <a:spLocks/>
          </p:cNvSpPr>
          <p:nvPr/>
        </p:nvSpPr>
        <p:spPr bwMode="auto">
          <a:xfrm>
            <a:off x="3873500" y="5067300"/>
            <a:ext cx="50800" cy="58738"/>
          </a:xfrm>
          <a:custGeom>
            <a:avLst/>
            <a:gdLst/>
            <a:ahLst/>
            <a:cxnLst>
              <a:cxn ang="0">
                <a:pos x="0" y="147"/>
              </a:cxn>
              <a:cxn ang="0">
                <a:pos x="53" y="149"/>
              </a:cxn>
              <a:cxn ang="0">
                <a:pos x="195" y="20"/>
              </a:cxn>
              <a:cxn ang="0">
                <a:pos x="190" y="15"/>
              </a:cxn>
              <a:cxn ang="0">
                <a:pos x="187" y="9"/>
              </a:cxn>
              <a:cxn ang="0">
                <a:pos x="182" y="4"/>
              </a:cxn>
              <a:cxn ang="0">
                <a:pos x="178" y="0"/>
              </a:cxn>
              <a:cxn ang="0">
                <a:pos x="0" y="147"/>
              </a:cxn>
            </a:cxnLst>
            <a:rect l="0" t="0" r="r" b="b"/>
            <a:pathLst>
              <a:path w="195" h="149">
                <a:moveTo>
                  <a:pt x="0" y="147"/>
                </a:moveTo>
                <a:lnTo>
                  <a:pt x="53" y="149"/>
                </a:lnTo>
                <a:lnTo>
                  <a:pt x="195" y="20"/>
                </a:lnTo>
                <a:lnTo>
                  <a:pt x="190" y="15"/>
                </a:lnTo>
                <a:lnTo>
                  <a:pt x="187" y="9"/>
                </a:lnTo>
                <a:lnTo>
                  <a:pt x="182" y="4"/>
                </a:lnTo>
                <a:lnTo>
                  <a:pt x="178" y="0"/>
                </a:lnTo>
                <a:lnTo>
                  <a:pt x="0" y="147"/>
                </a:lnTo>
                <a:close/>
              </a:path>
            </a:pathLst>
          </a:custGeom>
          <a:solidFill>
            <a:srgbClr val="7F7FFF"/>
          </a:solidFill>
          <a:ln w="9525">
            <a:solidFill>
              <a:schemeClr val="tx1">
                <a:lumMod val="50000"/>
                <a:lumOff val="50000"/>
              </a:schemeClr>
            </a:solidFill>
            <a:round/>
            <a:headEnd/>
            <a:tailEnd/>
          </a:ln>
        </p:spPr>
        <p:txBody>
          <a:bodyPr lIns="91440" tIns="45720" rIns="91440" bIns="45720"/>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250" name="Freeform 226"/>
          <p:cNvSpPr>
            <a:spLocks/>
          </p:cNvSpPr>
          <p:nvPr/>
        </p:nvSpPr>
        <p:spPr bwMode="auto">
          <a:xfrm>
            <a:off x="3921125" y="5024438"/>
            <a:ext cx="38100" cy="50800"/>
          </a:xfrm>
          <a:custGeom>
            <a:avLst/>
            <a:gdLst/>
            <a:ahLst/>
            <a:cxnLst>
              <a:cxn ang="0">
                <a:pos x="123" y="0"/>
              </a:cxn>
              <a:cxn ang="0">
                <a:pos x="0" y="105"/>
              </a:cxn>
              <a:cxn ang="0">
                <a:pos x="4" y="109"/>
              </a:cxn>
              <a:cxn ang="0">
                <a:pos x="9" y="114"/>
              </a:cxn>
              <a:cxn ang="0">
                <a:pos x="12" y="120"/>
              </a:cxn>
              <a:cxn ang="0">
                <a:pos x="17" y="125"/>
              </a:cxn>
              <a:cxn ang="0">
                <a:pos x="144" y="8"/>
              </a:cxn>
              <a:cxn ang="0">
                <a:pos x="123" y="0"/>
              </a:cxn>
            </a:cxnLst>
            <a:rect l="0" t="0" r="r" b="b"/>
            <a:pathLst>
              <a:path w="144" h="125">
                <a:moveTo>
                  <a:pt x="123" y="0"/>
                </a:moveTo>
                <a:lnTo>
                  <a:pt x="0" y="105"/>
                </a:lnTo>
                <a:lnTo>
                  <a:pt x="4" y="109"/>
                </a:lnTo>
                <a:lnTo>
                  <a:pt x="9" y="114"/>
                </a:lnTo>
                <a:lnTo>
                  <a:pt x="12" y="120"/>
                </a:lnTo>
                <a:lnTo>
                  <a:pt x="17" y="125"/>
                </a:lnTo>
                <a:lnTo>
                  <a:pt x="144" y="8"/>
                </a:lnTo>
                <a:lnTo>
                  <a:pt x="123" y="0"/>
                </a:lnTo>
                <a:close/>
              </a:path>
            </a:pathLst>
          </a:custGeom>
          <a:solidFill>
            <a:srgbClr val="7F7FFF"/>
          </a:solidFill>
          <a:ln w="9525">
            <a:solidFill>
              <a:schemeClr val="tx1">
                <a:lumMod val="50000"/>
                <a:lumOff val="50000"/>
              </a:schemeClr>
            </a:solidFill>
            <a:round/>
            <a:headEnd/>
            <a:tailEnd/>
          </a:ln>
        </p:spPr>
        <p:txBody>
          <a:bodyPr lIns="91440" tIns="45720" rIns="91440" bIns="45720"/>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251" name="Freeform 227"/>
          <p:cNvSpPr>
            <a:spLocks/>
          </p:cNvSpPr>
          <p:nvPr/>
        </p:nvSpPr>
        <p:spPr bwMode="auto">
          <a:xfrm>
            <a:off x="3976688" y="5024438"/>
            <a:ext cx="69850" cy="101600"/>
          </a:xfrm>
          <a:custGeom>
            <a:avLst/>
            <a:gdLst/>
            <a:ahLst/>
            <a:cxnLst>
              <a:cxn ang="0">
                <a:pos x="243" y="0"/>
              </a:cxn>
              <a:cxn ang="0">
                <a:pos x="0" y="252"/>
              </a:cxn>
              <a:cxn ang="0">
                <a:pos x="53" y="254"/>
              </a:cxn>
              <a:cxn ang="0">
                <a:pos x="265" y="8"/>
              </a:cxn>
              <a:cxn ang="0">
                <a:pos x="243" y="0"/>
              </a:cxn>
            </a:cxnLst>
            <a:rect l="0" t="0" r="r" b="b"/>
            <a:pathLst>
              <a:path w="265" h="254">
                <a:moveTo>
                  <a:pt x="243" y="0"/>
                </a:moveTo>
                <a:lnTo>
                  <a:pt x="0" y="252"/>
                </a:lnTo>
                <a:lnTo>
                  <a:pt x="53" y="254"/>
                </a:lnTo>
                <a:lnTo>
                  <a:pt x="265" y="8"/>
                </a:lnTo>
                <a:lnTo>
                  <a:pt x="243" y="0"/>
                </a:lnTo>
                <a:close/>
              </a:path>
            </a:pathLst>
          </a:custGeom>
          <a:solidFill>
            <a:srgbClr val="7F7FFF"/>
          </a:solidFill>
          <a:ln w="9525">
            <a:solidFill>
              <a:schemeClr val="tx1">
                <a:lumMod val="50000"/>
                <a:lumOff val="50000"/>
              </a:schemeClr>
            </a:solidFill>
            <a:round/>
            <a:headEnd/>
            <a:tailEnd/>
          </a:ln>
        </p:spPr>
        <p:txBody>
          <a:bodyPr lIns="91440" tIns="45720" rIns="91440" bIns="45720"/>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252" name="Freeform 228"/>
          <p:cNvSpPr>
            <a:spLocks/>
          </p:cNvSpPr>
          <p:nvPr/>
        </p:nvSpPr>
        <p:spPr bwMode="auto">
          <a:xfrm>
            <a:off x="4081463" y="5024438"/>
            <a:ext cx="49212" cy="101600"/>
          </a:xfrm>
          <a:custGeom>
            <a:avLst/>
            <a:gdLst/>
            <a:ahLst/>
            <a:cxnLst>
              <a:cxn ang="0">
                <a:pos x="166" y="0"/>
              </a:cxn>
              <a:cxn ang="0">
                <a:pos x="0" y="252"/>
              </a:cxn>
              <a:cxn ang="0">
                <a:pos x="52" y="254"/>
              </a:cxn>
              <a:cxn ang="0">
                <a:pos x="187" y="8"/>
              </a:cxn>
              <a:cxn ang="0">
                <a:pos x="166" y="0"/>
              </a:cxn>
            </a:cxnLst>
            <a:rect l="0" t="0" r="r" b="b"/>
            <a:pathLst>
              <a:path w="187" h="254">
                <a:moveTo>
                  <a:pt x="166" y="0"/>
                </a:moveTo>
                <a:lnTo>
                  <a:pt x="0" y="252"/>
                </a:lnTo>
                <a:lnTo>
                  <a:pt x="52" y="254"/>
                </a:lnTo>
                <a:lnTo>
                  <a:pt x="187" y="8"/>
                </a:lnTo>
                <a:lnTo>
                  <a:pt x="166" y="0"/>
                </a:lnTo>
                <a:close/>
              </a:path>
            </a:pathLst>
          </a:custGeom>
          <a:solidFill>
            <a:srgbClr val="7F7FFF"/>
          </a:solidFill>
          <a:ln w="9525">
            <a:solidFill>
              <a:schemeClr val="tx1">
                <a:lumMod val="50000"/>
                <a:lumOff val="50000"/>
              </a:schemeClr>
            </a:solidFill>
            <a:round/>
            <a:headEnd/>
            <a:tailEnd/>
          </a:ln>
        </p:spPr>
        <p:txBody>
          <a:bodyPr lIns="91440" tIns="45720" rIns="91440" bIns="45720"/>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253" name="Freeform 229"/>
          <p:cNvSpPr>
            <a:spLocks/>
          </p:cNvSpPr>
          <p:nvPr/>
        </p:nvSpPr>
        <p:spPr bwMode="auto">
          <a:xfrm>
            <a:off x="4398963" y="5024438"/>
            <a:ext cx="68262" cy="101600"/>
          </a:xfrm>
          <a:custGeom>
            <a:avLst/>
            <a:gdLst/>
            <a:ahLst/>
            <a:cxnLst>
              <a:cxn ang="0">
                <a:pos x="22" y="0"/>
              </a:cxn>
              <a:cxn ang="0">
                <a:pos x="261" y="252"/>
              </a:cxn>
              <a:cxn ang="0">
                <a:pos x="213" y="254"/>
              </a:cxn>
              <a:cxn ang="0">
                <a:pos x="0" y="8"/>
              </a:cxn>
              <a:cxn ang="0">
                <a:pos x="22" y="0"/>
              </a:cxn>
            </a:cxnLst>
            <a:rect l="0" t="0" r="r" b="b"/>
            <a:pathLst>
              <a:path w="261" h="254">
                <a:moveTo>
                  <a:pt x="22" y="0"/>
                </a:moveTo>
                <a:lnTo>
                  <a:pt x="261" y="252"/>
                </a:lnTo>
                <a:lnTo>
                  <a:pt x="213" y="254"/>
                </a:lnTo>
                <a:lnTo>
                  <a:pt x="0" y="8"/>
                </a:lnTo>
                <a:lnTo>
                  <a:pt x="22" y="0"/>
                </a:lnTo>
                <a:close/>
              </a:path>
            </a:pathLst>
          </a:custGeom>
          <a:solidFill>
            <a:schemeClr val="tx1">
              <a:lumMod val="65000"/>
              <a:lumOff val="35000"/>
            </a:schemeClr>
          </a:solidFill>
          <a:ln w="9525">
            <a:noFill/>
            <a:round/>
            <a:headEnd/>
            <a:tailEnd/>
          </a:ln>
        </p:spPr>
        <p:txBody>
          <a:bodyPr lIns="91440" tIns="45720" rIns="91440" bIns="45720"/>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254" name="Freeform 230"/>
          <p:cNvSpPr>
            <a:spLocks/>
          </p:cNvSpPr>
          <p:nvPr/>
        </p:nvSpPr>
        <p:spPr bwMode="auto">
          <a:xfrm>
            <a:off x="4337051" y="5080000"/>
            <a:ext cx="23813" cy="46038"/>
          </a:xfrm>
          <a:custGeom>
            <a:avLst/>
            <a:gdLst/>
            <a:ahLst/>
            <a:cxnLst>
              <a:cxn ang="0">
                <a:pos x="50" y="116"/>
              </a:cxn>
              <a:cxn ang="0">
                <a:pos x="92" y="114"/>
              </a:cxn>
              <a:cxn ang="0">
                <a:pos x="24" y="0"/>
              </a:cxn>
              <a:cxn ang="0">
                <a:pos x="18" y="6"/>
              </a:cxn>
              <a:cxn ang="0">
                <a:pos x="13" y="12"/>
              </a:cxn>
              <a:cxn ang="0">
                <a:pos x="6" y="18"/>
              </a:cxn>
              <a:cxn ang="0">
                <a:pos x="0" y="24"/>
              </a:cxn>
              <a:cxn ang="0">
                <a:pos x="50" y="116"/>
              </a:cxn>
            </a:cxnLst>
            <a:rect l="0" t="0" r="r" b="b"/>
            <a:pathLst>
              <a:path w="92" h="116">
                <a:moveTo>
                  <a:pt x="50" y="116"/>
                </a:moveTo>
                <a:lnTo>
                  <a:pt x="92" y="114"/>
                </a:lnTo>
                <a:lnTo>
                  <a:pt x="24" y="0"/>
                </a:lnTo>
                <a:lnTo>
                  <a:pt x="18" y="6"/>
                </a:lnTo>
                <a:lnTo>
                  <a:pt x="13" y="12"/>
                </a:lnTo>
                <a:lnTo>
                  <a:pt x="6" y="18"/>
                </a:lnTo>
                <a:lnTo>
                  <a:pt x="0" y="24"/>
                </a:lnTo>
                <a:lnTo>
                  <a:pt x="50" y="116"/>
                </a:lnTo>
                <a:close/>
              </a:path>
            </a:pathLst>
          </a:custGeom>
          <a:solidFill>
            <a:schemeClr val="tx1">
              <a:lumMod val="65000"/>
              <a:lumOff val="35000"/>
            </a:schemeClr>
          </a:solidFill>
          <a:ln w="9525">
            <a:noFill/>
            <a:round/>
            <a:headEnd/>
            <a:tailEnd/>
          </a:ln>
        </p:spPr>
        <p:txBody>
          <a:bodyPr lIns="91440" tIns="45720" rIns="91440" bIns="45720"/>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255" name="Freeform 231"/>
          <p:cNvSpPr>
            <a:spLocks/>
          </p:cNvSpPr>
          <p:nvPr/>
        </p:nvSpPr>
        <p:spPr bwMode="auto">
          <a:xfrm>
            <a:off x="4314826" y="5024439"/>
            <a:ext cx="28575" cy="65087"/>
          </a:xfrm>
          <a:custGeom>
            <a:avLst/>
            <a:gdLst/>
            <a:ahLst/>
            <a:cxnLst>
              <a:cxn ang="0">
                <a:pos x="0" y="8"/>
              </a:cxn>
              <a:cxn ang="0">
                <a:pos x="85" y="162"/>
              </a:cxn>
              <a:cxn ang="0">
                <a:pos x="91" y="156"/>
              </a:cxn>
              <a:cxn ang="0">
                <a:pos x="98" y="150"/>
              </a:cxn>
              <a:cxn ang="0">
                <a:pos x="103" y="144"/>
              </a:cxn>
              <a:cxn ang="0">
                <a:pos x="109" y="138"/>
              </a:cxn>
              <a:cxn ang="0">
                <a:pos x="22" y="0"/>
              </a:cxn>
              <a:cxn ang="0">
                <a:pos x="0" y="8"/>
              </a:cxn>
            </a:cxnLst>
            <a:rect l="0" t="0" r="r" b="b"/>
            <a:pathLst>
              <a:path w="109" h="162">
                <a:moveTo>
                  <a:pt x="0" y="8"/>
                </a:moveTo>
                <a:lnTo>
                  <a:pt x="85" y="162"/>
                </a:lnTo>
                <a:lnTo>
                  <a:pt x="91" y="156"/>
                </a:lnTo>
                <a:lnTo>
                  <a:pt x="98" y="150"/>
                </a:lnTo>
                <a:lnTo>
                  <a:pt x="103" y="144"/>
                </a:lnTo>
                <a:lnTo>
                  <a:pt x="109" y="138"/>
                </a:lnTo>
                <a:lnTo>
                  <a:pt x="22" y="0"/>
                </a:lnTo>
                <a:lnTo>
                  <a:pt x="0" y="8"/>
                </a:lnTo>
                <a:close/>
              </a:path>
            </a:pathLst>
          </a:custGeom>
          <a:solidFill>
            <a:schemeClr val="tx1">
              <a:lumMod val="65000"/>
              <a:lumOff val="35000"/>
            </a:schemeClr>
          </a:solidFill>
          <a:ln w="9525">
            <a:noFill/>
            <a:round/>
            <a:headEnd/>
            <a:tailEnd/>
          </a:ln>
        </p:spPr>
        <p:txBody>
          <a:bodyPr lIns="91440" tIns="45720" rIns="91440" bIns="45720"/>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8373" name="Rectangle 232"/>
          <p:cNvSpPr>
            <a:spLocks noChangeArrowheads="1"/>
          </p:cNvSpPr>
          <p:nvPr/>
        </p:nvSpPr>
        <p:spPr bwMode="auto">
          <a:xfrm>
            <a:off x="4133851" y="5078413"/>
            <a:ext cx="168275" cy="19050"/>
          </a:xfrm>
          <a:prstGeom prst="rect">
            <a:avLst/>
          </a:prstGeom>
          <a:solidFill>
            <a:srgbClr val="FFFFFF"/>
          </a:solidFill>
          <a:ln w="9525">
            <a:noFill/>
            <a:miter lim="800000"/>
            <a:headEnd/>
            <a:tailEnd/>
          </a:ln>
        </p:spPr>
        <p:txBody>
          <a:bodyPr lIns="91440" tIns="45720" rIns="91440" bIns="45720"/>
          <a:lstStyle/>
          <a:p>
            <a:pPr fontAlgn="base">
              <a:lnSpc>
                <a:spcPct val="90000"/>
              </a:lnSpc>
              <a:spcBef>
                <a:spcPct val="0"/>
              </a:spcBef>
              <a:spcAft>
                <a:spcPct val="0"/>
              </a:spcAft>
            </a:pPr>
            <a:endParaRPr lang="en-US">
              <a:solidFill>
                <a:srgbClr val="000000"/>
              </a:solidFill>
              <a:latin typeface="Arial" charset="0"/>
              <a:cs typeface="Arial" charset="0"/>
            </a:endParaRPr>
          </a:p>
        </p:txBody>
      </p:sp>
      <p:grpSp>
        <p:nvGrpSpPr>
          <p:cNvPr id="10" name="Group 415"/>
          <p:cNvGrpSpPr>
            <a:grpSpLocks/>
          </p:cNvGrpSpPr>
          <p:nvPr/>
        </p:nvGrpSpPr>
        <p:grpSpPr bwMode="auto">
          <a:xfrm>
            <a:off x="977900" y="3378200"/>
            <a:ext cx="552450" cy="609600"/>
            <a:chOff x="5507354" y="1295400"/>
            <a:chExt cx="553721" cy="609600"/>
          </a:xfrm>
        </p:grpSpPr>
        <p:sp>
          <p:nvSpPr>
            <p:cNvPr id="8375" name="AutoShape 234"/>
            <p:cNvSpPr>
              <a:spLocks noChangeAspect="1" noChangeArrowheads="1" noTextEdit="1"/>
            </p:cNvSpPr>
            <p:nvPr/>
          </p:nvSpPr>
          <p:spPr bwMode="auto">
            <a:xfrm>
              <a:off x="5507354" y="1295400"/>
              <a:ext cx="553720" cy="609600"/>
            </a:xfrm>
            <a:prstGeom prst="rect">
              <a:avLst/>
            </a:prstGeom>
            <a:noFill/>
            <a:ln w="9525">
              <a:noFill/>
              <a:miter lim="800000"/>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1260" name="Freeform 236"/>
            <p:cNvSpPr>
              <a:spLocks/>
            </p:cNvSpPr>
            <p:nvPr/>
          </p:nvSpPr>
          <p:spPr bwMode="auto">
            <a:xfrm>
              <a:off x="5507354" y="1295400"/>
              <a:ext cx="202077" cy="200025"/>
            </a:xfrm>
            <a:custGeom>
              <a:avLst/>
              <a:gdLst/>
              <a:ahLst/>
              <a:cxnLst>
                <a:cxn ang="0">
                  <a:pos x="219" y="180"/>
                </a:cxn>
                <a:cxn ang="0">
                  <a:pos x="298" y="236"/>
                </a:cxn>
                <a:cxn ang="0">
                  <a:pos x="299" y="240"/>
                </a:cxn>
                <a:cxn ang="0">
                  <a:pos x="294" y="241"/>
                </a:cxn>
                <a:cxn ang="0">
                  <a:pos x="254" y="285"/>
                </a:cxn>
                <a:cxn ang="0">
                  <a:pos x="254" y="288"/>
                </a:cxn>
                <a:cxn ang="0">
                  <a:pos x="251" y="289"/>
                </a:cxn>
                <a:cxn ang="0">
                  <a:pos x="185" y="217"/>
                </a:cxn>
                <a:cxn ang="0">
                  <a:pos x="195" y="312"/>
                </a:cxn>
                <a:cxn ang="0">
                  <a:pos x="193" y="317"/>
                </a:cxn>
                <a:cxn ang="0">
                  <a:pos x="188" y="314"/>
                </a:cxn>
                <a:cxn ang="0">
                  <a:pos x="130" y="314"/>
                </a:cxn>
                <a:cxn ang="0">
                  <a:pos x="129" y="317"/>
                </a:cxn>
                <a:cxn ang="0">
                  <a:pos x="124" y="315"/>
                </a:cxn>
                <a:cxn ang="0">
                  <a:pos x="134" y="217"/>
                </a:cxn>
                <a:cxn ang="0">
                  <a:pos x="69" y="289"/>
                </a:cxn>
                <a:cxn ang="0">
                  <a:pos x="66" y="289"/>
                </a:cxn>
                <a:cxn ang="0">
                  <a:pos x="64" y="285"/>
                </a:cxn>
                <a:cxn ang="0">
                  <a:pos x="24" y="241"/>
                </a:cxn>
                <a:cxn ang="0">
                  <a:pos x="23" y="241"/>
                </a:cxn>
                <a:cxn ang="0">
                  <a:pos x="19" y="238"/>
                </a:cxn>
                <a:cxn ang="0">
                  <a:pos x="98" y="180"/>
                </a:cxn>
                <a:cxn ang="0">
                  <a:pos x="3" y="180"/>
                </a:cxn>
                <a:cxn ang="0">
                  <a:pos x="0" y="177"/>
                </a:cxn>
                <a:cxn ang="0">
                  <a:pos x="3" y="174"/>
                </a:cxn>
                <a:cxn ang="0">
                  <a:pos x="10" y="114"/>
                </a:cxn>
                <a:cxn ang="0">
                  <a:pos x="6" y="113"/>
                </a:cxn>
                <a:cxn ang="0">
                  <a:pos x="8" y="109"/>
                </a:cxn>
                <a:cxn ang="0">
                  <a:pos x="105" y="129"/>
                </a:cxn>
                <a:cxn ang="0">
                  <a:pos x="40" y="58"/>
                </a:cxn>
                <a:cxn ang="0">
                  <a:pos x="40" y="53"/>
                </a:cxn>
                <a:cxn ang="0">
                  <a:pos x="45" y="53"/>
                </a:cxn>
                <a:cxn ang="0">
                  <a:pos x="92" y="18"/>
                </a:cxn>
                <a:cxn ang="0">
                  <a:pos x="92" y="16"/>
                </a:cxn>
                <a:cxn ang="0">
                  <a:pos x="97" y="14"/>
                </a:cxn>
                <a:cxn ang="0">
                  <a:pos x="146" y="98"/>
                </a:cxn>
                <a:cxn ang="0">
                  <a:pos x="156" y="3"/>
                </a:cxn>
                <a:cxn ang="0">
                  <a:pos x="159" y="0"/>
                </a:cxn>
                <a:cxn ang="0">
                  <a:pos x="162" y="3"/>
                </a:cxn>
                <a:cxn ang="0">
                  <a:pos x="220" y="16"/>
                </a:cxn>
                <a:cxn ang="0">
                  <a:pos x="224" y="14"/>
                </a:cxn>
                <a:cxn ang="0">
                  <a:pos x="227" y="16"/>
                </a:cxn>
                <a:cxn ang="0">
                  <a:pos x="198" y="108"/>
                </a:cxn>
                <a:cxn ang="0">
                  <a:pos x="274" y="53"/>
                </a:cxn>
                <a:cxn ang="0">
                  <a:pos x="278" y="53"/>
                </a:cxn>
                <a:cxn ang="0">
                  <a:pos x="278" y="58"/>
                </a:cxn>
                <a:cxn ang="0">
                  <a:pos x="309" y="108"/>
                </a:cxn>
                <a:cxn ang="0">
                  <a:pos x="311" y="109"/>
                </a:cxn>
                <a:cxn ang="0">
                  <a:pos x="312" y="113"/>
                </a:cxn>
                <a:cxn ang="0">
                  <a:pos x="222" y="153"/>
                </a:cxn>
                <a:cxn ang="0">
                  <a:pos x="315" y="174"/>
                </a:cxn>
                <a:cxn ang="0">
                  <a:pos x="319" y="177"/>
                </a:cxn>
                <a:cxn ang="0">
                  <a:pos x="315" y="180"/>
                </a:cxn>
              </a:cxnLst>
              <a:rect l="0" t="0" r="r" b="b"/>
              <a:pathLst>
                <a:path w="319" h="317">
                  <a:moveTo>
                    <a:pt x="315" y="180"/>
                  </a:moveTo>
                  <a:lnTo>
                    <a:pt x="219" y="180"/>
                  </a:lnTo>
                  <a:lnTo>
                    <a:pt x="298" y="236"/>
                  </a:lnTo>
                  <a:lnTo>
                    <a:pt x="298" y="236"/>
                  </a:lnTo>
                  <a:lnTo>
                    <a:pt x="299" y="238"/>
                  </a:lnTo>
                  <a:lnTo>
                    <a:pt x="299" y="240"/>
                  </a:lnTo>
                  <a:lnTo>
                    <a:pt x="298" y="241"/>
                  </a:lnTo>
                  <a:lnTo>
                    <a:pt x="294" y="241"/>
                  </a:lnTo>
                  <a:lnTo>
                    <a:pt x="206" y="203"/>
                  </a:lnTo>
                  <a:lnTo>
                    <a:pt x="254" y="285"/>
                  </a:lnTo>
                  <a:lnTo>
                    <a:pt x="254" y="285"/>
                  </a:lnTo>
                  <a:lnTo>
                    <a:pt x="254" y="288"/>
                  </a:lnTo>
                  <a:lnTo>
                    <a:pt x="254" y="289"/>
                  </a:lnTo>
                  <a:lnTo>
                    <a:pt x="251" y="289"/>
                  </a:lnTo>
                  <a:lnTo>
                    <a:pt x="249" y="289"/>
                  </a:lnTo>
                  <a:lnTo>
                    <a:pt x="185" y="217"/>
                  </a:lnTo>
                  <a:lnTo>
                    <a:pt x="195" y="312"/>
                  </a:lnTo>
                  <a:lnTo>
                    <a:pt x="195" y="312"/>
                  </a:lnTo>
                  <a:lnTo>
                    <a:pt x="195" y="315"/>
                  </a:lnTo>
                  <a:lnTo>
                    <a:pt x="193" y="317"/>
                  </a:lnTo>
                  <a:lnTo>
                    <a:pt x="190" y="317"/>
                  </a:lnTo>
                  <a:lnTo>
                    <a:pt x="188" y="314"/>
                  </a:lnTo>
                  <a:lnTo>
                    <a:pt x="159" y="224"/>
                  </a:lnTo>
                  <a:lnTo>
                    <a:pt x="130" y="314"/>
                  </a:lnTo>
                  <a:lnTo>
                    <a:pt x="130" y="314"/>
                  </a:lnTo>
                  <a:lnTo>
                    <a:pt x="129" y="317"/>
                  </a:lnTo>
                  <a:lnTo>
                    <a:pt x="125" y="317"/>
                  </a:lnTo>
                  <a:lnTo>
                    <a:pt x="124" y="315"/>
                  </a:lnTo>
                  <a:lnTo>
                    <a:pt x="124" y="312"/>
                  </a:lnTo>
                  <a:lnTo>
                    <a:pt x="134" y="217"/>
                  </a:lnTo>
                  <a:lnTo>
                    <a:pt x="69" y="289"/>
                  </a:lnTo>
                  <a:lnTo>
                    <a:pt x="69" y="289"/>
                  </a:lnTo>
                  <a:lnTo>
                    <a:pt x="68" y="289"/>
                  </a:lnTo>
                  <a:lnTo>
                    <a:pt x="66" y="289"/>
                  </a:lnTo>
                  <a:lnTo>
                    <a:pt x="64" y="288"/>
                  </a:lnTo>
                  <a:lnTo>
                    <a:pt x="64" y="285"/>
                  </a:lnTo>
                  <a:lnTo>
                    <a:pt x="113" y="203"/>
                  </a:lnTo>
                  <a:lnTo>
                    <a:pt x="24" y="241"/>
                  </a:lnTo>
                  <a:lnTo>
                    <a:pt x="24" y="241"/>
                  </a:lnTo>
                  <a:lnTo>
                    <a:pt x="23" y="241"/>
                  </a:lnTo>
                  <a:lnTo>
                    <a:pt x="21" y="240"/>
                  </a:lnTo>
                  <a:lnTo>
                    <a:pt x="19" y="238"/>
                  </a:lnTo>
                  <a:lnTo>
                    <a:pt x="21" y="236"/>
                  </a:lnTo>
                  <a:lnTo>
                    <a:pt x="98" y="180"/>
                  </a:lnTo>
                  <a:lnTo>
                    <a:pt x="3" y="180"/>
                  </a:lnTo>
                  <a:lnTo>
                    <a:pt x="3" y="180"/>
                  </a:lnTo>
                  <a:lnTo>
                    <a:pt x="0" y="178"/>
                  </a:lnTo>
                  <a:lnTo>
                    <a:pt x="0" y="177"/>
                  </a:lnTo>
                  <a:lnTo>
                    <a:pt x="0" y="175"/>
                  </a:lnTo>
                  <a:lnTo>
                    <a:pt x="3" y="174"/>
                  </a:lnTo>
                  <a:lnTo>
                    <a:pt x="97" y="153"/>
                  </a:lnTo>
                  <a:lnTo>
                    <a:pt x="10" y="114"/>
                  </a:lnTo>
                  <a:lnTo>
                    <a:pt x="10" y="114"/>
                  </a:lnTo>
                  <a:lnTo>
                    <a:pt x="6" y="113"/>
                  </a:lnTo>
                  <a:lnTo>
                    <a:pt x="6" y="111"/>
                  </a:lnTo>
                  <a:lnTo>
                    <a:pt x="8" y="109"/>
                  </a:lnTo>
                  <a:lnTo>
                    <a:pt x="10" y="108"/>
                  </a:lnTo>
                  <a:lnTo>
                    <a:pt x="105" y="129"/>
                  </a:lnTo>
                  <a:lnTo>
                    <a:pt x="40" y="58"/>
                  </a:lnTo>
                  <a:lnTo>
                    <a:pt x="40" y="58"/>
                  </a:lnTo>
                  <a:lnTo>
                    <a:pt x="40" y="55"/>
                  </a:lnTo>
                  <a:lnTo>
                    <a:pt x="40" y="53"/>
                  </a:lnTo>
                  <a:lnTo>
                    <a:pt x="42" y="51"/>
                  </a:lnTo>
                  <a:lnTo>
                    <a:pt x="45" y="53"/>
                  </a:lnTo>
                  <a:lnTo>
                    <a:pt x="122" y="108"/>
                  </a:lnTo>
                  <a:lnTo>
                    <a:pt x="92" y="18"/>
                  </a:lnTo>
                  <a:lnTo>
                    <a:pt x="92" y="18"/>
                  </a:lnTo>
                  <a:lnTo>
                    <a:pt x="92" y="16"/>
                  </a:lnTo>
                  <a:lnTo>
                    <a:pt x="93" y="14"/>
                  </a:lnTo>
                  <a:lnTo>
                    <a:pt x="97" y="14"/>
                  </a:lnTo>
                  <a:lnTo>
                    <a:pt x="98" y="16"/>
                  </a:lnTo>
                  <a:lnTo>
                    <a:pt x="146" y="98"/>
                  </a:lnTo>
                  <a:lnTo>
                    <a:pt x="156" y="3"/>
                  </a:lnTo>
                  <a:lnTo>
                    <a:pt x="156" y="3"/>
                  </a:lnTo>
                  <a:lnTo>
                    <a:pt x="158" y="0"/>
                  </a:lnTo>
                  <a:lnTo>
                    <a:pt x="159" y="0"/>
                  </a:lnTo>
                  <a:lnTo>
                    <a:pt x="161" y="0"/>
                  </a:lnTo>
                  <a:lnTo>
                    <a:pt x="162" y="3"/>
                  </a:lnTo>
                  <a:lnTo>
                    <a:pt x="172" y="98"/>
                  </a:lnTo>
                  <a:lnTo>
                    <a:pt x="220" y="16"/>
                  </a:lnTo>
                  <a:lnTo>
                    <a:pt x="220" y="16"/>
                  </a:lnTo>
                  <a:lnTo>
                    <a:pt x="224" y="14"/>
                  </a:lnTo>
                  <a:lnTo>
                    <a:pt x="225" y="14"/>
                  </a:lnTo>
                  <a:lnTo>
                    <a:pt x="227" y="16"/>
                  </a:lnTo>
                  <a:lnTo>
                    <a:pt x="227" y="18"/>
                  </a:lnTo>
                  <a:lnTo>
                    <a:pt x="198" y="108"/>
                  </a:lnTo>
                  <a:lnTo>
                    <a:pt x="274" y="53"/>
                  </a:lnTo>
                  <a:lnTo>
                    <a:pt x="274" y="53"/>
                  </a:lnTo>
                  <a:lnTo>
                    <a:pt x="277" y="51"/>
                  </a:lnTo>
                  <a:lnTo>
                    <a:pt x="278" y="53"/>
                  </a:lnTo>
                  <a:lnTo>
                    <a:pt x="280" y="55"/>
                  </a:lnTo>
                  <a:lnTo>
                    <a:pt x="278" y="58"/>
                  </a:lnTo>
                  <a:lnTo>
                    <a:pt x="214" y="129"/>
                  </a:lnTo>
                  <a:lnTo>
                    <a:pt x="309" y="108"/>
                  </a:lnTo>
                  <a:lnTo>
                    <a:pt x="309" y="108"/>
                  </a:lnTo>
                  <a:lnTo>
                    <a:pt x="311" y="109"/>
                  </a:lnTo>
                  <a:lnTo>
                    <a:pt x="312" y="111"/>
                  </a:lnTo>
                  <a:lnTo>
                    <a:pt x="312" y="113"/>
                  </a:lnTo>
                  <a:lnTo>
                    <a:pt x="311" y="114"/>
                  </a:lnTo>
                  <a:lnTo>
                    <a:pt x="222" y="153"/>
                  </a:lnTo>
                  <a:lnTo>
                    <a:pt x="315" y="174"/>
                  </a:lnTo>
                  <a:lnTo>
                    <a:pt x="315" y="174"/>
                  </a:lnTo>
                  <a:lnTo>
                    <a:pt x="319" y="175"/>
                  </a:lnTo>
                  <a:lnTo>
                    <a:pt x="319" y="177"/>
                  </a:lnTo>
                  <a:lnTo>
                    <a:pt x="319" y="178"/>
                  </a:lnTo>
                  <a:lnTo>
                    <a:pt x="315" y="180"/>
                  </a:lnTo>
                  <a:lnTo>
                    <a:pt x="315" y="180"/>
                  </a:lnTo>
                  <a:close/>
                </a:path>
              </a:pathLst>
            </a:custGeom>
            <a:solidFill>
              <a:schemeClr val="bg1">
                <a:lumMod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261" name="Freeform 237"/>
            <p:cNvSpPr>
              <a:spLocks noEditPoints="1"/>
            </p:cNvSpPr>
            <p:nvPr/>
          </p:nvSpPr>
          <p:spPr bwMode="auto">
            <a:xfrm>
              <a:off x="5625099" y="1425575"/>
              <a:ext cx="435976" cy="479425"/>
            </a:xfrm>
            <a:custGeom>
              <a:avLst/>
              <a:gdLst/>
              <a:ahLst/>
              <a:cxnLst>
                <a:cxn ang="0">
                  <a:pos x="514" y="127"/>
                </a:cxn>
                <a:cxn ang="0">
                  <a:pos x="452" y="111"/>
                </a:cxn>
                <a:cxn ang="0">
                  <a:pos x="482" y="77"/>
                </a:cxn>
                <a:cxn ang="0">
                  <a:pos x="484" y="61"/>
                </a:cxn>
                <a:cxn ang="0">
                  <a:pos x="477" y="53"/>
                </a:cxn>
                <a:cxn ang="0">
                  <a:pos x="206" y="0"/>
                </a:cxn>
                <a:cxn ang="0">
                  <a:pos x="196" y="2"/>
                </a:cxn>
                <a:cxn ang="0">
                  <a:pos x="6" y="167"/>
                </a:cxn>
                <a:cxn ang="0">
                  <a:pos x="1" y="175"/>
                </a:cxn>
                <a:cxn ang="0">
                  <a:pos x="0" y="187"/>
                </a:cxn>
                <a:cxn ang="0">
                  <a:pos x="8" y="198"/>
                </a:cxn>
                <a:cxn ang="0">
                  <a:pos x="16" y="249"/>
                </a:cxn>
                <a:cxn ang="0">
                  <a:pos x="9" y="262"/>
                </a:cxn>
                <a:cxn ang="0">
                  <a:pos x="11" y="534"/>
                </a:cxn>
                <a:cxn ang="0">
                  <a:pos x="17" y="545"/>
                </a:cxn>
                <a:cxn ang="0">
                  <a:pos x="263" y="751"/>
                </a:cxn>
                <a:cxn ang="0">
                  <a:pos x="265" y="751"/>
                </a:cxn>
                <a:cxn ang="0">
                  <a:pos x="268" y="753"/>
                </a:cxn>
                <a:cxn ang="0">
                  <a:pos x="272" y="754"/>
                </a:cxn>
                <a:cxn ang="0">
                  <a:pos x="275" y="756"/>
                </a:cxn>
                <a:cxn ang="0">
                  <a:pos x="276" y="756"/>
                </a:cxn>
                <a:cxn ang="0">
                  <a:pos x="280" y="756"/>
                </a:cxn>
                <a:cxn ang="0">
                  <a:pos x="283" y="754"/>
                </a:cxn>
                <a:cxn ang="0">
                  <a:pos x="672" y="626"/>
                </a:cxn>
                <a:cxn ang="0">
                  <a:pos x="685" y="613"/>
                </a:cxn>
                <a:cxn ang="0">
                  <a:pos x="685" y="323"/>
                </a:cxn>
                <a:cxn ang="0">
                  <a:pos x="680" y="311"/>
                </a:cxn>
                <a:cxn ang="0">
                  <a:pos x="423" y="81"/>
                </a:cxn>
                <a:cxn ang="0">
                  <a:pos x="246" y="262"/>
                </a:cxn>
                <a:cxn ang="0">
                  <a:pos x="209" y="42"/>
                </a:cxn>
                <a:cxn ang="0">
                  <a:pos x="537" y="629"/>
                </a:cxn>
                <a:cxn ang="0">
                  <a:pos x="415" y="460"/>
                </a:cxn>
                <a:cxn ang="0">
                  <a:pos x="537" y="629"/>
                </a:cxn>
                <a:cxn ang="0">
                  <a:pos x="645" y="592"/>
                </a:cxn>
                <a:cxn ang="0">
                  <a:pos x="579" y="404"/>
                </a:cxn>
                <a:cxn ang="0">
                  <a:pos x="574" y="393"/>
                </a:cxn>
                <a:cxn ang="0">
                  <a:pos x="566" y="386"/>
                </a:cxn>
                <a:cxn ang="0">
                  <a:pos x="553" y="385"/>
                </a:cxn>
                <a:cxn ang="0">
                  <a:pos x="384" y="428"/>
                </a:cxn>
                <a:cxn ang="0">
                  <a:pos x="374" y="446"/>
                </a:cxn>
                <a:cxn ang="0">
                  <a:pos x="297" y="708"/>
                </a:cxn>
                <a:cxn ang="0">
                  <a:pos x="474" y="217"/>
                </a:cxn>
                <a:cxn ang="0">
                  <a:pos x="479" y="203"/>
                </a:cxn>
                <a:cxn ang="0">
                  <a:pos x="473" y="188"/>
                </a:cxn>
                <a:cxn ang="0">
                  <a:pos x="458" y="182"/>
                </a:cxn>
                <a:cxn ang="0">
                  <a:pos x="262" y="385"/>
                </a:cxn>
                <a:cxn ang="0">
                  <a:pos x="257" y="397"/>
                </a:cxn>
                <a:cxn ang="0">
                  <a:pos x="257" y="692"/>
                </a:cxn>
                <a:cxn ang="0">
                  <a:pos x="51" y="270"/>
                </a:cxn>
                <a:cxn ang="0">
                  <a:pos x="241" y="304"/>
                </a:cxn>
                <a:cxn ang="0">
                  <a:pos x="259" y="304"/>
                </a:cxn>
                <a:cxn ang="0">
                  <a:pos x="339" y="224"/>
                </a:cxn>
                <a:cxn ang="0">
                  <a:pos x="355" y="240"/>
                </a:cxn>
                <a:cxn ang="0">
                  <a:pos x="370" y="237"/>
                </a:cxn>
                <a:cxn ang="0">
                  <a:pos x="378" y="216"/>
                </a:cxn>
                <a:cxn ang="0">
                  <a:pos x="418" y="145"/>
                </a:cxn>
                <a:cxn ang="0">
                  <a:pos x="489" y="159"/>
                </a:cxn>
                <a:cxn ang="0">
                  <a:pos x="645" y="592"/>
                </a:cxn>
              </a:cxnLst>
              <a:rect l="0" t="0" r="r" b="b"/>
              <a:pathLst>
                <a:path w="685" h="756">
                  <a:moveTo>
                    <a:pt x="680" y="311"/>
                  </a:moveTo>
                  <a:lnTo>
                    <a:pt x="514" y="127"/>
                  </a:lnTo>
                  <a:lnTo>
                    <a:pt x="514" y="127"/>
                  </a:lnTo>
                  <a:lnTo>
                    <a:pt x="510" y="124"/>
                  </a:lnTo>
                  <a:lnTo>
                    <a:pt x="503" y="121"/>
                  </a:lnTo>
                  <a:lnTo>
                    <a:pt x="452" y="111"/>
                  </a:lnTo>
                  <a:lnTo>
                    <a:pt x="479" y="82"/>
                  </a:lnTo>
                  <a:lnTo>
                    <a:pt x="479" y="82"/>
                  </a:lnTo>
                  <a:lnTo>
                    <a:pt x="482" y="77"/>
                  </a:lnTo>
                  <a:lnTo>
                    <a:pt x="484" y="73"/>
                  </a:lnTo>
                  <a:lnTo>
                    <a:pt x="486" y="68"/>
                  </a:lnTo>
                  <a:lnTo>
                    <a:pt x="484" y="61"/>
                  </a:lnTo>
                  <a:lnTo>
                    <a:pt x="484" y="61"/>
                  </a:lnTo>
                  <a:lnTo>
                    <a:pt x="481" y="57"/>
                  </a:lnTo>
                  <a:lnTo>
                    <a:pt x="477" y="53"/>
                  </a:lnTo>
                  <a:lnTo>
                    <a:pt x="473" y="50"/>
                  </a:lnTo>
                  <a:lnTo>
                    <a:pt x="468" y="48"/>
                  </a:lnTo>
                  <a:lnTo>
                    <a:pt x="206" y="0"/>
                  </a:lnTo>
                  <a:lnTo>
                    <a:pt x="206" y="0"/>
                  </a:lnTo>
                  <a:lnTo>
                    <a:pt x="201" y="0"/>
                  </a:lnTo>
                  <a:lnTo>
                    <a:pt x="196" y="2"/>
                  </a:lnTo>
                  <a:lnTo>
                    <a:pt x="193" y="3"/>
                  </a:lnTo>
                  <a:lnTo>
                    <a:pt x="188" y="5"/>
                  </a:lnTo>
                  <a:lnTo>
                    <a:pt x="6" y="167"/>
                  </a:lnTo>
                  <a:lnTo>
                    <a:pt x="6" y="167"/>
                  </a:lnTo>
                  <a:lnTo>
                    <a:pt x="3" y="172"/>
                  </a:lnTo>
                  <a:lnTo>
                    <a:pt x="1" y="175"/>
                  </a:lnTo>
                  <a:lnTo>
                    <a:pt x="0" y="180"/>
                  </a:lnTo>
                  <a:lnTo>
                    <a:pt x="0" y="187"/>
                  </a:lnTo>
                  <a:lnTo>
                    <a:pt x="0" y="187"/>
                  </a:lnTo>
                  <a:lnTo>
                    <a:pt x="1" y="192"/>
                  </a:lnTo>
                  <a:lnTo>
                    <a:pt x="4" y="195"/>
                  </a:lnTo>
                  <a:lnTo>
                    <a:pt x="8" y="198"/>
                  </a:lnTo>
                  <a:lnTo>
                    <a:pt x="11" y="201"/>
                  </a:lnTo>
                  <a:lnTo>
                    <a:pt x="45" y="216"/>
                  </a:lnTo>
                  <a:lnTo>
                    <a:pt x="16" y="249"/>
                  </a:lnTo>
                  <a:lnTo>
                    <a:pt x="16" y="249"/>
                  </a:lnTo>
                  <a:lnTo>
                    <a:pt x="11" y="256"/>
                  </a:lnTo>
                  <a:lnTo>
                    <a:pt x="9" y="262"/>
                  </a:lnTo>
                  <a:lnTo>
                    <a:pt x="9" y="529"/>
                  </a:lnTo>
                  <a:lnTo>
                    <a:pt x="9" y="529"/>
                  </a:lnTo>
                  <a:lnTo>
                    <a:pt x="11" y="534"/>
                  </a:lnTo>
                  <a:lnTo>
                    <a:pt x="12" y="539"/>
                  </a:lnTo>
                  <a:lnTo>
                    <a:pt x="14" y="542"/>
                  </a:lnTo>
                  <a:lnTo>
                    <a:pt x="17" y="545"/>
                  </a:lnTo>
                  <a:lnTo>
                    <a:pt x="263" y="751"/>
                  </a:lnTo>
                  <a:lnTo>
                    <a:pt x="263" y="751"/>
                  </a:lnTo>
                  <a:lnTo>
                    <a:pt x="263" y="751"/>
                  </a:lnTo>
                  <a:lnTo>
                    <a:pt x="263" y="751"/>
                  </a:lnTo>
                  <a:lnTo>
                    <a:pt x="265" y="751"/>
                  </a:lnTo>
                  <a:lnTo>
                    <a:pt x="265" y="751"/>
                  </a:lnTo>
                  <a:lnTo>
                    <a:pt x="267" y="753"/>
                  </a:lnTo>
                  <a:lnTo>
                    <a:pt x="267" y="753"/>
                  </a:lnTo>
                  <a:lnTo>
                    <a:pt x="268" y="753"/>
                  </a:lnTo>
                  <a:lnTo>
                    <a:pt x="268" y="753"/>
                  </a:lnTo>
                  <a:lnTo>
                    <a:pt x="272" y="754"/>
                  </a:lnTo>
                  <a:lnTo>
                    <a:pt x="272" y="754"/>
                  </a:lnTo>
                  <a:lnTo>
                    <a:pt x="272" y="754"/>
                  </a:lnTo>
                  <a:lnTo>
                    <a:pt x="272" y="754"/>
                  </a:lnTo>
                  <a:lnTo>
                    <a:pt x="275" y="756"/>
                  </a:lnTo>
                  <a:lnTo>
                    <a:pt x="275" y="756"/>
                  </a:lnTo>
                  <a:lnTo>
                    <a:pt x="276" y="756"/>
                  </a:lnTo>
                  <a:lnTo>
                    <a:pt x="276" y="756"/>
                  </a:lnTo>
                  <a:lnTo>
                    <a:pt x="278" y="756"/>
                  </a:lnTo>
                  <a:lnTo>
                    <a:pt x="278" y="756"/>
                  </a:lnTo>
                  <a:lnTo>
                    <a:pt x="280" y="756"/>
                  </a:lnTo>
                  <a:lnTo>
                    <a:pt x="280" y="756"/>
                  </a:lnTo>
                  <a:lnTo>
                    <a:pt x="283" y="754"/>
                  </a:lnTo>
                  <a:lnTo>
                    <a:pt x="283" y="754"/>
                  </a:lnTo>
                  <a:lnTo>
                    <a:pt x="283" y="754"/>
                  </a:lnTo>
                  <a:lnTo>
                    <a:pt x="672" y="626"/>
                  </a:lnTo>
                  <a:lnTo>
                    <a:pt x="672" y="626"/>
                  </a:lnTo>
                  <a:lnTo>
                    <a:pt x="677" y="624"/>
                  </a:lnTo>
                  <a:lnTo>
                    <a:pt x="682" y="619"/>
                  </a:lnTo>
                  <a:lnTo>
                    <a:pt x="685" y="613"/>
                  </a:lnTo>
                  <a:lnTo>
                    <a:pt x="685" y="606"/>
                  </a:lnTo>
                  <a:lnTo>
                    <a:pt x="685" y="323"/>
                  </a:lnTo>
                  <a:lnTo>
                    <a:pt x="685" y="323"/>
                  </a:lnTo>
                  <a:lnTo>
                    <a:pt x="685" y="317"/>
                  </a:lnTo>
                  <a:lnTo>
                    <a:pt x="680" y="311"/>
                  </a:lnTo>
                  <a:lnTo>
                    <a:pt x="680" y="311"/>
                  </a:lnTo>
                  <a:close/>
                  <a:moveTo>
                    <a:pt x="209" y="42"/>
                  </a:moveTo>
                  <a:lnTo>
                    <a:pt x="209" y="42"/>
                  </a:lnTo>
                  <a:lnTo>
                    <a:pt x="423" y="81"/>
                  </a:lnTo>
                  <a:lnTo>
                    <a:pt x="423" y="81"/>
                  </a:lnTo>
                  <a:lnTo>
                    <a:pt x="246" y="262"/>
                  </a:lnTo>
                  <a:lnTo>
                    <a:pt x="246" y="262"/>
                  </a:lnTo>
                  <a:lnTo>
                    <a:pt x="58" y="177"/>
                  </a:lnTo>
                  <a:lnTo>
                    <a:pt x="58" y="177"/>
                  </a:lnTo>
                  <a:lnTo>
                    <a:pt x="209" y="42"/>
                  </a:lnTo>
                  <a:lnTo>
                    <a:pt x="209" y="42"/>
                  </a:lnTo>
                  <a:close/>
                  <a:moveTo>
                    <a:pt x="537" y="629"/>
                  </a:moveTo>
                  <a:lnTo>
                    <a:pt x="537" y="629"/>
                  </a:lnTo>
                  <a:lnTo>
                    <a:pt x="415" y="668"/>
                  </a:lnTo>
                  <a:lnTo>
                    <a:pt x="415" y="460"/>
                  </a:lnTo>
                  <a:lnTo>
                    <a:pt x="415" y="460"/>
                  </a:lnTo>
                  <a:lnTo>
                    <a:pt x="537" y="431"/>
                  </a:lnTo>
                  <a:lnTo>
                    <a:pt x="537" y="431"/>
                  </a:lnTo>
                  <a:lnTo>
                    <a:pt x="537" y="629"/>
                  </a:lnTo>
                  <a:lnTo>
                    <a:pt x="537" y="629"/>
                  </a:lnTo>
                  <a:close/>
                  <a:moveTo>
                    <a:pt x="645" y="592"/>
                  </a:moveTo>
                  <a:lnTo>
                    <a:pt x="645" y="592"/>
                  </a:lnTo>
                  <a:lnTo>
                    <a:pt x="577" y="614"/>
                  </a:lnTo>
                  <a:lnTo>
                    <a:pt x="579" y="404"/>
                  </a:lnTo>
                  <a:lnTo>
                    <a:pt x="579" y="404"/>
                  </a:lnTo>
                  <a:lnTo>
                    <a:pt x="577" y="401"/>
                  </a:lnTo>
                  <a:lnTo>
                    <a:pt x="576" y="396"/>
                  </a:lnTo>
                  <a:lnTo>
                    <a:pt x="574" y="393"/>
                  </a:lnTo>
                  <a:lnTo>
                    <a:pt x="571" y="389"/>
                  </a:lnTo>
                  <a:lnTo>
                    <a:pt x="571" y="389"/>
                  </a:lnTo>
                  <a:lnTo>
                    <a:pt x="566" y="386"/>
                  </a:lnTo>
                  <a:lnTo>
                    <a:pt x="563" y="385"/>
                  </a:lnTo>
                  <a:lnTo>
                    <a:pt x="558" y="385"/>
                  </a:lnTo>
                  <a:lnTo>
                    <a:pt x="553" y="385"/>
                  </a:lnTo>
                  <a:lnTo>
                    <a:pt x="391" y="425"/>
                  </a:lnTo>
                  <a:lnTo>
                    <a:pt x="391" y="425"/>
                  </a:lnTo>
                  <a:lnTo>
                    <a:pt x="384" y="428"/>
                  </a:lnTo>
                  <a:lnTo>
                    <a:pt x="379" y="433"/>
                  </a:lnTo>
                  <a:lnTo>
                    <a:pt x="376" y="438"/>
                  </a:lnTo>
                  <a:lnTo>
                    <a:pt x="374" y="446"/>
                  </a:lnTo>
                  <a:lnTo>
                    <a:pt x="374" y="682"/>
                  </a:lnTo>
                  <a:lnTo>
                    <a:pt x="374" y="682"/>
                  </a:lnTo>
                  <a:lnTo>
                    <a:pt x="297" y="708"/>
                  </a:lnTo>
                  <a:lnTo>
                    <a:pt x="297" y="405"/>
                  </a:lnTo>
                  <a:lnTo>
                    <a:pt x="297" y="405"/>
                  </a:lnTo>
                  <a:lnTo>
                    <a:pt x="474" y="217"/>
                  </a:lnTo>
                  <a:lnTo>
                    <a:pt x="474" y="217"/>
                  </a:lnTo>
                  <a:lnTo>
                    <a:pt x="477" y="211"/>
                  </a:lnTo>
                  <a:lnTo>
                    <a:pt x="479" y="203"/>
                  </a:lnTo>
                  <a:lnTo>
                    <a:pt x="479" y="203"/>
                  </a:lnTo>
                  <a:lnTo>
                    <a:pt x="477" y="195"/>
                  </a:lnTo>
                  <a:lnTo>
                    <a:pt x="473" y="188"/>
                  </a:lnTo>
                  <a:lnTo>
                    <a:pt x="473" y="188"/>
                  </a:lnTo>
                  <a:lnTo>
                    <a:pt x="466" y="184"/>
                  </a:lnTo>
                  <a:lnTo>
                    <a:pt x="458" y="182"/>
                  </a:lnTo>
                  <a:lnTo>
                    <a:pt x="452" y="185"/>
                  </a:lnTo>
                  <a:lnTo>
                    <a:pt x="445" y="188"/>
                  </a:lnTo>
                  <a:lnTo>
                    <a:pt x="262" y="385"/>
                  </a:lnTo>
                  <a:lnTo>
                    <a:pt x="262" y="385"/>
                  </a:lnTo>
                  <a:lnTo>
                    <a:pt x="259" y="391"/>
                  </a:lnTo>
                  <a:lnTo>
                    <a:pt x="257" y="397"/>
                  </a:lnTo>
                  <a:lnTo>
                    <a:pt x="257" y="397"/>
                  </a:lnTo>
                  <a:lnTo>
                    <a:pt x="257" y="692"/>
                  </a:lnTo>
                  <a:lnTo>
                    <a:pt x="257" y="692"/>
                  </a:lnTo>
                  <a:lnTo>
                    <a:pt x="51" y="520"/>
                  </a:lnTo>
                  <a:lnTo>
                    <a:pt x="51" y="270"/>
                  </a:lnTo>
                  <a:lnTo>
                    <a:pt x="51" y="270"/>
                  </a:lnTo>
                  <a:lnTo>
                    <a:pt x="83" y="233"/>
                  </a:lnTo>
                  <a:lnTo>
                    <a:pt x="241" y="304"/>
                  </a:lnTo>
                  <a:lnTo>
                    <a:pt x="241" y="304"/>
                  </a:lnTo>
                  <a:lnTo>
                    <a:pt x="247" y="306"/>
                  </a:lnTo>
                  <a:lnTo>
                    <a:pt x="254" y="306"/>
                  </a:lnTo>
                  <a:lnTo>
                    <a:pt x="259" y="304"/>
                  </a:lnTo>
                  <a:lnTo>
                    <a:pt x="263" y="299"/>
                  </a:lnTo>
                  <a:lnTo>
                    <a:pt x="339" y="224"/>
                  </a:lnTo>
                  <a:lnTo>
                    <a:pt x="339" y="224"/>
                  </a:lnTo>
                  <a:lnTo>
                    <a:pt x="342" y="232"/>
                  </a:lnTo>
                  <a:lnTo>
                    <a:pt x="347" y="237"/>
                  </a:lnTo>
                  <a:lnTo>
                    <a:pt x="355" y="240"/>
                  </a:lnTo>
                  <a:lnTo>
                    <a:pt x="363" y="240"/>
                  </a:lnTo>
                  <a:lnTo>
                    <a:pt x="363" y="240"/>
                  </a:lnTo>
                  <a:lnTo>
                    <a:pt x="370" y="237"/>
                  </a:lnTo>
                  <a:lnTo>
                    <a:pt x="376" y="230"/>
                  </a:lnTo>
                  <a:lnTo>
                    <a:pt x="378" y="224"/>
                  </a:lnTo>
                  <a:lnTo>
                    <a:pt x="378" y="216"/>
                  </a:lnTo>
                  <a:lnTo>
                    <a:pt x="373" y="190"/>
                  </a:lnTo>
                  <a:lnTo>
                    <a:pt x="418" y="145"/>
                  </a:lnTo>
                  <a:lnTo>
                    <a:pt x="418" y="145"/>
                  </a:lnTo>
                  <a:lnTo>
                    <a:pt x="423" y="147"/>
                  </a:lnTo>
                  <a:lnTo>
                    <a:pt x="423" y="147"/>
                  </a:lnTo>
                  <a:lnTo>
                    <a:pt x="489" y="159"/>
                  </a:lnTo>
                  <a:lnTo>
                    <a:pt x="489" y="159"/>
                  </a:lnTo>
                  <a:lnTo>
                    <a:pt x="645" y="331"/>
                  </a:lnTo>
                  <a:lnTo>
                    <a:pt x="645" y="592"/>
                  </a:lnTo>
                  <a:close/>
                </a:path>
              </a:pathLst>
            </a:custGeom>
            <a:solidFill>
              <a:schemeClr val="bg1">
                <a:lumMod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grpSp>
      <p:grpSp>
        <p:nvGrpSpPr>
          <p:cNvPr id="11" name="Group 414"/>
          <p:cNvGrpSpPr>
            <a:grpSpLocks/>
          </p:cNvGrpSpPr>
          <p:nvPr/>
        </p:nvGrpSpPr>
        <p:grpSpPr bwMode="auto">
          <a:xfrm>
            <a:off x="1587500" y="3875089"/>
            <a:ext cx="381000" cy="390525"/>
            <a:chOff x="4953000" y="2438400"/>
            <a:chExt cx="622301" cy="639763"/>
          </a:xfrm>
        </p:grpSpPr>
        <p:sp>
          <p:nvSpPr>
            <p:cNvPr id="8379" name="AutoShape 240"/>
            <p:cNvSpPr>
              <a:spLocks noChangeAspect="1" noChangeArrowheads="1" noTextEdit="1"/>
            </p:cNvSpPr>
            <p:nvPr/>
          </p:nvSpPr>
          <p:spPr bwMode="auto">
            <a:xfrm>
              <a:off x="4953000" y="2438400"/>
              <a:ext cx="622300" cy="639763"/>
            </a:xfrm>
            <a:prstGeom prst="rect">
              <a:avLst/>
            </a:prstGeom>
            <a:noFill/>
            <a:ln w="9525">
              <a:noFill/>
              <a:miter lim="800000"/>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380" name="Freeform 242"/>
            <p:cNvSpPr>
              <a:spLocks/>
            </p:cNvSpPr>
            <p:nvPr/>
          </p:nvSpPr>
          <p:spPr bwMode="auto">
            <a:xfrm>
              <a:off x="4986338" y="2640013"/>
              <a:ext cx="71438" cy="101600"/>
            </a:xfrm>
            <a:custGeom>
              <a:avLst/>
              <a:gdLst>
                <a:gd name="T0" fmla="*/ 16 w 91"/>
                <a:gd name="T1" fmla="*/ 127 h 127"/>
                <a:gd name="T2" fmla="*/ 16 w 91"/>
                <a:gd name="T3" fmla="*/ 127 h 127"/>
                <a:gd name="T4" fmla="*/ 27 w 91"/>
                <a:gd name="T5" fmla="*/ 124 h 127"/>
                <a:gd name="T6" fmla="*/ 41 w 91"/>
                <a:gd name="T7" fmla="*/ 119 h 127"/>
                <a:gd name="T8" fmla="*/ 41 w 91"/>
                <a:gd name="T9" fmla="*/ 119 h 127"/>
                <a:gd name="T10" fmla="*/ 54 w 91"/>
                <a:gd name="T11" fmla="*/ 112 h 127"/>
                <a:gd name="T12" fmla="*/ 66 w 91"/>
                <a:gd name="T13" fmla="*/ 103 h 127"/>
                <a:gd name="T14" fmla="*/ 77 w 91"/>
                <a:gd name="T15" fmla="*/ 92 h 127"/>
                <a:gd name="T16" fmla="*/ 83 w 91"/>
                <a:gd name="T17" fmla="*/ 86 h 127"/>
                <a:gd name="T18" fmla="*/ 85 w 91"/>
                <a:gd name="T19" fmla="*/ 80 h 127"/>
                <a:gd name="T20" fmla="*/ 85 w 91"/>
                <a:gd name="T21" fmla="*/ 80 h 127"/>
                <a:gd name="T22" fmla="*/ 85 w 91"/>
                <a:gd name="T23" fmla="*/ 80 h 127"/>
                <a:gd name="T24" fmla="*/ 89 w 91"/>
                <a:gd name="T25" fmla="*/ 67 h 127"/>
                <a:gd name="T26" fmla="*/ 91 w 91"/>
                <a:gd name="T27" fmla="*/ 54 h 127"/>
                <a:gd name="T28" fmla="*/ 91 w 91"/>
                <a:gd name="T29" fmla="*/ 54 h 127"/>
                <a:gd name="T30" fmla="*/ 89 w 91"/>
                <a:gd name="T31" fmla="*/ 39 h 127"/>
                <a:gd name="T32" fmla="*/ 87 w 91"/>
                <a:gd name="T33" fmla="*/ 25 h 127"/>
                <a:gd name="T34" fmla="*/ 87 w 91"/>
                <a:gd name="T35" fmla="*/ 25 h 127"/>
                <a:gd name="T36" fmla="*/ 73 w 91"/>
                <a:gd name="T37" fmla="*/ 13 h 127"/>
                <a:gd name="T38" fmla="*/ 61 w 91"/>
                <a:gd name="T39" fmla="*/ 0 h 127"/>
                <a:gd name="T40" fmla="*/ 61 w 91"/>
                <a:gd name="T41" fmla="*/ 0 h 127"/>
                <a:gd name="T42" fmla="*/ 50 w 91"/>
                <a:gd name="T43" fmla="*/ 4 h 127"/>
                <a:gd name="T44" fmla="*/ 50 w 91"/>
                <a:gd name="T45" fmla="*/ 4 h 127"/>
                <a:gd name="T46" fmla="*/ 37 w 91"/>
                <a:gd name="T47" fmla="*/ 11 h 127"/>
                <a:gd name="T48" fmla="*/ 23 w 91"/>
                <a:gd name="T49" fmla="*/ 20 h 127"/>
                <a:gd name="T50" fmla="*/ 12 w 91"/>
                <a:gd name="T51" fmla="*/ 31 h 127"/>
                <a:gd name="T52" fmla="*/ 8 w 91"/>
                <a:gd name="T53" fmla="*/ 36 h 127"/>
                <a:gd name="T54" fmla="*/ 5 w 91"/>
                <a:gd name="T55" fmla="*/ 43 h 127"/>
                <a:gd name="T56" fmla="*/ 5 w 91"/>
                <a:gd name="T57" fmla="*/ 43 h 127"/>
                <a:gd name="T58" fmla="*/ 1 w 91"/>
                <a:gd name="T59" fmla="*/ 55 h 127"/>
                <a:gd name="T60" fmla="*/ 0 w 91"/>
                <a:gd name="T61" fmla="*/ 69 h 127"/>
                <a:gd name="T62" fmla="*/ 0 w 91"/>
                <a:gd name="T63" fmla="*/ 69 h 127"/>
                <a:gd name="T64" fmla="*/ 1 w 91"/>
                <a:gd name="T65" fmla="*/ 86 h 127"/>
                <a:gd name="T66" fmla="*/ 5 w 91"/>
                <a:gd name="T67" fmla="*/ 103 h 127"/>
                <a:gd name="T68" fmla="*/ 9 w 91"/>
                <a:gd name="T69" fmla="*/ 116 h 127"/>
                <a:gd name="T70" fmla="*/ 15 w 91"/>
                <a:gd name="T71" fmla="*/ 127 h 127"/>
                <a:gd name="T72" fmla="*/ 15 w 91"/>
                <a:gd name="T73" fmla="*/ 127 h 127"/>
                <a:gd name="T74" fmla="*/ 16 w 91"/>
                <a:gd name="T75" fmla="*/ 127 h 127"/>
                <a:gd name="T76" fmla="*/ 16 w 91"/>
                <a:gd name="T77" fmla="*/ 127 h 1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1"/>
                <a:gd name="T118" fmla="*/ 0 h 127"/>
                <a:gd name="T119" fmla="*/ 91 w 91"/>
                <a:gd name="T120" fmla="*/ 127 h 12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1" h="127">
                  <a:moveTo>
                    <a:pt x="16" y="127"/>
                  </a:moveTo>
                  <a:lnTo>
                    <a:pt x="16" y="127"/>
                  </a:lnTo>
                  <a:lnTo>
                    <a:pt x="27" y="124"/>
                  </a:lnTo>
                  <a:lnTo>
                    <a:pt x="41" y="119"/>
                  </a:lnTo>
                  <a:lnTo>
                    <a:pt x="54" y="112"/>
                  </a:lnTo>
                  <a:lnTo>
                    <a:pt x="66" y="103"/>
                  </a:lnTo>
                  <a:lnTo>
                    <a:pt x="77" y="92"/>
                  </a:lnTo>
                  <a:lnTo>
                    <a:pt x="83" y="86"/>
                  </a:lnTo>
                  <a:lnTo>
                    <a:pt x="85" y="80"/>
                  </a:lnTo>
                  <a:lnTo>
                    <a:pt x="89" y="67"/>
                  </a:lnTo>
                  <a:lnTo>
                    <a:pt x="91" y="54"/>
                  </a:lnTo>
                  <a:lnTo>
                    <a:pt x="89" y="39"/>
                  </a:lnTo>
                  <a:lnTo>
                    <a:pt x="87" y="25"/>
                  </a:lnTo>
                  <a:lnTo>
                    <a:pt x="73" y="13"/>
                  </a:lnTo>
                  <a:lnTo>
                    <a:pt x="61" y="0"/>
                  </a:lnTo>
                  <a:lnTo>
                    <a:pt x="50" y="4"/>
                  </a:lnTo>
                  <a:lnTo>
                    <a:pt x="37" y="11"/>
                  </a:lnTo>
                  <a:lnTo>
                    <a:pt x="23" y="20"/>
                  </a:lnTo>
                  <a:lnTo>
                    <a:pt x="12" y="31"/>
                  </a:lnTo>
                  <a:lnTo>
                    <a:pt x="8" y="36"/>
                  </a:lnTo>
                  <a:lnTo>
                    <a:pt x="5" y="43"/>
                  </a:lnTo>
                  <a:lnTo>
                    <a:pt x="1" y="55"/>
                  </a:lnTo>
                  <a:lnTo>
                    <a:pt x="0" y="69"/>
                  </a:lnTo>
                  <a:lnTo>
                    <a:pt x="1" y="86"/>
                  </a:lnTo>
                  <a:lnTo>
                    <a:pt x="5" y="103"/>
                  </a:lnTo>
                  <a:lnTo>
                    <a:pt x="9" y="116"/>
                  </a:lnTo>
                  <a:lnTo>
                    <a:pt x="15" y="127"/>
                  </a:lnTo>
                  <a:lnTo>
                    <a:pt x="16" y="127"/>
                  </a:lnTo>
                  <a:close/>
                </a:path>
              </a:pathLst>
            </a:custGeom>
            <a:solidFill>
              <a:schemeClr val="bg1"/>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1267" name="Freeform 243"/>
            <p:cNvSpPr>
              <a:spLocks noEditPoints="1"/>
            </p:cNvSpPr>
            <p:nvPr/>
          </p:nvSpPr>
          <p:spPr bwMode="auto">
            <a:xfrm>
              <a:off x="4965965" y="2438400"/>
              <a:ext cx="456354" cy="325082"/>
            </a:xfrm>
            <a:custGeom>
              <a:avLst/>
              <a:gdLst/>
              <a:ahLst/>
              <a:cxnLst>
                <a:cxn ang="0">
                  <a:pos x="61" y="402"/>
                </a:cxn>
                <a:cxn ang="0">
                  <a:pos x="123" y="363"/>
                </a:cxn>
                <a:cxn ang="0">
                  <a:pos x="137" y="336"/>
                </a:cxn>
                <a:cxn ang="0">
                  <a:pos x="141" y="299"/>
                </a:cxn>
                <a:cxn ang="0">
                  <a:pos x="193" y="321"/>
                </a:cxn>
                <a:cxn ang="0">
                  <a:pos x="207" y="307"/>
                </a:cxn>
                <a:cxn ang="0">
                  <a:pos x="258" y="240"/>
                </a:cxn>
                <a:cxn ang="0">
                  <a:pos x="379" y="247"/>
                </a:cxn>
                <a:cxn ang="0">
                  <a:pos x="477" y="202"/>
                </a:cxn>
                <a:cxn ang="0">
                  <a:pos x="549" y="115"/>
                </a:cxn>
                <a:cxn ang="0">
                  <a:pos x="573" y="54"/>
                </a:cxn>
                <a:cxn ang="0">
                  <a:pos x="545" y="31"/>
                </a:cxn>
                <a:cxn ang="0">
                  <a:pos x="440" y="0"/>
                </a:cxn>
                <a:cxn ang="0">
                  <a:pos x="347" y="14"/>
                </a:cxn>
                <a:cxn ang="0">
                  <a:pos x="247" y="76"/>
                </a:cxn>
                <a:cxn ang="0">
                  <a:pos x="182" y="103"/>
                </a:cxn>
                <a:cxn ang="0">
                  <a:pos x="111" y="73"/>
                </a:cxn>
                <a:cxn ang="0">
                  <a:pos x="99" y="79"/>
                </a:cxn>
                <a:cxn ang="0">
                  <a:pos x="64" y="161"/>
                </a:cxn>
                <a:cxn ang="0">
                  <a:pos x="69" y="224"/>
                </a:cxn>
                <a:cxn ang="0">
                  <a:pos x="50" y="244"/>
                </a:cxn>
                <a:cxn ang="0">
                  <a:pos x="8" y="287"/>
                </a:cxn>
                <a:cxn ang="0">
                  <a:pos x="2" y="339"/>
                </a:cxn>
                <a:cxn ang="0">
                  <a:pos x="23" y="404"/>
                </a:cxn>
                <a:cxn ang="0">
                  <a:pos x="31" y="298"/>
                </a:cxn>
                <a:cxn ang="0">
                  <a:pos x="76" y="259"/>
                </a:cxn>
                <a:cxn ang="0">
                  <a:pos x="113" y="280"/>
                </a:cxn>
                <a:cxn ang="0">
                  <a:pos x="111" y="335"/>
                </a:cxn>
                <a:cxn ang="0">
                  <a:pos x="67" y="374"/>
                </a:cxn>
                <a:cxn ang="0">
                  <a:pos x="41" y="382"/>
                </a:cxn>
                <a:cxn ang="0">
                  <a:pos x="27" y="310"/>
                </a:cxn>
                <a:cxn ang="0">
                  <a:pos x="88" y="199"/>
                </a:cxn>
                <a:cxn ang="0">
                  <a:pos x="103" y="121"/>
                </a:cxn>
                <a:cxn ang="0">
                  <a:pos x="114" y="100"/>
                </a:cxn>
                <a:cxn ang="0">
                  <a:pos x="187" y="141"/>
                </a:cxn>
                <a:cxn ang="0">
                  <a:pos x="151" y="198"/>
                </a:cxn>
                <a:cxn ang="0">
                  <a:pos x="152" y="205"/>
                </a:cxn>
                <a:cxn ang="0">
                  <a:pos x="164" y="213"/>
                </a:cxn>
                <a:cxn ang="0">
                  <a:pos x="197" y="268"/>
                </a:cxn>
                <a:cxn ang="0">
                  <a:pos x="164" y="284"/>
                </a:cxn>
                <a:cxn ang="0">
                  <a:pos x="95" y="222"/>
                </a:cxn>
                <a:cxn ang="0">
                  <a:pos x="545" y="60"/>
                </a:cxn>
                <a:cxn ang="0">
                  <a:pos x="523" y="111"/>
                </a:cxn>
                <a:cxn ang="0">
                  <a:pos x="453" y="188"/>
                </a:cxn>
                <a:cxn ang="0">
                  <a:pos x="375" y="222"/>
                </a:cxn>
                <a:cxn ang="0">
                  <a:pos x="249" y="213"/>
                </a:cxn>
                <a:cxn ang="0">
                  <a:pos x="336" y="205"/>
                </a:cxn>
                <a:cxn ang="0">
                  <a:pos x="352" y="202"/>
                </a:cxn>
                <a:cxn ang="0">
                  <a:pos x="374" y="138"/>
                </a:cxn>
                <a:cxn ang="0">
                  <a:pos x="440" y="175"/>
                </a:cxn>
                <a:cxn ang="0">
                  <a:pos x="440" y="153"/>
                </a:cxn>
                <a:cxn ang="0">
                  <a:pos x="485" y="91"/>
                </a:cxn>
                <a:cxn ang="0">
                  <a:pos x="469" y="77"/>
                </a:cxn>
                <a:cxn ang="0">
                  <a:pos x="400" y="50"/>
                </a:cxn>
                <a:cxn ang="0">
                  <a:pos x="381" y="57"/>
                </a:cxn>
                <a:cxn ang="0">
                  <a:pos x="310" y="93"/>
                </a:cxn>
                <a:cxn ang="0">
                  <a:pos x="290" y="92"/>
                </a:cxn>
                <a:cxn ang="0">
                  <a:pos x="218" y="142"/>
                </a:cxn>
                <a:cxn ang="0">
                  <a:pos x="328" y="49"/>
                </a:cxn>
                <a:cxn ang="0">
                  <a:pos x="408" y="26"/>
                </a:cxn>
                <a:cxn ang="0">
                  <a:pos x="499" y="38"/>
                </a:cxn>
              </a:cxnLst>
              <a:rect l="0" t="0" r="r" b="b"/>
              <a:pathLst>
                <a:path w="573" h="409">
                  <a:moveTo>
                    <a:pt x="34" y="409"/>
                  </a:moveTo>
                  <a:lnTo>
                    <a:pt x="34" y="409"/>
                  </a:lnTo>
                  <a:lnTo>
                    <a:pt x="37" y="409"/>
                  </a:lnTo>
                  <a:lnTo>
                    <a:pt x="37" y="409"/>
                  </a:lnTo>
                  <a:lnTo>
                    <a:pt x="49" y="406"/>
                  </a:lnTo>
                  <a:lnTo>
                    <a:pt x="61" y="402"/>
                  </a:lnTo>
                  <a:lnTo>
                    <a:pt x="76" y="397"/>
                  </a:lnTo>
                  <a:lnTo>
                    <a:pt x="76" y="397"/>
                  </a:lnTo>
                  <a:lnTo>
                    <a:pt x="92" y="387"/>
                  </a:lnTo>
                  <a:lnTo>
                    <a:pt x="109" y="377"/>
                  </a:lnTo>
                  <a:lnTo>
                    <a:pt x="115" y="370"/>
                  </a:lnTo>
                  <a:lnTo>
                    <a:pt x="123" y="363"/>
                  </a:lnTo>
                  <a:lnTo>
                    <a:pt x="129" y="354"/>
                  </a:lnTo>
                  <a:lnTo>
                    <a:pt x="134" y="344"/>
                  </a:lnTo>
                  <a:lnTo>
                    <a:pt x="123" y="340"/>
                  </a:lnTo>
                  <a:lnTo>
                    <a:pt x="134" y="344"/>
                  </a:lnTo>
                  <a:lnTo>
                    <a:pt x="134" y="344"/>
                  </a:lnTo>
                  <a:lnTo>
                    <a:pt x="137" y="336"/>
                  </a:lnTo>
                  <a:lnTo>
                    <a:pt x="140" y="326"/>
                  </a:lnTo>
                  <a:lnTo>
                    <a:pt x="141" y="317"/>
                  </a:lnTo>
                  <a:lnTo>
                    <a:pt x="141" y="309"/>
                  </a:lnTo>
                  <a:lnTo>
                    <a:pt x="141" y="309"/>
                  </a:lnTo>
                  <a:lnTo>
                    <a:pt x="141" y="299"/>
                  </a:lnTo>
                  <a:lnTo>
                    <a:pt x="141" y="299"/>
                  </a:lnTo>
                  <a:lnTo>
                    <a:pt x="160" y="309"/>
                  </a:lnTo>
                  <a:lnTo>
                    <a:pt x="175" y="316"/>
                  </a:lnTo>
                  <a:lnTo>
                    <a:pt x="190" y="321"/>
                  </a:lnTo>
                  <a:lnTo>
                    <a:pt x="190" y="321"/>
                  </a:lnTo>
                  <a:lnTo>
                    <a:pt x="193" y="321"/>
                  </a:lnTo>
                  <a:lnTo>
                    <a:pt x="193" y="321"/>
                  </a:lnTo>
                  <a:lnTo>
                    <a:pt x="197" y="321"/>
                  </a:lnTo>
                  <a:lnTo>
                    <a:pt x="199" y="320"/>
                  </a:lnTo>
                  <a:lnTo>
                    <a:pt x="202" y="317"/>
                  </a:lnTo>
                  <a:lnTo>
                    <a:pt x="203" y="314"/>
                  </a:lnTo>
                  <a:lnTo>
                    <a:pt x="203" y="314"/>
                  </a:lnTo>
                  <a:lnTo>
                    <a:pt x="207" y="307"/>
                  </a:lnTo>
                  <a:lnTo>
                    <a:pt x="216" y="290"/>
                  </a:lnTo>
                  <a:lnTo>
                    <a:pt x="225" y="266"/>
                  </a:lnTo>
                  <a:lnTo>
                    <a:pt x="229" y="251"/>
                  </a:lnTo>
                  <a:lnTo>
                    <a:pt x="233" y="234"/>
                  </a:lnTo>
                  <a:lnTo>
                    <a:pt x="233" y="234"/>
                  </a:lnTo>
                  <a:lnTo>
                    <a:pt x="258" y="240"/>
                  </a:lnTo>
                  <a:lnTo>
                    <a:pt x="285" y="245"/>
                  </a:lnTo>
                  <a:lnTo>
                    <a:pt x="312" y="248"/>
                  </a:lnTo>
                  <a:lnTo>
                    <a:pt x="340" y="249"/>
                  </a:lnTo>
                  <a:lnTo>
                    <a:pt x="340" y="249"/>
                  </a:lnTo>
                  <a:lnTo>
                    <a:pt x="360" y="249"/>
                  </a:lnTo>
                  <a:lnTo>
                    <a:pt x="379" y="247"/>
                  </a:lnTo>
                  <a:lnTo>
                    <a:pt x="398" y="242"/>
                  </a:lnTo>
                  <a:lnTo>
                    <a:pt x="416" y="237"/>
                  </a:lnTo>
                  <a:lnTo>
                    <a:pt x="416" y="237"/>
                  </a:lnTo>
                  <a:lnTo>
                    <a:pt x="438" y="226"/>
                  </a:lnTo>
                  <a:lnTo>
                    <a:pt x="458" y="215"/>
                  </a:lnTo>
                  <a:lnTo>
                    <a:pt x="477" y="202"/>
                  </a:lnTo>
                  <a:lnTo>
                    <a:pt x="493" y="188"/>
                  </a:lnTo>
                  <a:lnTo>
                    <a:pt x="507" y="173"/>
                  </a:lnTo>
                  <a:lnTo>
                    <a:pt x="520" y="158"/>
                  </a:lnTo>
                  <a:lnTo>
                    <a:pt x="531" y="144"/>
                  </a:lnTo>
                  <a:lnTo>
                    <a:pt x="541" y="130"/>
                  </a:lnTo>
                  <a:lnTo>
                    <a:pt x="549" y="115"/>
                  </a:lnTo>
                  <a:lnTo>
                    <a:pt x="555" y="103"/>
                  </a:lnTo>
                  <a:lnTo>
                    <a:pt x="566" y="80"/>
                  </a:lnTo>
                  <a:lnTo>
                    <a:pt x="572" y="65"/>
                  </a:lnTo>
                  <a:lnTo>
                    <a:pt x="573" y="58"/>
                  </a:lnTo>
                  <a:lnTo>
                    <a:pt x="573" y="58"/>
                  </a:lnTo>
                  <a:lnTo>
                    <a:pt x="573" y="54"/>
                  </a:lnTo>
                  <a:lnTo>
                    <a:pt x="573" y="51"/>
                  </a:lnTo>
                  <a:lnTo>
                    <a:pt x="572" y="47"/>
                  </a:lnTo>
                  <a:lnTo>
                    <a:pt x="569" y="45"/>
                  </a:lnTo>
                  <a:lnTo>
                    <a:pt x="569" y="45"/>
                  </a:lnTo>
                  <a:lnTo>
                    <a:pt x="558" y="38"/>
                  </a:lnTo>
                  <a:lnTo>
                    <a:pt x="545" y="31"/>
                  </a:lnTo>
                  <a:lnTo>
                    <a:pt x="528" y="22"/>
                  </a:lnTo>
                  <a:lnTo>
                    <a:pt x="507" y="14"/>
                  </a:lnTo>
                  <a:lnTo>
                    <a:pt x="482" y="7"/>
                  </a:lnTo>
                  <a:lnTo>
                    <a:pt x="469" y="4"/>
                  </a:lnTo>
                  <a:lnTo>
                    <a:pt x="455" y="1"/>
                  </a:lnTo>
                  <a:lnTo>
                    <a:pt x="440" y="0"/>
                  </a:lnTo>
                  <a:lnTo>
                    <a:pt x="425" y="0"/>
                  </a:lnTo>
                  <a:lnTo>
                    <a:pt x="425" y="0"/>
                  </a:lnTo>
                  <a:lnTo>
                    <a:pt x="406" y="0"/>
                  </a:lnTo>
                  <a:lnTo>
                    <a:pt x="388" y="3"/>
                  </a:lnTo>
                  <a:lnTo>
                    <a:pt x="367" y="7"/>
                  </a:lnTo>
                  <a:lnTo>
                    <a:pt x="347" y="14"/>
                  </a:lnTo>
                  <a:lnTo>
                    <a:pt x="347" y="14"/>
                  </a:lnTo>
                  <a:lnTo>
                    <a:pt x="324" y="23"/>
                  </a:lnTo>
                  <a:lnTo>
                    <a:pt x="304" y="34"/>
                  </a:lnTo>
                  <a:lnTo>
                    <a:pt x="283" y="47"/>
                  </a:lnTo>
                  <a:lnTo>
                    <a:pt x="264" y="61"/>
                  </a:lnTo>
                  <a:lnTo>
                    <a:pt x="247" y="76"/>
                  </a:lnTo>
                  <a:lnTo>
                    <a:pt x="230" y="91"/>
                  </a:lnTo>
                  <a:lnTo>
                    <a:pt x="216" y="106"/>
                  </a:lnTo>
                  <a:lnTo>
                    <a:pt x="202" y="122"/>
                  </a:lnTo>
                  <a:lnTo>
                    <a:pt x="202" y="122"/>
                  </a:lnTo>
                  <a:lnTo>
                    <a:pt x="193" y="111"/>
                  </a:lnTo>
                  <a:lnTo>
                    <a:pt x="182" y="103"/>
                  </a:lnTo>
                  <a:lnTo>
                    <a:pt x="170" y="96"/>
                  </a:lnTo>
                  <a:lnTo>
                    <a:pt x="160" y="91"/>
                  </a:lnTo>
                  <a:lnTo>
                    <a:pt x="160" y="91"/>
                  </a:lnTo>
                  <a:lnTo>
                    <a:pt x="141" y="83"/>
                  </a:lnTo>
                  <a:lnTo>
                    <a:pt x="126" y="77"/>
                  </a:lnTo>
                  <a:lnTo>
                    <a:pt x="111" y="73"/>
                  </a:lnTo>
                  <a:lnTo>
                    <a:pt x="111" y="73"/>
                  </a:lnTo>
                  <a:lnTo>
                    <a:pt x="107" y="73"/>
                  </a:lnTo>
                  <a:lnTo>
                    <a:pt x="105" y="75"/>
                  </a:lnTo>
                  <a:lnTo>
                    <a:pt x="102" y="76"/>
                  </a:lnTo>
                  <a:lnTo>
                    <a:pt x="99" y="79"/>
                  </a:lnTo>
                  <a:lnTo>
                    <a:pt x="99" y="79"/>
                  </a:lnTo>
                  <a:lnTo>
                    <a:pt x="94" y="87"/>
                  </a:lnTo>
                  <a:lnTo>
                    <a:pt x="87" y="96"/>
                  </a:lnTo>
                  <a:lnTo>
                    <a:pt x="80" y="110"/>
                  </a:lnTo>
                  <a:lnTo>
                    <a:pt x="73" y="125"/>
                  </a:lnTo>
                  <a:lnTo>
                    <a:pt x="68" y="142"/>
                  </a:lnTo>
                  <a:lnTo>
                    <a:pt x="64" y="161"/>
                  </a:lnTo>
                  <a:lnTo>
                    <a:pt x="61" y="183"/>
                  </a:lnTo>
                  <a:lnTo>
                    <a:pt x="61" y="183"/>
                  </a:lnTo>
                  <a:lnTo>
                    <a:pt x="63" y="192"/>
                  </a:lnTo>
                  <a:lnTo>
                    <a:pt x="64" y="203"/>
                  </a:lnTo>
                  <a:lnTo>
                    <a:pt x="65" y="213"/>
                  </a:lnTo>
                  <a:lnTo>
                    <a:pt x="69" y="224"/>
                  </a:lnTo>
                  <a:lnTo>
                    <a:pt x="69" y="224"/>
                  </a:lnTo>
                  <a:lnTo>
                    <a:pt x="73" y="233"/>
                  </a:lnTo>
                  <a:lnTo>
                    <a:pt x="73" y="233"/>
                  </a:lnTo>
                  <a:lnTo>
                    <a:pt x="67" y="236"/>
                  </a:lnTo>
                  <a:lnTo>
                    <a:pt x="67" y="236"/>
                  </a:lnTo>
                  <a:lnTo>
                    <a:pt x="50" y="244"/>
                  </a:lnTo>
                  <a:lnTo>
                    <a:pt x="34" y="255"/>
                  </a:lnTo>
                  <a:lnTo>
                    <a:pt x="26" y="261"/>
                  </a:lnTo>
                  <a:lnTo>
                    <a:pt x="19" y="270"/>
                  </a:lnTo>
                  <a:lnTo>
                    <a:pt x="14" y="278"/>
                  </a:lnTo>
                  <a:lnTo>
                    <a:pt x="8" y="287"/>
                  </a:lnTo>
                  <a:lnTo>
                    <a:pt x="8" y="287"/>
                  </a:lnTo>
                  <a:lnTo>
                    <a:pt x="4" y="297"/>
                  </a:lnTo>
                  <a:lnTo>
                    <a:pt x="3" y="306"/>
                  </a:lnTo>
                  <a:lnTo>
                    <a:pt x="2" y="314"/>
                  </a:lnTo>
                  <a:lnTo>
                    <a:pt x="0" y="324"/>
                  </a:lnTo>
                  <a:lnTo>
                    <a:pt x="0" y="324"/>
                  </a:lnTo>
                  <a:lnTo>
                    <a:pt x="2" y="339"/>
                  </a:lnTo>
                  <a:lnTo>
                    <a:pt x="4" y="354"/>
                  </a:lnTo>
                  <a:lnTo>
                    <a:pt x="8" y="367"/>
                  </a:lnTo>
                  <a:lnTo>
                    <a:pt x="12" y="379"/>
                  </a:lnTo>
                  <a:lnTo>
                    <a:pt x="21" y="397"/>
                  </a:lnTo>
                  <a:lnTo>
                    <a:pt x="23" y="404"/>
                  </a:lnTo>
                  <a:lnTo>
                    <a:pt x="23" y="404"/>
                  </a:lnTo>
                  <a:lnTo>
                    <a:pt x="26" y="406"/>
                  </a:lnTo>
                  <a:lnTo>
                    <a:pt x="29" y="408"/>
                  </a:lnTo>
                  <a:lnTo>
                    <a:pt x="31" y="409"/>
                  </a:lnTo>
                  <a:lnTo>
                    <a:pt x="34" y="409"/>
                  </a:lnTo>
                  <a:lnTo>
                    <a:pt x="34" y="409"/>
                  </a:lnTo>
                  <a:close/>
                  <a:moveTo>
                    <a:pt x="31" y="298"/>
                  </a:moveTo>
                  <a:lnTo>
                    <a:pt x="31" y="298"/>
                  </a:lnTo>
                  <a:lnTo>
                    <a:pt x="34" y="291"/>
                  </a:lnTo>
                  <a:lnTo>
                    <a:pt x="38" y="286"/>
                  </a:lnTo>
                  <a:lnTo>
                    <a:pt x="49" y="275"/>
                  </a:lnTo>
                  <a:lnTo>
                    <a:pt x="63" y="266"/>
                  </a:lnTo>
                  <a:lnTo>
                    <a:pt x="76" y="259"/>
                  </a:lnTo>
                  <a:lnTo>
                    <a:pt x="76" y="259"/>
                  </a:lnTo>
                  <a:lnTo>
                    <a:pt x="87" y="255"/>
                  </a:lnTo>
                  <a:lnTo>
                    <a:pt x="87" y="255"/>
                  </a:lnTo>
                  <a:lnTo>
                    <a:pt x="99" y="268"/>
                  </a:lnTo>
                  <a:lnTo>
                    <a:pt x="113" y="280"/>
                  </a:lnTo>
                  <a:lnTo>
                    <a:pt x="113" y="280"/>
                  </a:lnTo>
                  <a:lnTo>
                    <a:pt x="115" y="294"/>
                  </a:lnTo>
                  <a:lnTo>
                    <a:pt x="117" y="309"/>
                  </a:lnTo>
                  <a:lnTo>
                    <a:pt x="117" y="309"/>
                  </a:lnTo>
                  <a:lnTo>
                    <a:pt x="115" y="322"/>
                  </a:lnTo>
                  <a:lnTo>
                    <a:pt x="111" y="335"/>
                  </a:lnTo>
                  <a:lnTo>
                    <a:pt x="111" y="335"/>
                  </a:lnTo>
                  <a:lnTo>
                    <a:pt x="111" y="335"/>
                  </a:lnTo>
                  <a:lnTo>
                    <a:pt x="109" y="341"/>
                  </a:lnTo>
                  <a:lnTo>
                    <a:pt x="103" y="347"/>
                  </a:lnTo>
                  <a:lnTo>
                    <a:pt x="92" y="358"/>
                  </a:lnTo>
                  <a:lnTo>
                    <a:pt x="80" y="367"/>
                  </a:lnTo>
                  <a:lnTo>
                    <a:pt x="67" y="374"/>
                  </a:lnTo>
                  <a:lnTo>
                    <a:pt x="67" y="374"/>
                  </a:lnTo>
                  <a:lnTo>
                    <a:pt x="53" y="379"/>
                  </a:lnTo>
                  <a:lnTo>
                    <a:pt x="42" y="382"/>
                  </a:lnTo>
                  <a:lnTo>
                    <a:pt x="42" y="382"/>
                  </a:lnTo>
                  <a:lnTo>
                    <a:pt x="41" y="382"/>
                  </a:lnTo>
                  <a:lnTo>
                    <a:pt x="41" y="382"/>
                  </a:lnTo>
                  <a:lnTo>
                    <a:pt x="35" y="371"/>
                  </a:lnTo>
                  <a:lnTo>
                    <a:pt x="31" y="358"/>
                  </a:lnTo>
                  <a:lnTo>
                    <a:pt x="27" y="341"/>
                  </a:lnTo>
                  <a:lnTo>
                    <a:pt x="26" y="324"/>
                  </a:lnTo>
                  <a:lnTo>
                    <a:pt x="26" y="324"/>
                  </a:lnTo>
                  <a:lnTo>
                    <a:pt x="27" y="310"/>
                  </a:lnTo>
                  <a:lnTo>
                    <a:pt x="31" y="298"/>
                  </a:lnTo>
                  <a:lnTo>
                    <a:pt x="31" y="298"/>
                  </a:lnTo>
                  <a:close/>
                  <a:moveTo>
                    <a:pt x="92" y="214"/>
                  </a:moveTo>
                  <a:lnTo>
                    <a:pt x="92" y="214"/>
                  </a:lnTo>
                  <a:lnTo>
                    <a:pt x="90" y="207"/>
                  </a:lnTo>
                  <a:lnTo>
                    <a:pt x="88" y="199"/>
                  </a:lnTo>
                  <a:lnTo>
                    <a:pt x="87" y="183"/>
                  </a:lnTo>
                  <a:lnTo>
                    <a:pt x="87" y="183"/>
                  </a:lnTo>
                  <a:lnTo>
                    <a:pt x="88" y="165"/>
                  </a:lnTo>
                  <a:lnTo>
                    <a:pt x="91" y="149"/>
                  </a:lnTo>
                  <a:lnTo>
                    <a:pt x="96" y="134"/>
                  </a:lnTo>
                  <a:lnTo>
                    <a:pt x="103" y="121"/>
                  </a:lnTo>
                  <a:lnTo>
                    <a:pt x="103" y="121"/>
                  </a:lnTo>
                  <a:lnTo>
                    <a:pt x="109" y="108"/>
                  </a:lnTo>
                  <a:lnTo>
                    <a:pt x="114" y="100"/>
                  </a:lnTo>
                  <a:lnTo>
                    <a:pt x="114" y="100"/>
                  </a:lnTo>
                  <a:lnTo>
                    <a:pt x="114" y="100"/>
                  </a:lnTo>
                  <a:lnTo>
                    <a:pt x="114" y="100"/>
                  </a:lnTo>
                  <a:lnTo>
                    <a:pt x="129" y="104"/>
                  </a:lnTo>
                  <a:lnTo>
                    <a:pt x="148" y="112"/>
                  </a:lnTo>
                  <a:lnTo>
                    <a:pt x="157" y="118"/>
                  </a:lnTo>
                  <a:lnTo>
                    <a:pt x="168" y="125"/>
                  </a:lnTo>
                  <a:lnTo>
                    <a:pt x="178" y="131"/>
                  </a:lnTo>
                  <a:lnTo>
                    <a:pt x="187" y="141"/>
                  </a:lnTo>
                  <a:lnTo>
                    <a:pt x="187" y="141"/>
                  </a:lnTo>
                  <a:lnTo>
                    <a:pt x="172" y="161"/>
                  </a:lnTo>
                  <a:lnTo>
                    <a:pt x="161" y="177"/>
                  </a:lnTo>
                  <a:lnTo>
                    <a:pt x="152" y="192"/>
                  </a:lnTo>
                  <a:lnTo>
                    <a:pt x="152" y="192"/>
                  </a:lnTo>
                  <a:lnTo>
                    <a:pt x="151" y="198"/>
                  </a:lnTo>
                  <a:lnTo>
                    <a:pt x="151" y="203"/>
                  </a:lnTo>
                  <a:lnTo>
                    <a:pt x="151" y="203"/>
                  </a:lnTo>
                  <a:lnTo>
                    <a:pt x="152" y="203"/>
                  </a:lnTo>
                  <a:lnTo>
                    <a:pt x="152" y="203"/>
                  </a:lnTo>
                  <a:lnTo>
                    <a:pt x="152" y="205"/>
                  </a:lnTo>
                  <a:lnTo>
                    <a:pt x="152" y="205"/>
                  </a:lnTo>
                  <a:lnTo>
                    <a:pt x="153" y="207"/>
                  </a:lnTo>
                  <a:lnTo>
                    <a:pt x="156" y="210"/>
                  </a:lnTo>
                  <a:lnTo>
                    <a:pt x="160" y="213"/>
                  </a:lnTo>
                  <a:lnTo>
                    <a:pt x="163" y="213"/>
                  </a:lnTo>
                  <a:lnTo>
                    <a:pt x="163" y="213"/>
                  </a:lnTo>
                  <a:lnTo>
                    <a:pt x="164" y="213"/>
                  </a:lnTo>
                  <a:lnTo>
                    <a:pt x="164" y="213"/>
                  </a:lnTo>
                  <a:lnTo>
                    <a:pt x="182" y="219"/>
                  </a:lnTo>
                  <a:lnTo>
                    <a:pt x="209" y="228"/>
                  </a:lnTo>
                  <a:lnTo>
                    <a:pt x="209" y="228"/>
                  </a:lnTo>
                  <a:lnTo>
                    <a:pt x="203" y="249"/>
                  </a:lnTo>
                  <a:lnTo>
                    <a:pt x="197" y="268"/>
                  </a:lnTo>
                  <a:lnTo>
                    <a:pt x="197" y="268"/>
                  </a:lnTo>
                  <a:lnTo>
                    <a:pt x="187" y="294"/>
                  </a:lnTo>
                  <a:lnTo>
                    <a:pt x="187" y="294"/>
                  </a:lnTo>
                  <a:lnTo>
                    <a:pt x="187" y="294"/>
                  </a:lnTo>
                  <a:lnTo>
                    <a:pt x="187" y="294"/>
                  </a:lnTo>
                  <a:lnTo>
                    <a:pt x="164" y="284"/>
                  </a:lnTo>
                  <a:lnTo>
                    <a:pt x="151" y="276"/>
                  </a:lnTo>
                  <a:lnTo>
                    <a:pt x="137" y="267"/>
                  </a:lnTo>
                  <a:lnTo>
                    <a:pt x="123" y="257"/>
                  </a:lnTo>
                  <a:lnTo>
                    <a:pt x="110" y="244"/>
                  </a:lnTo>
                  <a:lnTo>
                    <a:pt x="100" y="230"/>
                  </a:lnTo>
                  <a:lnTo>
                    <a:pt x="95" y="222"/>
                  </a:lnTo>
                  <a:lnTo>
                    <a:pt x="92" y="214"/>
                  </a:lnTo>
                  <a:lnTo>
                    <a:pt x="92" y="214"/>
                  </a:lnTo>
                  <a:close/>
                  <a:moveTo>
                    <a:pt x="517" y="45"/>
                  </a:moveTo>
                  <a:lnTo>
                    <a:pt x="517" y="45"/>
                  </a:lnTo>
                  <a:lnTo>
                    <a:pt x="534" y="53"/>
                  </a:lnTo>
                  <a:lnTo>
                    <a:pt x="545" y="60"/>
                  </a:lnTo>
                  <a:lnTo>
                    <a:pt x="545" y="60"/>
                  </a:lnTo>
                  <a:lnTo>
                    <a:pt x="546" y="61"/>
                  </a:lnTo>
                  <a:lnTo>
                    <a:pt x="546" y="61"/>
                  </a:lnTo>
                  <a:lnTo>
                    <a:pt x="542" y="73"/>
                  </a:lnTo>
                  <a:lnTo>
                    <a:pt x="534" y="91"/>
                  </a:lnTo>
                  <a:lnTo>
                    <a:pt x="523" y="111"/>
                  </a:lnTo>
                  <a:lnTo>
                    <a:pt x="508" y="134"/>
                  </a:lnTo>
                  <a:lnTo>
                    <a:pt x="499" y="145"/>
                  </a:lnTo>
                  <a:lnTo>
                    <a:pt x="489" y="157"/>
                  </a:lnTo>
                  <a:lnTo>
                    <a:pt x="478" y="168"/>
                  </a:lnTo>
                  <a:lnTo>
                    <a:pt x="466" y="179"/>
                  </a:lnTo>
                  <a:lnTo>
                    <a:pt x="453" y="188"/>
                  </a:lnTo>
                  <a:lnTo>
                    <a:pt x="439" y="198"/>
                  </a:lnTo>
                  <a:lnTo>
                    <a:pt x="424" y="206"/>
                  </a:lnTo>
                  <a:lnTo>
                    <a:pt x="406" y="214"/>
                  </a:lnTo>
                  <a:lnTo>
                    <a:pt x="406" y="214"/>
                  </a:lnTo>
                  <a:lnTo>
                    <a:pt x="392" y="218"/>
                  </a:lnTo>
                  <a:lnTo>
                    <a:pt x="375" y="222"/>
                  </a:lnTo>
                  <a:lnTo>
                    <a:pt x="358" y="224"/>
                  </a:lnTo>
                  <a:lnTo>
                    <a:pt x="340" y="225"/>
                  </a:lnTo>
                  <a:lnTo>
                    <a:pt x="340" y="225"/>
                  </a:lnTo>
                  <a:lnTo>
                    <a:pt x="309" y="224"/>
                  </a:lnTo>
                  <a:lnTo>
                    <a:pt x="279" y="219"/>
                  </a:lnTo>
                  <a:lnTo>
                    <a:pt x="249" y="213"/>
                  </a:lnTo>
                  <a:lnTo>
                    <a:pt x="222" y="206"/>
                  </a:lnTo>
                  <a:lnTo>
                    <a:pt x="222" y="206"/>
                  </a:lnTo>
                  <a:lnTo>
                    <a:pt x="202" y="199"/>
                  </a:lnTo>
                  <a:lnTo>
                    <a:pt x="285" y="171"/>
                  </a:lnTo>
                  <a:lnTo>
                    <a:pt x="336" y="205"/>
                  </a:lnTo>
                  <a:lnTo>
                    <a:pt x="336" y="205"/>
                  </a:lnTo>
                  <a:lnTo>
                    <a:pt x="339" y="207"/>
                  </a:lnTo>
                  <a:lnTo>
                    <a:pt x="343" y="207"/>
                  </a:lnTo>
                  <a:lnTo>
                    <a:pt x="343" y="207"/>
                  </a:lnTo>
                  <a:lnTo>
                    <a:pt x="348" y="206"/>
                  </a:lnTo>
                  <a:lnTo>
                    <a:pt x="352" y="202"/>
                  </a:lnTo>
                  <a:lnTo>
                    <a:pt x="352" y="202"/>
                  </a:lnTo>
                  <a:lnTo>
                    <a:pt x="355" y="198"/>
                  </a:lnTo>
                  <a:lnTo>
                    <a:pt x="355" y="192"/>
                  </a:lnTo>
                  <a:lnTo>
                    <a:pt x="354" y="188"/>
                  </a:lnTo>
                  <a:lnTo>
                    <a:pt x="350" y="184"/>
                  </a:lnTo>
                  <a:lnTo>
                    <a:pt x="313" y="160"/>
                  </a:lnTo>
                  <a:lnTo>
                    <a:pt x="374" y="138"/>
                  </a:lnTo>
                  <a:lnTo>
                    <a:pt x="427" y="175"/>
                  </a:lnTo>
                  <a:lnTo>
                    <a:pt x="427" y="175"/>
                  </a:lnTo>
                  <a:lnTo>
                    <a:pt x="431" y="176"/>
                  </a:lnTo>
                  <a:lnTo>
                    <a:pt x="434" y="176"/>
                  </a:lnTo>
                  <a:lnTo>
                    <a:pt x="434" y="176"/>
                  </a:lnTo>
                  <a:lnTo>
                    <a:pt x="440" y="175"/>
                  </a:lnTo>
                  <a:lnTo>
                    <a:pt x="444" y="171"/>
                  </a:lnTo>
                  <a:lnTo>
                    <a:pt x="444" y="171"/>
                  </a:lnTo>
                  <a:lnTo>
                    <a:pt x="446" y="167"/>
                  </a:lnTo>
                  <a:lnTo>
                    <a:pt x="446" y="161"/>
                  </a:lnTo>
                  <a:lnTo>
                    <a:pt x="444" y="157"/>
                  </a:lnTo>
                  <a:lnTo>
                    <a:pt x="440" y="153"/>
                  </a:lnTo>
                  <a:lnTo>
                    <a:pt x="402" y="127"/>
                  </a:lnTo>
                  <a:lnTo>
                    <a:pt x="477" y="102"/>
                  </a:lnTo>
                  <a:lnTo>
                    <a:pt x="477" y="102"/>
                  </a:lnTo>
                  <a:lnTo>
                    <a:pt x="481" y="99"/>
                  </a:lnTo>
                  <a:lnTo>
                    <a:pt x="484" y="95"/>
                  </a:lnTo>
                  <a:lnTo>
                    <a:pt x="485" y="91"/>
                  </a:lnTo>
                  <a:lnTo>
                    <a:pt x="485" y="85"/>
                  </a:lnTo>
                  <a:lnTo>
                    <a:pt x="485" y="85"/>
                  </a:lnTo>
                  <a:lnTo>
                    <a:pt x="482" y="81"/>
                  </a:lnTo>
                  <a:lnTo>
                    <a:pt x="478" y="79"/>
                  </a:lnTo>
                  <a:lnTo>
                    <a:pt x="473" y="77"/>
                  </a:lnTo>
                  <a:lnTo>
                    <a:pt x="469" y="77"/>
                  </a:lnTo>
                  <a:lnTo>
                    <a:pt x="396" y="104"/>
                  </a:lnTo>
                  <a:lnTo>
                    <a:pt x="405" y="64"/>
                  </a:lnTo>
                  <a:lnTo>
                    <a:pt x="405" y="64"/>
                  </a:lnTo>
                  <a:lnTo>
                    <a:pt x="405" y="58"/>
                  </a:lnTo>
                  <a:lnTo>
                    <a:pt x="404" y="54"/>
                  </a:lnTo>
                  <a:lnTo>
                    <a:pt x="400" y="50"/>
                  </a:lnTo>
                  <a:lnTo>
                    <a:pt x="396" y="49"/>
                  </a:lnTo>
                  <a:lnTo>
                    <a:pt x="396" y="49"/>
                  </a:lnTo>
                  <a:lnTo>
                    <a:pt x="390" y="47"/>
                  </a:lnTo>
                  <a:lnTo>
                    <a:pt x="386" y="50"/>
                  </a:lnTo>
                  <a:lnTo>
                    <a:pt x="382" y="53"/>
                  </a:lnTo>
                  <a:lnTo>
                    <a:pt x="381" y="57"/>
                  </a:lnTo>
                  <a:lnTo>
                    <a:pt x="367" y="114"/>
                  </a:lnTo>
                  <a:lnTo>
                    <a:pt x="304" y="137"/>
                  </a:lnTo>
                  <a:lnTo>
                    <a:pt x="312" y="103"/>
                  </a:lnTo>
                  <a:lnTo>
                    <a:pt x="312" y="103"/>
                  </a:lnTo>
                  <a:lnTo>
                    <a:pt x="312" y="98"/>
                  </a:lnTo>
                  <a:lnTo>
                    <a:pt x="310" y="93"/>
                  </a:lnTo>
                  <a:lnTo>
                    <a:pt x="308" y="89"/>
                  </a:lnTo>
                  <a:lnTo>
                    <a:pt x="302" y="88"/>
                  </a:lnTo>
                  <a:lnTo>
                    <a:pt x="302" y="88"/>
                  </a:lnTo>
                  <a:lnTo>
                    <a:pt x="298" y="88"/>
                  </a:lnTo>
                  <a:lnTo>
                    <a:pt x="293" y="89"/>
                  </a:lnTo>
                  <a:lnTo>
                    <a:pt x="290" y="92"/>
                  </a:lnTo>
                  <a:lnTo>
                    <a:pt x="287" y="98"/>
                  </a:lnTo>
                  <a:lnTo>
                    <a:pt x="276" y="146"/>
                  </a:lnTo>
                  <a:lnTo>
                    <a:pt x="191" y="177"/>
                  </a:lnTo>
                  <a:lnTo>
                    <a:pt x="191" y="177"/>
                  </a:lnTo>
                  <a:lnTo>
                    <a:pt x="203" y="161"/>
                  </a:lnTo>
                  <a:lnTo>
                    <a:pt x="218" y="142"/>
                  </a:lnTo>
                  <a:lnTo>
                    <a:pt x="235" y="122"/>
                  </a:lnTo>
                  <a:lnTo>
                    <a:pt x="255" y="102"/>
                  </a:lnTo>
                  <a:lnTo>
                    <a:pt x="276" y="83"/>
                  </a:lnTo>
                  <a:lnTo>
                    <a:pt x="301" y="65"/>
                  </a:lnTo>
                  <a:lnTo>
                    <a:pt x="314" y="57"/>
                  </a:lnTo>
                  <a:lnTo>
                    <a:pt x="328" y="49"/>
                  </a:lnTo>
                  <a:lnTo>
                    <a:pt x="341" y="42"/>
                  </a:lnTo>
                  <a:lnTo>
                    <a:pt x="355" y="37"/>
                  </a:lnTo>
                  <a:lnTo>
                    <a:pt x="355" y="37"/>
                  </a:lnTo>
                  <a:lnTo>
                    <a:pt x="374" y="31"/>
                  </a:lnTo>
                  <a:lnTo>
                    <a:pt x="392" y="27"/>
                  </a:lnTo>
                  <a:lnTo>
                    <a:pt x="408" y="26"/>
                  </a:lnTo>
                  <a:lnTo>
                    <a:pt x="425" y="24"/>
                  </a:lnTo>
                  <a:lnTo>
                    <a:pt x="425" y="24"/>
                  </a:lnTo>
                  <a:lnTo>
                    <a:pt x="439" y="24"/>
                  </a:lnTo>
                  <a:lnTo>
                    <a:pt x="453" y="26"/>
                  </a:lnTo>
                  <a:lnTo>
                    <a:pt x="477" y="31"/>
                  </a:lnTo>
                  <a:lnTo>
                    <a:pt x="499" y="38"/>
                  </a:lnTo>
                  <a:lnTo>
                    <a:pt x="517" y="45"/>
                  </a:lnTo>
                  <a:lnTo>
                    <a:pt x="517" y="45"/>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8382" name="Freeform 244"/>
            <p:cNvSpPr>
              <a:spLocks/>
            </p:cNvSpPr>
            <p:nvPr/>
          </p:nvSpPr>
          <p:spPr bwMode="auto">
            <a:xfrm>
              <a:off x="5051425" y="2746375"/>
              <a:ext cx="504825" cy="246063"/>
            </a:xfrm>
            <a:custGeom>
              <a:avLst/>
              <a:gdLst>
                <a:gd name="T0" fmla="*/ 564 w 637"/>
                <a:gd name="T1" fmla="*/ 156 h 310"/>
                <a:gd name="T2" fmla="*/ 532 w 637"/>
                <a:gd name="T3" fmla="*/ 138 h 310"/>
                <a:gd name="T4" fmla="*/ 501 w 637"/>
                <a:gd name="T5" fmla="*/ 128 h 310"/>
                <a:gd name="T6" fmla="*/ 471 w 637"/>
                <a:gd name="T7" fmla="*/ 123 h 310"/>
                <a:gd name="T8" fmla="*/ 447 w 637"/>
                <a:gd name="T9" fmla="*/ 122 h 310"/>
                <a:gd name="T10" fmla="*/ 421 w 637"/>
                <a:gd name="T11" fmla="*/ 124 h 310"/>
                <a:gd name="T12" fmla="*/ 417 w 637"/>
                <a:gd name="T13" fmla="*/ 124 h 310"/>
                <a:gd name="T14" fmla="*/ 409 w 637"/>
                <a:gd name="T15" fmla="*/ 120 h 310"/>
                <a:gd name="T16" fmla="*/ 408 w 637"/>
                <a:gd name="T17" fmla="*/ 116 h 310"/>
                <a:gd name="T18" fmla="*/ 396 w 637"/>
                <a:gd name="T19" fmla="*/ 92 h 310"/>
                <a:gd name="T20" fmla="*/ 381 w 637"/>
                <a:gd name="T21" fmla="*/ 69 h 310"/>
                <a:gd name="T22" fmla="*/ 363 w 637"/>
                <a:gd name="T23" fmla="*/ 50 h 310"/>
                <a:gd name="T24" fmla="*/ 343 w 637"/>
                <a:gd name="T25" fmla="*/ 32 h 310"/>
                <a:gd name="T26" fmla="*/ 321 w 637"/>
                <a:gd name="T27" fmla="*/ 19 h 310"/>
                <a:gd name="T28" fmla="*/ 295 w 637"/>
                <a:gd name="T29" fmla="*/ 8 h 310"/>
                <a:gd name="T30" fmla="*/ 268 w 637"/>
                <a:gd name="T31" fmla="*/ 2 h 310"/>
                <a:gd name="T32" fmla="*/ 239 w 637"/>
                <a:gd name="T33" fmla="*/ 0 h 310"/>
                <a:gd name="T34" fmla="*/ 222 w 637"/>
                <a:gd name="T35" fmla="*/ 1 h 310"/>
                <a:gd name="T36" fmla="*/ 192 w 637"/>
                <a:gd name="T37" fmla="*/ 5 h 310"/>
                <a:gd name="T38" fmla="*/ 165 w 637"/>
                <a:gd name="T39" fmla="*/ 13 h 310"/>
                <a:gd name="T40" fmla="*/ 140 w 637"/>
                <a:gd name="T41" fmla="*/ 24 h 310"/>
                <a:gd name="T42" fmla="*/ 118 w 637"/>
                <a:gd name="T43" fmla="*/ 39 h 310"/>
                <a:gd name="T44" fmla="*/ 98 w 637"/>
                <a:gd name="T45" fmla="*/ 58 h 310"/>
                <a:gd name="T46" fmla="*/ 71 w 637"/>
                <a:gd name="T47" fmla="*/ 89 h 310"/>
                <a:gd name="T48" fmla="*/ 56 w 637"/>
                <a:gd name="T49" fmla="*/ 112 h 310"/>
                <a:gd name="T50" fmla="*/ 31 w 637"/>
                <a:gd name="T51" fmla="*/ 160 h 310"/>
                <a:gd name="T52" fmla="*/ 15 w 637"/>
                <a:gd name="T53" fmla="*/ 211 h 310"/>
                <a:gd name="T54" fmla="*/ 6 w 637"/>
                <a:gd name="T55" fmla="*/ 261 h 310"/>
                <a:gd name="T56" fmla="*/ 0 w 637"/>
                <a:gd name="T57" fmla="*/ 309 h 310"/>
                <a:gd name="T58" fmla="*/ 25 w 637"/>
                <a:gd name="T59" fmla="*/ 309 h 310"/>
                <a:gd name="T60" fmla="*/ 42 w 637"/>
                <a:gd name="T61" fmla="*/ 310 h 310"/>
                <a:gd name="T62" fmla="*/ 46 w 637"/>
                <a:gd name="T63" fmla="*/ 294 h 310"/>
                <a:gd name="T64" fmla="*/ 61 w 637"/>
                <a:gd name="T65" fmla="*/ 265 h 310"/>
                <a:gd name="T66" fmla="*/ 86 w 637"/>
                <a:gd name="T67" fmla="*/ 244 h 310"/>
                <a:gd name="T68" fmla="*/ 117 w 637"/>
                <a:gd name="T69" fmla="*/ 231 h 310"/>
                <a:gd name="T70" fmla="*/ 134 w 637"/>
                <a:gd name="T71" fmla="*/ 230 h 310"/>
                <a:gd name="T72" fmla="*/ 167 w 637"/>
                <a:gd name="T73" fmla="*/ 237 h 310"/>
                <a:gd name="T74" fmla="*/ 195 w 637"/>
                <a:gd name="T75" fmla="*/ 253 h 310"/>
                <a:gd name="T76" fmla="*/ 216 w 637"/>
                <a:gd name="T77" fmla="*/ 279 h 310"/>
                <a:gd name="T78" fmla="*/ 226 w 637"/>
                <a:gd name="T79" fmla="*/ 310 h 310"/>
                <a:gd name="T80" fmla="*/ 404 w 637"/>
                <a:gd name="T81" fmla="*/ 310 h 310"/>
                <a:gd name="T82" fmla="*/ 415 w 637"/>
                <a:gd name="T83" fmla="*/ 279 h 310"/>
                <a:gd name="T84" fmla="*/ 435 w 637"/>
                <a:gd name="T85" fmla="*/ 253 h 310"/>
                <a:gd name="T86" fmla="*/ 463 w 637"/>
                <a:gd name="T87" fmla="*/ 237 h 310"/>
                <a:gd name="T88" fmla="*/ 496 w 637"/>
                <a:gd name="T89" fmla="*/ 230 h 310"/>
                <a:gd name="T90" fmla="*/ 513 w 637"/>
                <a:gd name="T91" fmla="*/ 231 h 310"/>
                <a:gd name="T92" fmla="*/ 545 w 637"/>
                <a:gd name="T93" fmla="*/ 244 h 310"/>
                <a:gd name="T94" fmla="*/ 569 w 637"/>
                <a:gd name="T95" fmla="*/ 265 h 310"/>
                <a:gd name="T96" fmla="*/ 584 w 637"/>
                <a:gd name="T97" fmla="*/ 294 h 310"/>
                <a:gd name="T98" fmla="*/ 637 w 637"/>
                <a:gd name="T99" fmla="*/ 310 h 310"/>
                <a:gd name="T100" fmla="*/ 634 w 637"/>
                <a:gd name="T101" fmla="*/ 280 h 310"/>
                <a:gd name="T102" fmla="*/ 622 w 637"/>
                <a:gd name="T103" fmla="*/ 231 h 310"/>
                <a:gd name="T104" fmla="*/ 601 w 637"/>
                <a:gd name="T105" fmla="*/ 193 h 310"/>
                <a:gd name="T106" fmla="*/ 577 w 637"/>
                <a:gd name="T107" fmla="*/ 166 h 310"/>
                <a:gd name="T108" fmla="*/ 564 w 637"/>
                <a:gd name="T109" fmla="*/ 156 h 31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7"/>
                <a:gd name="T166" fmla="*/ 0 h 310"/>
                <a:gd name="T167" fmla="*/ 637 w 637"/>
                <a:gd name="T168" fmla="*/ 310 h 31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7" h="310">
                  <a:moveTo>
                    <a:pt x="564" y="156"/>
                  </a:moveTo>
                  <a:lnTo>
                    <a:pt x="564" y="156"/>
                  </a:lnTo>
                  <a:lnTo>
                    <a:pt x="549" y="146"/>
                  </a:lnTo>
                  <a:lnTo>
                    <a:pt x="532" y="138"/>
                  </a:lnTo>
                  <a:lnTo>
                    <a:pt x="516" y="133"/>
                  </a:lnTo>
                  <a:lnTo>
                    <a:pt x="501" y="128"/>
                  </a:lnTo>
                  <a:lnTo>
                    <a:pt x="486" y="126"/>
                  </a:lnTo>
                  <a:lnTo>
                    <a:pt x="471" y="123"/>
                  </a:lnTo>
                  <a:lnTo>
                    <a:pt x="447" y="122"/>
                  </a:lnTo>
                  <a:lnTo>
                    <a:pt x="429" y="123"/>
                  </a:lnTo>
                  <a:lnTo>
                    <a:pt x="421" y="124"/>
                  </a:lnTo>
                  <a:lnTo>
                    <a:pt x="417" y="124"/>
                  </a:lnTo>
                  <a:lnTo>
                    <a:pt x="413" y="123"/>
                  </a:lnTo>
                  <a:lnTo>
                    <a:pt x="409" y="120"/>
                  </a:lnTo>
                  <a:lnTo>
                    <a:pt x="408" y="116"/>
                  </a:lnTo>
                  <a:lnTo>
                    <a:pt x="401" y="104"/>
                  </a:lnTo>
                  <a:lnTo>
                    <a:pt x="396" y="92"/>
                  </a:lnTo>
                  <a:lnTo>
                    <a:pt x="389" y="80"/>
                  </a:lnTo>
                  <a:lnTo>
                    <a:pt x="381" y="69"/>
                  </a:lnTo>
                  <a:lnTo>
                    <a:pt x="373" y="59"/>
                  </a:lnTo>
                  <a:lnTo>
                    <a:pt x="363" y="50"/>
                  </a:lnTo>
                  <a:lnTo>
                    <a:pt x="354" y="40"/>
                  </a:lnTo>
                  <a:lnTo>
                    <a:pt x="343" y="32"/>
                  </a:lnTo>
                  <a:lnTo>
                    <a:pt x="332" y="26"/>
                  </a:lnTo>
                  <a:lnTo>
                    <a:pt x="321" y="19"/>
                  </a:lnTo>
                  <a:lnTo>
                    <a:pt x="309" y="13"/>
                  </a:lnTo>
                  <a:lnTo>
                    <a:pt x="295" y="8"/>
                  </a:lnTo>
                  <a:lnTo>
                    <a:pt x="282" y="5"/>
                  </a:lnTo>
                  <a:lnTo>
                    <a:pt x="268" y="2"/>
                  </a:lnTo>
                  <a:lnTo>
                    <a:pt x="253" y="1"/>
                  </a:lnTo>
                  <a:lnTo>
                    <a:pt x="239" y="0"/>
                  </a:lnTo>
                  <a:lnTo>
                    <a:pt x="222" y="1"/>
                  </a:lnTo>
                  <a:lnTo>
                    <a:pt x="207" y="2"/>
                  </a:lnTo>
                  <a:lnTo>
                    <a:pt x="192" y="5"/>
                  </a:lnTo>
                  <a:lnTo>
                    <a:pt x="179" y="8"/>
                  </a:lnTo>
                  <a:lnTo>
                    <a:pt x="165" y="13"/>
                  </a:lnTo>
                  <a:lnTo>
                    <a:pt x="152" y="19"/>
                  </a:lnTo>
                  <a:lnTo>
                    <a:pt x="140" y="24"/>
                  </a:lnTo>
                  <a:lnTo>
                    <a:pt x="129" y="32"/>
                  </a:lnTo>
                  <a:lnTo>
                    <a:pt x="118" y="39"/>
                  </a:lnTo>
                  <a:lnTo>
                    <a:pt x="107" y="49"/>
                  </a:lnTo>
                  <a:lnTo>
                    <a:pt x="98" y="58"/>
                  </a:lnTo>
                  <a:lnTo>
                    <a:pt x="88" y="68"/>
                  </a:lnTo>
                  <a:lnTo>
                    <a:pt x="71" y="89"/>
                  </a:lnTo>
                  <a:lnTo>
                    <a:pt x="56" y="112"/>
                  </a:lnTo>
                  <a:lnTo>
                    <a:pt x="42" y="135"/>
                  </a:lnTo>
                  <a:lnTo>
                    <a:pt x="31" y="160"/>
                  </a:lnTo>
                  <a:lnTo>
                    <a:pt x="23" y="185"/>
                  </a:lnTo>
                  <a:lnTo>
                    <a:pt x="15" y="211"/>
                  </a:lnTo>
                  <a:lnTo>
                    <a:pt x="10" y="237"/>
                  </a:lnTo>
                  <a:lnTo>
                    <a:pt x="6" y="261"/>
                  </a:lnTo>
                  <a:lnTo>
                    <a:pt x="2" y="286"/>
                  </a:lnTo>
                  <a:lnTo>
                    <a:pt x="0" y="309"/>
                  </a:lnTo>
                  <a:lnTo>
                    <a:pt x="25" y="309"/>
                  </a:lnTo>
                  <a:lnTo>
                    <a:pt x="29" y="310"/>
                  </a:lnTo>
                  <a:lnTo>
                    <a:pt x="42" y="310"/>
                  </a:lnTo>
                  <a:lnTo>
                    <a:pt x="46" y="294"/>
                  </a:lnTo>
                  <a:lnTo>
                    <a:pt x="52" y="279"/>
                  </a:lnTo>
                  <a:lnTo>
                    <a:pt x="61" y="265"/>
                  </a:lnTo>
                  <a:lnTo>
                    <a:pt x="73" y="253"/>
                  </a:lnTo>
                  <a:lnTo>
                    <a:pt x="86" y="244"/>
                  </a:lnTo>
                  <a:lnTo>
                    <a:pt x="100" y="237"/>
                  </a:lnTo>
                  <a:lnTo>
                    <a:pt x="117" y="231"/>
                  </a:lnTo>
                  <a:lnTo>
                    <a:pt x="134" y="230"/>
                  </a:lnTo>
                  <a:lnTo>
                    <a:pt x="151" y="231"/>
                  </a:lnTo>
                  <a:lnTo>
                    <a:pt x="167" y="237"/>
                  </a:lnTo>
                  <a:lnTo>
                    <a:pt x="182" y="244"/>
                  </a:lnTo>
                  <a:lnTo>
                    <a:pt x="195" y="253"/>
                  </a:lnTo>
                  <a:lnTo>
                    <a:pt x="206" y="265"/>
                  </a:lnTo>
                  <a:lnTo>
                    <a:pt x="216" y="279"/>
                  </a:lnTo>
                  <a:lnTo>
                    <a:pt x="222" y="294"/>
                  </a:lnTo>
                  <a:lnTo>
                    <a:pt x="226" y="310"/>
                  </a:lnTo>
                  <a:lnTo>
                    <a:pt x="404" y="310"/>
                  </a:lnTo>
                  <a:lnTo>
                    <a:pt x="408" y="294"/>
                  </a:lnTo>
                  <a:lnTo>
                    <a:pt x="415" y="279"/>
                  </a:lnTo>
                  <a:lnTo>
                    <a:pt x="424" y="265"/>
                  </a:lnTo>
                  <a:lnTo>
                    <a:pt x="435" y="253"/>
                  </a:lnTo>
                  <a:lnTo>
                    <a:pt x="448" y="244"/>
                  </a:lnTo>
                  <a:lnTo>
                    <a:pt x="463" y="237"/>
                  </a:lnTo>
                  <a:lnTo>
                    <a:pt x="480" y="231"/>
                  </a:lnTo>
                  <a:lnTo>
                    <a:pt x="496" y="230"/>
                  </a:lnTo>
                  <a:lnTo>
                    <a:pt x="513" y="231"/>
                  </a:lnTo>
                  <a:lnTo>
                    <a:pt x="530" y="237"/>
                  </a:lnTo>
                  <a:lnTo>
                    <a:pt x="545" y="244"/>
                  </a:lnTo>
                  <a:lnTo>
                    <a:pt x="557" y="253"/>
                  </a:lnTo>
                  <a:lnTo>
                    <a:pt x="569" y="265"/>
                  </a:lnTo>
                  <a:lnTo>
                    <a:pt x="578" y="279"/>
                  </a:lnTo>
                  <a:lnTo>
                    <a:pt x="584" y="294"/>
                  </a:lnTo>
                  <a:lnTo>
                    <a:pt x="588" y="310"/>
                  </a:lnTo>
                  <a:lnTo>
                    <a:pt x="637" y="310"/>
                  </a:lnTo>
                  <a:lnTo>
                    <a:pt x="634" y="280"/>
                  </a:lnTo>
                  <a:lnTo>
                    <a:pt x="629" y="254"/>
                  </a:lnTo>
                  <a:lnTo>
                    <a:pt x="622" y="231"/>
                  </a:lnTo>
                  <a:lnTo>
                    <a:pt x="612" y="211"/>
                  </a:lnTo>
                  <a:lnTo>
                    <a:pt x="601" y="193"/>
                  </a:lnTo>
                  <a:lnTo>
                    <a:pt x="589" y="179"/>
                  </a:lnTo>
                  <a:lnTo>
                    <a:pt x="577" y="166"/>
                  </a:lnTo>
                  <a:lnTo>
                    <a:pt x="564" y="156"/>
                  </a:lnTo>
                  <a:close/>
                </a:path>
              </a:pathLst>
            </a:custGeom>
            <a:solidFill>
              <a:schemeClr val="bg2"/>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1269" name="Freeform 245"/>
            <p:cNvSpPr>
              <a:spLocks noEditPoints="1"/>
            </p:cNvSpPr>
            <p:nvPr/>
          </p:nvSpPr>
          <p:spPr bwMode="auto">
            <a:xfrm>
              <a:off x="4955594" y="2727073"/>
              <a:ext cx="619707" cy="351090"/>
            </a:xfrm>
            <a:custGeom>
              <a:avLst/>
              <a:gdLst/>
              <a:ahLst/>
              <a:cxnLst>
                <a:cxn ang="0">
                  <a:pos x="629" y="129"/>
                </a:cxn>
                <a:cxn ang="0">
                  <a:pos x="549" y="124"/>
                </a:cxn>
                <a:cxn ang="0">
                  <a:pos x="499" y="52"/>
                </a:cxn>
                <a:cxn ang="0">
                  <a:pos x="423" y="9"/>
                </a:cxn>
                <a:cxn ang="0">
                  <a:pos x="343" y="0"/>
                </a:cxn>
                <a:cxn ang="0">
                  <a:pos x="250" y="27"/>
                </a:cxn>
                <a:cxn ang="0">
                  <a:pos x="182" y="87"/>
                </a:cxn>
                <a:cxn ang="0">
                  <a:pos x="121" y="202"/>
                </a:cxn>
                <a:cxn ang="0">
                  <a:pos x="65" y="334"/>
                </a:cxn>
                <a:cxn ang="0">
                  <a:pos x="40" y="311"/>
                </a:cxn>
                <a:cxn ang="0">
                  <a:pos x="10" y="320"/>
                </a:cxn>
                <a:cxn ang="0">
                  <a:pos x="2" y="351"/>
                </a:cxn>
                <a:cxn ang="0">
                  <a:pos x="27" y="377"/>
                </a:cxn>
                <a:cxn ang="0">
                  <a:pos x="64" y="358"/>
                </a:cxn>
                <a:cxn ang="0">
                  <a:pos x="164" y="367"/>
                </a:cxn>
                <a:cxn ang="0">
                  <a:pos x="221" y="437"/>
                </a:cxn>
                <a:cxn ang="0">
                  <a:pos x="274" y="441"/>
                </a:cxn>
                <a:cxn ang="0">
                  <a:pos x="346" y="377"/>
                </a:cxn>
                <a:cxn ang="0">
                  <a:pos x="528" y="377"/>
                </a:cxn>
                <a:cxn ang="0">
                  <a:pos x="600" y="441"/>
                </a:cxn>
                <a:cxn ang="0">
                  <a:pos x="653" y="437"/>
                </a:cxn>
                <a:cxn ang="0">
                  <a:pos x="710" y="367"/>
                </a:cxn>
                <a:cxn ang="0">
                  <a:pos x="780" y="355"/>
                </a:cxn>
                <a:cxn ang="0">
                  <a:pos x="779" y="296"/>
                </a:cxn>
                <a:cxn ang="0">
                  <a:pos x="752" y="217"/>
                </a:cxn>
                <a:cxn ang="0">
                  <a:pos x="687" y="349"/>
                </a:cxn>
                <a:cxn ang="0">
                  <a:pos x="657" y="405"/>
                </a:cxn>
                <a:cxn ang="0">
                  <a:pos x="592" y="412"/>
                </a:cxn>
                <a:cxn ang="0">
                  <a:pos x="550" y="349"/>
                </a:cxn>
                <a:cxn ang="0">
                  <a:pos x="580" y="292"/>
                </a:cxn>
                <a:cxn ang="0">
                  <a:pos x="645" y="286"/>
                </a:cxn>
                <a:cxn ang="0">
                  <a:pos x="687" y="349"/>
                </a:cxn>
                <a:cxn ang="0">
                  <a:pos x="313" y="388"/>
                </a:cxn>
                <a:cxn ang="0">
                  <a:pos x="256" y="418"/>
                </a:cxn>
                <a:cxn ang="0">
                  <a:pos x="193" y="376"/>
                </a:cxn>
                <a:cxn ang="0">
                  <a:pos x="199" y="311"/>
                </a:cxn>
                <a:cxn ang="0">
                  <a:pos x="256" y="281"/>
                </a:cxn>
                <a:cxn ang="0">
                  <a:pos x="319" y="323"/>
                </a:cxn>
                <a:cxn ang="0">
                  <a:pos x="706" y="319"/>
                </a:cxn>
                <a:cxn ang="0">
                  <a:pos x="635" y="256"/>
                </a:cxn>
                <a:cxn ang="0">
                  <a:pos x="557" y="278"/>
                </a:cxn>
                <a:cxn ang="0">
                  <a:pos x="348" y="335"/>
                </a:cxn>
                <a:cxn ang="0">
                  <a:pos x="289" y="262"/>
                </a:cxn>
                <a:cxn ang="0">
                  <a:pos x="208" y="269"/>
                </a:cxn>
                <a:cxn ang="0">
                  <a:pos x="151" y="335"/>
                </a:cxn>
                <a:cxn ang="0">
                  <a:pos x="128" y="286"/>
                </a:cxn>
                <a:cxn ang="0">
                  <a:pos x="178" y="137"/>
                </a:cxn>
                <a:cxn ang="0">
                  <a:pos x="240" y="64"/>
                </a:cxn>
                <a:cxn ang="0">
                  <a:pos x="314" y="30"/>
                </a:cxn>
                <a:cxn ang="0">
                  <a:pos x="390" y="27"/>
                </a:cxn>
                <a:cxn ang="0">
                  <a:pos x="465" y="57"/>
                </a:cxn>
                <a:cxn ang="0">
                  <a:pos x="518" y="117"/>
                </a:cxn>
                <a:cxn ang="0">
                  <a:pos x="539" y="149"/>
                </a:cxn>
                <a:cxn ang="0">
                  <a:pos x="593" y="148"/>
                </a:cxn>
                <a:cxn ang="0">
                  <a:pos x="686" y="181"/>
                </a:cxn>
                <a:cxn ang="0">
                  <a:pos x="744" y="256"/>
                </a:cxn>
                <a:cxn ang="0">
                  <a:pos x="26" y="344"/>
                </a:cxn>
                <a:cxn ang="0">
                  <a:pos x="37" y="336"/>
                </a:cxn>
                <a:cxn ang="0">
                  <a:pos x="40" y="350"/>
                </a:cxn>
                <a:cxn ang="0">
                  <a:pos x="26" y="347"/>
                </a:cxn>
              </a:cxnLst>
              <a:rect l="0" t="0" r="r" b="b"/>
              <a:pathLst>
                <a:path w="783" h="442">
                  <a:moveTo>
                    <a:pt x="699" y="160"/>
                  </a:moveTo>
                  <a:lnTo>
                    <a:pt x="699" y="160"/>
                  </a:lnTo>
                  <a:lnTo>
                    <a:pt x="681" y="149"/>
                  </a:lnTo>
                  <a:lnTo>
                    <a:pt x="664" y="140"/>
                  </a:lnTo>
                  <a:lnTo>
                    <a:pt x="646" y="135"/>
                  </a:lnTo>
                  <a:lnTo>
                    <a:pt x="629" y="129"/>
                  </a:lnTo>
                  <a:lnTo>
                    <a:pt x="612" y="125"/>
                  </a:lnTo>
                  <a:lnTo>
                    <a:pt x="596" y="124"/>
                  </a:lnTo>
                  <a:lnTo>
                    <a:pt x="569" y="122"/>
                  </a:lnTo>
                  <a:lnTo>
                    <a:pt x="569" y="122"/>
                  </a:lnTo>
                  <a:lnTo>
                    <a:pt x="549" y="124"/>
                  </a:lnTo>
                  <a:lnTo>
                    <a:pt x="549" y="124"/>
                  </a:lnTo>
                  <a:lnTo>
                    <a:pt x="542" y="110"/>
                  </a:lnTo>
                  <a:lnTo>
                    <a:pt x="535" y="97"/>
                  </a:lnTo>
                  <a:lnTo>
                    <a:pt x="527" y="84"/>
                  </a:lnTo>
                  <a:lnTo>
                    <a:pt x="518" y="74"/>
                  </a:lnTo>
                  <a:lnTo>
                    <a:pt x="508" y="63"/>
                  </a:lnTo>
                  <a:lnTo>
                    <a:pt x="499" y="52"/>
                  </a:lnTo>
                  <a:lnTo>
                    <a:pt x="488" y="44"/>
                  </a:lnTo>
                  <a:lnTo>
                    <a:pt x="476" y="34"/>
                  </a:lnTo>
                  <a:lnTo>
                    <a:pt x="463" y="26"/>
                  </a:lnTo>
                  <a:lnTo>
                    <a:pt x="451" y="19"/>
                  </a:lnTo>
                  <a:lnTo>
                    <a:pt x="438" y="14"/>
                  </a:lnTo>
                  <a:lnTo>
                    <a:pt x="423" y="9"/>
                  </a:lnTo>
                  <a:lnTo>
                    <a:pt x="408" y="4"/>
                  </a:lnTo>
                  <a:lnTo>
                    <a:pt x="393" y="2"/>
                  </a:lnTo>
                  <a:lnTo>
                    <a:pt x="377" y="0"/>
                  </a:lnTo>
                  <a:lnTo>
                    <a:pt x="361" y="0"/>
                  </a:lnTo>
                  <a:lnTo>
                    <a:pt x="361" y="0"/>
                  </a:lnTo>
                  <a:lnTo>
                    <a:pt x="343" y="0"/>
                  </a:lnTo>
                  <a:lnTo>
                    <a:pt x="325" y="3"/>
                  </a:lnTo>
                  <a:lnTo>
                    <a:pt x="309" y="6"/>
                  </a:lnTo>
                  <a:lnTo>
                    <a:pt x="293" y="10"/>
                  </a:lnTo>
                  <a:lnTo>
                    <a:pt x="278" y="15"/>
                  </a:lnTo>
                  <a:lnTo>
                    <a:pt x="263" y="21"/>
                  </a:lnTo>
                  <a:lnTo>
                    <a:pt x="250" y="27"/>
                  </a:lnTo>
                  <a:lnTo>
                    <a:pt x="237" y="36"/>
                  </a:lnTo>
                  <a:lnTo>
                    <a:pt x="225" y="45"/>
                  </a:lnTo>
                  <a:lnTo>
                    <a:pt x="213" y="55"/>
                  </a:lnTo>
                  <a:lnTo>
                    <a:pt x="202" y="65"/>
                  </a:lnTo>
                  <a:lnTo>
                    <a:pt x="191" y="76"/>
                  </a:lnTo>
                  <a:lnTo>
                    <a:pt x="182" y="87"/>
                  </a:lnTo>
                  <a:lnTo>
                    <a:pt x="172" y="99"/>
                  </a:lnTo>
                  <a:lnTo>
                    <a:pt x="156" y="125"/>
                  </a:lnTo>
                  <a:lnTo>
                    <a:pt x="156" y="125"/>
                  </a:lnTo>
                  <a:lnTo>
                    <a:pt x="143" y="149"/>
                  </a:lnTo>
                  <a:lnTo>
                    <a:pt x="130" y="176"/>
                  </a:lnTo>
                  <a:lnTo>
                    <a:pt x="121" y="202"/>
                  </a:lnTo>
                  <a:lnTo>
                    <a:pt x="113" y="229"/>
                  </a:lnTo>
                  <a:lnTo>
                    <a:pt x="107" y="256"/>
                  </a:lnTo>
                  <a:lnTo>
                    <a:pt x="102" y="284"/>
                  </a:lnTo>
                  <a:lnTo>
                    <a:pt x="99" y="309"/>
                  </a:lnTo>
                  <a:lnTo>
                    <a:pt x="98" y="334"/>
                  </a:lnTo>
                  <a:lnTo>
                    <a:pt x="65" y="334"/>
                  </a:lnTo>
                  <a:lnTo>
                    <a:pt x="65" y="334"/>
                  </a:lnTo>
                  <a:lnTo>
                    <a:pt x="60" y="324"/>
                  </a:lnTo>
                  <a:lnTo>
                    <a:pt x="53" y="317"/>
                  </a:lnTo>
                  <a:lnTo>
                    <a:pt x="49" y="315"/>
                  </a:lnTo>
                  <a:lnTo>
                    <a:pt x="44" y="312"/>
                  </a:lnTo>
                  <a:lnTo>
                    <a:pt x="40" y="311"/>
                  </a:lnTo>
                  <a:lnTo>
                    <a:pt x="34" y="311"/>
                  </a:lnTo>
                  <a:lnTo>
                    <a:pt x="34" y="311"/>
                  </a:lnTo>
                  <a:lnTo>
                    <a:pt x="27" y="312"/>
                  </a:lnTo>
                  <a:lnTo>
                    <a:pt x="21" y="313"/>
                  </a:lnTo>
                  <a:lnTo>
                    <a:pt x="15" y="316"/>
                  </a:lnTo>
                  <a:lnTo>
                    <a:pt x="10" y="320"/>
                  </a:lnTo>
                  <a:lnTo>
                    <a:pt x="6" y="326"/>
                  </a:lnTo>
                  <a:lnTo>
                    <a:pt x="3" y="331"/>
                  </a:lnTo>
                  <a:lnTo>
                    <a:pt x="2" y="338"/>
                  </a:lnTo>
                  <a:lnTo>
                    <a:pt x="0" y="344"/>
                  </a:lnTo>
                  <a:lnTo>
                    <a:pt x="0" y="344"/>
                  </a:lnTo>
                  <a:lnTo>
                    <a:pt x="2" y="351"/>
                  </a:lnTo>
                  <a:lnTo>
                    <a:pt x="3" y="357"/>
                  </a:lnTo>
                  <a:lnTo>
                    <a:pt x="6" y="362"/>
                  </a:lnTo>
                  <a:lnTo>
                    <a:pt x="10" y="367"/>
                  </a:lnTo>
                  <a:lnTo>
                    <a:pt x="15" y="372"/>
                  </a:lnTo>
                  <a:lnTo>
                    <a:pt x="21" y="374"/>
                  </a:lnTo>
                  <a:lnTo>
                    <a:pt x="27" y="377"/>
                  </a:lnTo>
                  <a:lnTo>
                    <a:pt x="34" y="377"/>
                  </a:lnTo>
                  <a:lnTo>
                    <a:pt x="34" y="377"/>
                  </a:lnTo>
                  <a:lnTo>
                    <a:pt x="44" y="376"/>
                  </a:lnTo>
                  <a:lnTo>
                    <a:pt x="52" y="372"/>
                  </a:lnTo>
                  <a:lnTo>
                    <a:pt x="59" y="366"/>
                  </a:lnTo>
                  <a:lnTo>
                    <a:pt x="64" y="358"/>
                  </a:lnTo>
                  <a:lnTo>
                    <a:pt x="106" y="358"/>
                  </a:lnTo>
                  <a:lnTo>
                    <a:pt x="106" y="358"/>
                  </a:lnTo>
                  <a:lnTo>
                    <a:pt x="110" y="359"/>
                  </a:lnTo>
                  <a:lnTo>
                    <a:pt x="163" y="359"/>
                  </a:lnTo>
                  <a:lnTo>
                    <a:pt x="163" y="359"/>
                  </a:lnTo>
                  <a:lnTo>
                    <a:pt x="164" y="367"/>
                  </a:lnTo>
                  <a:lnTo>
                    <a:pt x="167" y="377"/>
                  </a:lnTo>
                  <a:lnTo>
                    <a:pt x="172" y="392"/>
                  </a:lnTo>
                  <a:lnTo>
                    <a:pt x="182" y="407"/>
                  </a:lnTo>
                  <a:lnTo>
                    <a:pt x="193" y="419"/>
                  </a:lnTo>
                  <a:lnTo>
                    <a:pt x="206" y="428"/>
                  </a:lnTo>
                  <a:lnTo>
                    <a:pt x="221" y="437"/>
                  </a:lnTo>
                  <a:lnTo>
                    <a:pt x="239" y="441"/>
                  </a:lnTo>
                  <a:lnTo>
                    <a:pt x="247" y="442"/>
                  </a:lnTo>
                  <a:lnTo>
                    <a:pt x="256" y="442"/>
                  </a:lnTo>
                  <a:lnTo>
                    <a:pt x="256" y="442"/>
                  </a:lnTo>
                  <a:lnTo>
                    <a:pt x="264" y="442"/>
                  </a:lnTo>
                  <a:lnTo>
                    <a:pt x="274" y="441"/>
                  </a:lnTo>
                  <a:lnTo>
                    <a:pt x="290" y="437"/>
                  </a:lnTo>
                  <a:lnTo>
                    <a:pt x="305" y="428"/>
                  </a:lnTo>
                  <a:lnTo>
                    <a:pt x="319" y="419"/>
                  </a:lnTo>
                  <a:lnTo>
                    <a:pt x="329" y="407"/>
                  </a:lnTo>
                  <a:lnTo>
                    <a:pt x="339" y="392"/>
                  </a:lnTo>
                  <a:lnTo>
                    <a:pt x="346" y="377"/>
                  </a:lnTo>
                  <a:lnTo>
                    <a:pt x="347" y="367"/>
                  </a:lnTo>
                  <a:lnTo>
                    <a:pt x="348" y="359"/>
                  </a:lnTo>
                  <a:lnTo>
                    <a:pt x="526" y="359"/>
                  </a:lnTo>
                  <a:lnTo>
                    <a:pt x="526" y="359"/>
                  </a:lnTo>
                  <a:lnTo>
                    <a:pt x="527" y="367"/>
                  </a:lnTo>
                  <a:lnTo>
                    <a:pt x="528" y="377"/>
                  </a:lnTo>
                  <a:lnTo>
                    <a:pt x="535" y="392"/>
                  </a:lnTo>
                  <a:lnTo>
                    <a:pt x="545" y="407"/>
                  </a:lnTo>
                  <a:lnTo>
                    <a:pt x="556" y="419"/>
                  </a:lnTo>
                  <a:lnTo>
                    <a:pt x="569" y="428"/>
                  </a:lnTo>
                  <a:lnTo>
                    <a:pt x="584" y="437"/>
                  </a:lnTo>
                  <a:lnTo>
                    <a:pt x="600" y="441"/>
                  </a:lnTo>
                  <a:lnTo>
                    <a:pt x="610" y="442"/>
                  </a:lnTo>
                  <a:lnTo>
                    <a:pt x="618" y="442"/>
                  </a:lnTo>
                  <a:lnTo>
                    <a:pt x="618" y="442"/>
                  </a:lnTo>
                  <a:lnTo>
                    <a:pt x="627" y="442"/>
                  </a:lnTo>
                  <a:lnTo>
                    <a:pt x="635" y="441"/>
                  </a:lnTo>
                  <a:lnTo>
                    <a:pt x="653" y="437"/>
                  </a:lnTo>
                  <a:lnTo>
                    <a:pt x="668" y="428"/>
                  </a:lnTo>
                  <a:lnTo>
                    <a:pt x="681" y="419"/>
                  </a:lnTo>
                  <a:lnTo>
                    <a:pt x="692" y="407"/>
                  </a:lnTo>
                  <a:lnTo>
                    <a:pt x="702" y="392"/>
                  </a:lnTo>
                  <a:lnTo>
                    <a:pt x="707" y="377"/>
                  </a:lnTo>
                  <a:lnTo>
                    <a:pt x="710" y="367"/>
                  </a:lnTo>
                  <a:lnTo>
                    <a:pt x="711" y="359"/>
                  </a:lnTo>
                  <a:lnTo>
                    <a:pt x="771" y="359"/>
                  </a:lnTo>
                  <a:lnTo>
                    <a:pt x="771" y="359"/>
                  </a:lnTo>
                  <a:lnTo>
                    <a:pt x="776" y="358"/>
                  </a:lnTo>
                  <a:lnTo>
                    <a:pt x="780" y="355"/>
                  </a:lnTo>
                  <a:lnTo>
                    <a:pt x="780" y="355"/>
                  </a:lnTo>
                  <a:lnTo>
                    <a:pt x="783" y="351"/>
                  </a:lnTo>
                  <a:lnTo>
                    <a:pt x="783" y="347"/>
                  </a:lnTo>
                  <a:lnTo>
                    <a:pt x="783" y="347"/>
                  </a:lnTo>
                  <a:lnTo>
                    <a:pt x="783" y="330"/>
                  </a:lnTo>
                  <a:lnTo>
                    <a:pt x="782" y="312"/>
                  </a:lnTo>
                  <a:lnTo>
                    <a:pt x="779" y="296"/>
                  </a:lnTo>
                  <a:lnTo>
                    <a:pt x="776" y="281"/>
                  </a:lnTo>
                  <a:lnTo>
                    <a:pt x="772" y="266"/>
                  </a:lnTo>
                  <a:lnTo>
                    <a:pt x="768" y="252"/>
                  </a:lnTo>
                  <a:lnTo>
                    <a:pt x="764" y="240"/>
                  </a:lnTo>
                  <a:lnTo>
                    <a:pt x="759" y="228"/>
                  </a:lnTo>
                  <a:lnTo>
                    <a:pt x="752" y="217"/>
                  </a:lnTo>
                  <a:lnTo>
                    <a:pt x="746" y="206"/>
                  </a:lnTo>
                  <a:lnTo>
                    <a:pt x="732" y="189"/>
                  </a:lnTo>
                  <a:lnTo>
                    <a:pt x="717" y="172"/>
                  </a:lnTo>
                  <a:lnTo>
                    <a:pt x="699" y="160"/>
                  </a:lnTo>
                  <a:lnTo>
                    <a:pt x="699" y="160"/>
                  </a:lnTo>
                  <a:close/>
                  <a:moveTo>
                    <a:pt x="687" y="349"/>
                  </a:moveTo>
                  <a:lnTo>
                    <a:pt x="687" y="349"/>
                  </a:lnTo>
                  <a:lnTo>
                    <a:pt x="686" y="362"/>
                  </a:lnTo>
                  <a:lnTo>
                    <a:pt x="681" y="376"/>
                  </a:lnTo>
                  <a:lnTo>
                    <a:pt x="675" y="388"/>
                  </a:lnTo>
                  <a:lnTo>
                    <a:pt x="667" y="397"/>
                  </a:lnTo>
                  <a:lnTo>
                    <a:pt x="657" y="405"/>
                  </a:lnTo>
                  <a:lnTo>
                    <a:pt x="645" y="412"/>
                  </a:lnTo>
                  <a:lnTo>
                    <a:pt x="633" y="416"/>
                  </a:lnTo>
                  <a:lnTo>
                    <a:pt x="618" y="418"/>
                  </a:lnTo>
                  <a:lnTo>
                    <a:pt x="618" y="418"/>
                  </a:lnTo>
                  <a:lnTo>
                    <a:pt x="604" y="416"/>
                  </a:lnTo>
                  <a:lnTo>
                    <a:pt x="592" y="412"/>
                  </a:lnTo>
                  <a:lnTo>
                    <a:pt x="580" y="405"/>
                  </a:lnTo>
                  <a:lnTo>
                    <a:pt x="570" y="397"/>
                  </a:lnTo>
                  <a:lnTo>
                    <a:pt x="561" y="388"/>
                  </a:lnTo>
                  <a:lnTo>
                    <a:pt x="556" y="376"/>
                  </a:lnTo>
                  <a:lnTo>
                    <a:pt x="551" y="362"/>
                  </a:lnTo>
                  <a:lnTo>
                    <a:pt x="550" y="349"/>
                  </a:lnTo>
                  <a:lnTo>
                    <a:pt x="550" y="349"/>
                  </a:lnTo>
                  <a:lnTo>
                    <a:pt x="551" y="335"/>
                  </a:lnTo>
                  <a:lnTo>
                    <a:pt x="556" y="323"/>
                  </a:lnTo>
                  <a:lnTo>
                    <a:pt x="561" y="311"/>
                  </a:lnTo>
                  <a:lnTo>
                    <a:pt x="570" y="301"/>
                  </a:lnTo>
                  <a:lnTo>
                    <a:pt x="580" y="292"/>
                  </a:lnTo>
                  <a:lnTo>
                    <a:pt x="592" y="286"/>
                  </a:lnTo>
                  <a:lnTo>
                    <a:pt x="604" y="282"/>
                  </a:lnTo>
                  <a:lnTo>
                    <a:pt x="618" y="281"/>
                  </a:lnTo>
                  <a:lnTo>
                    <a:pt x="618" y="281"/>
                  </a:lnTo>
                  <a:lnTo>
                    <a:pt x="633" y="282"/>
                  </a:lnTo>
                  <a:lnTo>
                    <a:pt x="645" y="286"/>
                  </a:lnTo>
                  <a:lnTo>
                    <a:pt x="657" y="292"/>
                  </a:lnTo>
                  <a:lnTo>
                    <a:pt x="667" y="301"/>
                  </a:lnTo>
                  <a:lnTo>
                    <a:pt x="675" y="311"/>
                  </a:lnTo>
                  <a:lnTo>
                    <a:pt x="681" y="323"/>
                  </a:lnTo>
                  <a:lnTo>
                    <a:pt x="686" y="335"/>
                  </a:lnTo>
                  <a:lnTo>
                    <a:pt x="687" y="349"/>
                  </a:lnTo>
                  <a:lnTo>
                    <a:pt x="687" y="349"/>
                  </a:lnTo>
                  <a:close/>
                  <a:moveTo>
                    <a:pt x="324" y="349"/>
                  </a:moveTo>
                  <a:lnTo>
                    <a:pt x="324" y="349"/>
                  </a:lnTo>
                  <a:lnTo>
                    <a:pt x="323" y="362"/>
                  </a:lnTo>
                  <a:lnTo>
                    <a:pt x="319" y="376"/>
                  </a:lnTo>
                  <a:lnTo>
                    <a:pt x="313" y="388"/>
                  </a:lnTo>
                  <a:lnTo>
                    <a:pt x="304" y="397"/>
                  </a:lnTo>
                  <a:lnTo>
                    <a:pt x="294" y="405"/>
                  </a:lnTo>
                  <a:lnTo>
                    <a:pt x="282" y="412"/>
                  </a:lnTo>
                  <a:lnTo>
                    <a:pt x="270" y="416"/>
                  </a:lnTo>
                  <a:lnTo>
                    <a:pt x="256" y="418"/>
                  </a:lnTo>
                  <a:lnTo>
                    <a:pt x="256" y="418"/>
                  </a:lnTo>
                  <a:lnTo>
                    <a:pt x="241" y="416"/>
                  </a:lnTo>
                  <a:lnTo>
                    <a:pt x="229" y="412"/>
                  </a:lnTo>
                  <a:lnTo>
                    <a:pt x="217" y="405"/>
                  </a:lnTo>
                  <a:lnTo>
                    <a:pt x="208" y="397"/>
                  </a:lnTo>
                  <a:lnTo>
                    <a:pt x="199" y="388"/>
                  </a:lnTo>
                  <a:lnTo>
                    <a:pt x="193" y="376"/>
                  </a:lnTo>
                  <a:lnTo>
                    <a:pt x="189" y="362"/>
                  </a:lnTo>
                  <a:lnTo>
                    <a:pt x="187" y="349"/>
                  </a:lnTo>
                  <a:lnTo>
                    <a:pt x="187" y="349"/>
                  </a:lnTo>
                  <a:lnTo>
                    <a:pt x="189" y="335"/>
                  </a:lnTo>
                  <a:lnTo>
                    <a:pt x="193" y="323"/>
                  </a:lnTo>
                  <a:lnTo>
                    <a:pt x="199" y="311"/>
                  </a:lnTo>
                  <a:lnTo>
                    <a:pt x="208" y="301"/>
                  </a:lnTo>
                  <a:lnTo>
                    <a:pt x="217" y="292"/>
                  </a:lnTo>
                  <a:lnTo>
                    <a:pt x="229" y="286"/>
                  </a:lnTo>
                  <a:lnTo>
                    <a:pt x="241" y="282"/>
                  </a:lnTo>
                  <a:lnTo>
                    <a:pt x="256" y="281"/>
                  </a:lnTo>
                  <a:lnTo>
                    <a:pt x="256" y="281"/>
                  </a:lnTo>
                  <a:lnTo>
                    <a:pt x="270" y="282"/>
                  </a:lnTo>
                  <a:lnTo>
                    <a:pt x="282" y="286"/>
                  </a:lnTo>
                  <a:lnTo>
                    <a:pt x="294" y="292"/>
                  </a:lnTo>
                  <a:lnTo>
                    <a:pt x="304" y="301"/>
                  </a:lnTo>
                  <a:lnTo>
                    <a:pt x="313" y="311"/>
                  </a:lnTo>
                  <a:lnTo>
                    <a:pt x="319" y="323"/>
                  </a:lnTo>
                  <a:lnTo>
                    <a:pt x="323" y="335"/>
                  </a:lnTo>
                  <a:lnTo>
                    <a:pt x="324" y="349"/>
                  </a:lnTo>
                  <a:lnTo>
                    <a:pt x="324" y="349"/>
                  </a:lnTo>
                  <a:close/>
                  <a:moveTo>
                    <a:pt x="710" y="335"/>
                  </a:moveTo>
                  <a:lnTo>
                    <a:pt x="710" y="335"/>
                  </a:lnTo>
                  <a:lnTo>
                    <a:pt x="706" y="319"/>
                  </a:lnTo>
                  <a:lnTo>
                    <a:pt x="700" y="304"/>
                  </a:lnTo>
                  <a:lnTo>
                    <a:pt x="691" y="290"/>
                  </a:lnTo>
                  <a:lnTo>
                    <a:pt x="679" y="278"/>
                  </a:lnTo>
                  <a:lnTo>
                    <a:pt x="667" y="269"/>
                  </a:lnTo>
                  <a:lnTo>
                    <a:pt x="652" y="262"/>
                  </a:lnTo>
                  <a:lnTo>
                    <a:pt x="635" y="256"/>
                  </a:lnTo>
                  <a:lnTo>
                    <a:pt x="618" y="255"/>
                  </a:lnTo>
                  <a:lnTo>
                    <a:pt x="618" y="255"/>
                  </a:lnTo>
                  <a:lnTo>
                    <a:pt x="602" y="256"/>
                  </a:lnTo>
                  <a:lnTo>
                    <a:pt x="585" y="262"/>
                  </a:lnTo>
                  <a:lnTo>
                    <a:pt x="570" y="269"/>
                  </a:lnTo>
                  <a:lnTo>
                    <a:pt x="557" y="278"/>
                  </a:lnTo>
                  <a:lnTo>
                    <a:pt x="546" y="290"/>
                  </a:lnTo>
                  <a:lnTo>
                    <a:pt x="537" y="304"/>
                  </a:lnTo>
                  <a:lnTo>
                    <a:pt x="530" y="319"/>
                  </a:lnTo>
                  <a:lnTo>
                    <a:pt x="526" y="335"/>
                  </a:lnTo>
                  <a:lnTo>
                    <a:pt x="348" y="335"/>
                  </a:lnTo>
                  <a:lnTo>
                    <a:pt x="348" y="335"/>
                  </a:lnTo>
                  <a:lnTo>
                    <a:pt x="344" y="319"/>
                  </a:lnTo>
                  <a:lnTo>
                    <a:pt x="338" y="304"/>
                  </a:lnTo>
                  <a:lnTo>
                    <a:pt x="328" y="290"/>
                  </a:lnTo>
                  <a:lnTo>
                    <a:pt x="317" y="278"/>
                  </a:lnTo>
                  <a:lnTo>
                    <a:pt x="304" y="269"/>
                  </a:lnTo>
                  <a:lnTo>
                    <a:pt x="289" y="262"/>
                  </a:lnTo>
                  <a:lnTo>
                    <a:pt x="273" y="256"/>
                  </a:lnTo>
                  <a:lnTo>
                    <a:pt x="256" y="255"/>
                  </a:lnTo>
                  <a:lnTo>
                    <a:pt x="256" y="255"/>
                  </a:lnTo>
                  <a:lnTo>
                    <a:pt x="239" y="256"/>
                  </a:lnTo>
                  <a:lnTo>
                    <a:pt x="222" y="262"/>
                  </a:lnTo>
                  <a:lnTo>
                    <a:pt x="208" y="269"/>
                  </a:lnTo>
                  <a:lnTo>
                    <a:pt x="195" y="278"/>
                  </a:lnTo>
                  <a:lnTo>
                    <a:pt x="183" y="290"/>
                  </a:lnTo>
                  <a:lnTo>
                    <a:pt x="174" y="304"/>
                  </a:lnTo>
                  <a:lnTo>
                    <a:pt x="168" y="319"/>
                  </a:lnTo>
                  <a:lnTo>
                    <a:pt x="164" y="335"/>
                  </a:lnTo>
                  <a:lnTo>
                    <a:pt x="151" y="335"/>
                  </a:lnTo>
                  <a:lnTo>
                    <a:pt x="151" y="335"/>
                  </a:lnTo>
                  <a:lnTo>
                    <a:pt x="147" y="334"/>
                  </a:lnTo>
                  <a:lnTo>
                    <a:pt x="122" y="334"/>
                  </a:lnTo>
                  <a:lnTo>
                    <a:pt x="122" y="334"/>
                  </a:lnTo>
                  <a:lnTo>
                    <a:pt x="124" y="311"/>
                  </a:lnTo>
                  <a:lnTo>
                    <a:pt x="128" y="286"/>
                  </a:lnTo>
                  <a:lnTo>
                    <a:pt x="132" y="262"/>
                  </a:lnTo>
                  <a:lnTo>
                    <a:pt x="137" y="236"/>
                  </a:lnTo>
                  <a:lnTo>
                    <a:pt x="145" y="210"/>
                  </a:lnTo>
                  <a:lnTo>
                    <a:pt x="153" y="185"/>
                  </a:lnTo>
                  <a:lnTo>
                    <a:pt x="164" y="160"/>
                  </a:lnTo>
                  <a:lnTo>
                    <a:pt x="178" y="137"/>
                  </a:lnTo>
                  <a:lnTo>
                    <a:pt x="178" y="137"/>
                  </a:lnTo>
                  <a:lnTo>
                    <a:pt x="193" y="114"/>
                  </a:lnTo>
                  <a:lnTo>
                    <a:pt x="210" y="93"/>
                  </a:lnTo>
                  <a:lnTo>
                    <a:pt x="220" y="83"/>
                  </a:lnTo>
                  <a:lnTo>
                    <a:pt x="229" y="74"/>
                  </a:lnTo>
                  <a:lnTo>
                    <a:pt x="240" y="64"/>
                  </a:lnTo>
                  <a:lnTo>
                    <a:pt x="251" y="57"/>
                  </a:lnTo>
                  <a:lnTo>
                    <a:pt x="262" y="49"/>
                  </a:lnTo>
                  <a:lnTo>
                    <a:pt x="274" y="44"/>
                  </a:lnTo>
                  <a:lnTo>
                    <a:pt x="287" y="38"/>
                  </a:lnTo>
                  <a:lnTo>
                    <a:pt x="301" y="33"/>
                  </a:lnTo>
                  <a:lnTo>
                    <a:pt x="314" y="30"/>
                  </a:lnTo>
                  <a:lnTo>
                    <a:pt x="329" y="27"/>
                  </a:lnTo>
                  <a:lnTo>
                    <a:pt x="344" y="26"/>
                  </a:lnTo>
                  <a:lnTo>
                    <a:pt x="361" y="25"/>
                  </a:lnTo>
                  <a:lnTo>
                    <a:pt x="361" y="25"/>
                  </a:lnTo>
                  <a:lnTo>
                    <a:pt x="375" y="26"/>
                  </a:lnTo>
                  <a:lnTo>
                    <a:pt x="390" y="27"/>
                  </a:lnTo>
                  <a:lnTo>
                    <a:pt x="404" y="30"/>
                  </a:lnTo>
                  <a:lnTo>
                    <a:pt x="417" y="33"/>
                  </a:lnTo>
                  <a:lnTo>
                    <a:pt x="431" y="38"/>
                  </a:lnTo>
                  <a:lnTo>
                    <a:pt x="443" y="44"/>
                  </a:lnTo>
                  <a:lnTo>
                    <a:pt x="454" y="51"/>
                  </a:lnTo>
                  <a:lnTo>
                    <a:pt x="465" y="57"/>
                  </a:lnTo>
                  <a:lnTo>
                    <a:pt x="476" y="65"/>
                  </a:lnTo>
                  <a:lnTo>
                    <a:pt x="485" y="75"/>
                  </a:lnTo>
                  <a:lnTo>
                    <a:pt x="495" y="84"/>
                  </a:lnTo>
                  <a:lnTo>
                    <a:pt x="503" y="94"/>
                  </a:lnTo>
                  <a:lnTo>
                    <a:pt x="511" y="105"/>
                  </a:lnTo>
                  <a:lnTo>
                    <a:pt x="518" y="117"/>
                  </a:lnTo>
                  <a:lnTo>
                    <a:pt x="523" y="129"/>
                  </a:lnTo>
                  <a:lnTo>
                    <a:pt x="530" y="141"/>
                  </a:lnTo>
                  <a:lnTo>
                    <a:pt x="530" y="141"/>
                  </a:lnTo>
                  <a:lnTo>
                    <a:pt x="531" y="145"/>
                  </a:lnTo>
                  <a:lnTo>
                    <a:pt x="535" y="148"/>
                  </a:lnTo>
                  <a:lnTo>
                    <a:pt x="539" y="149"/>
                  </a:lnTo>
                  <a:lnTo>
                    <a:pt x="543" y="149"/>
                  </a:lnTo>
                  <a:lnTo>
                    <a:pt x="543" y="149"/>
                  </a:lnTo>
                  <a:lnTo>
                    <a:pt x="551" y="148"/>
                  </a:lnTo>
                  <a:lnTo>
                    <a:pt x="569" y="147"/>
                  </a:lnTo>
                  <a:lnTo>
                    <a:pt x="569" y="147"/>
                  </a:lnTo>
                  <a:lnTo>
                    <a:pt x="593" y="148"/>
                  </a:lnTo>
                  <a:lnTo>
                    <a:pt x="608" y="151"/>
                  </a:lnTo>
                  <a:lnTo>
                    <a:pt x="623" y="153"/>
                  </a:lnTo>
                  <a:lnTo>
                    <a:pt x="638" y="158"/>
                  </a:lnTo>
                  <a:lnTo>
                    <a:pt x="654" y="163"/>
                  </a:lnTo>
                  <a:lnTo>
                    <a:pt x="671" y="171"/>
                  </a:lnTo>
                  <a:lnTo>
                    <a:pt x="686" y="181"/>
                  </a:lnTo>
                  <a:lnTo>
                    <a:pt x="686" y="181"/>
                  </a:lnTo>
                  <a:lnTo>
                    <a:pt x="699" y="191"/>
                  </a:lnTo>
                  <a:lnTo>
                    <a:pt x="711" y="204"/>
                  </a:lnTo>
                  <a:lnTo>
                    <a:pt x="723" y="218"/>
                  </a:lnTo>
                  <a:lnTo>
                    <a:pt x="734" y="236"/>
                  </a:lnTo>
                  <a:lnTo>
                    <a:pt x="744" y="256"/>
                  </a:lnTo>
                  <a:lnTo>
                    <a:pt x="751" y="279"/>
                  </a:lnTo>
                  <a:lnTo>
                    <a:pt x="756" y="305"/>
                  </a:lnTo>
                  <a:lnTo>
                    <a:pt x="759" y="335"/>
                  </a:lnTo>
                  <a:lnTo>
                    <a:pt x="710" y="335"/>
                  </a:lnTo>
                  <a:close/>
                  <a:moveTo>
                    <a:pt x="26" y="344"/>
                  </a:moveTo>
                  <a:lnTo>
                    <a:pt x="26" y="344"/>
                  </a:lnTo>
                  <a:lnTo>
                    <a:pt x="26" y="340"/>
                  </a:lnTo>
                  <a:lnTo>
                    <a:pt x="27" y="338"/>
                  </a:lnTo>
                  <a:lnTo>
                    <a:pt x="30" y="336"/>
                  </a:lnTo>
                  <a:lnTo>
                    <a:pt x="34" y="336"/>
                  </a:lnTo>
                  <a:lnTo>
                    <a:pt x="34" y="336"/>
                  </a:lnTo>
                  <a:lnTo>
                    <a:pt x="37" y="336"/>
                  </a:lnTo>
                  <a:lnTo>
                    <a:pt x="40" y="338"/>
                  </a:lnTo>
                  <a:lnTo>
                    <a:pt x="41" y="340"/>
                  </a:lnTo>
                  <a:lnTo>
                    <a:pt x="42" y="344"/>
                  </a:lnTo>
                  <a:lnTo>
                    <a:pt x="42" y="344"/>
                  </a:lnTo>
                  <a:lnTo>
                    <a:pt x="41" y="347"/>
                  </a:lnTo>
                  <a:lnTo>
                    <a:pt x="40" y="350"/>
                  </a:lnTo>
                  <a:lnTo>
                    <a:pt x="37" y="351"/>
                  </a:lnTo>
                  <a:lnTo>
                    <a:pt x="34" y="353"/>
                  </a:lnTo>
                  <a:lnTo>
                    <a:pt x="34" y="353"/>
                  </a:lnTo>
                  <a:lnTo>
                    <a:pt x="30" y="351"/>
                  </a:lnTo>
                  <a:lnTo>
                    <a:pt x="27" y="350"/>
                  </a:lnTo>
                  <a:lnTo>
                    <a:pt x="26" y="347"/>
                  </a:lnTo>
                  <a:lnTo>
                    <a:pt x="26" y="344"/>
                  </a:lnTo>
                  <a:lnTo>
                    <a:pt x="26" y="344"/>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8384" name="Freeform 246"/>
            <p:cNvSpPr>
              <a:spLocks/>
            </p:cNvSpPr>
            <p:nvPr/>
          </p:nvSpPr>
          <p:spPr bwMode="auto">
            <a:xfrm>
              <a:off x="5102225" y="2949575"/>
              <a:ext cx="107950" cy="109538"/>
            </a:xfrm>
            <a:custGeom>
              <a:avLst/>
              <a:gdLst>
                <a:gd name="T0" fmla="*/ 69 w 137"/>
                <a:gd name="T1" fmla="*/ 0 h 137"/>
                <a:gd name="T2" fmla="*/ 69 w 137"/>
                <a:gd name="T3" fmla="*/ 0 h 137"/>
                <a:gd name="T4" fmla="*/ 54 w 137"/>
                <a:gd name="T5" fmla="*/ 1 h 137"/>
                <a:gd name="T6" fmla="*/ 42 w 137"/>
                <a:gd name="T7" fmla="*/ 5 h 137"/>
                <a:gd name="T8" fmla="*/ 30 w 137"/>
                <a:gd name="T9" fmla="*/ 11 h 137"/>
                <a:gd name="T10" fmla="*/ 21 w 137"/>
                <a:gd name="T11" fmla="*/ 20 h 137"/>
                <a:gd name="T12" fmla="*/ 12 w 137"/>
                <a:gd name="T13" fmla="*/ 30 h 137"/>
                <a:gd name="T14" fmla="*/ 6 w 137"/>
                <a:gd name="T15" fmla="*/ 42 h 137"/>
                <a:gd name="T16" fmla="*/ 2 w 137"/>
                <a:gd name="T17" fmla="*/ 54 h 137"/>
                <a:gd name="T18" fmla="*/ 0 w 137"/>
                <a:gd name="T19" fmla="*/ 68 h 137"/>
                <a:gd name="T20" fmla="*/ 0 w 137"/>
                <a:gd name="T21" fmla="*/ 68 h 137"/>
                <a:gd name="T22" fmla="*/ 2 w 137"/>
                <a:gd name="T23" fmla="*/ 81 h 137"/>
                <a:gd name="T24" fmla="*/ 6 w 137"/>
                <a:gd name="T25" fmla="*/ 95 h 137"/>
                <a:gd name="T26" fmla="*/ 12 w 137"/>
                <a:gd name="T27" fmla="*/ 107 h 137"/>
                <a:gd name="T28" fmla="*/ 21 w 137"/>
                <a:gd name="T29" fmla="*/ 116 h 137"/>
                <a:gd name="T30" fmla="*/ 30 w 137"/>
                <a:gd name="T31" fmla="*/ 124 h 137"/>
                <a:gd name="T32" fmla="*/ 42 w 137"/>
                <a:gd name="T33" fmla="*/ 131 h 137"/>
                <a:gd name="T34" fmla="*/ 54 w 137"/>
                <a:gd name="T35" fmla="*/ 135 h 137"/>
                <a:gd name="T36" fmla="*/ 69 w 137"/>
                <a:gd name="T37" fmla="*/ 137 h 137"/>
                <a:gd name="T38" fmla="*/ 69 w 137"/>
                <a:gd name="T39" fmla="*/ 137 h 137"/>
                <a:gd name="T40" fmla="*/ 83 w 137"/>
                <a:gd name="T41" fmla="*/ 135 h 137"/>
                <a:gd name="T42" fmla="*/ 95 w 137"/>
                <a:gd name="T43" fmla="*/ 131 h 137"/>
                <a:gd name="T44" fmla="*/ 107 w 137"/>
                <a:gd name="T45" fmla="*/ 124 h 137"/>
                <a:gd name="T46" fmla="*/ 117 w 137"/>
                <a:gd name="T47" fmla="*/ 116 h 137"/>
                <a:gd name="T48" fmla="*/ 126 w 137"/>
                <a:gd name="T49" fmla="*/ 107 h 137"/>
                <a:gd name="T50" fmla="*/ 132 w 137"/>
                <a:gd name="T51" fmla="*/ 95 h 137"/>
                <a:gd name="T52" fmla="*/ 136 w 137"/>
                <a:gd name="T53" fmla="*/ 81 h 137"/>
                <a:gd name="T54" fmla="*/ 137 w 137"/>
                <a:gd name="T55" fmla="*/ 68 h 137"/>
                <a:gd name="T56" fmla="*/ 137 w 137"/>
                <a:gd name="T57" fmla="*/ 68 h 137"/>
                <a:gd name="T58" fmla="*/ 136 w 137"/>
                <a:gd name="T59" fmla="*/ 54 h 137"/>
                <a:gd name="T60" fmla="*/ 132 w 137"/>
                <a:gd name="T61" fmla="*/ 42 h 137"/>
                <a:gd name="T62" fmla="*/ 126 w 137"/>
                <a:gd name="T63" fmla="*/ 30 h 137"/>
                <a:gd name="T64" fmla="*/ 117 w 137"/>
                <a:gd name="T65" fmla="*/ 20 h 137"/>
                <a:gd name="T66" fmla="*/ 107 w 137"/>
                <a:gd name="T67" fmla="*/ 11 h 137"/>
                <a:gd name="T68" fmla="*/ 95 w 137"/>
                <a:gd name="T69" fmla="*/ 5 h 137"/>
                <a:gd name="T70" fmla="*/ 83 w 137"/>
                <a:gd name="T71" fmla="*/ 1 h 137"/>
                <a:gd name="T72" fmla="*/ 69 w 137"/>
                <a:gd name="T73" fmla="*/ 0 h 137"/>
                <a:gd name="T74" fmla="*/ 69 w 137"/>
                <a:gd name="T75" fmla="*/ 0 h 1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7"/>
                <a:gd name="T115" fmla="*/ 0 h 137"/>
                <a:gd name="T116" fmla="*/ 137 w 137"/>
                <a:gd name="T117" fmla="*/ 137 h 1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7" h="137">
                  <a:moveTo>
                    <a:pt x="69" y="0"/>
                  </a:moveTo>
                  <a:lnTo>
                    <a:pt x="69" y="0"/>
                  </a:lnTo>
                  <a:lnTo>
                    <a:pt x="54" y="1"/>
                  </a:lnTo>
                  <a:lnTo>
                    <a:pt x="42" y="5"/>
                  </a:lnTo>
                  <a:lnTo>
                    <a:pt x="30" y="11"/>
                  </a:lnTo>
                  <a:lnTo>
                    <a:pt x="21" y="20"/>
                  </a:lnTo>
                  <a:lnTo>
                    <a:pt x="12" y="30"/>
                  </a:lnTo>
                  <a:lnTo>
                    <a:pt x="6" y="42"/>
                  </a:lnTo>
                  <a:lnTo>
                    <a:pt x="2" y="54"/>
                  </a:lnTo>
                  <a:lnTo>
                    <a:pt x="0" y="68"/>
                  </a:lnTo>
                  <a:lnTo>
                    <a:pt x="2" y="81"/>
                  </a:lnTo>
                  <a:lnTo>
                    <a:pt x="6" y="95"/>
                  </a:lnTo>
                  <a:lnTo>
                    <a:pt x="12" y="107"/>
                  </a:lnTo>
                  <a:lnTo>
                    <a:pt x="21" y="116"/>
                  </a:lnTo>
                  <a:lnTo>
                    <a:pt x="30" y="124"/>
                  </a:lnTo>
                  <a:lnTo>
                    <a:pt x="42" y="131"/>
                  </a:lnTo>
                  <a:lnTo>
                    <a:pt x="54" y="135"/>
                  </a:lnTo>
                  <a:lnTo>
                    <a:pt x="69" y="137"/>
                  </a:lnTo>
                  <a:lnTo>
                    <a:pt x="83" y="135"/>
                  </a:lnTo>
                  <a:lnTo>
                    <a:pt x="95" y="131"/>
                  </a:lnTo>
                  <a:lnTo>
                    <a:pt x="107" y="124"/>
                  </a:lnTo>
                  <a:lnTo>
                    <a:pt x="117" y="116"/>
                  </a:lnTo>
                  <a:lnTo>
                    <a:pt x="126" y="107"/>
                  </a:lnTo>
                  <a:lnTo>
                    <a:pt x="132" y="95"/>
                  </a:lnTo>
                  <a:lnTo>
                    <a:pt x="136" y="81"/>
                  </a:lnTo>
                  <a:lnTo>
                    <a:pt x="137" y="68"/>
                  </a:lnTo>
                  <a:lnTo>
                    <a:pt x="136" y="54"/>
                  </a:lnTo>
                  <a:lnTo>
                    <a:pt x="132" y="42"/>
                  </a:lnTo>
                  <a:lnTo>
                    <a:pt x="126" y="30"/>
                  </a:lnTo>
                  <a:lnTo>
                    <a:pt x="117" y="20"/>
                  </a:lnTo>
                  <a:lnTo>
                    <a:pt x="107" y="11"/>
                  </a:lnTo>
                  <a:lnTo>
                    <a:pt x="95" y="5"/>
                  </a:lnTo>
                  <a:lnTo>
                    <a:pt x="83" y="1"/>
                  </a:lnTo>
                  <a:lnTo>
                    <a:pt x="69" y="0"/>
                  </a:lnTo>
                  <a:close/>
                </a:path>
              </a:pathLst>
            </a:custGeom>
            <a:solidFill>
              <a:schemeClr val="bg2"/>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385" name="Freeform 247"/>
            <p:cNvSpPr>
              <a:spLocks/>
            </p:cNvSpPr>
            <p:nvPr/>
          </p:nvSpPr>
          <p:spPr bwMode="auto">
            <a:xfrm>
              <a:off x="5391150" y="2949575"/>
              <a:ext cx="107950" cy="109538"/>
            </a:xfrm>
            <a:custGeom>
              <a:avLst/>
              <a:gdLst>
                <a:gd name="T0" fmla="*/ 68 w 137"/>
                <a:gd name="T1" fmla="*/ 0 h 137"/>
                <a:gd name="T2" fmla="*/ 68 w 137"/>
                <a:gd name="T3" fmla="*/ 0 h 137"/>
                <a:gd name="T4" fmla="*/ 54 w 137"/>
                <a:gd name="T5" fmla="*/ 1 h 137"/>
                <a:gd name="T6" fmla="*/ 42 w 137"/>
                <a:gd name="T7" fmla="*/ 5 h 137"/>
                <a:gd name="T8" fmla="*/ 30 w 137"/>
                <a:gd name="T9" fmla="*/ 11 h 137"/>
                <a:gd name="T10" fmla="*/ 20 w 137"/>
                <a:gd name="T11" fmla="*/ 20 h 137"/>
                <a:gd name="T12" fmla="*/ 11 w 137"/>
                <a:gd name="T13" fmla="*/ 30 h 137"/>
                <a:gd name="T14" fmla="*/ 6 w 137"/>
                <a:gd name="T15" fmla="*/ 42 h 137"/>
                <a:gd name="T16" fmla="*/ 1 w 137"/>
                <a:gd name="T17" fmla="*/ 54 h 137"/>
                <a:gd name="T18" fmla="*/ 0 w 137"/>
                <a:gd name="T19" fmla="*/ 68 h 137"/>
                <a:gd name="T20" fmla="*/ 0 w 137"/>
                <a:gd name="T21" fmla="*/ 68 h 137"/>
                <a:gd name="T22" fmla="*/ 1 w 137"/>
                <a:gd name="T23" fmla="*/ 81 h 137"/>
                <a:gd name="T24" fmla="*/ 6 w 137"/>
                <a:gd name="T25" fmla="*/ 95 h 137"/>
                <a:gd name="T26" fmla="*/ 11 w 137"/>
                <a:gd name="T27" fmla="*/ 107 h 137"/>
                <a:gd name="T28" fmla="*/ 20 w 137"/>
                <a:gd name="T29" fmla="*/ 116 h 137"/>
                <a:gd name="T30" fmla="*/ 30 w 137"/>
                <a:gd name="T31" fmla="*/ 124 h 137"/>
                <a:gd name="T32" fmla="*/ 42 w 137"/>
                <a:gd name="T33" fmla="*/ 131 h 137"/>
                <a:gd name="T34" fmla="*/ 54 w 137"/>
                <a:gd name="T35" fmla="*/ 135 h 137"/>
                <a:gd name="T36" fmla="*/ 68 w 137"/>
                <a:gd name="T37" fmla="*/ 137 h 137"/>
                <a:gd name="T38" fmla="*/ 68 w 137"/>
                <a:gd name="T39" fmla="*/ 137 h 137"/>
                <a:gd name="T40" fmla="*/ 83 w 137"/>
                <a:gd name="T41" fmla="*/ 135 h 137"/>
                <a:gd name="T42" fmla="*/ 95 w 137"/>
                <a:gd name="T43" fmla="*/ 131 h 137"/>
                <a:gd name="T44" fmla="*/ 107 w 137"/>
                <a:gd name="T45" fmla="*/ 124 h 137"/>
                <a:gd name="T46" fmla="*/ 117 w 137"/>
                <a:gd name="T47" fmla="*/ 116 h 137"/>
                <a:gd name="T48" fmla="*/ 125 w 137"/>
                <a:gd name="T49" fmla="*/ 107 h 137"/>
                <a:gd name="T50" fmla="*/ 131 w 137"/>
                <a:gd name="T51" fmla="*/ 95 h 137"/>
                <a:gd name="T52" fmla="*/ 136 w 137"/>
                <a:gd name="T53" fmla="*/ 81 h 137"/>
                <a:gd name="T54" fmla="*/ 137 w 137"/>
                <a:gd name="T55" fmla="*/ 68 h 137"/>
                <a:gd name="T56" fmla="*/ 137 w 137"/>
                <a:gd name="T57" fmla="*/ 68 h 137"/>
                <a:gd name="T58" fmla="*/ 136 w 137"/>
                <a:gd name="T59" fmla="*/ 54 h 137"/>
                <a:gd name="T60" fmla="*/ 131 w 137"/>
                <a:gd name="T61" fmla="*/ 42 h 137"/>
                <a:gd name="T62" fmla="*/ 125 w 137"/>
                <a:gd name="T63" fmla="*/ 30 h 137"/>
                <a:gd name="T64" fmla="*/ 117 w 137"/>
                <a:gd name="T65" fmla="*/ 20 h 137"/>
                <a:gd name="T66" fmla="*/ 107 w 137"/>
                <a:gd name="T67" fmla="*/ 11 h 137"/>
                <a:gd name="T68" fmla="*/ 95 w 137"/>
                <a:gd name="T69" fmla="*/ 5 h 137"/>
                <a:gd name="T70" fmla="*/ 83 w 137"/>
                <a:gd name="T71" fmla="*/ 1 h 137"/>
                <a:gd name="T72" fmla="*/ 68 w 137"/>
                <a:gd name="T73" fmla="*/ 0 h 137"/>
                <a:gd name="T74" fmla="*/ 68 w 137"/>
                <a:gd name="T75" fmla="*/ 0 h 1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7"/>
                <a:gd name="T115" fmla="*/ 0 h 137"/>
                <a:gd name="T116" fmla="*/ 137 w 137"/>
                <a:gd name="T117" fmla="*/ 137 h 1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7" h="137">
                  <a:moveTo>
                    <a:pt x="68" y="0"/>
                  </a:moveTo>
                  <a:lnTo>
                    <a:pt x="68" y="0"/>
                  </a:lnTo>
                  <a:lnTo>
                    <a:pt x="54" y="1"/>
                  </a:lnTo>
                  <a:lnTo>
                    <a:pt x="42" y="5"/>
                  </a:lnTo>
                  <a:lnTo>
                    <a:pt x="30" y="11"/>
                  </a:lnTo>
                  <a:lnTo>
                    <a:pt x="20" y="20"/>
                  </a:lnTo>
                  <a:lnTo>
                    <a:pt x="11" y="30"/>
                  </a:lnTo>
                  <a:lnTo>
                    <a:pt x="6" y="42"/>
                  </a:lnTo>
                  <a:lnTo>
                    <a:pt x="1" y="54"/>
                  </a:lnTo>
                  <a:lnTo>
                    <a:pt x="0" y="68"/>
                  </a:lnTo>
                  <a:lnTo>
                    <a:pt x="1" y="81"/>
                  </a:lnTo>
                  <a:lnTo>
                    <a:pt x="6" y="95"/>
                  </a:lnTo>
                  <a:lnTo>
                    <a:pt x="11" y="107"/>
                  </a:lnTo>
                  <a:lnTo>
                    <a:pt x="20" y="116"/>
                  </a:lnTo>
                  <a:lnTo>
                    <a:pt x="30" y="124"/>
                  </a:lnTo>
                  <a:lnTo>
                    <a:pt x="42" y="131"/>
                  </a:lnTo>
                  <a:lnTo>
                    <a:pt x="54" y="135"/>
                  </a:lnTo>
                  <a:lnTo>
                    <a:pt x="68" y="137"/>
                  </a:lnTo>
                  <a:lnTo>
                    <a:pt x="83" y="135"/>
                  </a:lnTo>
                  <a:lnTo>
                    <a:pt x="95" y="131"/>
                  </a:lnTo>
                  <a:lnTo>
                    <a:pt x="107" y="124"/>
                  </a:lnTo>
                  <a:lnTo>
                    <a:pt x="117" y="116"/>
                  </a:lnTo>
                  <a:lnTo>
                    <a:pt x="125" y="107"/>
                  </a:lnTo>
                  <a:lnTo>
                    <a:pt x="131" y="95"/>
                  </a:lnTo>
                  <a:lnTo>
                    <a:pt x="136" y="81"/>
                  </a:lnTo>
                  <a:lnTo>
                    <a:pt x="137" y="68"/>
                  </a:lnTo>
                  <a:lnTo>
                    <a:pt x="136" y="54"/>
                  </a:lnTo>
                  <a:lnTo>
                    <a:pt x="131" y="42"/>
                  </a:lnTo>
                  <a:lnTo>
                    <a:pt x="125" y="30"/>
                  </a:lnTo>
                  <a:lnTo>
                    <a:pt x="117" y="20"/>
                  </a:lnTo>
                  <a:lnTo>
                    <a:pt x="107" y="11"/>
                  </a:lnTo>
                  <a:lnTo>
                    <a:pt x="95" y="5"/>
                  </a:lnTo>
                  <a:lnTo>
                    <a:pt x="83" y="1"/>
                  </a:lnTo>
                  <a:lnTo>
                    <a:pt x="68" y="0"/>
                  </a:lnTo>
                  <a:close/>
                </a:path>
              </a:pathLst>
            </a:custGeom>
            <a:solidFill>
              <a:schemeClr val="bg2"/>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386" name="Freeform 248"/>
            <p:cNvSpPr>
              <a:spLocks/>
            </p:cNvSpPr>
            <p:nvPr/>
          </p:nvSpPr>
          <p:spPr bwMode="auto">
            <a:xfrm>
              <a:off x="5033963" y="2517775"/>
              <a:ext cx="96838" cy="153988"/>
            </a:xfrm>
            <a:custGeom>
              <a:avLst/>
              <a:gdLst>
                <a:gd name="T0" fmla="*/ 100 w 122"/>
                <a:gd name="T1" fmla="*/ 194 h 194"/>
                <a:gd name="T2" fmla="*/ 100 w 122"/>
                <a:gd name="T3" fmla="*/ 194 h 194"/>
                <a:gd name="T4" fmla="*/ 100 w 122"/>
                <a:gd name="T5" fmla="*/ 194 h 194"/>
                <a:gd name="T6" fmla="*/ 100 w 122"/>
                <a:gd name="T7" fmla="*/ 194 h 194"/>
                <a:gd name="T8" fmla="*/ 110 w 122"/>
                <a:gd name="T9" fmla="*/ 168 h 194"/>
                <a:gd name="T10" fmla="*/ 110 w 122"/>
                <a:gd name="T11" fmla="*/ 168 h 194"/>
                <a:gd name="T12" fmla="*/ 116 w 122"/>
                <a:gd name="T13" fmla="*/ 149 h 194"/>
                <a:gd name="T14" fmla="*/ 122 w 122"/>
                <a:gd name="T15" fmla="*/ 128 h 194"/>
                <a:gd name="T16" fmla="*/ 122 w 122"/>
                <a:gd name="T17" fmla="*/ 128 h 194"/>
                <a:gd name="T18" fmla="*/ 95 w 122"/>
                <a:gd name="T19" fmla="*/ 119 h 194"/>
                <a:gd name="T20" fmla="*/ 77 w 122"/>
                <a:gd name="T21" fmla="*/ 113 h 194"/>
                <a:gd name="T22" fmla="*/ 77 w 122"/>
                <a:gd name="T23" fmla="*/ 113 h 194"/>
                <a:gd name="T24" fmla="*/ 76 w 122"/>
                <a:gd name="T25" fmla="*/ 113 h 194"/>
                <a:gd name="T26" fmla="*/ 76 w 122"/>
                <a:gd name="T27" fmla="*/ 113 h 194"/>
                <a:gd name="T28" fmla="*/ 73 w 122"/>
                <a:gd name="T29" fmla="*/ 113 h 194"/>
                <a:gd name="T30" fmla="*/ 69 w 122"/>
                <a:gd name="T31" fmla="*/ 110 h 194"/>
                <a:gd name="T32" fmla="*/ 66 w 122"/>
                <a:gd name="T33" fmla="*/ 107 h 194"/>
                <a:gd name="T34" fmla="*/ 65 w 122"/>
                <a:gd name="T35" fmla="*/ 105 h 194"/>
                <a:gd name="T36" fmla="*/ 65 w 122"/>
                <a:gd name="T37" fmla="*/ 105 h 194"/>
                <a:gd name="T38" fmla="*/ 65 w 122"/>
                <a:gd name="T39" fmla="*/ 103 h 194"/>
                <a:gd name="T40" fmla="*/ 65 w 122"/>
                <a:gd name="T41" fmla="*/ 103 h 194"/>
                <a:gd name="T42" fmla="*/ 64 w 122"/>
                <a:gd name="T43" fmla="*/ 103 h 194"/>
                <a:gd name="T44" fmla="*/ 64 w 122"/>
                <a:gd name="T45" fmla="*/ 103 h 194"/>
                <a:gd name="T46" fmla="*/ 64 w 122"/>
                <a:gd name="T47" fmla="*/ 98 h 194"/>
                <a:gd name="T48" fmla="*/ 65 w 122"/>
                <a:gd name="T49" fmla="*/ 92 h 194"/>
                <a:gd name="T50" fmla="*/ 65 w 122"/>
                <a:gd name="T51" fmla="*/ 92 h 194"/>
                <a:gd name="T52" fmla="*/ 74 w 122"/>
                <a:gd name="T53" fmla="*/ 77 h 194"/>
                <a:gd name="T54" fmla="*/ 85 w 122"/>
                <a:gd name="T55" fmla="*/ 61 h 194"/>
                <a:gd name="T56" fmla="*/ 100 w 122"/>
                <a:gd name="T57" fmla="*/ 41 h 194"/>
                <a:gd name="T58" fmla="*/ 100 w 122"/>
                <a:gd name="T59" fmla="*/ 41 h 194"/>
                <a:gd name="T60" fmla="*/ 91 w 122"/>
                <a:gd name="T61" fmla="*/ 31 h 194"/>
                <a:gd name="T62" fmla="*/ 81 w 122"/>
                <a:gd name="T63" fmla="*/ 25 h 194"/>
                <a:gd name="T64" fmla="*/ 70 w 122"/>
                <a:gd name="T65" fmla="*/ 18 h 194"/>
                <a:gd name="T66" fmla="*/ 61 w 122"/>
                <a:gd name="T67" fmla="*/ 12 h 194"/>
                <a:gd name="T68" fmla="*/ 42 w 122"/>
                <a:gd name="T69" fmla="*/ 4 h 194"/>
                <a:gd name="T70" fmla="*/ 27 w 122"/>
                <a:gd name="T71" fmla="*/ 0 h 194"/>
                <a:gd name="T72" fmla="*/ 27 w 122"/>
                <a:gd name="T73" fmla="*/ 0 h 194"/>
                <a:gd name="T74" fmla="*/ 27 w 122"/>
                <a:gd name="T75" fmla="*/ 0 h 194"/>
                <a:gd name="T76" fmla="*/ 27 w 122"/>
                <a:gd name="T77" fmla="*/ 0 h 194"/>
                <a:gd name="T78" fmla="*/ 22 w 122"/>
                <a:gd name="T79" fmla="*/ 8 h 194"/>
                <a:gd name="T80" fmla="*/ 16 w 122"/>
                <a:gd name="T81" fmla="*/ 21 h 194"/>
                <a:gd name="T82" fmla="*/ 16 w 122"/>
                <a:gd name="T83" fmla="*/ 21 h 194"/>
                <a:gd name="T84" fmla="*/ 9 w 122"/>
                <a:gd name="T85" fmla="*/ 34 h 194"/>
                <a:gd name="T86" fmla="*/ 4 w 122"/>
                <a:gd name="T87" fmla="*/ 49 h 194"/>
                <a:gd name="T88" fmla="*/ 1 w 122"/>
                <a:gd name="T89" fmla="*/ 65 h 194"/>
                <a:gd name="T90" fmla="*/ 0 w 122"/>
                <a:gd name="T91" fmla="*/ 83 h 194"/>
                <a:gd name="T92" fmla="*/ 0 w 122"/>
                <a:gd name="T93" fmla="*/ 83 h 194"/>
                <a:gd name="T94" fmla="*/ 1 w 122"/>
                <a:gd name="T95" fmla="*/ 99 h 194"/>
                <a:gd name="T96" fmla="*/ 3 w 122"/>
                <a:gd name="T97" fmla="*/ 107 h 194"/>
                <a:gd name="T98" fmla="*/ 5 w 122"/>
                <a:gd name="T99" fmla="*/ 114 h 194"/>
                <a:gd name="T100" fmla="*/ 5 w 122"/>
                <a:gd name="T101" fmla="*/ 114 h 194"/>
                <a:gd name="T102" fmla="*/ 8 w 122"/>
                <a:gd name="T103" fmla="*/ 122 h 194"/>
                <a:gd name="T104" fmla="*/ 13 w 122"/>
                <a:gd name="T105" fmla="*/ 130 h 194"/>
                <a:gd name="T106" fmla="*/ 23 w 122"/>
                <a:gd name="T107" fmla="*/ 144 h 194"/>
                <a:gd name="T108" fmla="*/ 36 w 122"/>
                <a:gd name="T109" fmla="*/ 157 h 194"/>
                <a:gd name="T110" fmla="*/ 50 w 122"/>
                <a:gd name="T111" fmla="*/ 167 h 194"/>
                <a:gd name="T112" fmla="*/ 64 w 122"/>
                <a:gd name="T113" fmla="*/ 176 h 194"/>
                <a:gd name="T114" fmla="*/ 77 w 122"/>
                <a:gd name="T115" fmla="*/ 184 h 194"/>
                <a:gd name="T116" fmla="*/ 100 w 122"/>
                <a:gd name="T117" fmla="*/ 194 h 194"/>
                <a:gd name="T118" fmla="*/ 100 w 122"/>
                <a:gd name="T119" fmla="*/ 194 h 1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2"/>
                <a:gd name="T181" fmla="*/ 0 h 194"/>
                <a:gd name="T182" fmla="*/ 122 w 122"/>
                <a:gd name="T183" fmla="*/ 194 h 19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2" h="194">
                  <a:moveTo>
                    <a:pt x="100" y="194"/>
                  </a:moveTo>
                  <a:lnTo>
                    <a:pt x="100" y="194"/>
                  </a:lnTo>
                  <a:lnTo>
                    <a:pt x="110" y="168"/>
                  </a:lnTo>
                  <a:lnTo>
                    <a:pt x="116" y="149"/>
                  </a:lnTo>
                  <a:lnTo>
                    <a:pt x="122" y="128"/>
                  </a:lnTo>
                  <a:lnTo>
                    <a:pt x="95" y="119"/>
                  </a:lnTo>
                  <a:lnTo>
                    <a:pt x="77" y="113"/>
                  </a:lnTo>
                  <a:lnTo>
                    <a:pt x="76" y="113"/>
                  </a:lnTo>
                  <a:lnTo>
                    <a:pt x="73" y="113"/>
                  </a:lnTo>
                  <a:lnTo>
                    <a:pt x="69" y="110"/>
                  </a:lnTo>
                  <a:lnTo>
                    <a:pt x="66" y="107"/>
                  </a:lnTo>
                  <a:lnTo>
                    <a:pt x="65" y="105"/>
                  </a:lnTo>
                  <a:lnTo>
                    <a:pt x="65" y="103"/>
                  </a:lnTo>
                  <a:lnTo>
                    <a:pt x="64" y="103"/>
                  </a:lnTo>
                  <a:lnTo>
                    <a:pt x="64" y="98"/>
                  </a:lnTo>
                  <a:lnTo>
                    <a:pt x="65" y="92"/>
                  </a:lnTo>
                  <a:lnTo>
                    <a:pt x="74" y="77"/>
                  </a:lnTo>
                  <a:lnTo>
                    <a:pt x="85" y="61"/>
                  </a:lnTo>
                  <a:lnTo>
                    <a:pt x="100" y="41"/>
                  </a:lnTo>
                  <a:lnTo>
                    <a:pt x="91" y="31"/>
                  </a:lnTo>
                  <a:lnTo>
                    <a:pt x="81" y="25"/>
                  </a:lnTo>
                  <a:lnTo>
                    <a:pt x="70" y="18"/>
                  </a:lnTo>
                  <a:lnTo>
                    <a:pt x="61" y="12"/>
                  </a:lnTo>
                  <a:lnTo>
                    <a:pt x="42" y="4"/>
                  </a:lnTo>
                  <a:lnTo>
                    <a:pt x="27" y="0"/>
                  </a:lnTo>
                  <a:lnTo>
                    <a:pt x="22" y="8"/>
                  </a:lnTo>
                  <a:lnTo>
                    <a:pt x="16" y="21"/>
                  </a:lnTo>
                  <a:lnTo>
                    <a:pt x="9" y="34"/>
                  </a:lnTo>
                  <a:lnTo>
                    <a:pt x="4" y="49"/>
                  </a:lnTo>
                  <a:lnTo>
                    <a:pt x="1" y="65"/>
                  </a:lnTo>
                  <a:lnTo>
                    <a:pt x="0" y="83"/>
                  </a:lnTo>
                  <a:lnTo>
                    <a:pt x="1" y="99"/>
                  </a:lnTo>
                  <a:lnTo>
                    <a:pt x="3" y="107"/>
                  </a:lnTo>
                  <a:lnTo>
                    <a:pt x="5" y="114"/>
                  </a:lnTo>
                  <a:lnTo>
                    <a:pt x="8" y="122"/>
                  </a:lnTo>
                  <a:lnTo>
                    <a:pt x="13" y="130"/>
                  </a:lnTo>
                  <a:lnTo>
                    <a:pt x="23" y="144"/>
                  </a:lnTo>
                  <a:lnTo>
                    <a:pt x="36" y="157"/>
                  </a:lnTo>
                  <a:lnTo>
                    <a:pt x="50" y="167"/>
                  </a:lnTo>
                  <a:lnTo>
                    <a:pt x="64" y="176"/>
                  </a:lnTo>
                  <a:lnTo>
                    <a:pt x="77" y="184"/>
                  </a:lnTo>
                  <a:lnTo>
                    <a:pt x="100" y="194"/>
                  </a:lnTo>
                  <a:close/>
                </a:path>
              </a:pathLst>
            </a:custGeom>
            <a:solidFill>
              <a:schemeClr val="bg1"/>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387" name="Freeform 249"/>
            <p:cNvSpPr>
              <a:spLocks/>
            </p:cNvSpPr>
            <p:nvPr/>
          </p:nvSpPr>
          <p:spPr bwMode="auto">
            <a:xfrm>
              <a:off x="4975225" y="2994025"/>
              <a:ext cx="12700" cy="12700"/>
            </a:xfrm>
            <a:custGeom>
              <a:avLst/>
              <a:gdLst>
                <a:gd name="T0" fmla="*/ 16 w 16"/>
                <a:gd name="T1" fmla="*/ 8 h 17"/>
                <a:gd name="T2" fmla="*/ 16 w 16"/>
                <a:gd name="T3" fmla="*/ 8 h 17"/>
                <a:gd name="T4" fmla="*/ 15 w 16"/>
                <a:gd name="T5" fmla="*/ 4 h 17"/>
                <a:gd name="T6" fmla="*/ 14 w 16"/>
                <a:gd name="T7" fmla="*/ 2 h 17"/>
                <a:gd name="T8" fmla="*/ 11 w 16"/>
                <a:gd name="T9" fmla="*/ 0 h 17"/>
                <a:gd name="T10" fmla="*/ 8 w 16"/>
                <a:gd name="T11" fmla="*/ 0 h 17"/>
                <a:gd name="T12" fmla="*/ 8 w 16"/>
                <a:gd name="T13" fmla="*/ 0 h 17"/>
                <a:gd name="T14" fmla="*/ 4 w 16"/>
                <a:gd name="T15" fmla="*/ 0 h 17"/>
                <a:gd name="T16" fmla="*/ 1 w 16"/>
                <a:gd name="T17" fmla="*/ 2 h 17"/>
                <a:gd name="T18" fmla="*/ 0 w 16"/>
                <a:gd name="T19" fmla="*/ 4 h 17"/>
                <a:gd name="T20" fmla="*/ 0 w 16"/>
                <a:gd name="T21" fmla="*/ 8 h 17"/>
                <a:gd name="T22" fmla="*/ 0 w 16"/>
                <a:gd name="T23" fmla="*/ 8 h 17"/>
                <a:gd name="T24" fmla="*/ 0 w 16"/>
                <a:gd name="T25" fmla="*/ 11 h 17"/>
                <a:gd name="T26" fmla="*/ 1 w 16"/>
                <a:gd name="T27" fmla="*/ 14 h 17"/>
                <a:gd name="T28" fmla="*/ 4 w 16"/>
                <a:gd name="T29" fmla="*/ 15 h 17"/>
                <a:gd name="T30" fmla="*/ 8 w 16"/>
                <a:gd name="T31" fmla="*/ 17 h 17"/>
                <a:gd name="T32" fmla="*/ 8 w 16"/>
                <a:gd name="T33" fmla="*/ 17 h 17"/>
                <a:gd name="T34" fmla="*/ 11 w 16"/>
                <a:gd name="T35" fmla="*/ 15 h 17"/>
                <a:gd name="T36" fmla="*/ 14 w 16"/>
                <a:gd name="T37" fmla="*/ 14 h 17"/>
                <a:gd name="T38" fmla="*/ 15 w 16"/>
                <a:gd name="T39" fmla="*/ 11 h 17"/>
                <a:gd name="T40" fmla="*/ 16 w 16"/>
                <a:gd name="T41" fmla="*/ 8 h 17"/>
                <a:gd name="T42" fmla="*/ 16 w 16"/>
                <a:gd name="T43" fmla="*/ 8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17"/>
                <a:gd name="T68" fmla="*/ 16 w 16"/>
                <a:gd name="T69" fmla="*/ 17 h 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17">
                  <a:moveTo>
                    <a:pt x="16" y="8"/>
                  </a:moveTo>
                  <a:lnTo>
                    <a:pt x="16" y="8"/>
                  </a:lnTo>
                  <a:lnTo>
                    <a:pt x="15" y="4"/>
                  </a:lnTo>
                  <a:lnTo>
                    <a:pt x="14" y="2"/>
                  </a:lnTo>
                  <a:lnTo>
                    <a:pt x="11" y="0"/>
                  </a:lnTo>
                  <a:lnTo>
                    <a:pt x="8" y="0"/>
                  </a:lnTo>
                  <a:lnTo>
                    <a:pt x="4" y="0"/>
                  </a:lnTo>
                  <a:lnTo>
                    <a:pt x="1" y="2"/>
                  </a:lnTo>
                  <a:lnTo>
                    <a:pt x="0" y="4"/>
                  </a:lnTo>
                  <a:lnTo>
                    <a:pt x="0" y="8"/>
                  </a:lnTo>
                  <a:lnTo>
                    <a:pt x="0" y="11"/>
                  </a:lnTo>
                  <a:lnTo>
                    <a:pt x="1" y="14"/>
                  </a:lnTo>
                  <a:lnTo>
                    <a:pt x="4" y="15"/>
                  </a:lnTo>
                  <a:lnTo>
                    <a:pt x="8" y="17"/>
                  </a:lnTo>
                  <a:lnTo>
                    <a:pt x="11" y="15"/>
                  </a:lnTo>
                  <a:lnTo>
                    <a:pt x="14" y="14"/>
                  </a:lnTo>
                  <a:lnTo>
                    <a:pt x="15" y="11"/>
                  </a:lnTo>
                  <a:lnTo>
                    <a:pt x="16" y="8"/>
                  </a:lnTo>
                  <a:close/>
                </a:path>
              </a:pathLst>
            </a:custGeom>
            <a:solidFill>
              <a:schemeClr val="bg1"/>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388" name="Freeform 250"/>
            <p:cNvSpPr>
              <a:spLocks/>
            </p:cNvSpPr>
            <p:nvPr/>
          </p:nvSpPr>
          <p:spPr bwMode="auto">
            <a:xfrm>
              <a:off x="4972050" y="2908300"/>
              <a:ext cx="14288" cy="12700"/>
            </a:xfrm>
            <a:custGeom>
              <a:avLst/>
              <a:gdLst>
                <a:gd name="T0" fmla="*/ 8 w 18"/>
                <a:gd name="T1" fmla="*/ 16 h 16"/>
                <a:gd name="T2" fmla="*/ 8 w 18"/>
                <a:gd name="T3" fmla="*/ 16 h 16"/>
                <a:gd name="T4" fmla="*/ 13 w 18"/>
                <a:gd name="T5" fmla="*/ 16 h 16"/>
                <a:gd name="T6" fmla="*/ 15 w 18"/>
                <a:gd name="T7" fmla="*/ 14 h 16"/>
                <a:gd name="T8" fmla="*/ 17 w 18"/>
                <a:gd name="T9" fmla="*/ 11 h 16"/>
                <a:gd name="T10" fmla="*/ 18 w 18"/>
                <a:gd name="T11" fmla="*/ 8 h 16"/>
                <a:gd name="T12" fmla="*/ 18 w 18"/>
                <a:gd name="T13" fmla="*/ 8 h 16"/>
                <a:gd name="T14" fmla="*/ 17 w 18"/>
                <a:gd name="T15" fmla="*/ 5 h 16"/>
                <a:gd name="T16" fmla="*/ 15 w 18"/>
                <a:gd name="T17" fmla="*/ 3 h 16"/>
                <a:gd name="T18" fmla="*/ 13 w 18"/>
                <a:gd name="T19" fmla="*/ 0 h 16"/>
                <a:gd name="T20" fmla="*/ 8 w 18"/>
                <a:gd name="T21" fmla="*/ 0 h 16"/>
                <a:gd name="T22" fmla="*/ 8 w 18"/>
                <a:gd name="T23" fmla="*/ 0 h 16"/>
                <a:gd name="T24" fmla="*/ 6 w 18"/>
                <a:gd name="T25" fmla="*/ 0 h 16"/>
                <a:gd name="T26" fmla="*/ 3 w 18"/>
                <a:gd name="T27" fmla="*/ 3 h 16"/>
                <a:gd name="T28" fmla="*/ 2 w 18"/>
                <a:gd name="T29" fmla="*/ 5 h 16"/>
                <a:gd name="T30" fmla="*/ 0 w 18"/>
                <a:gd name="T31" fmla="*/ 8 h 16"/>
                <a:gd name="T32" fmla="*/ 0 w 18"/>
                <a:gd name="T33" fmla="*/ 8 h 16"/>
                <a:gd name="T34" fmla="*/ 2 w 18"/>
                <a:gd name="T35" fmla="*/ 11 h 16"/>
                <a:gd name="T36" fmla="*/ 3 w 18"/>
                <a:gd name="T37" fmla="*/ 14 h 16"/>
                <a:gd name="T38" fmla="*/ 6 w 18"/>
                <a:gd name="T39" fmla="*/ 16 h 16"/>
                <a:gd name="T40" fmla="*/ 8 w 18"/>
                <a:gd name="T41" fmla="*/ 16 h 16"/>
                <a:gd name="T42" fmla="*/ 8 w 18"/>
                <a:gd name="T43" fmla="*/ 16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16"/>
                <a:gd name="T68" fmla="*/ 18 w 18"/>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16">
                  <a:moveTo>
                    <a:pt x="8" y="16"/>
                  </a:moveTo>
                  <a:lnTo>
                    <a:pt x="8" y="16"/>
                  </a:lnTo>
                  <a:lnTo>
                    <a:pt x="13" y="16"/>
                  </a:lnTo>
                  <a:lnTo>
                    <a:pt x="15" y="14"/>
                  </a:lnTo>
                  <a:lnTo>
                    <a:pt x="17" y="11"/>
                  </a:lnTo>
                  <a:lnTo>
                    <a:pt x="18" y="8"/>
                  </a:lnTo>
                  <a:lnTo>
                    <a:pt x="17" y="5"/>
                  </a:lnTo>
                  <a:lnTo>
                    <a:pt x="15" y="3"/>
                  </a:lnTo>
                  <a:lnTo>
                    <a:pt x="13" y="0"/>
                  </a:lnTo>
                  <a:lnTo>
                    <a:pt x="8" y="0"/>
                  </a:lnTo>
                  <a:lnTo>
                    <a:pt x="6" y="0"/>
                  </a:lnTo>
                  <a:lnTo>
                    <a:pt x="3" y="3"/>
                  </a:lnTo>
                  <a:lnTo>
                    <a:pt x="2" y="5"/>
                  </a:lnTo>
                  <a:lnTo>
                    <a:pt x="0" y="8"/>
                  </a:lnTo>
                  <a:lnTo>
                    <a:pt x="2" y="11"/>
                  </a:lnTo>
                  <a:lnTo>
                    <a:pt x="3" y="14"/>
                  </a:lnTo>
                  <a:lnTo>
                    <a:pt x="6" y="16"/>
                  </a:lnTo>
                  <a:lnTo>
                    <a:pt x="8" y="16"/>
                  </a:lnTo>
                  <a:close/>
                </a:path>
              </a:pathLst>
            </a:custGeom>
            <a:solidFill>
              <a:schemeClr val="bg1"/>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1275" name="Freeform 251"/>
            <p:cNvSpPr>
              <a:spLocks noEditPoints="1"/>
            </p:cNvSpPr>
            <p:nvPr/>
          </p:nvSpPr>
          <p:spPr bwMode="auto">
            <a:xfrm>
              <a:off x="4953000" y="2888314"/>
              <a:ext cx="51858" cy="52013"/>
            </a:xfrm>
            <a:custGeom>
              <a:avLst/>
              <a:gdLst/>
              <a:ahLst/>
              <a:cxnLst>
                <a:cxn ang="0">
                  <a:pos x="32" y="67"/>
                </a:cxn>
                <a:cxn ang="0">
                  <a:pos x="32" y="67"/>
                </a:cxn>
                <a:cxn ang="0">
                  <a:pos x="39" y="67"/>
                </a:cxn>
                <a:cxn ang="0">
                  <a:pos x="46" y="65"/>
                </a:cxn>
                <a:cxn ang="0">
                  <a:pos x="51" y="61"/>
                </a:cxn>
                <a:cxn ang="0">
                  <a:pos x="57" y="57"/>
                </a:cxn>
                <a:cxn ang="0">
                  <a:pos x="61" y="53"/>
                </a:cxn>
                <a:cxn ang="0">
                  <a:pos x="64" y="46"/>
                </a:cxn>
                <a:cxn ang="0">
                  <a:pos x="65" y="41"/>
                </a:cxn>
                <a:cxn ang="0">
                  <a:pos x="66" y="34"/>
                </a:cxn>
                <a:cxn ang="0">
                  <a:pos x="66" y="34"/>
                </a:cxn>
                <a:cxn ang="0">
                  <a:pos x="65" y="27"/>
                </a:cxn>
                <a:cxn ang="0">
                  <a:pos x="64" y="21"/>
                </a:cxn>
                <a:cxn ang="0">
                  <a:pos x="61" y="15"/>
                </a:cxn>
                <a:cxn ang="0">
                  <a:pos x="57" y="11"/>
                </a:cxn>
                <a:cxn ang="0">
                  <a:pos x="51" y="7"/>
                </a:cxn>
                <a:cxn ang="0">
                  <a:pos x="46" y="3"/>
                </a:cxn>
                <a:cxn ang="0">
                  <a:pos x="39" y="2"/>
                </a:cxn>
                <a:cxn ang="0">
                  <a:pos x="32" y="0"/>
                </a:cxn>
                <a:cxn ang="0">
                  <a:pos x="32" y="0"/>
                </a:cxn>
                <a:cxn ang="0">
                  <a:pos x="27" y="2"/>
                </a:cxn>
                <a:cxn ang="0">
                  <a:pos x="20" y="3"/>
                </a:cxn>
                <a:cxn ang="0">
                  <a:pos x="15" y="7"/>
                </a:cxn>
                <a:cxn ang="0">
                  <a:pos x="9" y="11"/>
                </a:cxn>
                <a:cxn ang="0">
                  <a:pos x="5" y="15"/>
                </a:cxn>
                <a:cxn ang="0">
                  <a:pos x="3" y="21"/>
                </a:cxn>
                <a:cxn ang="0">
                  <a:pos x="0" y="27"/>
                </a:cxn>
                <a:cxn ang="0">
                  <a:pos x="0" y="34"/>
                </a:cxn>
                <a:cxn ang="0">
                  <a:pos x="0" y="34"/>
                </a:cxn>
                <a:cxn ang="0">
                  <a:pos x="0" y="41"/>
                </a:cxn>
                <a:cxn ang="0">
                  <a:pos x="3" y="46"/>
                </a:cxn>
                <a:cxn ang="0">
                  <a:pos x="5" y="53"/>
                </a:cxn>
                <a:cxn ang="0">
                  <a:pos x="9" y="57"/>
                </a:cxn>
                <a:cxn ang="0">
                  <a:pos x="15" y="61"/>
                </a:cxn>
                <a:cxn ang="0">
                  <a:pos x="20" y="65"/>
                </a:cxn>
                <a:cxn ang="0">
                  <a:pos x="27" y="67"/>
                </a:cxn>
                <a:cxn ang="0">
                  <a:pos x="32" y="67"/>
                </a:cxn>
                <a:cxn ang="0">
                  <a:pos x="32" y="67"/>
                </a:cxn>
                <a:cxn ang="0">
                  <a:pos x="32" y="26"/>
                </a:cxn>
                <a:cxn ang="0">
                  <a:pos x="32" y="26"/>
                </a:cxn>
                <a:cxn ang="0">
                  <a:pos x="37" y="26"/>
                </a:cxn>
                <a:cxn ang="0">
                  <a:pos x="39" y="29"/>
                </a:cxn>
                <a:cxn ang="0">
                  <a:pos x="41" y="31"/>
                </a:cxn>
                <a:cxn ang="0">
                  <a:pos x="42" y="34"/>
                </a:cxn>
                <a:cxn ang="0">
                  <a:pos x="42" y="34"/>
                </a:cxn>
                <a:cxn ang="0">
                  <a:pos x="41" y="37"/>
                </a:cxn>
                <a:cxn ang="0">
                  <a:pos x="39" y="40"/>
                </a:cxn>
                <a:cxn ang="0">
                  <a:pos x="37" y="42"/>
                </a:cxn>
                <a:cxn ang="0">
                  <a:pos x="32" y="42"/>
                </a:cxn>
                <a:cxn ang="0">
                  <a:pos x="32" y="42"/>
                </a:cxn>
                <a:cxn ang="0">
                  <a:pos x="30" y="42"/>
                </a:cxn>
                <a:cxn ang="0">
                  <a:pos x="27" y="40"/>
                </a:cxn>
                <a:cxn ang="0">
                  <a:pos x="26" y="37"/>
                </a:cxn>
                <a:cxn ang="0">
                  <a:pos x="24" y="34"/>
                </a:cxn>
                <a:cxn ang="0">
                  <a:pos x="24" y="34"/>
                </a:cxn>
                <a:cxn ang="0">
                  <a:pos x="26" y="31"/>
                </a:cxn>
                <a:cxn ang="0">
                  <a:pos x="27" y="29"/>
                </a:cxn>
                <a:cxn ang="0">
                  <a:pos x="30" y="26"/>
                </a:cxn>
                <a:cxn ang="0">
                  <a:pos x="32" y="26"/>
                </a:cxn>
                <a:cxn ang="0">
                  <a:pos x="32" y="26"/>
                </a:cxn>
              </a:cxnLst>
              <a:rect l="0" t="0" r="r" b="b"/>
              <a:pathLst>
                <a:path w="66" h="67">
                  <a:moveTo>
                    <a:pt x="32" y="67"/>
                  </a:moveTo>
                  <a:lnTo>
                    <a:pt x="32" y="67"/>
                  </a:lnTo>
                  <a:lnTo>
                    <a:pt x="39" y="67"/>
                  </a:lnTo>
                  <a:lnTo>
                    <a:pt x="46" y="65"/>
                  </a:lnTo>
                  <a:lnTo>
                    <a:pt x="51" y="61"/>
                  </a:lnTo>
                  <a:lnTo>
                    <a:pt x="57" y="57"/>
                  </a:lnTo>
                  <a:lnTo>
                    <a:pt x="61" y="53"/>
                  </a:lnTo>
                  <a:lnTo>
                    <a:pt x="64" y="46"/>
                  </a:lnTo>
                  <a:lnTo>
                    <a:pt x="65" y="41"/>
                  </a:lnTo>
                  <a:lnTo>
                    <a:pt x="66" y="34"/>
                  </a:lnTo>
                  <a:lnTo>
                    <a:pt x="66" y="34"/>
                  </a:lnTo>
                  <a:lnTo>
                    <a:pt x="65" y="27"/>
                  </a:lnTo>
                  <a:lnTo>
                    <a:pt x="64" y="21"/>
                  </a:lnTo>
                  <a:lnTo>
                    <a:pt x="61" y="15"/>
                  </a:lnTo>
                  <a:lnTo>
                    <a:pt x="57" y="11"/>
                  </a:lnTo>
                  <a:lnTo>
                    <a:pt x="51" y="7"/>
                  </a:lnTo>
                  <a:lnTo>
                    <a:pt x="46" y="3"/>
                  </a:lnTo>
                  <a:lnTo>
                    <a:pt x="39" y="2"/>
                  </a:lnTo>
                  <a:lnTo>
                    <a:pt x="32" y="0"/>
                  </a:lnTo>
                  <a:lnTo>
                    <a:pt x="32" y="0"/>
                  </a:lnTo>
                  <a:lnTo>
                    <a:pt x="27" y="2"/>
                  </a:lnTo>
                  <a:lnTo>
                    <a:pt x="20" y="3"/>
                  </a:lnTo>
                  <a:lnTo>
                    <a:pt x="15" y="7"/>
                  </a:lnTo>
                  <a:lnTo>
                    <a:pt x="9" y="11"/>
                  </a:lnTo>
                  <a:lnTo>
                    <a:pt x="5" y="15"/>
                  </a:lnTo>
                  <a:lnTo>
                    <a:pt x="3" y="21"/>
                  </a:lnTo>
                  <a:lnTo>
                    <a:pt x="0" y="27"/>
                  </a:lnTo>
                  <a:lnTo>
                    <a:pt x="0" y="34"/>
                  </a:lnTo>
                  <a:lnTo>
                    <a:pt x="0" y="34"/>
                  </a:lnTo>
                  <a:lnTo>
                    <a:pt x="0" y="41"/>
                  </a:lnTo>
                  <a:lnTo>
                    <a:pt x="3" y="46"/>
                  </a:lnTo>
                  <a:lnTo>
                    <a:pt x="5" y="53"/>
                  </a:lnTo>
                  <a:lnTo>
                    <a:pt x="9" y="57"/>
                  </a:lnTo>
                  <a:lnTo>
                    <a:pt x="15" y="61"/>
                  </a:lnTo>
                  <a:lnTo>
                    <a:pt x="20" y="65"/>
                  </a:lnTo>
                  <a:lnTo>
                    <a:pt x="27" y="67"/>
                  </a:lnTo>
                  <a:lnTo>
                    <a:pt x="32" y="67"/>
                  </a:lnTo>
                  <a:lnTo>
                    <a:pt x="32" y="67"/>
                  </a:lnTo>
                  <a:close/>
                  <a:moveTo>
                    <a:pt x="32" y="26"/>
                  </a:moveTo>
                  <a:lnTo>
                    <a:pt x="32" y="26"/>
                  </a:lnTo>
                  <a:lnTo>
                    <a:pt x="37" y="26"/>
                  </a:lnTo>
                  <a:lnTo>
                    <a:pt x="39" y="29"/>
                  </a:lnTo>
                  <a:lnTo>
                    <a:pt x="41" y="31"/>
                  </a:lnTo>
                  <a:lnTo>
                    <a:pt x="42" y="34"/>
                  </a:lnTo>
                  <a:lnTo>
                    <a:pt x="42" y="34"/>
                  </a:lnTo>
                  <a:lnTo>
                    <a:pt x="41" y="37"/>
                  </a:lnTo>
                  <a:lnTo>
                    <a:pt x="39" y="40"/>
                  </a:lnTo>
                  <a:lnTo>
                    <a:pt x="37" y="42"/>
                  </a:lnTo>
                  <a:lnTo>
                    <a:pt x="32" y="42"/>
                  </a:lnTo>
                  <a:lnTo>
                    <a:pt x="32" y="42"/>
                  </a:lnTo>
                  <a:lnTo>
                    <a:pt x="30" y="42"/>
                  </a:lnTo>
                  <a:lnTo>
                    <a:pt x="27" y="40"/>
                  </a:lnTo>
                  <a:lnTo>
                    <a:pt x="26" y="37"/>
                  </a:lnTo>
                  <a:lnTo>
                    <a:pt x="24" y="34"/>
                  </a:lnTo>
                  <a:lnTo>
                    <a:pt x="24" y="34"/>
                  </a:lnTo>
                  <a:lnTo>
                    <a:pt x="26" y="31"/>
                  </a:lnTo>
                  <a:lnTo>
                    <a:pt x="27" y="29"/>
                  </a:lnTo>
                  <a:lnTo>
                    <a:pt x="30" y="26"/>
                  </a:lnTo>
                  <a:lnTo>
                    <a:pt x="32" y="26"/>
                  </a:lnTo>
                  <a:lnTo>
                    <a:pt x="32" y="26"/>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8390" name="Freeform 252"/>
            <p:cNvSpPr>
              <a:spLocks/>
            </p:cNvSpPr>
            <p:nvPr/>
          </p:nvSpPr>
          <p:spPr bwMode="auto">
            <a:xfrm>
              <a:off x="4972050" y="2822575"/>
              <a:ext cx="14288" cy="12700"/>
            </a:xfrm>
            <a:custGeom>
              <a:avLst/>
              <a:gdLst>
                <a:gd name="T0" fmla="*/ 8 w 18"/>
                <a:gd name="T1" fmla="*/ 16 h 16"/>
                <a:gd name="T2" fmla="*/ 8 w 18"/>
                <a:gd name="T3" fmla="*/ 16 h 16"/>
                <a:gd name="T4" fmla="*/ 13 w 18"/>
                <a:gd name="T5" fmla="*/ 16 h 16"/>
                <a:gd name="T6" fmla="*/ 15 w 18"/>
                <a:gd name="T7" fmla="*/ 13 h 16"/>
                <a:gd name="T8" fmla="*/ 17 w 18"/>
                <a:gd name="T9" fmla="*/ 10 h 16"/>
                <a:gd name="T10" fmla="*/ 18 w 18"/>
                <a:gd name="T11" fmla="*/ 8 h 16"/>
                <a:gd name="T12" fmla="*/ 18 w 18"/>
                <a:gd name="T13" fmla="*/ 8 h 16"/>
                <a:gd name="T14" fmla="*/ 17 w 18"/>
                <a:gd name="T15" fmla="*/ 5 h 16"/>
                <a:gd name="T16" fmla="*/ 15 w 18"/>
                <a:gd name="T17" fmla="*/ 2 h 16"/>
                <a:gd name="T18" fmla="*/ 13 w 18"/>
                <a:gd name="T19" fmla="*/ 0 h 16"/>
                <a:gd name="T20" fmla="*/ 8 w 18"/>
                <a:gd name="T21" fmla="*/ 0 h 16"/>
                <a:gd name="T22" fmla="*/ 8 w 18"/>
                <a:gd name="T23" fmla="*/ 0 h 16"/>
                <a:gd name="T24" fmla="*/ 6 w 18"/>
                <a:gd name="T25" fmla="*/ 0 h 16"/>
                <a:gd name="T26" fmla="*/ 3 w 18"/>
                <a:gd name="T27" fmla="*/ 2 h 16"/>
                <a:gd name="T28" fmla="*/ 2 w 18"/>
                <a:gd name="T29" fmla="*/ 5 h 16"/>
                <a:gd name="T30" fmla="*/ 0 w 18"/>
                <a:gd name="T31" fmla="*/ 8 h 16"/>
                <a:gd name="T32" fmla="*/ 0 w 18"/>
                <a:gd name="T33" fmla="*/ 8 h 16"/>
                <a:gd name="T34" fmla="*/ 2 w 18"/>
                <a:gd name="T35" fmla="*/ 10 h 16"/>
                <a:gd name="T36" fmla="*/ 3 w 18"/>
                <a:gd name="T37" fmla="*/ 13 h 16"/>
                <a:gd name="T38" fmla="*/ 6 w 18"/>
                <a:gd name="T39" fmla="*/ 16 h 16"/>
                <a:gd name="T40" fmla="*/ 8 w 18"/>
                <a:gd name="T41" fmla="*/ 16 h 16"/>
                <a:gd name="T42" fmla="*/ 8 w 18"/>
                <a:gd name="T43" fmla="*/ 16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16"/>
                <a:gd name="T68" fmla="*/ 18 w 18"/>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16">
                  <a:moveTo>
                    <a:pt x="8" y="16"/>
                  </a:moveTo>
                  <a:lnTo>
                    <a:pt x="8" y="16"/>
                  </a:lnTo>
                  <a:lnTo>
                    <a:pt x="13" y="16"/>
                  </a:lnTo>
                  <a:lnTo>
                    <a:pt x="15" y="13"/>
                  </a:lnTo>
                  <a:lnTo>
                    <a:pt x="17" y="10"/>
                  </a:lnTo>
                  <a:lnTo>
                    <a:pt x="18" y="8"/>
                  </a:lnTo>
                  <a:lnTo>
                    <a:pt x="17" y="5"/>
                  </a:lnTo>
                  <a:lnTo>
                    <a:pt x="15" y="2"/>
                  </a:lnTo>
                  <a:lnTo>
                    <a:pt x="13" y="0"/>
                  </a:lnTo>
                  <a:lnTo>
                    <a:pt x="8" y="0"/>
                  </a:lnTo>
                  <a:lnTo>
                    <a:pt x="6" y="0"/>
                  </a:lnTo>
                  <a:lnTo>
                    <a:pt x="3" y="2"/>
                  </a:lnTo>
                  <a:lnTo>
                    <a:pt x="2" y="5"/>
                  </a:lnTo>
                  <a:lnTo>
                    <a:pt x="0" y="8"/>
                  </a:lnTo>
                  <a:lnTo>
                    <a:pt x="2" y="10"/>
                  </a:lnTo>
                  <a:lnTo>
                    <a:pt x="3" y="13"/>
                  </a:lnTo>
                  <a:lnTo>
                    <a:pt x="6" y="16"/>
                  </a:lnTo>
                  <a:lnTo>
                    <a:pt x="8" y="16"/>
                  </a:lnTo>
                  <a:close/>
                </a:path>
              </a:pathLst>
            </a:custGeom>
            <a:solidFill>
              <a:schemeClr val="bg1"/>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1277" name="Freeform 253"/>
            <p:cNvSpPr>
              <a:spLocks noEditPoints="1"/>
            </p:cNvSpPr>
            <p:nvPr/>
          </p:nvSpPr>
          <p:spPr bwMode="auto">
            <a:xfrm>
              <a:off x="4953000" y="2802493"/>
              <a:ext cx="51858" cy="52013"/>
            </a:xfrm>
            <a:custGeom>
              <a:avLst/>
              <a:gdLst/>
              <a:ahLst/>
              <a:cxnLst>
                <a:cxn ang="0">
                  <a:pos x="32" y="66"/>
                </a:cxn>
                <a:cxn ang="0">
                  <a:pos x="32" y="66"/>
                </a:cxn>
                <a:cxn ang="0">
                  <a:pos x="39" y="66"/>
                </a:cxn>
                <a:cxn ang="0">
                  <a:pos x="46" y="65"/>
                </a:cxn>
                <a:cxn ang="0">
                  <a:pos x="51" y="61"/>
                </a:cxn>
                <a:cxn ang="0">
                  <a:pos x="57" y="57"/>
                </a:cxn>
                <a:cxn ang="0">
                  <a:pos x="61" y="53"/>
                </a:cxn>
                <a:cxn ang="0">
                  <a:pos x="64" y="47"/>
                </a:cxn>
                <a:cxn ang="0">
                  <a:pos x="65" y="41"/>
                </a:cxn>
                <a:cxn ang="0">
                  <a:pos x="66" y="34"/>
                </a:cxn>
                <a:cxn ang="0">
                  <a:pos x="66" y="34"/>
                </a:cxn>
                <a:cxn ang="0">
                  <a:pos x="65" y="27"/>
                </a:cxn>
                <a:cxn ang="0">
                  <a:pos x="64" y="20"/>
                </a:cxn>
                <a:cxn ang="0">
                  <a:pos x="61" y="15"/>
                </a:cxn>
                <a:cxn ang="0">
                  <a:pos x="57" y="11"/>
                </a:cxn>
                <a:cxn ang="0">
                  <a:pos x="51" y="7"/>
                </a:cxn>
                <a:cxn ang="0">
                  <a:pos x="46" y="3"/>
                </a:cxn>
                <a:cxn ang="0">
                  <a:pos x="39" y="1"/>
                </a:cxn>
                <a:cxn ang="0">
                  <a:pos x="32" y="0"/>
                </a:cxn>
                <a:cxn ang="0">
                  <a:pos x="32" y="0"/>
                </a:cxn>
                <a:cxn ang="0">
                  <a:pos x="27" y="1"/>
                </a:cxn>
                <a:cxn ang="0">
                  <a:pos x="20" y="3"/>
                </a:cxn>
                <a:cxn ang="0">
                  <a:pos x="15" y="7"/>
                </a:cxn>
                <a:cxn ang="0">
                  <a:pos x="9" y="11"/>
                </a:cxn>
                <a:cxn ang="0">
                  <a:pos x="5" y="15"/>
                </a:cxn>
                <a:cxn ang="0">
                  <a:pos x="3" y="20"/>
                </a:cxn>
                <a:cxn ang="0">
                  <a:pos x="0" y="27"/>
                </a:cxn>
                <a:cxn ang="0">
                  <a:pos x="0" y="34"/>
                </a:cxn>
                <a:cxn ang="0">
                  <a:pos x="0" y="34"/>
                </a:cxn>
                <a:cxn ang="0">
                  <a:pos x="0" y="41"/>
                </a:cxn>
                <a:cxn ang="0">
                  <a:pos x="3" y="47"/>
                </a:cxn>
                <a:cxn ang="0">
                  <a:pos x="5" y="53"/>
                </a:cxn>
                <a:cxn ang="0">
                  <a:pos x="9" y="57"/>
                </a:cxn>
                <a:cxn ang="0">
                  <a:pos x="15" y="61"/>
                </a:cxn>
                <a:cxn ang="0">
                  <a:pos x="20" y="65"/>
                </a:cxn>
                <a:cxn ang="0">
                  <a:pos x="27" y="66"/>
                </a:cxn>
                <a:cxn ang="0">
                  <a:pos x="32" y="66"/>
                </a:cxn>
                <a:cxn ang="0">
                  <a:pos x="32" y="66"/>
                </a:cxn>
                <a:cxn ang="0">
                  <a:pos x="32" y="26"/>
                </a:cxn>
                <a:cxn ang="0">
                  <a:pos x="32" y="26"/>
                </a:cxn>
                <a:cxn ang="0">
                  <a:pos x="37" y="26"/>
                </a:cxn>
                <a:cxn ang="0">
                  <a:pos x="39" y="28"/>
                </a:cxn>
                <a:cxn ang="0">
                  <a:pos x="41" y="31"/>
                </a:cxn>
                <a:cxn ang="0">
                  <a:pos x="42" y="34"/>
                </a:cxn>
                <a:cxn ang="0">
                  <a:pos x="42" y="34"/>
                </a:cxn>
                <a:cxn ang="0">
                  <a:pos x="41" y="36"/>
                </a:cxn>
                <a:cxn ang="0">
                  <a:pos x="39" y="39"/>
                </a:cxn>
                <a:cxn ang="0">
                  <a:pos x="37" y="42"/>
                </a:cxn>
                <a:cxn ang="0">
                  <a:pos x="32" y="42"/>
                </a:cxn>
                <a:cxn ang="0">
                  <a:pos x="32" y="42"/>
                </a:cxn>
                <a:cxn ang="0">
                  <a:pos x="30" y="42"/>
                </a:cxn>
                <a:cxn ang="0">
                  <a:pos x="27" y="39"/>
                </a:cxn>
                <a:cxn ang="0">
                  <a:pos x="26" y="36"/>
                </a:cxn>
                <a:cxn ang="0">
                  <a:pos x="24" y="34"/>
                </a:cxn>
                <a:cxn ang="0">
                  <a:pos x="24" y="34"/>
                </a:cxn>
                <a:cxn ang="0">
                  <a:pos x="26" y="31"/>
                </a:cxn>
                <a:cxn ang="0">
                  <a:pos x="27" y="28"/>
                </a:cxn>
                <a:cxn ang="0">
                  <a:pos x="30" y="26"/>
                </a:cxn>
                <a:cxn ang="0">
                  <a:pos x="32" y="26"/>
                </a:cxn>
                <a:cxn ang="0">
                  <a:pos x="32" y="26"/>
                </a:cxn>
              </a:cxnLst>
              <a:rect l="0" t="0" r="r" b="b"/>
              <a:pathLst>
                <a:path w="66" h="66">
                  <a:moveTo>
                    <a:pt x="32" y="66"/>
                  </a:moveTo>
                  <a:lnTo>
                    <a:pt x="32" y="66"/>
                  </a:lnTo>
                  <a:lnTo>
                    <a:pt x="39" y="66"/>
                  </a:lnTo>
                  <a:lnTo>
                    <a:pt x="46" y="65"/>
                  </a:lnTo>
                  <a:lnTo>
                    <a:pt x="51" y="61"/>
                  </a:lnTo>
                  <a:lnTo>
                    <a:pt x="57" y="57"/>
                  </a:lnTo>
                  <a:lnTo>
                    <a:pt x="61" y="53"/>
                  </a:lnTo>
                  <a:lnTo>
                    <a:pt x="64" y="47"/>
                  </a:lnTo>
                  <a:lnTo>
                    <a:pt x="65" y="41"/>
                  </a:lnTo>
                  <a:lnTo>
                    <a:pt x="66" y="34"/>
                  </a:lnTo>
                  <a:lnTo>
                    <a:pt x="66" y="34"/>
                  </a:lnTo>
                  <a:lnTo>
                    <a:pt x="65" y="27"/>
                  </a:lnTo>
                  <a:lnTo>
                    <a:pt x="64" y="20"/>
                  </a:lnTo>
                  <a:lnTo>
                    <a:pt x="61" y="15"/>
                  </a:lnTo>
                  <a:lnTo>
                    <a:pt x="57" y="11"/>
                  </a:lnTo>
                  <a:lnTo>
                    <a:pt x="51" y="7"/>
                  </a:lnTo>
                  <a:lnTo>
                    <a:pt x="46" y="3"/>
                  </a:lnTo>
                  <a:lnTo>
                    <a:pt x="39" y="1"/>
                  </a:lnTo>
                  <a:lnTo>
                    <a:pt x="32" y="0"/>
                  </a:lnTo>
                  <a:lnTo>
                    <a:pt x="32" y="0"/>
                  </a:lnTo>
                  <a:lnTo>
                    <a:pt x="27" y="1"/>
                  </a:lnTo>
                  <a:lnTo>
                    <a:pt x="20" y="3"/>
                  </a:lnTo>
                  <a:lnTo>
                    <a:pt x="15" y="7"/>
                  </a:lnTo>
                  <a:lnTo>
                    <a:pt x="9" y="11"/>
                  </a:lnTo>
                  <a:lnTo>
                    <a:pt x="5" y="15"/>
                  </a:lnTo>
                  <a:lnTo>
                    <a:pt x="3" y="20"/>
                  </a:lnTo>
                  <a:lnTo>
                    <a:pt x="0" y="27"/>
                  </a:lnTo>
                  <a:lnTo>
                    <a:pt x="0" y="34"/>
                  </a:lnTo>
                  <a:lnTo>
                    <a:pt x="0" y="34"/>
                  </a:lnTo>
                  <a:lnTo>
                    <a:pt x="0" y="41"/>
                  </a:lnTo>
                  <a:lnTo>
                    <a:pt x="3" y="47"/>
                  </a:lnTo>
                  <a:lnTo>
                    <a:pt x="5" y="53"/>
                  </a:lnTo>
                  <a:lnTo>
                    <a:pt x="9" y="57"/>
                  </a:lnTo>
                  <a:lnTo>
                    <a:pt x="15" y="61"/>
                  </a:lnTo>
                  <a:lnTo>
                    <a:pt x="20" y="65"/>
                  </a:lnTo>
                  <a:lnTo>
                    <a:pt x="27" y="66"/>
                  </a:lnTo>
                  <a:lnTo>
                    <a:pt x="32" y="66"/>
                  </a:lnTo>
                  <a:lnTo>
                    <a:pt x="32" y="66"/>
                  </a:lnTo>
                  <a:close/>
                  <a:moveTo>
                    <a:pt x="32" y="26"/>
                  </a:moveTo>
                  <a:lnTo>
                    <a:pt x="32" y="26"/>
                  </a:lnTo>
                  <a:lnTo>
                    <a:pt x="37" y="26"/>
                  </a:lnTo>
                  <a:lnTo>
                    <a:pt x="39" y="28"/>
                  </a:lnTo>
                  <a:lnTo>
                    <a:pt x="41" y="31"/>
                  </a:lnTo>
                  <a:lnTo>
                    <a:pt x="42" y="34"/>
                  </a:lnTo>
                  <a:lnTo>
                    <a:pt x="42" y="34"/>
                  </a:lnTo>
                  <a:lnTo>
                    <a:pt x="41" y="36"/>
                  </a:lnTo>
                  <a:lnTo>
                    <a:pt x="39" y="39"/>
                  </a:lnTo>
                  <a:lnTo>
                    <a:pt x="37" y="42"/>
                  </a:lnTo>
                  <a:lnTo>
                    <a:pt x="32" y="42"/>
                  </a:lnTo>
                  <a:lnTo>
                    <a:pt x="32" y="42"/>
                  </a:lnTo>
                  <a:lnTo>
                    <a:pt x="30" y="42"/>
                  </a:lnTo>
                  <a:lnTo>
                    <a:pt x="27" y="39"/>
                  </a:lnTo>
                  <a:lnTo>
                    <a:pt x="26" y="36"/>
                  </a:lnTo>
                  <a:lnTo>
                    <a:pt x="24" y="34"/>
                  </a:lnTo>
                  <a:lnTo>
                    <a:pt x="24" y="34"/>
                  </a:lnTo>
                  <a:lnTo>
                    <a:pt x="26" y="31"/>
                  </a:lnTo>
                  <a:lnTo>
                    <a:pt x="27" y="28"/>
                  </a:lnTo>
                  <a:lnTo>
                    <a:pt x="30" y="26"/>
                  </a:lnTo>
                  <a:lnTo>
                    <a:pt x="32" y="26"/>
                  </a:lnTo>
                  <a:lnTo>
                    <a:pt x="32" y="26"/>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8392" name="Freeform 254"/>
            <p:cNvSpPr>
              <a:spLocks/>
            </p:cNvSpPr>
            <p:nvPr/>
          </p:nvSpPr>
          <p:spPr bwMode="auto">
            <a:xfrm>
              <a:off x="5118100" y="2457450"/>
              <a:ext cx="280988" cy="158750"/>
            </a:xfrm>
            <a:custGeom>
              <a:avLst/>
              <a:gdLst>
                <a:gd name="T0" fmla="*/ 85 w 355"/>
                <a:gd name="T1" fmla="*/ 122 h 201"/>
                <a:gd name="T2" fmla="*/ 96 w 355"/>
                <a:gd name="T3" fmla="*/ 74 h 201"/>
                <a:gd name="T4" fmla="*/ 102 w 355"/>
                <a:gd name="T5" fmla="*/ 65 h 201"/>
                <a:gd name="T6" fmla="*/ 111 w 355"/>
                <a:gd name="T7" fmla="*/ 64 h 201"/>
                <a:gd name="T8" fmla="*/ 117 w 355"/>
                <a:gd name="T9" fmla="*/ 65 h 201"/>
                <a:gd name="T10" fmla="*/ 121 w 355"/>
                <a:gd name="T11" fmla="*/ 74 h 201"/>
                <a:gd name="T12" fmla="*/ 113 w 355"/>
                <a:gd name="T13" fmla="*/ 113 h 201"/>
                <a:gd name="T14" fmla="*/ 190 w 355"/>
                <a:gd name="T15" fmla="*/ 33 h 201"/>
                <a:gd name="T16" fmla="*/ 191 w 355"/>
                <a:gd name="T17" fmla="*/ 29 h 201"/>
                <a:gd name="T18" fmla="*/ 199 w 355"/>
                <a:gd name="T19" fmla="*/ 23 h 201"/>
                <a:gd name="T20" fmla="*/ 205 w 355"/>
                <a:gd name="T21" fmla="*/ 25 h 201"/>
                <a:gd name="T22" fmla="*/ 213 w 355"/>
                <a:gd name="T23" fmla="*/ 30 h 201"/>
                <a:gd name="T24" fmla="*/ 214 w 355"/>
                <a:gd name="T25" fmla="*/ 40 h 201"/>
                <a:gd name="T26" fmla="*/ 278 w 355"/>
                <a:gd name="T27" fmla="*/ 53 h 201"/>
                <a:gd name="T28" fmla="*/ 282 w 355"/>
                <a:gd name="T29" fmla="*/ 53 h 201"/>
                <a:gd name="T30" fmla="*/ 291 w 355"/>
                <a:gd name="T31" fmla="*/ 57 h 201"/>
                <a:gd name="T32" fmla="*/ 294 w 355"/>
                <a:gd name="T33" fmla="*/ 61 h 201"/>
                <a:gd name="T34" fmla="*/ 293 w 355"/>
                <a:gd name="T35" fmla="*/ 71 h 201"/>
                <a:gd name="T36" fmla="*/ 286 w 355"/>
                <a:gd name="T37" fmla="*/ 78 h 201"/>
                <a:gd name="T38" fmla="*/ 249 w 355"/>
                <a:gd name="T39" fmla="*/ 129 h 201"/>
                <a:gd name="T40" fmla="*/ 253 w 355"/>
                <a:gd name="T41" fmla="*/ 133 h 201"/>
                <a:gd name="T42" fmla="*/ 255 w 355"/>
                <a:gd name="T43" fmla="*/ 143 h 201"/>
                <a:gd name="T44" fmla="*/ 253 w 355"/>
                <a:gd name="T45" fmla="*/ 147 h 201"/>
                <a:gd name="T46" fmla="*/ 243 w 355"/>
                <a:gd name="T47" fmla="*/ 152 h 201"/>
                <a:gd name="T48" fmla="*/ 240 w 355"/>
                <a:gd name="T49" fmla="*/ 152 h 201"/>
                <a:gd name="T50" fmla="*/ 183 w 355"/>
                <a:gd name="T51" fmla="*/ 114 h 201"/>
                <a:gd name="T52" fmla="*/ 159 w 355"/>
                <a:gd name="T53" fmla="*/ 160 h 201"/>
                <a:gd name="T54" fmla="*/ 163 w 355"/>
                <a:gd name="T55" fmla="*/ 164 h 201"/>
                <a:gd name="T56" fmla="*/ 164 w 355"/>
                <a:gd name="T57" fmla="*/ 174 h 201"/>
                <a:gd name="T58" fmla="*/ 161 w 355"/>
                <a:gd name="T59" fmla="*/ 178 h 201"/>
                <a:gd name="T60" fmla="*/ 152 w 355"/>
                <a:gd name="T61" fmla="*/ 183 h 201"/>
                <a:gd name="T62" fmla="*/ 148 w 355"/>
                <a:gd name="T63" fmla="*/ 183 h 201"/>
                <a:gd name="T64" fmla="*/ 94 w 355"/>
                <a:gd name="T65" fmla="*/ 147 h 201"/>
                <a:gd name="T66" fmla="*/ 11 w 355"/>
                <a:gd name="T67" fmla="*/ 175 h 201"/>
                <a:gd name="T68" fmla="*/ 31 w 355"/>
                <a:gd name="T69" fmla="*/ 182 h 201"/>
                <a:gd name="T70" fmla="*/ 88 w 355"/>
                <a:gd name="T71" fmla="*/ 195 h 201"/>
                <a:gd name="T72" fmla="*/ 149 w 355"/>
                <a:gd name="T73" fmla="*/ 201 h 201"/>
                <a:gd name="T74" fmla="*/ 167 w 355"/>
                <a:gd name="T75" fmla="*/ 200 h 201"/>
                <a:gd name="T76" fmla="*/ 201 w 355"/>
                <a:gd name="T77" fmla="*/ 194 h 201"/>
                <a:gd name="T78" fmla="*/ 215 w 355"/>
                <a:gd name="T79" fmla="*/ 190 h 201"/>
                <a:gd name="T80" fmla="*/ 248 w 355"/>
                <a:gd name="T81" fmla="*/ 174 h 201"/>
                <a:gd name="T82" fmla="*/ 275 w 355"/>
                <a:gd name="T83" fmla="*/ 155 h 201"/>
                <a:gd name="T84" fmla="*/ 298 w 355"/>
                <a:gd name="T85" fmla="*/ 133 h 201"/>
                <a:gd name="T86" fmla="*/ 317 w 355"/>
                <a:gd name="T87" fmla="*/ 110 h 201"/>
                <a:gd name="T88" fmla="*/ 343 w 355"/>
                <a:gd name="T89" fmla="*/ 67 h 201"/>
                <a:gd name="T90" fmla="*/ 355 w 355"/>
                <a:gd name="T91" fmla="*/ 37 h 201"/>
                <a:gd name="T92" fmla="*/ 354 w 355"/>
                <a:gd name="T93" fmla="*/ 36 h 201"/>
                <a:gd name="T94" fmla="*/ 343 w 355"/>
                <a:gd name="T95" fmla="*/ 29 h 201"/>
                <a:gd name="T96" fmla="*/ 326 w 355"/>
                <a:gd name="T97" fmla="*/ 21 h 201"/>
                <a:gd name="T98" fmla="*/ 286 w 355"/>
                <a:gd name="T99" fmla="*/ 7 h 201"/>
                <a:gd name="T100" fmla="*/ 248 w 355"/>
                <a:gd name="T101" fmla="*/ 0 h 201"/>
                <a:gd name="T102" fmla="*/ 234 w 355"/>
                <a:gd name="T103" fmla="*/ 0 h 201"/>
                <a:gd name="T104" fmla="*/ 201 w 355"/>
                <a:gd name="T105" fmla="*/ 3 h 201"/>
                <a:gd name="T106" fmla="*/ 164 w 355"/>
                <a:gd name="T107" fmla="*/ 13 h 201"/>
                <a:gd name="T108" fmla="*/ 150 w 355"/>
                <a:gd name="T109" fmla="*/ 18 h 201"/>
                <a:gd name="T110" fmla="*/ 123 w 355"/>
                <a:gd name="T111" fmla="*/ 33 h 201"/>
                <a:gd name="T112" fmla="*/ 85 w 355"/>
                <a:gd name="T113" fmla="*/ 59 h 201"/>
                <a:gd name="T114" fmla="*/ 44 w 355"/>
                <a:gd name="T115" fmla="*/ 98 h 201"/>
                <a:gd name="T116" fmla="*/ 12 w 355"/>
                <a:gd name="T117" fmla="*/ 137 h 201"/>
                <a:gd name="T118" fmla="*/ 0 w 355"/>
                <a:gd name="T119" fmla="*/ 153 h 2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55"/>
                <a:gd name="T181" fmla="*/ 0 h 201"/>
                <a:gd name="T182" fmla="*/ 355 w 355"/>
                <a:gd name="T183" fmla="*/ 201 h 20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55" h="201">
                  <a:moveTo>
                    <a:pt x="0" y="153"/>
                  </a:moveTo>
                  <a:lnTo>
                    <a:pt x="85" y="122"/>
                  </a:lnTo>
                  <a:lnTo>
                    <a:pt x="96" y="74"/>
                  </a:lnTo>
                  <a:lnTo>
                    <a:pt x="99" y="68"/>
                  </a:lnTo>
                  <a:lnTo>
                    <a:pt x="102" y="65"/>
                  </a:lnTo>
                  <a:lnTo>
                    <a:pt x="107" y="64"/>
                  </a:lnTo>
                  <a:lnTo>
                    <a:pt x="111" y="64"/>
                  </a:lnTo>
                  <a:lnTo>
                    <a:pt x="117" y="65"/>
                  </a:lnTo>
                  <a:lnTo>
                    <a:pt x="119" y="69"/>
                  </a:lnTo>
                  <a:lnTo>
                    <a:pt x="121" y="74"/>
                  </a:lnTo>
                  <a:lnTo>
                    <a:pt x="121" y="79"/>
                  </a:lnTo>
                  <a:lnTo>
                    <a:pt x="113" y="113"/>
                  </a:lnTo>
                  <a:lnTo>
                    <a:pt x="176" y="90"/>
                  </a:lnTo>
                  <a:lnTo>
                    <a:pt x="190" y="33"/>
                  </a:lnTo>
                  <a:lnTo>
                    <a:pt x="191" y="29"/>
                  </a:lnTo>
                  <a:lnTo>
                    <a:pt x="195" y="26"/>
                  </a:lnTo>
                  <a:lnTo>
                    <a:pt x="199" y="23"/>
                  </a:lnTo>
                  <a:lnTo>
                    <a:pt x="205" y="25"/>
                  </a:lnTo>
                  <a:lnTo>
                    <a:pt x="209" y="26"/>
                  </a:lnTo>
                  <a:lnTo>
                    <a:pt x="213" y="30"/>
                  </a:lnTo>
                  <a:lnTo>
                    <a:pt x="214" y="34"/>
                  </a:lnTo>
                  <a:lnTo>
                    <a:pt x="214" y="40"/>
                  </a:lnTo>
                  <a:lnTo>
                    <a:pt x="205" y="80"/>
                  </a:lnTo>
                  <a:lnTo>
                    <a:pt x="278" y="53"/>
                  </a:lnTo>
                  <a:lnTo>
                    <a:pt x="282" y="53"/>
                  </a:lnTo>
                  <a:lnTo>
                    <a:pt x="287" y="55"/>
                  </a:lnTo>
                  <a:lnTo>
                    <a:pt x="291" y="57"/>
                  </a:lnTo>
                  <a:lnTo>
                    <a:pt x="294" y="61"/>
                  </a:lnTo>
                  <a:lnTo>
                    <a:pt x="294" y="67"/>
                  </a:lnTo>
                  <a:lnTo>
                    <a:pt x="293" y="71"/>
                  </a:lnTo>
                  <a:lnTo>
                    <a:pt x="290" y="75"/>
                  </a:lnTo>
                  <a:lnTo>
                    <a:pt x="286" y="78"/>
                  </a:lnTo>
                  <a:lnTo>
                    <a:pt x="211" y="103"/>
                  </a:lnTo>
                  <a:lnTo>
                    <a:pt x="249" y="129"/>
                  </a:lnTo>
                  <a:lnTo>
                    <a:pt x="253" y="133"/>
                  </a:lnTo>
                  <a:lnTo>
                    <a:pt x="255" y="137"/>
                  </a:lnTo>
                  <a:lnTo>
                    <a:pt x="255" y="143"/>
                  </a:lnTo>
                  <a:lnTo>
                    <a:pt x="253" y="147"/>
                  </a:lnTo>
                  <a:lnTo>
                    <a:pt x="249" y="151"/>
                  </a:lnTo>
                  <a:lnTo>
                    <a:pt x="243" y="152"/>
                  </a:lnTo>
                  <a:lnTo>
                    <a:pt x="240" y="152"/>
                  </a:lnTo>
                  <a:lnTo>
                    <a:pt x="236" y="151"/>
                  </a:lnTo>
                  <a:lnTo>
                    <a:pt x="183" y="114"/>
                  </a:lnTo>
                  <a:lnTo>
                    <a:pt x="122" y="136"/>
                  </a:lnTo>
                  <a:lnTo>
                    <a:pt x="159" y="160"/>
                  </a:lnTo>
                  <a:lnTo>
                    <a:pt x="163" y="164"/>
                  </a:lnTo>
                  <a:lnTo>
                    <a:pt x="164" y="168"/>
                  </a:lnTo>
                  <a:lnTo>
                    <a:pt x="164" y="174"/>
                  </a:lnTo>
                  <a:lnTo>
                    <a:pt x="161" y="178"/>
                  </a:lnTo>
                  <a:lnTo>
                    <a:pt x="157" y="182"/>
                  </a:lnTo>
                  <a:lnTo>
                    <a:pt x="152" y="183"/>
                  </a:lnTo>
                  <a:lnTo>
                    <a:pt x="148" y="183"/>
                  </a:lnTo>
                  <a:lnTo>
                    <a:pt x="145" y="181"/>
                  </a:lnTo>
                  <a:lnTo>
                    <a:pt x="94" y="147"/>
                  </a:lnTo>
                  <a:lnTo>
                    <a:pt x="11" y="175"/>
                  </a:lnTo>
                  <a:lnTo>
                    <a:pt x="31" y="182"/>
                  </a:lnTo>
                  <a:lnTo>
                    <a:pt x="58" y="189"/>
                  </a:lnTo>
                  <a:lnTo>
                    <a:pt x="88" y="195"/>
                  </a:lnTo>
                  <a:lnTo>
                    <a:pt x="118" y="200"/>
                  </a:lnTo>
                  <a:lnTo>
                    <a:pt x="149" y="201"/>
                  </a:lnTo>
                  <a:lnTo>
                    <a:pt x="167" y="200"/>
                  </a:lnTo>
                  <a:lnTo>
                    <a:pt x="184" y="198"/>
                  </a:lnTo>
                  <a:lnTo>
                    <a:pt x="201" y="194"/>
                  </a:lnTo>
                  <a:lnTo>
                    <a:pt x="215" y="190"/>
                  </a:lnTo>
                  <a:lnTo>
                    <a:pt x="233" y="182"/>
                  </a:lnTo>
                  <a:lnTo>
                    <a:pt x="248" y="174"/>
                  </a:lnTo>
                  <a:lnTo>
                    <a:pt x="262" y="164"/>
                  </a:lnTo>
                  <a:lnTo>
                    <a:pt x="275" y="155"/>
                  </a:lnTo>
                  <a:lnTo>
                    <a:pt x="287" y="144"/>
                  </a:lnTo>
                  <a:lnTo>
                    <a:pt x="298" y="133"/>
                  </a:lnTo>
                  <a:lnTo>
                    <a:pt x="308" y="121"/>
                  </a:lnTo>
                  <a:lnTo>
                    <a:pt x="317" y="110"/>
                  </a:lnTo>
                  <a:lnTo>
                    <a:pt x="332" y="87"/>
                  </a:lnTo>
                  <a:lnTo>
                    <a:pt x="343" y="67"/>
                  </a:lnTo>
                  <a:lnTo>
                    <a:pt x="351" y="49"/>
                  </a:lnTo>
                  <a:lnTo>
                    <a:pt x="355" y="37"/>
                  </a:lnTo>
                  <a:lnTo>
                    <a:pt x="354" y="36"/>
                  </a:lnTo>
                  <a:lnTo>
                    <a:pt x="343" y="29"/>
                  </a:lnTo>
                  <a:lnTo>
                    <a:pt x="326" y="21"/>
                  </a:lnTo>
                  <a:lnTo>
                    <a:pt x="308" y="14"/>
                  </a:lnTo>
                  <a:lnTo>
                    <a:pt x="286" y="7"/>
                  </a:lnTo>
                  <a:lnTo>
                    <a:pt x="262" y="2"/>
                  </a:lnTo>
                  <a:lnTo>
                    <a:pt x="248" y="0"/>
                  </a:lnTo>
                  <a:lnTo>
                    <a:pt x="234" y="0"/>
                  </a:lnTo>
                  <a:lnTo>
                    <a:pt x="217" y="2"/>
                  </a:lnTo>
                  <a:lnTo>
                    <a:pt x="201" y="3"/>
                  </a:lnTo>
                  <a:lnTo>
                    <a:pt x="183" y="7"/>
                  </a:lnTo>
                  <a:lnTo>
                    <a:pt x="164" y="13"/>
                  </a:lnTo>
                  <a:lnTo>
                    <a:pt x="150" y="18"/>
                  </a:lnTo>
                  <a:lnTo>
                    <a:pt x="137" y="25"/>
                  </a:lnTo>
                  <a:lnTo>
                    <a:pt x="123" y="33"/>
                  </a:lnTo>
                  <a:lnTo>
                    <a:pt x="110" y="41"/>
                  </a:lnTo>
                  <a:lnTo>
                    <a:pt x="85" y="59"/>
                  </a:lnTo>
                  <a:lnTo>
                    <a:pt x="64" y="78"/>
                  </a:lnTo>
                  <a:lnTo>
                    <a:pt x="44" y="98"/>
                  </a:lnTo>
                  <a:lnTo>
                    <a:pt x="27" y="118"/>
                  </a:lnTo>
                  <a:lnTo>
                    <a:pt x="12" y="137"/>
                  </a:lnTo>
                  <a:lnTo>
                    <a:pt x="0" y="153"/>
                  </a:lnTo>
                  <a:close/>
                </a:path>
              </a:pathLst>
            </a:custGeom>
            <a:solidFill>
              <a:schemeClr val="bg1"/>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grpSp>
      <p:grpSp>
        <p:nvGrpSpPr>
          <p:cNvPr id="12" name="Group 416"/>
          <p:cNvGrpSpPr>
            <a:grpSpLocks/>
          </p:cNvGrpSpPr>
          <p:nvPr/>
        </p:nvGrpSpPr>
        <p:grpSpPr bwMode="auto">
          <a:xfrm flipH="1">
            <a:off x="3492500" y="4486276"/>
            <a:ext cx="381000" cy="392113"/>
            <a:chOff x="4953000" y="2438400"/>
            <a:chExt cx="622301" cy="639763"/>
          </a:xfrm>
        </p:grpSpPr>
        <p:sp>
          <p:nvSpPr>
            <p:cNvPr id="8394" name="AutoShape 240"/>
            <p:cNvSpPr>
              <a:spLocks noChangeAspect="1" noChangeArrowheads="1" noTextEdit="1"/>
            </p:cNvSpPr>
            <p:nvPr/>
          </p:nvSpPr>
          <p:spPr bwMode="auto">
            <a:xfrm>
              <a:off x="4953000" y="2438400"/>
              <a:ext cx="622300" cy="639763"/>
            </a:xfrm>
            <a:prstGeom prst="rect">
              <a:avLst/>
            </a:prstGeom>
            <a:noFill/>
            <a:ln w="9525">
              <a:noFill/>
              <a:miter lim="800000"/>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395" name="Freeform 242"/>
            <p:cNvSpPr>
              <a:spLocks/>
            </p:cNvSpPr>
            <p:nvPr/>
          </p:nvSpPr>
          <p:spPr bwMode="auto">
            <a:xfrm>
              <a:off x="4986338" y="2640013"/>
              <a:ext cx="71438" cy="101600"/>
            </a:xfrm>
            <a:custGeom>
              <a:avLst/>
              <a:gdLst>
                <a:gd name="T0" fmla="*/ 16 w 91"/>
                <a:gd name="T1" fmla="*/ 127 h 127"/>
                <a:gd name="T2" fmla="*/ 16 w 91"/>
                <a:gd name="T3" fmla="*/ 127 h 127"/>
                <a:gd name="T4" fmla="*/ 27 w 91"/>
                <a:gd name="T5" fmla="*/ 124 h 127"/>
                <a:gd name="T6" fmla="*/ 41 w 91"/>
                <a:gd name="T7" fmla="*/ 119 h 127"/>
                <a:gd name="T8" fmla="*/ 41 w 91"/>
                <a:gd name="T9" fmla="*/ 119 h 127"/>
                <a:gd name="T10" fmla="*/ 54 w 91"/>
                <a:gd name="T11" fmla="*/ 112 h 127"/>
                <a:gd name="T12" fmla="*/ 66 w 91"/>
                <a:gd name="T13" fmla="*/ 103 h 127"/>
                <a:gd name="T14" fmla="*/ 77 w 91"/>
                <a:gd name="T15" fmla="*/ 92 h 127"/>
                <a:gd name="T16" fmla="*/ 83 w 91"/>
                <a:gd name="T17" fmla="*/ 86 h 127"/>
                <a:gd name="T18" fmla="*/ 85 w 91"/>
                <a:gd name="T19" fmla="*/ 80 h 127"/>
                <a:gd name="T20" fmla="*/ 85 w 91"/>
                <a:gd name="T21" fmla="*/ 80 h 127"/>
                <a:gd name="T22" fmla="*/ 85 w 91"/>
                <a:gd name="T23" fmla="*/ 80 h 127"/>
                <a:gd name="T24" fmla="*/ 89 w 91"/>
                <a:gd name="T25" fmla="*/ 67 h 127"/>
                <a:gd name="T26" fmla="*/ 91 w 91"/>
                <a:gd name="T27" fmla="*/ 54 h 127"/>
                <a:gd name="T28" fmla="*/ 91 w 91"/>
                <a:gd name="T29" fmla="*/ 54 h 127"/>
                <a:gd name="T30" fmla="*/ 89 w 91"/>
                <a:gd name="T31" fmla="*/ 39 h 127"/>
                <a:gd name="T32" fmla="*/ 87 w 91"/>
                <a:gd name="T33" fmla="*/ 25 h 127"/>
                <a:gd name="T34" fmla="*/ 87 w 91"/>
                <a:gd name="T35" fmla="*/ 25 h 127"/>
                <a:gd name="T36" fmla="*/ 73 w 91"/>
                <a:gd name="T37" fmla="*/ 13 h 127"/>
                <a:gd name="T38" fmla="*/ 61 w 91"/>
                <a:gd name="T39" fmla="*/ 0 h 127"/>
                <a:gd name="T40" fmla="*/ 61 w 91"/>
                <a:gd name="T41" fmla="*/ 0 h 127"/>
                <a:gd name="T42" fmla="*/ 50 w 91"/>
                <a:gd name="T43" fmla="*/ 4 h 127"/>
                <a:gd name="T44" fmla="*/ 50 w 91"/>
                <a:gd name="T45" fmla="*/ 4 h 127"/>
                <a:gd name="T46" fmla="*/ 37 w 91"/>
                <a:gd name="T47" fmla="*/ 11 h 127"/>
                <a:gd name="T48" fmla="*/ 23 w 91"/>
                <a:gd name="T49" fmla="*/ 20 h 127"/>
                <a:gd name="T50" fmla="*/ 12 w 91"/>
                <a:gd name="T51" fmla="*/ 31 h 127"/>
                <a:gd name="T52" fmla="*/ 8 w 91"/>
                <a:gd name="T53" fmla="*/ 36 h 127"/>
                <a:gd name="T54" fmla="*/ 5 w 91"/>
                <a:gd name="T55" fmla="*/ 43 h 127"/>
                <a:gd name="T56" fmla="*/ 5 w 91"/>
                <a:gd name="T57" fmla="*/ 43 h 127"/>
                <a:gd name="T58" fmla="*/ 1 w 91"/>
                <a:gd name="T59" fmla="*/ 55 h 127"/>
                <a:gd name="T60" fmla="*/ 0 w 91"/>
                <a:gd name="T61" fmla="*/ 69 h 127"/>
                <a:gd name="T62" fmla="*/ 0 w 91"/>
                <a:gd name="T63" fmla="*/ 69 h 127"/>
                <a:gd name="T64" fmla="*/ 1 w 91"/>
                <a:gd name="T65" fmla="*/ 86 h 127"/>
                <a:gd name="T66" fmla="*/ 5 w 91"/>
                <a:gd name="T67" fmla="*/ 103 h 127"/>
                <a:gd name="T68" fmla="*/ 9 w 91"/>
                <a:gd name="T69" fmla="*/ 116 h 127"/>
                <a:gd name="T70" fmla="*/ 15 w 91"/>
                <a:gd name="T71" fmla="*/ 127 h 127"/>
                <a:gd name="T72" fmla="*/ 15 w 91"/>
                <a:gd name="T73" fmla="*/ 127 h 127"/>
                <a:gd name="T74" fmla="*/ 16 w 91"/>
                <a:gd name="T75" fmla="*/ 127 h 127"/>
                <a:gd name="T76" fmla="*/ 16 w 91"/>
                <a:gd name="T77" fmla="*/ 127 h 1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1"/>
                <a:gd name="T118" fmla="*/ 0 h 127"/>
                <a:gd name="T119" fmla="*/ 91 w 91"/>
                <a:gd name="T120" fmla="*/ 127 h 12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1" h="127">
                  <a:moveTo>
                    <a:pt x="16" y="127"/>
                  </a:moveTo>
                  <a:lnTo>
                    <a:pt x="16" y="127"/>
                  </a:lnTo>
                  <a:lnTo>
                    <a:pt x="27" y="124"/>
                  </a:lnTo>
                  <a:lnTo>
                    <a:pt x="41" y="119"/>
                  </a:lnTo>
                  <a:lnTo>
                    <a:pt x="54" y="112"/>
                  </a:lnTo>
                  <a:lnTo>
                    <a:pt x="66" y="103"/>
                  </a:lnTo>
                  <a:lnTo>
                    <a:pt x="77" y="92"/>
                  </a:lnTo>
                  <a:lnTo>
                    <a:pt x="83" y="86"/>
                  </a:lnTo>
                  <a:lnTo>
                    <a:pt x="85" y="80"/>
                  </a:lnTo>
                  <a:lnTo>
                    <a:pt x="89" y="67"/>
                  </a:lnTo>
                  <a:lnTo>
                    <a:pt x="91" y="54"/>
                  </a:lnTo>
                  <a:lnTo>
                    <a:pt x="89" y="39"/>
                  </a:lnTo>
                  <a:lnTo>
                    <a:pt x="87" y="25"/>
                  </a:lnTo>
                  <a:lnTo>
                    <a:pt x="73" y="13"/>
                  </a:lnTo>
                  <a:lnTo>
                    <a:pt x="61" y="0"/>
                  </a:lnTo>
                  <a:lnTo>
                    <a:pt x="50" y="4"/>
                  </a:lnTo>
                  <a:lnTo>
                    <a:pt x="37" y="11"/>
                  </a:lnTo>
                  <a:lnTo>
                    <a:pt x="23" y="20"/>
                  </a:lnTo>
                  <a:lnTo>
                    <a:pt x="12" y="31"/>
                  </a:lnTo>
                  <a:lnTo>
                    <a:pt x="8" y="36"/>
                  </a:lnTo>
                  <a:lnTo>
                    <a:pt x="5" y="43"/>
                  </a:lnTo>
                  <a:lnTo>
                    <a:pt x="1" y="55"/>
                  </a:lnTo>
                  <a:lnTo>
                    <a:pt x="0" y="69"/>
                  </a:lnTo>
                  <a:lnTo>
                    <a:pt x="1" y="86"/>
                  </a:lnTo>
                  <a:lnTo>
                    <a:pt x="5" y="103"/>
                  </a:lnTo>
                  <a:lnTo>
                    <a:pt x="9" y="116"/>
                  </a:lnTo>
                  <a:lnTo>
                    <a:pt x="15" y="127"/>
                  </a:lnTo>
                  <a:lnTo>
                    <a:pt x="16" y="127"/>
                  </a:lnTo>
                  <a:close/>
                </a:path>
              </a:pathLst>
            </a:custGeom>
            <a:solidFill>
              <a:schemeClr val="bg1"/>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420" name="Freeform 243"/>
            <p:cNvSpPr>
              <a:spLocks noEditPoints="1"/>
            </p:cNvSpPr>
            <p:nvPr/>
          </p:nvSpPr>
          <p:spPr bwMode="auto">
            <a:xfrm>
              <a:off x="4965964" y="2438400"/>
              <a:ext cx="456354" cy="326356"/>
            </a:xfrm>
            <a:custGeom>
              <a:avLst/>
              <a:gdLst/>
              <a:ahLst/>
              <a:cxnLst>
                <a:cxn ang="0">
                  <a:pos x="61" y="402"/>
                </a:cxn>
                <a:cxn ang="0">
                  <a:pos x="123" y="363"/>
                </a:cxn>
                <a:cxn ang="0">
                  <a:pos x="137" y="336"/>
                </a:cxn>
                <a:cxn ang="0">
                  <a:pos x="141" y="299"/>
                </a:cxn>
                <a:cxn ang="0">
                  <a:pos x="193" y="321"/>
                </a:cxn>
                <a:cxn ang="0">
                  <a:pos x="207" y="307"/>
                </a:cxn>
                <a:cxn ang="0">
                  <a:pos x="258" y="240"/>
                </a:cxn>
                <a:cxn ang="0">
                  <a:pos x="379" y="247"/>
                </a:cxn>
                <a:cxn ang="0">
                  <a:pos x="477" y="202"/>
                </a:cxn>
                <a:cxn ang="0">
                  <a:pos x="549" y="115"/>
                </a:cxn>
                <a:cxn ang="0">
                  <a:pos x="573" y="54"/>
                </a:cxn>
                <a:cxn ang="0">
                  <a:pos x="545" y="31"/>
                </a:cxn>
                <a:cxn ang="0">
                  <a:pos x="440" y="0"/>
                </a:cxn>
                <a:cxn ang="0">
                  <a:pos x="347" y="14"/>
                </a:cxn>
                <a:cxn ang="0">
                  <a:pos x="247" y="76"/>
                </a:cxn>
                <a:cxn ang="0">
                  <a:pos x="182" y="103"/>
                </a:cxn>
                <a:cxn ang="0">
                  <a:pos x="111" y="73"/>
                </a:cxn>
                <a:cxn ang="0">
                  <a:pos x="99" y="79"/>
                </a:cxn>
                <a:cxn ang="0">
                  <a:pos x="64" y="161"/>
                </a:cxn>
                <a:cxn ang="0">
                  <a:pos x="69" y="224"/>
                </a:cxn>
                <a:cxn ang="0">
                  <a:pos x="50" y="244"/>
                </a:cxn>
                <a:cxn ang="0">
                  <a:pos x="8" y="287"/>
                </a:cxn>
                <a:cxn ang="0">
                  <a:pos x="2" y="339"/>
                </a:cxn>
                <a:cxn ang="0">
                  <a:pos x="23" y="404"/>
                </a:cxn>
                <a:cxn ang="0">
                  <a:pos x="31" y="298"/>
                </a:cxn>
                <a:cxn ang="0">
                  <a:pos x="76" y="259"/>
                </a:cxn>
                <a:cxn ang="0">
                  <a:pos x="113" y="280"/>
                </a:cxn>
                <a:cxn ang="0">
                  <a:pos x="111" y="335"/>
                </a:cxn>
                <a:cxn ang="0">
                  <a:pos x="67" y="374"/>
                </a:cxn>
                <a:cxn ang="0">
                  <a:pos x="41" y="382"/>
                </a:cxn>
                <a:cxn ang="0">
                  <a:pos x="27" y="310"/>
                </a:cxn>
                <a:cxn ang="0">
                  <a:pos x="88" y="199"/>
                </a:cxn>
                <a:cxn ang="0">
                  <a:pos x="103" y="121"/>
                </a:cxn>
                <a:cxn ang="0">
                  <a:pos x="114" y="100"/>
                </a:cxn>
                <a:cxn ang="0">
                  <a:pos x="187" y="141"/>
                </a:cxn>
                <a:cxn ang="0">
                  <a:pos x="151" y="198"/>
                </a:cxn>
                <a:cxn ang="0">
                  <a:pos x="152" y="205"/>
                </a:cxn>
                <a:cxn ang="0">
                  <a:pos x="164" y="213"/>
                </a:cxn>
                <a:cxn ang="0">
                  <a:pos x="197" y="268"/>
                </a:cxn>
                <a:cxn ang="0">
                  <a:pos x="164" y="284"/>
                </a:cxn>
                <a:cxn ang="0">
                  <a:pos x="95" y="222"/>
                </a:cxn>
                <a:cxn ang="0">
                  <a:pos x="545" y="60"/>
                </a:cxn>
                <a:cxn ang="0">
                  <a:pos x="523" y="111"/>
                </a:cxn>
                <a:cxn ang="0">
                  <a:pos x="453" y="188"/>
                </a:cxn>
                <a:cxn ang="0">
                  <a:pos x="375" y="222"/>
                </a:cxn>
                <a:cxn ang="0">
                  <a:pos x="249" y="213"/>
                </a:cxn>
                <a:cxn ang="0">
                  <a:pos x="336" y="205"/>
                </a:cxn>
                <a:cxn ang="0">
                  <a:pos x="352" y="202"/>
                </a:cxn>
                <a:cxn ang="0">
                  <a:pos x="374" y="138"/>
                </a:cxn>
                <a:cxn ang="0">
                  <a:pos x="440" y="175"/>
                </a:cxn>
                <a:cxn ang="0">
                  <a:pos x="440" y="153"/>
                </a:cxn>
                <a:cxn ang="0">
                  <a:pos x="485" y="91"/>
                </a:cxn>
                <a:cxn ang="0">
                  <a:pos x="469" y="77"/>
                </a:cxn>
                <a:cxn ang="0">
                  <a:pos x="400" y="50"/>
                </a:cxn>
                <a:cxn ang="0">
                  <a:pos x="381" y="57"/>
                </a:cxn>
                <a:cxn ang="0">
                  <a:pos x="310" y="93"/>
                </a:cxn>
                <a:cxn ang="0">
                  <a:pos x="290" y="92"/>
                </a:cxn>
                <a:cxn ang="0">
                  <a:pos x="218" y="142"/>
                </a:cxn>
                <a:cxn ang="0">
                  <a:pos x="328" y="49"/>
                </a:cxn>
                <a:cxn ang="0">
                  <a:pos x="408" y="26"/>
                </a:cxn>
                <a:cxn ang="0">
                  <a:pos x="499" y="38"/>
                </a:cxn>
              </a:cxnLst>
              <a:rect l="0" t="0" r="r" b="b"/>
              <a:pathLst>
                <a:path w="573" h="409">
                  <a:moveTo>
                    <a:pt x="34" y="409"/>
                  </a:moveTo>
                  <a:lnTo>
                    <a:pt x="34" y="409"/>
                  </a:lnTo>
                  <a:lnTo>
                    <a:pt x="37" y="409"/>
                  </a:lnTo>
                  <a:lnTo>
                    <a:pt x="37" y="409"/>
                  </a:lnTo>
                  <a:lnTo>
                    <a:pt x="49" y="406"/>
                  </a:lnTo>
                  <a:lnTo>
                    <a:pt x="61" y="402"/>
                  </a:lnTo>
                  <a:lnTo>
                    <a:pt x="76" y="397"/>
                  </a:lnTo>
                  <a:lnTo>
                    <a:pt x="76" y="397"/>
                  </a:lnTo>
                  <a:lnTo>
                    <a:pt x="92" y="387"/>
                  </a:lnTo>
                  <a:lnTo>
                    <a:pt x="109" y="377"/>
                  </a:lnTo>
                  <a:lnTo>
                    <a:pt x="115" y="370"/>
                  </a:lnTo>
                  <a:lnTo>
                    <a:pt x="123" y="363"/>
                  </a:lnTo>
                  <a:lnTo>
                    <a:pt x="129" y="354"/>
                  </a:lnTo>
                  <a:lnTo>
                    <a:pt x="134" y="344"/>
                  </a:lnTo>
                  <a:lnTo>
                    <a:pt x="123" y="340"/>
                  </a:lnTo>
                  <a:lnTo>
                    <a:pt x="134" y="344"/>
                  </a:lnTo>
                  <a:lnTo>
                    <a:pt x="134" y="344"/>
                  </a:lnTo>
                  <a:lnTo>
                    <a:pt x="137" y="336"/>
                  </a:lnTo>
                  <a:lnTo>
                    <a:pt x="140" y="326"/>
                  </a:lnTo>
                  <a:lnTo>
                    <a:pt x="141" y="317"/>
                  </a:lnTo>
                  <a:lnTo>
                    <a:pt x="141" y="309"/>
                  </a:lnTo>
                  <a:lnTo>
                    <a:pt x="141" y="309"/>
                  </a:lnTo>
                  <a:lnTo>
                    <a:pt x="141" y="299"/>
                  </a:lnTo>
                  <a:lnTo>
                    <a:pt x="141" y="299"/>
                  </a:lnTo>
                  <a:lnTo>
                    <a:pt x="160" y="309"/>
                  </a:lnTo>
                  <a:lnTo>
                    <a:pt x="175" y="316"/>
                  </a:lnTo>
                  <a:lnTo>
                    <a:pt x="190" y="321"/>
                  </a:lnTo>
                  <a:lnTo>
                    <a:pt x="190" y="321"/>
                  </a:lnTo>
                  <a:lnTo>
                    <a:pt x="193" y="321"/>
                  </a:lnTo>
                  <a:lnTo>
                    <a:pt x="193" y="321"/>
                  </a:lnTo>
                  <a:lnTo>
                    <a:pt x="197" y="321"/>
                  </a:lnTo>
                  <a:lnTo>
                    <a:pt x="199" y="320"/>
                  </a:lnTo>
                  <a:lnTo>
                    <a:pt x="202" y="317"/>
                  </a:lnTo>
                  <a:lnTo>
                    <a:pt x="203" y="314"/>
                  </a:lnTo>
                  <a:lnTo>
                    <a:pt x="203" y="314"/>
                  </a:lnTo>
                  <a:lnTo>
                    <a:pt x="207" y="307"/>
                  </a:lnTo>
                  <a:lnTo>
                    <a:pt x="216" y="290"/>
                  </a:lnTo>
                  <a:lnTo>
                    <a:pt x="225" y="266"/>
                  </a:lnTo>
                  <a:lnTo>
                    <a:pt x="229" y="251"/>
                  </a:lnTo>
                  <a:lnTo>
                    <a:pt x="233" y="234"/>
                  </a:lnTo>
                  <a:lnTo>
                    <a:pt x="233" y="234"/>
                  </a:lnTo>
                  <a:lnTo>
                    <a:pt x="258" y="240"/>
                  </a:lnTo>
                  <a:lnTo>
                    <a:pt x="285" y="245"/>
                  </a:lnTo>
                  <a:lnTo>
                    <a:pt x="312" y="248"/>
                  </a:lnTo>
                  <a:lnTo>
                    <a:pt x="340" y="249"/>
                  </a:lnTo>
                  <a:lnTo>
                    <a:pt x="340" y="249"/>
                  </a:lnTo>
                  <a:lnTo>
                    <a:pt x="360" y="249"/>
                  </a:lnTo>
                  <a:lnTo>
                    <a:pt x="379" y="247"/>
                  </a:lnTo>
                  <a:lnTo>
                    <a:pt x="398" y="242"/>
                  </a:lnTo>
                  <a:lnTo>
                    <a:pt x="416" y="237"/>
                  </a:lnTo>
                  <a:lnTo>
                    <a:pt x="416" y="237"/>
                  </a:lnTo>
                  <a:lnTo>
                    <a:pt x="438" y="226"/>
                  </a:lnTo>
                  <a:lnTo>
                    <a:pt x="458" y="215"/>
                  </a:lnTo>
                  <a:lnTo>
                    <a:pt x="477" y="202"/>
                  </a:lnTo>
                  <a:lnTo>
                    <a:pt x="493" y="188"/>
                  </a:lnTo>
                  <a:lnTo>
                    <a:pt x="507" y="173"/>
                  </a:lnTo>
                  <a:lnTo>
                    <a:pt x="520" y="158"/>
                  </a:lnTo>
                  <a:lnTo>
                    <a:pt x="531" y="144"/>
                  </a:lnTo>
                  <a:lnTo>
                    <a:pt x="541" y="130"/>
                  </a:lnTo>
                  <a:lnTo>
                    <a:pt x="549" y="115"/>
                  </a:lnTo>
                  <a:lnTo>
                    <a:pt x="555" y="103"/>
                  </a:lnTo>
                  <a:lnTo>
                    <a:pt x="566" y="80"/>
                  </a:lnTo>
                  <a:lnTo>
                    <a:pt x="572" y="65"/>
                  </a:lnTo>
                  <a:lnTo>
                    <a:pt x="573" y="58"/>
                  </a:lnTo>
                  <a:lnTo>
                    <a:pt x="573" y="58"/>
                  </a:lnTo>
                  <a:lnTo>
                    <a:pt x="573" y="54"/>
                  </a:lnTo>
                  <a:lnTo>
                    <a:pt x="573" y="51"/>
                  </a:lnTo>
                  <a:lnTo>
                    <a:pt x="572" y="47"/>
                  </a:lnTo>
                  <a:lnTo>
                    <a:pt x="569" y="45"/>
                  </a:lnTo>
                  <a:lnTo>
                    <a:pt x="569" y="45"/>
                  </a:lnTo>
                  <a:lnTo>
                    <a:pt x="558" y="38"/>
                  </a:lnTo>
                  <a:lnTo>
                    <a:pt x="545" y="31"/>
                  </a:lnTo>
                  <a:lnTo>
                    <a:pt x="528" y="22"/>
                  </a:lnTo>
                  <a:lnTo>
                    <a:pt x="507" y="14"/>
                  </a:lnTo>
                  <a:lnTo>
                    <a:pt x="482" y="7"/>
                  </a:lnTo>
                  <a:lnTo>
                    <a:pt x="469" y="4"/>
                  </a:lnTo>
                  <a:lnTo>
                    <a:pt x="455" y="1"/>
                  </a:lnTo>
                  <a:lnTo>
                    <a:pt x="440" y="0"/>
                  </a:lnTo>
                  <a:lnTo>
                    <a:pt x="425" y="0"/>
                  </a:lnTo>
                  <a:lnTo>
                    <a:pt x="425" y="0"/>
                  </a:lnTo>
                  <a:lnTo>
                    <a:pt x="406" y="0"/>
                  </a:lnTo>
                  <a:lnTo>
                    <a:pt x="388" y="3"/>
                  </a:lnTo>
                  <a:lnTo>
                    <a:pt x="367" y="7"/>
                  </a:lnTo>
                  <a:lnTo>
                    <a:pt x="347" y="14"/>
                  </a:lnTo>
                  <a:lnTo>
                    <a:pt x="347" y="14"/>
                  </a:lnTo>
                  <a:lnTo>
                    <a:pt x="324" y="23"/>
                  </a:lnTo>
                  <a:lnTo>
                    <a:pt x="304" y="34"/>
                  </a:lnTo>
                  <a:lnTo>
                    <a:pt x="283" y="47"/>
                  </a:lnTo>
                  <a:lnTo>
                    <a:pt x="264" y="61"/>
                  </a:lnTo>
                  <a:lnTo>
                    <a:pt x="247" y="76"/>
                  </a:lnTo>
                  <a:lnTo>
                    <a:pt x="230" y="91"/>
                  </a:lnTo>
                  <a:lnTo>
                    <a:pt x="216" y="106"/>
                  </a:lnTo>
                  <a:lnTo>
                    <a:pt x="202" y="122"/>
                  </a:lnTo>
                  <a:lnTo>
                    <a:pt x="202" y="122"/>
                  </a:lnTo>
                  <a:lnTo>
                    <a:pt x="193" y="111"/>
                  </a:lnTo>
                  <a:lnTo>
                    <a:pt x="182" y="103"/>
                  </a:lnTo>
                  <a:lnTo>
                    <a:pt x="170" y="96"/>
                  </a:lnTo>
                  <a:lnTo>
                    <a:pt x="160" y="91"/>
                  </a:lnTo>
                  <a:lnTo>
                    <a:pt x="160" y="91"/>
                  </a:lnTo>
                  <a:lnTo>
                    <a:pt x="141" y="83"/>
                  </a:lnTo>
                  <a:lnTo>
                    <a:pt x="126" y="77"/>
                  </a:lnTo>
                  <a:lnTo>
                    <a:pt x="111" y="73"/>
                  </a:lnTo>
                  <a:lnTo>
                    <a:pt x="111" y="73"/>
                  </a:lnTo>
                  <a:lnTo>
                    <a:pt x="107" y="73"/>
                  </a:lnTo>
                  <a:lnTo>
                    <a:pt x="105" y="75"/>
                  </a:lnTo>
                  <a:lnTo>
                    <a:pt x="102" y="76"/>
                  </a:lnTo>
                  <a:lnTo>
                    <a:pt x="99" y="79"/>
                  </a:lnTo>
                  <a:lnTo>
                    <a:pt x="99" y="79"/>
                  </a:lnTo>
                  <a:lnTo>
                    <a:pt x="94" y="87"/>
                  </a:lnTo>
                  <a:lnTo>
                    <a:pt x="87" y="96"/>
                  </a:lnTo>
                  <a:lnTo>
                    <a:pt x="80" y="110"/>
                  </a:lnTo>
                  <a:lnTo>
                    <a:pt x="73" y="125"/>
                  </a:lnTo>
                  <a:lnTo>
                    <a:pt x="68" y="142"/>
                  </a:lnTo>
                  <a:lnTo>
                    <a:pt x="64" y="161"/>
                  </a:lnTo>
                  <a:lnTo>
                    <a:pt x="61" y="183"/>
                  </a:lnTo>
                  <a:lnTo>
                    <a:pt x="61" y="183"/>
                  </a:lnTo>
                  <a:lnTo>
                    <a:pt x="63" y="192"/>
                  </a:lnTo>
                  <a:lnTo>
                    <a:pt x="64" y="203"/>
                  </a:lnTo>
                  <a:lnTo>
                    <a:pt x="65" y="213"/>
                  </a:lnTo>
                  <a:lnTo>
                    <a:pt x="69" y="224"/>
                  </a:lnTo>
                  <a:lnTo>
                    <a:pt x="69" y="224"/>
                  </a:lnTo>
                  <a:lnTo>
                    <a:pt x="73" y="233"/>
                  </a:lnTo>
                  <a:lnTo>
                    <a:pt x="73" y="233"/>
                  </a:lnTo>
                  <a:lnTo>
                    <a:pt x="67" y="236"/>
                  </a:lnTo>
                  <a:lnTo>
                    <a:pt x="67" y="236"/>
                  </a:lnTo>
                  <a:lnTo>
                    <a:pt x="50" y="244"/>
                  </a:lnTo>
                  <a:lnTo>
                    <a:pt x="34" y="255"/>
                  </a:lnTo>
                  <a:lnTo>
                    <a:pt x="26" y="261"/>
                  </a:lnTo>
                  <a:lnTo>
                    <a:pt x="19" y="270"/>
                  </a:lnTo>
                  <a:lnTo>
                    <a:pt x="14" y="278"/>
                  </a:lnTo>
                  <a:lnTo>
                    <a:pt x="8" y="287"/>
                  </a:lnTo>
                  <a:lnTo>
                    <a:pt x="8" y="287"/>
                  </a:lnTo>
                  <a:lnTo>
                    <a:pt x="4" y="297"/>
                  </a:lnTo>
                  <a:lnTo>
                    <a:pt x="3" y="306"/>
                  </a:lnTo>
                  <a:lnTo>
                    <a:pt x="2" y="314"/>
                  </a:lnTo>
                  <a:lnTo>
                    <a:pt x="0" y="324"/>
                  </a:lnTo>
                  <a:lnTo>
                    <a:pt x="0" y="324"/>
                  </a:lnTo>
                  <a:lnTo>
                    <a:pt x="2" y="339"/>
                  </a:lnTo>
                  <a:lnTo>
                    <a:pt x="4" y="354"/>
                  </a:lnTo>
                  <a:lnTo>
                    <a:pt x="8" y="367"/>
                  </a:lnTo>
                  <a:lnTo>
                    <a:pt x="12" y="379"/>
                  </a:lnTo>
                  <a:lnTo>
                    <a:pt x="21" y="397"/>
                  </a:lnTo>
                  <a:lnTo>
                    <a:pt x="23" y="404"/>
                  </a:lnTo>
                  <a:lnTo>
                    <a:pt x="23" y="404"/>
                  </a:lnTo>
                  <a:lnTo>
                    <a:pt x="26" y="406"/>
                  </a:lnTo>
                  <a:lnTo>
                    <a:pt x="29" y="408"/>
                  </a:lnTo>
                  <a:lnTo>
                    <a:pt x="31" y="409"/>
                  </a:lnTo>
                  <a:lnTo>
                    <a:pt x="34" y="409"/>
                  </a:lnTo>
                  <a:lnTo>
                    <a:pt x="34" y="409"/>
                  </a:lnTo>
                  <a:close/>
                  <a:moveTo>
                    <a:pt x="31" y="298"/>
                  </a:moveTo>
                  <a:lnTo>
                    <a:pt x="31" y="298"/>
                  </a:lnTo>
                  <a:lnTo>
                    <a:pt x="34" y="291"/>
                  </a:lnTo>
                  <a:lnTo>
                    <a:pt x="38" y="286"/>
                  </a:lnTo>
                  <a:lnTo>
                    <a:pt x="49" y="275"/>
                  </a:lnTo>
                  <a:lnTo>
                    <a:pt x="63" y="266"/>
                  </a:lnTo>
                  <a:lnTo>
                    <a:pt x="76" y="259"/>
                  </a:lnTo>
                  <a:lnTo>
                    <a:pt x="76" y="259"/>
                  </a:lnTo>
                  <a:lnTo>
                    <a:pt x="87" y="255"/>
                  </a:lnTo>
                  <a:lnTo>
                    <a:pt x="87" y="255"/>
                  </a:lnTo>
                  <a:lnTo>
                    <a:pt x="99" y="268"/>
                  </a:lnTo>
                  <a:lnTo>
                    <a:pt x="113" y="280"/>
                  </a:lnTo>
                  <a:lnTo>
                    <a:pt x="113" y="280"/>
                  </a:lnTo>
                  <a:lnTo>
                    <a:pt x="115" y="294"/>
                  </a:lnTo>
                  <a:lnTo>
                    <a:pt x="117" y="309"/>
                  </a:lnTo>
                  <a:lnTo>
                    <a:pt x="117" y="309"/>
                  </a:lnTo>
                  <a:lnTo>
                    <a:pt x="115" y="322"/>
                  </a:lnTo>
                  <a:lnTo>
                    <a:pt x="111" y="335"/>
                  </a:lnTo>
                  <a:lnTo>
                    <a:pt x="111" y="335"/>
                  </a:lnTo>
                  <a:lnTo>
                    <a:pt x="111" y="335"/>
                  </a:lnTo>
                  <a:lnTo>
                    <a:pt x="109" y="341"/>
                  </a:lnTo>
                  <a:lnTo>
                    <a:pt x="103" y="347"/>
                  </a:lnTo>
                  <a:lnTo>
                    <a:pt x="92" y="358"/>
                  </a:lnTo>
                  <a:lnTo>
                    <a:pt x="80" y="367"/>
                  </a:lnTo>
                  <a:lnTo>
                    <a:pt x="67" y="374"/>
                  </a:lnTo>
                  <a:lnTo>
                    <a:pt x="67" y="374"/>
                  </a:lnTo>
                  <a:lnTo>
                    <a:pt x="53" y="379"/>
                  </a:lnTo>
                  <a:lnTo>
                    <a:pt x="42" y="382"/>
                  </a:lnTo>
                  <a:lnTo>
                    <a:pt x="42" y="382"/>
                  </a:lnTo>
                  <a:lnTo>
                    <a:pt x="41" y="382"/>
                  </a:lnTo>
                  <a:lnTo>
                    <a:pt x="41" y="382"/>
                  </a:lnTo>
                  <a:lnTo>
                    <a:pt x="35" y="371"/>
                  </a:lnTo>
                  <a:lnTo>
                    <a:pt x="31" y="358"/>
                  </a:lnTo>
                  <a:lnTo>
                    <a:pt x="27" y="341"/>
                  </a:lnTo>
                  <a:lnTo>
                    <a:pt x="26" y="324"/>
                  </a:lnTo>
                  <a:lnTo>
                    <a:pt x="26" y="324"/>
                  </a:lnTo>
                  <a:lnTo>
                    <a:pt x="27" y="310"/>
                  </a:lnTo>
                  <a:lnTo>
                    <a:pt x="31" y="298"/>
                  </a:lnTo>
                  <a:lnTo>
                    <a:pt x="31" y="298"/>
                  </a:lnTo>
                  <a:close/>
                  <a:moveTo>
                    <a:pt x="92" y="214"/>
                  </a:moveTo>
                  <a:lnTo>
                    <a:pt x="92" y="214"/>
                  </a:lnTo>
                  <a:lnTo>
                    <a:pt x="90" y="207"/>
                  </a:lnTo>
                  <a:lnTo>
                    <a:pt x="88" y="199"/>
                  </a:lnTo>
                  <a:lnTo>
                    <a:pt x="87" y="183"/>
                  </a:lnTo>
                  <a:lnTo>
                    <a:pt x="87" y="183"/>
                  </a:lnTo>
                  <a:lnTo>
                    <a:pt x="88" y="165"/>
                  </a:lnTo>
                  <a:lnTo>
                    <a:pt x="91" y="149"/>
                  </a:lnTo>
                  <a:lnTo>
                    <a:pt x="96" y="134"/>
                  </a:lnTo>
                  <a:lnTo>
                    <a:pt x="103" y="121"/>
                  </a:lnTo>
                  <a:lnTo>
                    <a:pt x="103" y="121"/>
                  </a:lnTo>
                  <a:lnTo>
                    <a:pt x="109" y="108"/>
                  </a:lnTo>
                  <a:lnTo>
                    <a:pt x="114" y="100"/>
                  </a:lnTo>
                  <a:lnTo>
                    <a:pt x="114" y="100"/>
                  </a:lnTo>
                  <a:lnTo>
                    <a:pt x="114" y="100"/>
                  </a:lnTo>
                  <a:lnTo>
                    <a:pt x="114" y="100"/>
                  </a:lnTo>
                  <a:lnTo>
                    <a:pt x="129" y="104"/>
                  </a:lnTo>
                  <a:lnTo>
                    <a:pt x="148" y="112"/>
                  </a:lnTo>
                  <a:lnTo>
                    <a:pt x="157" y="118"/>
                  </a:lnTo>
                  <a:lnTo>
                    <a:pt x="168" y="125"/>
                  </a:lnTo>
                  <a:lnTo>
                    <a:pt x="178" y="131"/>
                  </a:lnTo>
                  <a:lnTo>
                    <a:pt x="187" y="141"/>
                  </a:lnTo>
                  <a:lnTo>
                    <a:pt x="187" y="141"/>
                  </a:lnTo>
                  <a:lnTo>
                    <a:pt x="172" y="161"/>
                  </a:lnTo>
                  <a:lnTo>
                    <a:pt x="161" y="177"/>
                  </a:lnTo>
                  <a:lnTo>
                    <a:pt x="152" y="192"/>
                  </a:lnTo>
                  <a:lnTo>
                    <a:pt x="152" y="192"/>
                  </a:lnTo>
                  <a:lnTo>
                    <a:pt x="151" y="198"/>
                  </a:lnTo>
                  <a:lnTo>
                    <a:pt x="151" y="203"/>
                  </a:lnTo>
                  <a:lnTo>
                    <a:pt x="151" y="203"/>
                  </a:lnTo>
                  <a:lnTo>
                    <a:pt x="152" y="203"/>
                  </a:lnTo>
                  <a:lnTo>
                    <a:pt x="152" y="203"/>
                  </a:lnTo>
                  <a:lnTo>
                    <a:pt x="152" y="205"/>
                  </a:lnTo>
                  <a:lnTo>
                    <a:pt x="152" y="205"/>
                  </a:lnTo>
                  <a:lnTo>
                    <a:pt x="153" y="207"/>
                  </a:lnTo>
                  <a:lnTo>
                    <a:pt x="156" y="210"/>
                  </a:lnTo>
                  <a:lnTo>
                    <a:pt x="160" y="213"/>
                  </a:lnTo>
                  <a:lnTo>
                    <a:pt x="163" y="213"/>
                  </a:lnTo>
                  <a:lnTo>
                    <a:pt x="163" y="213"/>
                  </a:lnTo>
                  <a:lnTo>
                    <a:pt x="164" y="213"/>
                  </a:lnTo>
                  <a:lnTo>
                    <a:pt x="164" y="213"/>
                  </a:lnTo>
                  <a:lnTo>
                    <a:pt x="182" y="219"/>
                  </a:lnTo>
                  <a:lnTo>
                    <a:pt x="209" y="228"/>
                  </a:lnTo>
                  <a:lnTo>
                    <a:pt x="209" y="228"/>
                  </a:lnTo>
                  <a:lnTo>
                    <a:pt x="203" y="249"/>
                  </a:lnTo>
                  <a:lnTo>
                    <a:pt x="197" y="268"/>
                  </a:lnTo>
                  <a:lnTo>
                    <a:pt x="197" y="268"/>
                  </a:lnTo>
                  <a:lnTo>
                    <a:pt x="187" y="294"/>
                  </a:lnTo>
                  <a:lnTo>
                    <a:pt x="187" y="294"/>
                  </a:lnTo>
                  <a:lnTo>
                    <a:pt x="187" y="294"/>
                  </a:lnTo>
                  <a:lnTo>
                    <a:pt x="187" y="294"/>
                  </a:lnTo>
                  <a:lnTo>
                    <a:pt x="164" y="284"/>
                  </a:lnTo>
                  <a:lnTo>
                    <a:pt x="151" y="276"/>
                  </a:lnTo>
                  <a:lnTo>
                    <a:pt x="137" y="267"/>
                  </a:lnTo>
                  <a:lnTo>
                    <a:pt x="123" y="257"/>
                  </a:lnTo>
                  <a:lnTo>
                    <a:pt x="110" y="244"/>
                  </a:lnTo>
                  <a:lnTo>
                    <a:pt x="100" y="230"/>
                  </a:lnTo>
                  <a:lnTo>
                    <a:pt x="95" y="222"/>
                  </a:lnTo>
                  <a:lnTo>
                    <a:pt x="92" y="214"/>
                  </a:lnTo>
                  <a:lnTo>
                    <a:pt x="92" y="214"/>
                  </a:lnTo>
                  <a:close/>
                  <a:moveTo>
                    <a:pt x="517" y="45"/>
                  </a:moveTo>
                  <a:lnTo>
                    <a:pt x="517" y="45"/>
                  </a:lnTo>
                  <a:lnTo>
                    <a:pt x="534" y="53"/>
                  </a:lnTo>
                  <a:lnTo>
                    <a:pt x="545" y="60"/>
                  </a:lnTo>
                  <a:lnTo>
                    <a:pt x="545" y="60"/>
                  </a:lnTo>
                  <a:lnTo>
                    <a:pt x="546" y="61"/>
                  </a:lnTo>
                  <a:lnTo>
                    <a:pt x="546" y="61"/>
                  </a:lnTo>
                  <a:lnTo>
                    <a:pt x="542" y="73"/>
                  </a:lnTo>
                  <a:lnTo>
                    <a:pt x="534" y="91"/>
                  </a:lnTo>
                  <a:lnTo>
                    <a:pt x="523" y="111"/>
                  </a:lnTo>
                  <a:lnTo>
                    <a:pt x="508" y="134"/>
                  </a:lnTo>
                  <a:lnTo>
                    <a:pt x="499" y="145"/>
                  </a:lnTo>
                  <a:lnTo>
                    <a:pt x="489" y="157"/>
                  </a:lnTo>
                  <a:lnTo>
                    <a:pt x="478" y="168"/>
                  </a:lnTo>
                  <a:lnTo>
                    <a:pt x="466" y="179"/>
                  </a:lnTo>
                  <a:lnTo>
                    <a:pt x="453" y="188"/>
                  </a:lnTo>
                  <a:lnTo>
                    <a:pt x="439" y="198"/>
                  </a:lnTo>
                  <a:lnTo>
                    <a:pt x="424" y="206"/>
                  </a:lnTo>
                  <a:lnTo>
                    <a:pt x="406" y="214"/>
                  </a:lnTo>
                  <a:lnTo>
                    <a:pt x="406" y="214"/>
                  </a:lnTo>
                  <a:lnTo>
                    <a:pt x="392" y="218"/>
                  </a:lnTo>
                  <a:lnTo>
                    <a:pt x="375" y="222"/>
                  </a:lnTo>
                  <a:lnTo>
                    <a:pt x="358" y="224"/>
                  </a:lnTo>
                  <a:lnTo>
                    <a:pt x="340" y="225"/>
                  </a:lnTo>
                  <a:lnTo>
                    <a:pt x="340" y="225"/>
                  </a:lnTo>
                  <a:lnTo>
                    <a:pt x="309" y="224"/>
                  </a:lnTo>
                  <a:lnTo>
                    <a:pt x="279" y="219"/>
                  </a:lnTo>
                  <a:lnTo>
                    <a:pt x="249" y="213"/>
                  </a:lnTo>
                  <a:lnTo>
                    <a:pt x="222" y="206"/>
                  </a:lnTo>
                  <a:lnTo>
                    <a:pt x="222" y="206"/>
                  </a:lnTo>
                  <a:lnTo>
                    <a:pt x="202" y="199"/>
                  </a:lnTo>
                  <a:lnTo>
                    <a:pt x="285" y="171"/>
                  </a:lnTo>
                  <a:lnTo>
                    <a:pt x="336" y="205"/>
                  </a:lnTo>
                  <a:lnTo>
                    <a:pt x="336" y="205"/>
                  </a:lnTo>
                  <a:lnTo>
                    <a:pt x="339" y="207"/>
                  </a:lnTo>
                  <a:lnTo>
                    <a:pt x="343" y="207"/>
                  </a:lnTo>
                  <a:lnTo>
                    <a:pt x="343" y="207"/>
                  </a:lnTo>
                  <a:lnTo>
                    <a:pt x="348" y="206"/>
                  </a:lnTo>
                  <a:lnTo>
                    <a:pt x="352" y="202"/>
                  </a:lnTo>
                  <a:lnTo>
                    <a:pt x="352" y="202"/>
                  </a:lnTo>
                  <a:lnTo>
                    <a:pt x="355" y="198"/>
                  </a:lnTo>
                  <a:lnTo>
                    <a:pt x="355" y="192"/>
                  </a:lnTo>
                  <a:lnTo>
                    <a:pt x="354" y="188"/>
                  </a:lnTo>
                  <a:lnTo>
                    <a:pt x="350" y="184"/>
                  </a:lnTo>
                  <a:lnTo>
                    <a:pt x="313" y="160"/>
                  </a:lnTo>
                  <a:lnTo>
                    <a:pt x="374" y="138"/>
                  </a:lnTo>
                  <a:lnTo>
                    <a:pt x="427" y="175"/>
                  </a:lnTo>
                  <a:lnTo>
                    <a:pt x="427" y="175"/>
                  </a:lnTo>
                  <a:lnTo>
                    <a:pt x="431" y="176"/>
                  </a:lnTo>
                  <a:lnTo>
                    <a:pt x="434" y="176"/>
                  </a:lnTo>
                  <a:lnTo>
                    <a:pt x="434" y="176"/>
                  </a:lnTo>
                  <a:lnTo>
                    <a:pt x="440" y="175"/>
                  </a:lnTo>
                  <a:lnTo>
                    <a:pt x="444" y="171"/>
                  </a:lnTo>
                  <a:lnTo>
                    <a:pt x="444" y="171"/>
                  </a:lnTo>
                  <a:lnTo>
                    <a:pt x="446" y="167"/>
                  </a:lnTo>
                  <a:lnTo>
                    <a:pt x="446" y="161"/>
                  </a:lnTo>
                  <a:lnTo>
                    <a:pt x="444" y="157"/>
                  </a:lnTo>
                  <a:lnTo>
                    <a:pt x="440" y="153"/>
                  </a:lnTo>
                  <a:lnTo>
                    <a:pt x="402" y="127"/>
                  </a:lnTo>
                  <a:lnTo>
                    <a:pt x="477" y="102"/>
                  </a:lnTo>
                  <a:lnTo>
                    <a:pt x="477" y="102"/>
                  </a:lnTo>
                  <a:lnTo>
                    <a:pt x="481" y="99"/>
                  </a:lnTo>
                  <a:lnTo>
                    <a:pt x="484" y="95"/>
                  </a:lnTo>
                  <a:lnTo>
                    <a:pt x="485" y="91"/>
                  </a:lnTo>
                  <a:lnTo>
                    <a:pt x="485" y="85"/>
                  </a:lnTo>
                  <a:lnTo>
                    <a:pt x="485" y="85"/>
                  </a:lnTo>
                  <a:lnTo>
                    <a:pt x="482" y="81"/>
                  </a:lnTo>
                  <a:lnTo>
                    <a:pt x="478" y="79"/>
                  </a:lnTo>
                  <a:lnTo>
                    <a:pt x="473" y="77"/>
                  </a:lnTo>
                  <a:lnTo>
                    <a:pt x="469" y="77"/>
                  </a:lnTo>
                  <a:lnTo>
                    <a:pt x="396" y="104"/>
                  </a:lnTo>
                  <a:lnTo>
                    <a:pt x="405" y="64"/>
                  </a:lnTo>
                  <a:lnTo>
                    <a:pt x="405" y="64"/>
                  </a:lnTo>
                  <a:lnTo>
                    <a:pt x="405" y="58"/>
                  </a:lnTo>
                  <a:lnTo>
                    <a:pt x="404" y="54"/>
                  </a:lnTo>
                  <a:lnTo>
                    <a:pt x="400" y="50"/>
                  </a:lnTo>
                  <a:lnTo>
                    <a:pt x="396" y="49"/>
                  </a:lnTo>
                  <a:lnTo>
                    <a:pt x="396" y="49"/>
                  </a:lnTo>
                  <a:lnTo>
                    <a:pt x="390" y="47"/>
                  </a:lnTo>
                  <a:lnTo>
                    <a:pt x="386" y="50"/>
                  </a:lnTo>
                  <a:lnTo>
                    <a:pt x="382" y="53"/>
                  </a:lnTo>
                  <a:lnTo>
                    <a:pt x="381" y="57"/>
                  </a:lnTo>
                  <a:lnTo>
                    <a:pt x="367" y="114"/>
                  </a:lnTo>
                  <a:lnTo>
                    <a:pt x="304" y="137"/>
                  </a:lnTo>
                  <a:lnTo>
                    <a:pt x="312" y="103"/>
                  </a:lnTo>
                  <a:lnTo>
                    <a:pt x="312" y="103"/>
                  </a:lnTo>
                  <a:lnTo>
                    <a:pt x="312" y="98"/>
                  </a:lnTo>
                  <a:lnTo>
                    <a:pt x="310" y="93"/>
                  </a:lnTo>
                  <a:lnTo>
                    <a:pt x="308" y="89"/>
                  </a:lnTo>
                  <a:lnTo>
                    <a:pt x="302" y="88"/>
                  </a:lnTo>
                  <a:lnTo>
                    <a:pt x="302" y="88"/>
                  </a:lnTo>
                  <a:lnTo>
                    <a:pt x="298" y="88"/>
                  </a:lnTo>
                  <a:lnTo>
                    <a:pt x="293" y="89"/>
                  </a:lnTo>
                  <a:lnTo>
                    <a:pt x="290" y="92"/>
                  </a:lnTo>
                  <a:lnTo>
                    <a:pt x="287" y="98"/>
                  </a:lnTo>
                  <a:lnTo>
                    <a:pt x="276" y="146"/>
                  </a:lnTo>
                  <a:lnTo>
                    <a:pt x="191" y="177"/>
                  </a:lnTo>
                  <a:lnTo>
                    <a:pt x="191" y="177"/>
                  </a:lnTo>
                  <a:lnTo>
                    <a:pt x="203" y="161"/>
                  </a:lnTo>
                  <a:lnTo>
                    <a:pt x="218" y="142"/>
                  </a:lnTo>
                  <a:lnTo>
                    <a:pt x="235" y="122"/>
                  </a:lnTo>
                  <a:lnTo>
                    <a:pt x="255" y="102"/>
                  </a:lnTo>
                  <a:lnTo>
                    <a:pt x="276" y="83"/>
                  </a:lnTo>
                  <a:lnTo>
                    <a:pt x="301" y="65"/>
                  </a:lnTo>
                  <a:lnTo>
                    <a:pt x="314" y="57"/>
                  </a:lnTo>
                  <a:lnTo>
                    <a:pt x="328" y="49"/>
                  </a:lnTo>
                  <a:lnTo>
                    <a:pt x="341" y="42"/>
                  </a:lnTo>
                  <a:lnTo>
                    <a:pt x="355" y="37"/>
                  </a:lnTo>
                  <a:lnTo>
                    <a:pt x="355" y="37"/>
                  </a:lnTo>
                  <a:lnTo>
                    <a:pt x="374" y="31"/>
                  </a:lnTo>
                  <a:lnTo>
                    <a:pt x="392" y="27"/>
                  </a:lnTo>
                  <a:lnTo>
                    <a:pt x="408" y="26"/>
                  </a:lnTo>
                  <a:lnTo>
                    <a:pt x="425" y="24"/>
                  </a:lnTo>
                  <a:lnTo>
                    <a:pt x="425" y="24"/>
                  </a:lnTo>
                  <a:lnTo>
                    <a:pt x="439" y="24"/>
                  </a:lnTo>
                  <a:lnTo>
                    <a:pt x="453" y="26"/>
                  </a:lnTo>
                  <a:lnTo>
                    <a:pt x="477" y="31"/>
                  </a:lnTo>
                  <a:lnTo>
                    <a:pt x="499" y="38"/>
                  </a:lnTo>
                  <a:lnTo>
                    <a:pt x="517" y="45"/>
                  </a:lnTo>
                  <a:lnTo>
                    <a:pt x="517" y="45"/>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8397" name="Freeform 244"/>
            <p:cNvSpPr>
              <a:spLocks/>
            </p:cNvSpPr>
            <p:nvPr/>
          </p:nvSpPr>
          <p:spPr bwMode="auto">
            <a:xfrm>
              <a:off x="5051425" y="2746375"/>
              <a:ext cx="504825" cy="246063"/>
            </a:xfrm>
            <a:custGeom>
              <a:avLst/>
              <a:gdLst>
                <a:gd name="T0" fmla="*/ 564 w 637"/>
                <a:gd name="T1" fmla="*/ 156 h 310"/>
                <a:gd name="T2" fmla="*/ 532 w 637"/>
                <a:gd name="T3" fmla="*/ 138 h 310"/>
                <a:gd name="T4" fmla="*/ 501 w 637"/>
                <a:gd name="T5" fmla="*/ 128 h 310"/>
                <a:gd name="T6" fmla="*/ 471 w 637"/>
                <a:gd name="T7" fmla="*/ 123 h 310"/>
                <a:gd name="T8" fmla="*/ 447 w 637"/>
                <a:gd name="T9" fmla="*/ 122 h 310"/>
                <a:gd name="T10" fmla="*/ 421 w 637"/>
                <a:gd name="T11" fmla="*/ 124 h 310"/>
                <a:gd name="T12" fmla="*/ 417 w 637"/>
                <a:gd name="T13" fmla="*/ 124 h 310"/>
                <a:gd name="T14" fmla="*/ 409 w 637"/>
                <a:gd name="T15" fmla="*/ 120 h 310"/>
                <a:gd name="T16" fmla="*/ 408 w 637"/>
                <a:gd name="T17" fmla="*/ 116 h 310"/>
                <a:gd name="T18" fmla="*/ 396 w 637"/>
                <a:gd name="T19" fmla="*/ 92 h 310"/>
                <a:gd name="T20" fmla="*/ 381 w 637"/>
                <a:gd name="T21" fmla="*/ 69 h 310"/>
                <a:gd name="T22" fmla="*/ 363 w 637"/>
                <a:gd name="T23" fmla="*/ 50 h 310"/>
                <a:gd name="T24" fmla="*/ 343 w 637"/>
                <a:gd name="T25" fmla="*/ 32 h 310"/>
                <a:gd name="T26" fmla="*/ 321 w 637"/>
                <a:gd name="T27" fmla="*/ 19 h 310"/>
                <a:gd name="T28" fmla="*/ 295 w 637"/>
                <a:gd name="T29" fmla="*/ 8 h 310"/>
                <a:gd name="T30" fmla="*/ 268 w 637"/>
                <a:gd name="T31" fmla="*/ 2 h 310"/>
                <a:gd name="T32" fmla="*/ 239 w 637"/>
                <a:gd name="T33" fmla="*/ 0 h 310"/>
                <a:gd name="T34" fmla="*/ 222 w 637"/>
                <a:gd name="T35" fmla="*/ 1 h 310"/>
                <a:gd name="T36" fmla="*/ 192 w 637"/>
                <a:gd name="T37" fmla="*/ 5 h 310"/>
                <a:gd name="T38" fmla="*/ 165 w 637"/>
                <a:gd name="T39" fmla="*/ 13 h 310"/>
                <a:gd name="T40" fmla="*/ 140 w 637"/>
                <a:gd name="T41" fmla="*/ 24 h 310"/>
                <a:gd name="T42" fmla="*/ 118 w 637"/>
                <a:gd name="T43" fmla="*/ 39 h 310"/>
                <a:gd name="T44" fmla="*/ 98 w 637"/>
                <a:gd name="T45" fmla="*/ 58 h 310"/>
                <a:gd name="T46" fmla="*/ 71 w 637"/>
                <a:gd name="T47" fmla="*/ 89 h 310"/>
                <a:gd name="T48" fmla="*/ 56 w 637"/>
                <a:gd name="T49" fmla="*/ 112 h 310"/>
                <a:gd name="T50" fmla="*/ 31 w 637"/>
                <a:gd name="T51" fmla="*/ 160 h 310"/>
                <a:gd name="T52" fmla="*/ 15 w 637"/>
                <a:gd name="T53" fmla="*/ 211 h 310"/>
                <a:gd name="T54" fmla="*/ 6 w 637"/>
                <a:gd name="T55" fmla="*/ 261 h 310"/>
                <a:gd name="T56" fmla="*/ 0 w 637"/>
                <a:gd name="T57" fmla="*/ 309 h 310"/>
                <a:gd name="T58" fmla="*/ 25 w 637"/>
                <a:gd name="T59" fmla="*/ 309 h 310"/>
                <a:gd name="T60" fmla="*/ 42 w 637"/>
                <a:gd name="T61" fmla="*/ 310 h 310"/>
                <a:gd name="T62" fmla="*/ 46 w 637"/>
                <a:gd name="T63" fmla="*/ 294 h 310"/>
                <a:gd name="T64" fmla="*/ 61 w 637"/>
                <a:gd name="T65" fmla="*/ 265 h 310"/>
                <a:gd name="T66" fmla="*/ 86 w 637"/>
                <a:gd name="T67" fmla="*/ 244 h 310"/>
                <a:gd name="T68" fmla="*/ 117 w 637"/>
                <a:gd name="T69" fmla="*/ 231 h 310"/>
                <a:gd name="T70" fmla="*/ 134 w 637"/>
                <a:gd name="T71" fmla="*/ 230 h 310"/>
                <a:gd name="T72" fmla="*/ 167 w 637"/>
                <a:gd name="T73" fmla="*/ 237 h 310"/>
                <a:gd name="T74" fmla="*/ 195 w 637"/>
                <a:gd name="T75" fmla="*/ 253 h 310"/>
                <a:gd name="T76" fmla="*/ 216 w 637"/>
                <a:gd name="T77" fmla="*/ 279 h 310"/>
                <a:gd name="T78" fmla="*/ 226 w 637"/>
                <a:gd name="T79" fmla="*/ 310 h 310"/>
                <a:gd name="T80" fmla="*/ 404 w 637"/>
                <a:gd name="T81" fmla="*/ 310 h 310"/>
                <a:gd name="T82" fmla="*/ 415 w 637"/>
                <a:gd name="T83" fmla="*/ 279 h 310"/>
                <a:gd name="T84" fmla="*/ 435 w 637"/>
                <a:gd name="T85" fmla="*/ 253 h 310"/>
                <a:gd name="T86" fmla="*/ 463 w 637"/>
                <a:gd name="T87" fmla="*/ 237 h 310"/>
                <a:gd name="T88" fmla="*/ 496 w 637"/>
                <a:gd name="T89" fmla="*/ 230 h 310"/>
                <a:gd name="T90" fmla="*/ 513 w 637"/>
                <a:gd name="T91" fmla="*/ 231 h 310"/>
                <a:gd name="T92" fmla="*/ 545 w 637"/>
                <a:gd name="T93" fmla="*/ 244 h 310"/>
                <a:gd name="T94" fmla="*/ 569 w 637"/>
                <a:gd name="T95" fmla="*/ 265 h 310"/>
                <a:gd name="T96" fmla="*/ 584 w 637"/>
                <a:gd name="T97" fmla="*/ 294 h 310"/>
                <a:gd name="T98" fmla="*/ 637 w 637"/>
                <a:gd name="T99" fmla="*/ 310 h 310"/>
                <a:gd name="T100" fmla="*/ 634 w 637"/>
                <a:gd name="T101" fmla="*/ 280 h 310"/>
                <a:gd name="T102" fmla="*/ 622 w 637"/>
                <a:gd name="T103" fmla="*/ 231 h 310"/>
                <a:gd name="T104" fmla="*/ 601 w 637"/>
                <a:gd name="T105" fmla="*/ 193 h 310"/>
                <a:gd name="T106" fmla="*/ 577 w 637"/>
                <a:gd name="T107" fmla="*/ 166 h 310"/>
                <a:gd name="T108" fmla="*/ 564 w 637"/>
                <a:gd name="T109" fmla="*/ 156 h 31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7"/>
                <a:gd name="T166" fmla="*/ 0 h 310"/>
                <a:gd name="T167" fmla="*/ 637 w 637"/>
                <a:gd name="T168" fmla="*/ 310 h 31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7" h="310">
                  <a:moveTo>
                    <a:pt x="564" y="156"/>
                  </a:moveTo>
                  <a:lnTo>
                    <a:pt x="564" y="156"/>
                  </a:lnTo>
                  <a:lnTo>
                    <a:pt x="549" y="146"/>
                  </a:lnTo>
                  <a:lnTo>
                    <a:pt x="532" y="138"/>
                  </a:lnTo>
                  <a:lnTo>
                    <a:pt x="516" y="133"/>
                  </a:lnTo>
                  <a:lnTo>
                    <a:pt x="501" y="128"/>
                  </a:lnTo>
                  <a:lnTo>
                    <a:pt x="486" y="126"/>
                  </a:lnTo>
                  <a:lnTo>
                    <a:pt x="471" y="123"/>
                  </a:lnTo>
                  <a:lnTo>
                    <a:pt x="447" y="122"/>
                  </a:lnTo>
                  <a:lnTo>
                    <a:pt x="429" y="123"/>
                  </a:lnTo>
                  <a:lnTo>
                    <a:pt x="421" y="124"/>
                  </a:lnTo>
                  <a:lnTo>
                    <a:pt x="417" y="124"/>
                  </a:lnTo>
                  <a:lnTo>
                    <a:pt x="413" y="123"/>
                  </a:lnTo>
                  <a:lnTo>
                    <a:pt x="409" y="120"/>
                  </a:lnTo>
                  <a:lnTo>
                    <a:pt x="408" y="116"/>
                  </a:lnTo>
                  <a:lnTo>
                    <a:pt x="401" y="104"/>
                  </a:lnTo>
                  <a:lnTo>
                    <a:pt x="396" y="92"/>
                  </a:lnTo>
                  <a:lnTo>
                    <a:pt x="389" y="80"/>
                  </a:lnTo>
                  <a:lnTo>
                    <a:pt x="381" y="69"/>
                  </a:lnTo>
                  <a:lnTo>
                    <a:pt x="373" y="59"/>
                  </a:lnTo>
                  <a:lnTo>
                    <a:pt x="363" y="50"/>
                  </a:lnTo>
                  <a:lnTo>
                    <a:pt x="354" y="40"/>
                  </a:lnTo>
                  <a:lnTo>
                    <a:pt x="343" y="32"/>
                  </a:lnTo>
                  <a:lnTo>
                    <a:pt x="332" y="26"/>
                  </a:lnTo>
                  <a:lnTo>
                    <a:pt x="321" y="19"/>
                  </a:lnTo>
                  <a:lnTo>
                    <a:pt x="309" y="13"/>
                  </a:lnTo>
                  <a:lnTo>
                    <a:pt x="295" y="8"/>
                  </a:lnTo>
                  <a:lnTo>
                    <a:pt x="282" y="5"/>
                  </a:lnTo>
                  <a:lnTo>
                    <a:pt x="268" y="2"/>
                  </a:lnTo>
                  <a:lnTo>
                    <a:pt x="253" y="1"/>
                  </a:lnTo>
                  <a:lnTo>
                    <a:pt x="239" y="0"/>
                  </a:lnTo>
                  <a:lnTo>
                    <a:pt x="222" y="1"/>
                  </a:lnTo>
                  <a:lnTo>
                    <a:pt x="207" y="2"/>
                  </a:lnTo>
                  <a:lnTo>
                    <a:pt x="192" y="5"/>
                  </a:lnTo>
                  <a:lnTo>
                    <a:pt x="179" y="8"/>
                  </a:lnTo>
                  <a:lnTo>
                    <a:pt x="165" y="13"/>
                  </a:lnTo>
                  <a:lnTo>
                    <a:pt x="152" y="19"/>
                  </a:lnTo>
                  <a:lnTo>
                    <a:pt x="140" y="24"/>
                  </a:lnTo>
                  <a:lnTo>
                    <a:pt x="129" y="32"/>
                  </a:lnTo>
                  <a:lnTo>
                    <a:pt x="118" y="39"/>
                  </a:lnTo>
                  <a:lnTo>
                    <a:pt x="107" y="49"/>
                  </a:lnTo>
                  <a:lnTo>
                    <a:pt x="98" y="58"/>
                  </a:lnTo>
                  <a:lnTo>
                    <a:pt x="88" y="68"/>
                  </a:lnTo>
                  <a:lnTo>
                    <a:pt x="71" y="89"/>
                  </a:lnTo>
                  <a:lnTo>
                    <a:pt x="56" y="112"/>
                  </a:lnTo>
                  <a:lnTo>
                    <a:pt x="42" y="135"/>
                  </a:lnTo>
                  <a:lnTo>
                    <a:pt x="31" y="160"/>
                  </a:lnTo>
                  <a:lnTo>
                    <a:pt x="23" y="185"/>
                  </a:lnTo>
                  <a:lnTo>
                    <a:pt x="15" y="211"/>
                  </a:lnTo>
                  <a:lnTo>
                    <a:pt x="10" y="237"/>
                  </a:lnTo>
                  <a:lnTo>
                    <a:pt x="6" y="261"/>
                  </a:lnTo>
                  <a:lnTo>
                    <a:pt x="2" y="286"/>
                  </a:lnTo>
                  <a:lnTo>
                    <a:pt x="0" y="309"/>
                  </a:lnTo>
                  <a:lnTo>
                    <a:pt x="25" y="309"/>
                  </a:lnTo>
                  <a:lnTo>
                    <a:pt x="29" y="310"/>
                  </a:lnTo>
                  <a:lnTo>
                    <a:pt x="42" y="310"/>
                  </a:lnTo>
                  <a:lnTo>
                    <a:pt x="46" y="294"/>
                  </a:lnTo>
                  <a:lnTo>
                    <a:pt x="52" y="279"/>
                  </a:lnTo>
                  <a:lnTo>
                    <a:pt x="61" y="265"/>
                  </a:lnTo>
                  <a:lnTo>
                    <a:pt x="73" y="253"/>
                  </a:lnTo>
                  <a:lnTo>
                    <a:pt x="86" y="244"/>
                  </a:lnTo>
                  <a:lnTo>
                    <a:pt x="100" y="237"/>
                  </a:lnTo>
                  <a:lnTo>
                    <a:pt x="117" y="231"/>
                  </a:lnTo>
                  <a:lnTo>
                    <a:pt x="134" y="230"/>
                  </a:lnTo>
                  <a:lnTo>
                    <a:pt x="151" y="231"/>
                  </a:lnTo>
                  <a:lnTo>
                    <a:pt x="167" y="237"/>
                  </a:lnTo>
                  <a:lnTo>
                    <a:pt x="182" y="244"/>
                  </a:lnTo>
                  <a:lnTo>
                    <a:pt x="195" y="253"/>
                  </a:lnTo>
                  <a:lnTo>
                    <a:pt x="206" y="265"/>
                  </a:lnTo>
                  <a:lnTo>
                    <a:pt x="216" y="279"/>
                  </a:lnTo>
                  <a:lnTo>
                    <a:pt x="222" y="294"/>
                  </a:lnTo>
                  <a:lnTo>
                    <a:pt x="226" y="310"/>
                  </a:lnTo>
                  <a:lnTo>
                    <a:pt x="404" y="310"/>
                  </a:lnTo>
                  <a:lnTo>
                    <a:pt x="408" y="294"/>
                  </a:lnTo>
                  <a:lnTo>
                    <a:pt x="415" y="279"/>
                  </a:lnTo>
                  <a:lnTo>
                    <a:pt x="424" y="265"/>
                  </a:lnTo>
                  <a:lnTo>
                    <a:pt x="435" y="253"/>
                  </a:lnTo>
                  <a:lnTo>
                    <a:pt x="448" y="244"/>
                  </a:lnTo>
                  <a:lnTo>
                    <a:pt x="463" y="237"/>
                  </a:lnTo>
                  <a:lnTo>
                    <a:pt x="480" y="231"/>
                  </a:lnTo>
                  <a:lnTo>
                    <a:pt x="496" y="230"/>
                  </a:lnTo>
                  <a:lnTo>
                    <a:pt x="513" y="231"/>
                  </a:lnTo>
                  <a:lnTo>
                    <a:pt x="530" y="237"/>
                  </a:lnTo>
                  <a:lnTo>
                    <a:pt x="545" y="244"/>
                  </a:lnTo>
                  <a:lnTo>
                    <a:pt x="557" y="253"/>
                  </a:lnTo>
                  <a:lnTo>
                    <a:pt x="569" y="265"/>
                  </a:lnTo>
                  <a:lnTo>
                    <a:pt x="578" y="279"/>
                  </a:lnTo>
                  <a:lnTo>
                    <a:pt x="584" y="294"/>
                  </a:lnTo>
                  <a:lnTo>
                    <a:pt x="588" y="310"/>
                  </a:lnTo>
                  <a:lnTo>
                    <a:pt x="637" y="310"/>
                  </a:lnTo>
                  <a:lnTo>
                    <a:pt x="634" y="280"/>
                  </a:lnTo>
                  <a:lnTo>
                    <a:pt x="629" y="254"/>
                  </a:lnTo>
                  <a:lnTo>
                    <a:pt x="622" y="231"/>
                  </a:lnTo>
                  <a:lnTo>
                    <a:pt x="612" y="211"/>
                  </a:lnTo>
                  <a:lnTo>
                    <a:pt x="601" y="193"/>
                  </a:lnTo>
                  <a:lnTo>
                    <a:pt x="589" y="179"/>
                  </a:lnTo>
                  <a:lnTo>
                    <a:pt x="577" y="166"/>
                  </a:lnTo>
                  <a:lnTo>
                    <a:pt x="564" y="156"/>
                  </a:lnTo>
                  <a:close/>
                </a:path>
              </a:pathLst>
            </a:custGeom>
            <a:solidFill>
              <a:schemeClr val="bg2"/>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422" name="Freeform 245"/>
            <p:cNvSpPr>
              <a:spLocks noEditPoints="1"/>
            </p:cNvSpPr>
            <p:nvPr/>
          </p:nvSpPr>
          <p:spPr bwMode="auto">
            <a:xfrm>
              <a:off x="4955592" y="2728495"/>
              <a:ext cx="619709" cy="349668"/>
            </a:xfrm>
            <a:custGeom>
              <a:avLst/>
              <a:gdLst/>
              <a:ahLst/>
              <a:cxnLst>
                <a:cxn ang="0">
                  <a:pos x="629" y="129"/>
                </a:cxn>
                <a:cxn ang="0">
                  <a:pos x="549" y="124"/>
                </a:cxn>
                <a:cxn ang="0">
                  <a:pos x="499" y="52"/>
                </a:cxn>
                <a:cxn ang="0">
                  <a:pos x="423" y="9"/>
                </a:cxn>
                <a:cxn ang="0">
                  <a:pos x="343" y="0"/>
                </a:cxn>
                <a:cxn ang="0">
                  <a:pos x="250" y="27"/>
                </a:cxn>
                <a:cxn ang="0">
                  <a:pos x="182" y="87"/>
                </a:cxn>
                <a:cxn ang="0">
                  <a:pos x="121" y="202"/>
                </a:cxn>
                <a:cxn ang="0">
                  <a:pos x="65" y="334"/>
                </a:cxn>
                <a:cxn ang="0">
                  <a:pos x="40" y="311"/>
                </a:cxn>
                <a:cxn ang="0">
                  <a:pos x="10" y="320"/>
                </a:cxn>
                <a:cxn ang="0">
                  <a:pos x="2" y="351"/>
                </a:cxn>
                <a:cxn ang="0">
                  <a:pos x="27" y="377"/>
                </a:cxn>
                <a:cxn ang="0">
                  <a:pos x="64" y="358"/>
                </a:cxn>
                <a:cxn ang="0">
                  <a:pos x="164" y="367"/>
                </a:cxn>
                <a:cxn ang="0">
                  <a:pos x="221" y="437"/>
                </a:cxn>
                <a:cxn ang="0">
                  <a:pos x="274" y="441"/>
                </a:cxn>
                <a:cxn ang="0">
                  <a:pos x="346" y="377"/>
                </a:cxn>
                <a:cxn ang="0">
                  <a:pos x="528" y="377"/>
                </a:cxn>
                <a:cxn ang="0">
                  <a:pos x="600" y="441"/>
                </a:cxn>
                <a:cxn ang="0">
                  <a:pos x="653" y="437"/>
                </a:cxn>
                <a:cxn ang="0">
                  <a:pos x="710" y="367"/>
                </a:cxn>
                <a:cxn ang="0">
                  <a:pos x="780" y="355"/>
                </a:cxn>
                <a:cxn ang="0">
                  <a:pos x="779" y="296"/>
                </a:cxn>
                <a:cxn ang="0">
                  <a:pos x="752" y="217"/>
                </a:cxn>
                <a:cxn ang="0">
                  <a:pos x="687" y="349"/>
                </a:cxn>
                <a:cxn ang="0">
                  <a:pos x="657" y="405"/>
                </a:cxn>
                <a:cxn ang="0">
                  <a:pos x="592" y="412"/>
                </a:cxn>
                <a:cxn ang="0">
                  <a:pos x="550" y="349"/>
                </a:cxn>
                <a:cxn ang="0">
                  <a:pos x="580" y="292"/>
                </a:cxn>
                <a:cxn ang="0">
                  <a:pos x="645" y="286"/>
                </a:cxn>
                <a:cxn ang="0">
                  <a:pos x="687" y="349"/>
                </a:cxn>
                <a:cxn ang="0">
                  <a:pos x="313" y="388"/>
                </a:cxn>
                <a:cxn ang="0">
                  <a:pos x="256" y="418"/>
                </a:cxn>
                <a:cxn ang="0">
                  <a:pos x="193" y="376"/>
                </a:cxn>
                <a:cxn ang="0">
                  <a:pos x="199" y="311"/>
                </a:cxn>
                <a:cxn ang="0">
                  <a:pos x="256" y="281"/>
                </a:cxn>
                <a:cxn ang="0">
                  <a:pos x="319" y="323"/>
                </a:cxn>
                <a:cxn ang="0">
                  <a:pos x="706" y="319"/>
                </a:cxn>
                <a:cxn ang="0">
                  <a:pos x="635" y="256"/>
                </a:cxn>
                <a:cxn ang="0">
                  <a:pos x="557" y="278"/>
                </a:cxn>
                <a:cxn ang="0">
                  <a:pos x="348" y="335"/>
                </a:cxn>
                <a:cxn ang="0">
                  <a:pos x="289" y="262"/>
                </a:cxn>
                <a:cxn ang="0">
                  <a:pos x="208" y="269"/>
                </a:cxn>
                <a:cxn ang="0">
                  <a:pos x="151" y="335"/>
                </a:cxn>
                <a:cxn ang="0">
                  <a:pos x="128" y="286"/>
                </a:cxn>
                <a:cxn ang="0">
                  <a:pos x="178" y="137"/>
                </a:cxn>
                <a:cxn ang="0">
                  <a:pos x="240" y="64"/>
                </a:cxn>
                <a:cxn ang="0">
                  <a:pos x="314" y="30"/>
                </a:cxn>
                <a:cxn ang="0">
                  <a:pos x="390" y="27"/>
                </a:cxn>
                <a:cxn ang="0">
                  <a:pos x="465" y="57"/>
                </a:cxn>
                <a:cxn ang="0">
                  <a:pos x="518" y="117"/>
                </a:cxn>
                <a:cxn ang="0">
                  <a:pos x="539" y="149"/>
                </a:cxn>
                <a:cxn ang="0">
                  <a:pos x="593" y="148"/>
                </a:cxn>
                <a:cxn ang="0">
                  <a:pos x="686" y="181"/>
                </a:cxn>
                <a:cxn ang="0">
                  <a:pos x="744" y="256"/>
                </a:cxn>
                <a:cxn ang="0">
                  <a:pos x="26" y="344"/>
                </a:cxn>
                <a:cxn ang="0">
                  <a:pos x="37" y="336"/>
                </a:cxn>
                <a:cxn ang="0">
                  <a:pos x="40" y="350"/>
                </a:cxn>
                <a:cxn ang="0">
                  <a:pos x="26" y="347"/>
                </a:cxn>
              </a:cxnLst>
              <a:rect l="0" t="0" r="r" b="b"/>
              <a:pathLst>
                <a:path w="783" h="442">
                  <a:moveTo>
                    <a:pt x="699" y="160"/>
                  </a:moveTo>
                  <a:lnTo>
                    <a:pt x="699" y="160"/>
                  </a:lnTo>
                  <a:lnTo>
                    <a:pt x="681" y="149"/>
                  </a:lnTo>
                  <a:lnTo>
                    <a:pt x="664" y="140"/>
                  </a:lnTo>
                  <a:lnTo>
                    <a:pt x="646" y="135"/>
                  </a:lnTo>
                  <a:lnTo>
                    <a:pt x="629" y="129"/>
                  </a:lnTo>
                  <a:lnTo>
                    <a:pt x="612" y="125"/>
                  </a:lnTo>
                  <a:lnTo>
                    <a:pt x="596" y="124"/>
                  </a:lnTo>
                  <a:lnTo>
                    <a:pt x="569" y="122"/>
                  </a:lnTo>
                  <a:lnTo>
                    <a:pt x="569" y="122"/>
                  </a:lnTo>
                  <a:lnTo>
                    <a:pt x="549" y="124"/>
                  </a:lnTo>
                  <a:lnTo>
                    <a:pt x="549" y="124"/>
                  </a:lnTo>
                  <a:lnTo>
                    <a:pt x="542" y="110"/>
                  </a:lnTo>
                  <a:lnTo>
                    <a:pt x="535" y="97"/>
                  </a:lnTo>
                  <a:lnTo>
                    <a:pt x="527" y="84"/>
                  </a:lnTo>
                  <a:lnTo>
                    <a:pt x="518" y="74"/>
                  </a:lnTo>
                  <a:lnTo>
                    <a:pt x="508" y="63"/>
                  </a:lnTo>
                  <a:lnTo>
                    <a:pt x="499" y="52"/>
                  </a:lnTo>
                  <a:lnTo>
                    <a:pt x="488" y="44"/>
                  </a:lnTo>
                  <a:lnTo>
                    <a:pt x="476" y="34"/>
                  </a:lnTo>
                  <a:lnTo>
                    <a:pt x="463" y="26"/>
                  </a:lnTo>
                  <a:lnTo>
                    <a:pt x="451" y="19"/>
                  </a:lnTo>
                  <a:lnTo>
                    <a:pt x="438" y="14"/>
                  </a:lnTo>
                  <a:lnTo>
                    <a:pt x="423" y="9"/>
                  </a:lnTo>
                  <a:lnTo>
                    <a:pt x="408" y="4"/>
                  </a:lnTo>
                  <a:lnTo>
                    <a:pt x="393" y="2"/>
                  </a:lnTo>
                  <a:lnTo>
                    <a:pt x="377" y="0"/>
                  </a:lnTo>
                  <a:lnTo>
                    <a:pt x="361" y="0"/>
                  </a:lnTo>
                  <a:lnTo>
                    <a:pt x="361" y="0"/>
                  </a:lnTo>
                  <a:lnTo>
                    <a:pt x="343" y="0"/>
                  </a:lnTo>
                  <a:lnTo>
                    <a:pt x="325" y="3"/>
                  </a:lnTo>
                  <a:lnTo>
                    <a:pt x="309" y="6"/>
                  </a:lnTo>
                  <a:lnTo>
                    <a:pt x="293" y="10"/>
                  </a:lnTo>
                  <a:lnTo>
                    <a:pt x="278" y="15"/>
                  </a:lnTo>
                  <a:lnTo>
                    <a:pt x="263" y="21"/>
                  </a:lnTo>
                  <a:lnTo>
                    <a:pt x="250" y="27"/>
                  </a:lnTo>
                  <a:lnTo>
                    <a:pt x="237" y="36"/>
                  </a:lnTo>
                  <a:lnTo>
                    <a:pt x="225" y="45"/>
                  </a:lnTo>
                  <a:lnTo>
                    <a:pt x="213" y="55"/>
                  </a:lnTo>
                  <a:lnTo>
                    <a:pt x="202" y="65"/>
                  </a:lnTo>
                  <a:lnTo>
                    <a:pt x="191" y="76"/>
                  </a:lnTo>
                  <a:lnTo>
                    <a:pt x="182" y="87"/>
                  </a:lnTo>
                  <a:lnTo>
                    <a:pt x="172" y="99"/>
                  </a:lnTo>
                  <a:lnTo>
                    <a:pt x="156" y="125"/>
                  </a:lnTo>
                  <a:lnTo>
                    <a:pt x="156" y="125"/>
                  </a:lnTo>
                  <a:lnTo>
                    <a:pt x="143" y="149"/>
                  </a:lnTo>
                  <a:lnTo>
                    <a:pt x="130" y="176"/>
                  </a:lnTo>
                  <a:lnTo>
                    <a:pt x="121" y="202"/>
                  </a:lnTo>
                  <a:lnTo>
                    <a:pt x="113" y="229"/>
                  </a:lnTo>
                  <a:lnTo>
                    <a:pt x="107" y="256"/>
                  </a:lnTo>
                  <a:lnTo>
                    <a:pt x="102" y="284"/>
                  </a:lnTo>
                  <a:lnTo>
                    <a:pt x="99" y="309"/>
                  </a:lnTo>
                  <a:lnTo>
                    <a:pt x="98" y="334"/>
                  </a:lnTo>
                  <a:lnTo>
                    <a:pt x="65" y="334"/>
                  </a:lnTo>
                  <a:lnTo>
                    <a:pt x="65" y="334"/>
                  </a:lnTo>
                  <a:lnTo>
                    <a:pt x="60" y="324"/>
                  </a:lnTo>
                  <a:lnTo>
                    <a:pt x="53" y="317"/>
                  </a:lnTo>
                  <a:lnTo>
                    <a:pt x="49" y="315"/>
                  </a:lnTo>
                  <a:lnTo>
                    <a:pt x="44" y="312"/>
                  </a:lnTo>
                  <a:lnTo>
                    <a:pt x="40" y="311"/>
                  </a:lnTo>
                  <a:lnTo>
                    <a:pt x="34" y="311"/>
                  </a:lnTo>
                  <a:lnTo>
                    <a:pt x="34" y="311"/>
                  </a:lnTo>
                  <a:lnTo>
                    <a:pt x="27" y="312"/>
                  </a:lnTo>
                  <a:lnTo>
                    <a:pt x="21" y="313"/>
                  </a:lnTo>
                  <a:lnTo>
                    <a:pt x="15" y="316"/>
                  </a:lnTo>
                  <a:lnTo>
                    <a:pt x="10" y="320"/>
                  </a:lnTo>
                  <a:lnTo>
                    <a:pt x="6" y="326"/>
                  </a:lnTo>
                  <a:lnTo>
                    <a:pt x="3" y="331"/>
                  </a:lnTo>
                  <a:lnTo>
                    <a:pt x="2" y="338"/>
                  </a:lnTo>
                  <a:lnTo>
                    <a:pt x="0" y="344"/>
                  </a:lnTo>
                  <a:lnTo>
                    <a:pt x="0" y="344"/>
                  </a:lnTo>
                  <a:lnTo>
                    <a:pt x="2" y="351"/>
                  </a:lnTo>
                  <a:lnTo>
                    <a:pt x="3" y="357"/>
                  </a:lnTo>
                  <a:lnTo>
                    <a:pt x="6" y="362"/>
                  </a:lnTo>
                  <a:lnTo>
                    <a:pt x="10" y="367"/>
                  </a:lnTo>
                  <a:lnTo>
                    <a:pt x="15" y="372"/>
                  </a:lnTo>
                  <a:lnTo>
                    <a:pt x="21" y="374"/>
                  </a:lnTo>
                  <a:lnTo>
                    <a:pt x="27" y="377"/>
                  </a:lnTo>
                  <a:lnTo>
                    <a:pt x="34" y="377"/>
                  </a:lnTo>
                  <a:lnTo>
                    <a:pt x="34" y="377"/>
                  </a:lnTo>
                  <a:lnTo>
                    <a:pt x="44" y="376"/>
                  </a:lnTo>
                  <a:lnTo>
                    <a:pt x="52" y="372"/>
                  </a:lnTo>
                  <a:lnTo>
                    <a:pt x="59" y="366"/>
                  </a:lnTo>
                  <a:lnTo>
                    <a:pt x="64" y="358"/>
                  </a:lnTo>
                  <a:lnTo>
                    <a:pt x="106" y="358"/>
                  </a:lnTo>
                  <a:lnTo>
                    <a:pt x="106" y="358"/>
                  </a:lnTo>
                  <a:lnTo>
                    <a:pt x="110" y="359"/>
                  </a:lnTo>
                  <a:lnTo>
                    <a:pt x="163" y="359"/>
                  </a:lnTo>
                  <a:lnTo>
                    <a:pt x="163" y="359"/>
                  </a:lnTo>
                  <a:lnTo>
                    <a:pt x="164" y="367"/>
                  </a:lnTo>
                  <a:lnTo>
                    <a:pt x="167" y="377"/>
                  </a:lnTo>
                  <a:lnTo>
                    <a:pt x="172" y="392"/>
                  </a:lnTo>
                  <a:lnTo>
                    <a:pt x="182" y="407"/>
                  </a:lnTo>
                  <a:lnTo>
                    <a:pt x="193" y="419"/>
                  </a:lnTo>
                  <a:lnTo>
                    <a:pt x="206" y="428"/>
                  </a:lnTo>
                  <a:lnTo>
                    <a:pt x="221" y="437"/>
                  </a:lnTo>
                  <a:lnTo>
                    <a:pt x="239" y="441"/>
                  </a:lnTo>
                  <a:lnTo>
                    <a:pt x="247" y="442"/>
                  </a:lnTo>
                  <a:lnTo>
                    <a:pt x="256" y="442"/>
                  </a:lnTo>
                  <a:lnTo>
                    <a:pt x="256" y="442"/>
                  </a:lnTo>
                  <a:lnTo>
                    <a:pt x="264" y="442"/>
                  </a:lnTo>
                  <a:lnTo>
                    <a:pt x="274" y="441"/>
                  </a:lnTo>
                  <a:lnTo>
                    <a:pt x="290" y="437"/>
                  </a:lnTo>
                  <a:lnTo>
                    <a:pt x="305" y="428"/>
                  </a:lnTo>
                  <a:lnTo>
                    <a:pt x="319" y="419"/>
                  </a:lnTo>
                  <a:lnTo>
                    <a:pt x="329" y="407"/>
                  </a:lnTo>
                  <a:lnTo>
                    <a:pt x="339" y="392"/>
                  </a:lnTo>
                  <a:lnTo>
                    <a:pt x="346" y="377"/>
                  </a:lnTo>
                  <a:lnTo>
                    <a:pt x="347" y="367"/>
                  </a:lnTo>
                  <a:lnTo>
                    <a:pt x="348" y="359"/>
                  </a:lnTo>
                  <a:lnTo>
                    <a:pt x="526" y="359"/>
                  </a:lnTo>
                  <a:lnTo>
                    <a:pt x="526" y="359"/>
                  </a:lnTo>
                  <a:lnTo>
                    <a:pt x="527" y="367"/>
                  </a:lnTo>
                  <a:lnTo>
                    <a:pt x="528" y="377"/>
                  </a:lnTo>
                  <a:lnTo>
                    <a:pt x="535" y="392"/>
                  </a:lnTo>
                  <a:lnTo>
                    <a:pt x="545" y="407"/>
                  </a:lnTo>
                  <a:lnTo>
                    <a:pt x="556" y="419"/>
                  </a:lnTo>
                  <a:lnTo>
                    <a:pt x="569" y="428"/>
                  </a:lnTo>
                  <a:lnTo>
                    <a:pt x="584" y="437"/>
                  </a:lnTo>
                  <a:lnTo>
                    <a:pt x="600" y="441"/>
                  </a:lnTo>
                  <a:lnTo>
                    <a:pt x="610" y="442"/>
                  </a:lnTo>
                  <a:lnTo>
                    <a:pt x="618" y="442"/>
                  </a:lnTo>
                  <a:lnTo>
                    <a:pt x="618" y="442"/>
                  </a:lnTo>
                  <a:lnTo>
                    <a:pt x="627" y="442"/>
                  </a:lnTo>
                  <a:lnTo>
                    <a:pt x="635" y="441"/>
                  </a:lnTo>
                  <a:lnTo>
                    <a:pt x="653" y="437"/>
                  </a:lnTo>
                  <a:lnTo>
                    <a:pt x="668" y="428"/>
                  </a:lnTo>
                  <a:lnTo>
                    <a:pt x="681" y="419"/>
                  </a:lnTo>
                  <a:lnTo>
                    <a:pt x="692" y="407"/>
                  </a:lnTo>
                  <a:lnTo>
                    <a:pt x="702" y="392"/>
                  </a:lnTo>
                  <a:lnTo>
                    <a:pt x="707" y="377"/>
                  </a:lnTo>
                  <a:lnTo>
                    <a:pt x="710" y="367"/>
                  </a:lnTo>
                  <a:lnTo>
                    <a:pt x="711" y="359"/>
                  </a:lnTo>
                  <a:lnTo>
                    <a:pt x="771" y="359"/>
                  </a:lnTo>
                  <a:lnTo>
                    <a:pt x="771" y="359"/>
                  </a:lnTo>
                  <a:lnTo>
                    <a:pt x="776" y="358"/>
                  </a:lnTo>
                  <a:lnTo>
                    <a:pt x="780" y="355"/>
                  </a:lnTo>
                  <a:lnTo>
                    <a:pt x="780" y="355"/>
                  </a:lnTo>
                  <a:lnTo>
                    <a:pt x="783" y="351"/>
                  </a:lnTo>
                  <a:lnTo>
                    <a:pt x="783" y="347"/>
                  </a:lnTo>
                  <a:lnTo>
                    <a:pt x="783" y="347"/>
                  </a:lnTo>
                  <a:lnTo>
                    <a:pt x="783" y="330"/>
                  </a:lnTo>
                  <a:lnTo>
                    <a:pt x="782" y="312"/>
                  </a:lnTo>
                  <a:lnTo>
                    <a:pt x="779" y="296"/>
                  </a:lnTo>
                  <a:lnTo>
                    <a:pt x="776" y="281"/>
                  </a:lnTo>
                  <a:lnTo>
                    <a:pt x="772" y="266"/>
                  </a:lnTo>
                  <a:lnTo>
                    <a:pt x="768" y="252"/>
                  </a:lnTo>
                  <a:lnTo>
                    <a:pt x="764" y="240"/>
                  </a:lnTo>
                  <a:lnTo>
                    <a:pt x="759" y="228"/>
                  </a:lnTo>
                  <a:lnTo>
                    <a:pt x="752" y="217"/>
                  </a:lnTo>
                  <a:lnTo>
                    <a:pt x="746" y="206"/>
                  </a:lnTo>
                  <a:lnTo>
                    <a:pt x="732" y="189"/>
                  </a:lnTo>
                  <a:lnTo>
                    <a:pt x="717" y="172"/>
                  </a:lnTo>
                  <a:lnTo>
                    <a:pt x="699" y="160"/>
                  </a:lnTo>
                  <a:lnTo>
                    <a:pt x="699" y="160"/>
                  </a:lnTo>
                  <a:close/>
                  <a:moveTo>
                    <a:pt x="687" y="349"/>
                  </a:moveTo>
                  <a:lnTo>
                    <a:pt x="687" y="349"/>
                  </a:lnTo>
                  <a:lnTo>
                    <a:pt x="686" y="362"/>
                  </a:lnTo>
                  <a:lnTo>
                    <a:pt x="681" y="376"/>
                  </a:lnTo>
                  <a:lnTo>
                    <a:pt x="675" y="388"/>
                  </a:lnTo>
                  <a:lnTo>
                    <a:pt x="667" y="397"/>
                  </a:lnTo>
                  <a:lnTo>
                    <a:pt x="657" y="405"/>
                  </a:lnTo>
                  <a:lnTo>
                    <a:pt x="645" y="412"/>
                  </a:lnTo>
                  <a:lnTo>
                    <a:pt x="633" y="416"/>
                  </a:lnTo>
                  <a:lnTo>
                    <a:pt x="618" y="418"/>
                  </a:lnTo>
                  <a:lnTo>
                    <a:pt x="618" y="418"/>
                  </a:lnTo>
                  <a:lnTo>
                    <a:pt x="604" y="416"/>
                  </a:lnTo>
                  <a:lnTo>
                    <a:pt x="592" y="412"/>
                  </a:lnTo>
                  <a:lnTo>
                    <a:pt x="580" y="405"/>
                  </a:lnTo>
                  <a:lnTo>
                    <a:pt x="570" y="397"/>
                  </a:lnTo>
                  <a:lnTo>
                    <a:pt x="561" y="388"/>
                  </a:lnTo>
                  <a:lnTo>
                    <a:pt x="556" y="376"/>
                  </a:lnTo>
                  <a:lnTo>
                    <a:pt x="551" y="362"/>
                  </a:lnTo>
                  <a:lnTo>
                    <a:pt x="550" y="349"/>
                  </a:lnTo>
                  <a:lnTo>
                    <a:pt x="550" y="349"/>
                  </a:lnTo>
                  <a:lnTo>
                    <a:pt x="551" y="335"/>
                  </a:lnTo>
                  <a:lnTo>
                    <a:pt x="556" y="323"/>
                  </a:lnTo>
                  <a:lnTo>
                    <a:pt x="561" y="311"/>
                  </a:lnTo>
                  <a:lnTo>
                    <a:pt x="570" y="301"/>
                  </a:lnTo>
                  <a:lnTo>
                    <a:pt x="580" y="292"/>
                  </a:lnTo>
                  <a:lnTo>
                    <a:pt x="592" y="286"/>
                  </a:lnTo>
                  <a:lnTo>
                    <a:pt x="604" y="282"/>
                  </a:lnTo>
                  <a:lnTo>
                    <a:pt x="618" y="281"/>
                  </a:lnTo>
                  <a:lnTo>
                    <a:pt x="618" y="281"/>
                  </a:lnTo>
                  <a:lnTo>
                    <a:pt x="633" y="282"/>
                  </a:lnTo>
                  <a:lnTo>
                    <a:pt x="645" y="286"/>
                  </a:lnTo>
                  <a:lnTo>
                    <a:pt x="657" y="292"/>
                  </a:lnTo>
                  <a:lnTo>
                    <a:pt x="667" y="301"/>
                  </a:lnTo>
                  <a:lnTo>
                    <a:pt x="675" y="311"/>
                  </a:lnTo>
                  <a:lnTo>
                    <a:pt x="681" y="323"/>
                  </a:lnTo>
                  <a:lnTo>
                    <a:pt x="686" y="335"/>
                  </a:lnTo>
                  <a:lnTo>
                    <a:pt x="687" y="349"/>
                  </a:lnTo>
                  <a:lnTo>
                    <a:pt x="687" y="349"/>
                  </a:lnTo>
                  <a:close/>
                  <a:moveTo>
                    <a:pt x="324" y="349"/>
                  </a:moveTo>
                  <a:lnTo>
                    <a:pt x="324" y="349"/>
                  </a:lnTo>
                  <a:lnTo>
                    <a:pt x="323" y="362"/>
                  </a:lnTo>
                  <a:lnTo>
                    <a:pt x="319" y="376"/>
                  </a:lnTo>
                  <a:lnTo>
                    <a:pt x="313" y="388"/>
                  </a:lnTo>
                  <a:lnTo>
                    <a:pt x="304" y="397"/>
                  </a:lnTo>
                  <a:lnTo>
                    <a:pt x="294" y="405"/>
                  </a:lnTo>
                  <a:lnTo>
                    <a:pt x="282" y="412"/>
                  </a:lnTo>
                  <a:lnTo>
                    <a:pt x="270" y="416"/>
                  </a:lnTo>
                  <a:lnTo>
                    <a:pt x="256" y="418"/>
                  </a:lnTo>
                  <a:lnTo>
                    <a:pt x="256" y="418"/>
                  </a:lnTo>
                  <a:lnTo>
                    <a:pt x="241" y="416"/>
                  </a:lnTo>
                  <a:lnTo>
                    <a:pt x="229" y="412"/>
                  </a:lnTo>
                  <a:lnTo>
                    <a:pt x="217" y="405"/>
                  </a:lnTo>
                  <a:lnTo>
                    <a:pt x="208" y="397"/>
                  </a:lnTo>
                  <a:lnTo>
                    <a:pt x="199" y="388"/>
                  </a:lnTo>
                  <a:lnTo>
                    <a:pt x="193" y="376"/>
                  </a:lnTo>
                  <a:lnTo>
                    <a:pt x="189" y="362"/>
                  </a:lnTo>
                  <a:lnTo>
                    <a:pt x="187" y="349"/>
                  </a:lnTo>
                  <a:lnTo>
                    <a:pt x="187" y="349"/>
                  </a:lnTo>
                  <a:lnTo>
                    <a:pt x="189" y="335"/>
                  </a:lnTo>
                  <a:lnTo>
                    <a:pt x="193" y="323"/>
                  </a:lnTo>
                  <a:lnTo>
                    <a:pt x="199" y="311"/>
                  </a:lnTo>
                  <a:lnTo>
                    <a:pt x="208" y="301"/>
                  </a:lnTo>
                  <a:lnTo>
                    <a:pt x="217" y="292"/>
                  </a:lnTo>
                  <a:lnTo>
                    <a:pt x="229" y="286"/>
                  </a:lnTo>
                  <a:lnTo>
                    <a:pt x="241" y="282"/>
                  </a:lnTo>
                  <a:lnTo>
                    <a:pt x="256" y="281"/>
                  </a:lnTo>
                  <a:lnTo>
                    <a:pt x="256" y="281"/>
                  </a:lnTo>
                  <a:lnTo>
                    <a:pt x="270" y="282"/>
                  </a:lnTo>
                  <a:lnTo>
                    <a:pt x="282" y="286"/>
                  </a:lnTo>
                  <a:lnTo>
                    <a:pt x="294" y="292"/>
                  </a:lnTo>
                  <a:lnTo>
                    <a:pt x="304" y="301"/>
                  </a:lnTo>
                  <a:lnTo>
                    <a:pt x="313" y="311"/>
                  </a:lnTo>
                  <a:lnTo>
                    <a:pt x="319" y="323"/>
                  </a:lnTo>
                  <a:lnTo>
                    <a:pt x="323" y="335"/>
                  </a:lnTo>
                  <a:lnTo>
                    <a:pt x="324" y="349"/>
                  </a:lnTo>
                  <a:lnTo>
                    <a:pt x="324" y="349"/>
                  </a:lnTo>
                  <a:close/>
                  <a:moveTo>
                    <a:pt x="710" y="335"/>
                  </a:moveTo>
                  <a:lnTo>
                    <a:pt x="710" y="335"/>
                  </a:lnTo>
                  <a:lnTo>
                    <a:pt x="706" y="319"/>
                  </a:lnTo>
                  <a:lnTo>
                    <a:pt x="700" y="304"/>
                  </a:lnTo>
                  <a:lnTo>
                    <a:pt x="691" y="290"/>
                  </a:lnTo>
                  <a:lnTo>
                    <a:pt x="679" y="278"/>
                  </a:lnTo>
                  <a:lnTo>
                    <a:pt x="667" y="269"/>
                  </a:lnTo>
                  <a:lnTo>
                    <a:pt x="652" y="262"/>
                  </a:lnTo>
                  <a:lnTo>
                    <a:pt x="635" y="256"/>
                  </a:lnTo>
                  <a:lnTo>
                    <a:pt x="618" y="255"/>
                  </a:lnTo>
                  <a:lnTo>
                    <a:pt x="618" y="255"/>
                  </a:lnTo>
                  <a:lnTo>
                    <a:pt x="602" y="256"/>
                  </a:lnTo>
                  <a:lnTo>
                    <a:pt x="585" y="262"/>
                  </a:lnTo>
                  <a:lnTo>
                    <a:pt x="570" y="269"/>
                  </a:lnTo>
                  <a:lnTo>
                    <a:pt x="557" y="278"/>
                  </a:lnTo>
                  <a:lnTo>
                    <a:pt x="546" y="290"/>
                  </a:lnTo>
                  <a:lnTo>
                    <a:pt x="537" y="304"/>
                  </a:lnTo>
                  <a:lnTo>
                    <a:pt x="530" y="319"/>
                  </a:lnTo>
                  <a:lnTo>
                    <a:pt x="526" y="335"/>
                  </a:lnTo>
                  <a:lnTo>
                    <a:pt x="348" y="335"/>
                  </a:lnTo>
                  <a:lnTo>
                    <a:pt x="348" y="335"/>
                  </a:lnTo>
                  <a:lnTo>
                    <a:pt x="344" y="319"/>
                  </a:lnTo>
                  <a:lnTo>
                    <a:pt x="338" y="304"/>
                  </a:lnTo>
                  <a:lnTo>
                    <a:pt x="328" y="290"/>
                  </a:lnTo>
                  <a:lnTo>
                    <a:pt x="317" y="278"/>
                  </a:lnTo>
                  <a:lnTo>
                    <a:pt x="304" y="269"/>
                  </a:lnTo>
                  <a:lnTo>
                    <a:pt x="289" y="262"/>
                  </a:lnTo>
                  <a:lnTo>
                    <a:pt x="273" y="256"/>
                  </a:lnTo>
                  <a:lnTo>
                    <a:pt x="256" y="255"/>
                  </a:lnTo>
                  <a:lnTo>
                    <a:pt x="256" y="255"/>
                  </a:lnTo>
                  <a:lnTo>
                    <a:pt x="239" y="256"/>
                  </a:lnTo>
                  <a:lnTo>
                    <a:pt x="222" y="262"/>
                  </a:lnTo>
                  <a:lnTo>
                    <a:pt x="208" y="269"/>
                  </a:lnTo>
                  <a:lnTo>
                    <a:pt x="195" y="278"/>
                  </a:lnTo>
                  <a:lnTo>
                    <a:pt x="183" y="290"/>
                  </a:lnTo>
                  <a:lnTo>
                    <a:pt x="174" y="304"/>
                  </a:lnTo>
                  <a:lnTo>
                    <a:pt x="168" y="319"/>
                  </a:lnTo>
                  <a:lnTo>
                    <a:pt x="164" y="335"/>
                  </a:lnTo>
                  <a:lnTo>
                    <a:pt x="151" y="335"/>
                  </a:lnTo>
                  <a:lnTo>
                    <a:pt x="151" y="335"/>
                  </a:lnTo>
                  <a:lnTo>
                    <a:pt x="147" y="334"/>
                  </a:lnTo>
                  <a:lnTo>
                    <a:pt x="122" y="334"/>
                  </a:lnTo>
                  <a:lnTo>
                    <a:pt x="122" y="334"/>
                  </a:lnTo>
                  <a:lnTo>
                    <a:pt x="124" y="311"/>
                  </a:lnTo>
                  <a:lnTo>
                    <a:pt x="128" y="286"/>
                  </a:lnTo>
                  <a:lnTo>
                    <a:pt x="132" y="262"/>
                  </a:lnTo>
                  <a:lnTo>
                    <a:pt x="137" y="236"/>
                  </a:lnTo>
                  <a:lnTo>
                    <a:pt x="145" y="210"/>
                  </a:lnTo>
                  <a:lnTo>
                    <a:pt x="153" y="185"/>
                  </a:lnTo>
                  <a:lnTo>
                    <a:pt x="164" y="160"/>
                  </a:lnTo>
                  <a:lnTo>
                    <a:pt x="178" y="137"/>
                  </a:lnTo>
                  <a:lnTo>
                    <a:pt x="178" y="137"/>
                  </a:lnTo>
                  <a:lnTo>
                    <a:pt x="193" y="114"/>
                  </a:lnTo>
                  <a:lnTo>
                    <a:pt x="210" y="93"/>
                  </a:lnTo>
                  <a:lnTo>
                    <a:pt x="220" y="83"/>
                  </a:lnTo>
                  <a:lnTo>
                    <a:pt x="229" y="74"/>
                  </a:lnTo>
                  <a:lnTo>
                    <a:pt x="240" y="64"/>
                  </a:lnTo>
                  <a:lnTo>
                    <a:pt x="251" y="57"/>
                  </a:lnTo>
                  <a:lnTo>
                    <a:pt x="262" y="49"/>
                  </a:lnTo>
                  <a:lnTo>
                    <a:pt x="274" y="44"/>
                  </a:lnTo>
                  <a:lnTo>
                    <a:pt x="287" y="38"/>
                  </a:lnTo>
                  <a:lnTo>
                    <a:pt x="301" y="33"/>
                  </a:lnTo>
                  <a:lnTo>
                    <a:pt x="314" y="30"/>
                  </a:lnTo>
                  <a:lnTo>
                    <a:pt x="329" y="27"/>
                  </a:lnTo>
                  <a:lnTo>
                    <a:pt x="344" y="26"/>
                  </a:lnTo>
                  <a:lnTo>
                    <a:pt x="361" y="25"/>
                  </a:lnTo>
                  <a:lnTo>
                    <a:pt x="361" y="25"/>
                  </a:lnTo>
                  <a:lnTo>
                    <a:pt x="375" y="26"/>
                  </a:lnTo>
                  <a:lnTo>
                    <a:pt x="390" y="27"/>
                  </a:lnTo>
                  <a:lnTo>
                    <a:pt x="404" y="30"/>
                  </a:lnTo>
                  <a:lnTo>
                    <a:pt x="417" y="33"/>
                  </a:lnTo>
                  <a:lnTo>
                    <a:pt x="431" y="38"/>
                  </a:lnTo>
                  <a:lnTo>
                    <a:pt x="443" y="44"/>
                  </a:lnTo>
                  <a:lnTo>
                    <a:pt x="454" y="51"/>
                  </a:lnTo>
                  <a:lnTo>
                    <a:pt x="465" y="57"/>
                  </a:lnTo>
                  <a:lnTo>
                    <a:pt x="476" y="65"/>
                  </a:lnTo>
                  <a:lnTo>
                    <a:pt x="485" y="75"/>
                  </a:lnTo>
                  <a:lnTo>
                    <a:pt x="495" y="84"/>
                  </a:lnTo>
                  <a:lnTo>
                    <a:pt x="503" y="94"/>
                  </a:lnTo>
                  <a:lnTo>
                    <a:pt x="511" y="105"/>
                  </a:lnTo>
                  <a:lnTo>
                    <a:pt x="518" y="117"/>
                  </a:lnTo>
                  <a:lnTo>
                    <a:pt x="523" y="129"/>
                  </a:lnTo>
                  <a:lnTo>
                    <a:pt x="530" y="141"/>
                  </a:lnTo>
                  <a:lnTo>
                    <a:pt x="530" y="141"/>
                  </a:lnTo>
                  <a:lnTo>
                    <a:pt x="531" y="145"/>
                  </a:lnTo>
                  <a:lnTo>
                    <a:pt x="535" y="148"/>
                  </a:lnTo>
                  <a:lnTo>
                    <a:pt x="539" y="149"/>
                  </a:lnTo>
                  <a:lnTo>
                    <a:pt x="543" y="149"/>
                  </a:lnTo>
                  <a:lnTo>
                    <a:pt x="543" y="149"/>
                  </a:lnTo>
                  <a:lnTo>
                    <a:pt x="551" y="148"/>
                  </a:lnTo>
                  <a:lnTo>
                    <a:pt x="569" y="147"/>
                  </a:lnTo>
                  <a:lnTo>
                    <a:pt x="569" y="147"/>
                  </a:lnTo>
                  <a:lnTo>
                    <a:pt x="593" y="148"/>
                  </a:lnTo>
                  <a:lnTo>
                    <a:pt x="608" y="151"/>
                  </a:lnTo>
                  <a:lnTo>
                    <a:pt x="623" y="153"/>
                  </a:lnTo>
                  <a:lnTo>
                    <a:pt x="638" y="158"/>
                  </a:lnTo>
                  <a:lnTo>
                    <a:pt x="654" y="163"/>
                  </a:lnTo>
                  <a:lnTo>
                    <a:pt x="671" y="171"/>
                  </a:lnTo>
                  <a:lnTo>
                    <a:pt x="686" y="181"/>
                  </a:lnTo>
                  <a:lnTo>
                    <a:pt x="686" y="181"/>
                  </a:lnTo>
                  <a:lnTo>
                    <a:pt x="699" y="191"/>
                  </a:lnTo>
                  <a:lnTo>
                    <a:pt x="711" y="204"/>
                  </a:lnTo>
                  <a:lnTo>
                    <a:pt x="723" y="218"/>
                  </a:lnTo>
                  <a:lnTo>
                    <a:pt x="734" y="236"/>
                  </a:lnTo>
                  <a:lnTo>
                    <a:pt x="744" y="256"/>
                  </a:lnTo>
                  <a:lnTo>
                    <a:pt x="751" y="279"/>
                  </a:lnTo>
                  <a:lnTo>
                    <a:pt x="756" y="305"/>
                  </a:lnTo>
                  <a:lnTo>
                    <a:pt x="759" y="335"/>
                  </a:lnTo>
                  <a:lnTo>
                    <a:pt x="710" y="335"/>
                  </a:lnTo>
                  <a:close/>
                  <a:moveTo>
                    <a:pt x="26" y="344"/>
                  </a:moveTo>
                  <a:lnTo>
                    <a:pt x="26" y="344"/>
                  </a:lnTo>
                  <a:lnTo>
                    <a:pt x="26" y="340"/>
                  </a:lnTo>
                  <a:lnTo>
                    <a:pt x="27" y="338"/>
                  </a:lnTo>
                  <a:lnTo>
                    <a:pt x="30" y="336"/>
                  </a:lnTo>
                  <a:lnTo>
                    <a:pt x="34" y="336"/>
                  </a:lnTo>
                  <a:lnTo>
                    <a:pt x="34" y="336"/>
                  </a:lnTo>
                  <a:lnTo>
                    <a:pt x="37" y="336"/>
                  </a:lnTo>
                  <a:lnTo>
                    <a:pt x="40" y="338"/>
                  </a:lnTo>
                  <a:lnTo>
                    <a:pt x="41" y="340"/>
                  </a:lnTo>
                  <a:lnTo>
                    <a:pt x="42" y="344"/>
                  </a:lnTo>
                  <a:lnTo>
                    <a:pt x="42" y="344"/>
                  </a:lnTo>
                  <a:lnTo>
                    <a:pt x="41" y="347"/>
                  </a:lnTo>
                  <a:lnTo>
                    <a:pt x="40" y="350"/>
                  </a:lnTo>
                  <a:lnTo>
                    <a:pt x="37" y="351"/>
                  </a:lnTo>
                  <a:lnTo>
                    <a:pt x="34" y="353"/>
                  </a:lnTo>
                  <a:lnTo>
                    <a:pt x="34" y="353"/>
                  </a:lnTo>
                  <a:lnTo>
                    <a:pt x="30" y="351"/>
                  </a:lnTo>
                  <a:lnTo>
                    <a:pt x="27" y="350"/>
                  </a:lnTo>
                  <a:lnTo>
                    <a:pt x="26" y="347"/>
                  </a:lnTo>
                  <a:lnTo>
                    <a:pt x="26" y="344"/>
                  </a:lnTo>
                  <a:lnTo>
                    <a:pt x="26" y="344"/>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8399" name="Freeform 246"/>
            <p:cNvSpPr>
              <a:spLocks/>
            </p:cNvSpPr>
            <p:nvPr/>
          </p:nvSpPr>
          <p:spPr bwMode="auto">
            <a:xfrm>
              <a:off x="5102225" y="2949575"/>
              <a:ext cx="107950" cy="109538"/>
            </a:xfrm>
            <a:custGeom>
              <a:avLst/>
              <a:gdLst>
                <a:gd name="T0" fmla="*/ 69 w 137"/>
                <a:gd name="T1" fmla="*/ 0 h 137"/>
                <a:gd name="T2" fmla="*/ 69 w 137"/>
                <a:gd name="T3" fmla="*/ 0 h 137"/>
                <a:gd name="T4" fmla="*/ 54 w 137"/>
                <a:gd name="T5" fmla="*/ 1 h 137"/>
                <a:gd name="T6" fmla="*/ 42 w 137"/>
                <a:gd name="T7" fmla="*/ 5 h 137"/>
                <a:gd name="T8" fmla="*/ 30 w 137"/>
                <a:gd name="T9" fmla="*/ 11 h 137"/>
                <a:gd name="T10" fmla="*/ 21 w 137"/>
                <a:gd name="T11" fmla="*/ 20 h 137"/>
                <a:gd name="T12" fmla="*/ 12 w 137"/>
                <a:gd name="T13" fmla="*/ 30 h 137"/>
                <a:gd name="T14" fmla="*/ 6 w 137"/>
                <a:gd name="T15" fmla="*/ 42 h 137"/>
                <a:gd name="T16" fmla="*/ 2 w 137"/>
                <a:gd name="T17" fmla="*/ 54 h 137"/>
                <a:gd name="T18" fmla="*/ 0 w 137"/>
                <a:gd name="T19" fmla="*/ 68 h 137"/>
                <a:gd name="T20" fmla="*/ 0 w 137"/>
                <a:gd name="T21" fmla="*/ 68 h 137"/>
                <a:gd name="T22" fmla="*/ 2 w 137"/>
                <a:gd name="T23" fmla="*/ 81 h 137"/>
                <a:gd name="T24" fmla="*/ 6 w 137"/>
                <a:gd name="T25" fmla="*/ 95 h 137"/>
                <a:gd name="T26" fmla="*/ 12 w 137"/>
                <a:gd name="T27" fmla="*/ 107 h 137"/>
                <a:gd name="T28" fmla="*/ 21 w 137"/>
                <a:gd name="T29" fmla="*/ 116 h 137"/>
                <a:gd name="T30" fmla="*/ 30 w 137"/>
                <a:gd name="T31" fmla="*/ 124 h 137"/>
                <a:gd name="T32" fmla="*/ 42 w 137"/>
                <a:gd name="T33" fmla="*/ 131 h 137"/>
                <a:gd name="T34" fmla="*/ 54 w 137"/>
                <a:gd name="T35" fmla="*/ 135 h 137"/>
                <a:gd name="T36" fmla="*/ 69 w 137"/>
                <a:gd name="T37" fmla="*/ 137 h 137"/>
                <a:gd name="T38" fmla="*/ 69 w 137"/>
                <a:gd name="T39" fmla="*/ 137 h 137"/>
                <a:gd name="T40" fmla="*/ 83 w 137"/>
                <a:gd name="T41" fmla="*/ 135 h 137"/>
                <a:gd name="T42" fmla="*/ 95 w 137"/>
                <a:gd name="T43" fmla="*/ 131 h 137"/>
                <a:gd name="T44" fmla="*/ 107 w 137"/>
                <a:gd name="T45" fmla="*/ 124 h 137"/>
                <a:gd name="T46" fmla="*/ 117 w 137"/>
                <a:gd name="T47" fmla="*/ 116 h 137"/>
                <a:gd name="T48" fmla="*/ 126 w 137"/>
                <a:gd name="T49" fmla="*/ 107 h 137"/>
                <a:gd name="T50" fmla="*/ 132 w 137"/>
                <a:gd name="T51" fmla="*/ 95 h 137"/>
                <a:gd name="T52" fmla="*/ 136 w 137"/>
                <a:gd name="T53" fmla="*/ 81 h 137"/>
                <a:gd name="T54" fmla="*/ 137 w 137"/>
                <a:gd name="T55" fmla="*/ 68 h 137"/>
                <a:gd name="T56" fmla="*/ 137 w 137"/>
                <a:gd name="T57" fmla="*/ 68 h 137"/>
                <a:gd name="T58" fmla="*/ 136 w 137"/>
                <a:gd name="T59" fmla="*/ 54 h 137"/>
                <a:gd name="T60" fmla="*/ 132 w 137"/>
                <a:gd name="T61" fmla="*/ 42 h 137"/>
                <a:gd name="T62" fmla="*/ 126 w 137"/>
                <a:gd name="T63" fmla="*/ 30 h 137"/>
                <a:gd name="T64" fmla="*/ 117 w 137"/>
                <a:gd name="T65" fmla="*/ 20 h 137"/>
                <a:gd name="T66" fmla="*/ 107 w 137"/>
                <a:gd name="T67" fmla="*/ 11 h 137"/>
                <a:gd name="T68" fmla="*/ 95 w 137"/>
                <a:gd name="T69" fmla="*/ 5 h 137"/>
                <a:gd name="T70" fmla="*/ 83 w 137"/>
                <a:gd name="T71" fmla="*/ 1 h 137"/>
                <a:gd name="T72" fmla="*/ 69 w 137"/>
                <a:gd name="T73" fmla="*/ 0 h 137"/>
                <a:gd name="T74" fmla="*/ 69 w 137"/>
                <a:gd name="T75" fmla="*/ 0 h 1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7"/>
                <a:gd name="T115" fmla="*/ 0 h 137"/>
                <a:gd name="T116" fmla="*/ 137 w 137"/>
                <a:gd name="T117" fmla="*/ 137 h 1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7" h="137">
                  <a:moveTo>
                    <a:pt x="69" y="0"/>
                  </a:moveTo>
                  <a:lnTo>
                    <a:pt x="69" y="0"/>
                  </a:lnTo>
                  <a:lnTo>
                    <a:pt x="54" y="1"/>
                  </a:lnTo>
                  <a:lnTo>
                    <a:pt x="42" y="5"/>
                  </a:lnTo>
                  <a:lnTo>
                    <a:pt x="30" y="11"/>
                  </a:lnTo>
                  <a:lnTo>
                    <a:pt x="21" y="20"/>
                  </a:lnTo>
                  <a:lnTo>
                    <a:pt x="12" y="30"/>
                  </a:lnTo>
                  <a:lnTo>
                    <a:pt x="6" y="42"/>
                  </a:lnTo>
                  <a:lnTo>
                    <a:pt x="2" y="54"/>
                  </a:lnTo>
                  <a:lnTo>
                    <a:pt x="0" y="68"/>
                  </a:lnTo>
                  <a:lnTo>
                    <a:pt x="2" y="81"/>
                  </a:lnTo>
                  <a:lnTo>
                    <a:pt x="6" y="95"/>
                  </a:lnTo>
                  <a:lnTo>
                    <a:pt x="12" y="107"/>
                  </a:lnTo>
                  <a:lnTo>
                    <a:pt x="21" y="116"/>
                  </a:lnTo>
                  <a:lnTo>
                    <a:pt x="30" y="124"/>
                  </a:lnTo>
                  <a:lnTo>
                    <a:pt x="42" y="131"/>
                  </a:lnTo>
                  <a:lnTo>
                    <a:pt x="54" y="135"/>
                  </a:lnTo>
                  <a:lnTo>
                    <a:pt x="69" y="137"/>
                  </a:lnTo>
                  <a:lnTo>
                    <a:pt x="83" y="135"/>
                  </a:lnTo>
                  <a:lnTo>
                    <a:pt x="95" y="131"/>
                  </a:lnTo>
                  <a:lnTo>
                    <a:pt x="107" y="124"/>
                  </a:lnTo>
                  <a:lnTo>
                    <a:pt x="117" y="116"/>
                  </a:lnTo>
                  <a:lnTo>
                    <a:pt x="126" y="107"/>
                  </a:lnTo>
                  <a:lnTo>
                    <a:pt x="132" y="95"/>
                  </a:lnTo>
                  <a:lnTo>
                    <a:pt x="136" y="81"/>
                  </a:lnTo>
                  <a:lnTo>
                    <a:pt x="137" y="68"/>
                  </a:lnTo>
                  <a:lnTo>
                    <a:pt x="136" y="54"/>
                  </a:lnTo>
                  <a:lnTo>
                    <a:pt x="132" y="42"/>
                  </a:lnTo>
                  <a:lnTo>
                    <a:pt x="126" y="30"/>
                  </a:lnTo>
                  <a:lnTo>
                    <a:pt x="117" y="20"/>
                  </a:lnTo>
                  <a:lnTo>
                    <a:pt x="107" y="11"/>
                  </a:lnTo>
                  <a:lnTo>
                    <a:pt x="95" y="5"/>
                  </a:lnTo>
                  <a:lnTo>
                    <a:pt x="83" y="1"/>
                  </a:lnTo>
                  <a:lnTo>
                    <a:pt x="69" y="0"/>
                  </a:lnTo>
                  <a:close/>
                </a:path>
              </a:pathLst>
            </a:custGeom>
            <a:solidFill>
              <a:schemeClr val="bg2"/>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400" name="Freeform 247"/>
            <p:cNvSpPr>
              <a:spLocks/>
            </p:cNvSpPr>
            <p:nvPr/>
          </p:nvSpPr>
          <p:spPr bwMode="auto">
            <a:xfrm>
              <a:off x="5391150" y="2949575"/>
              <a:ext cx="107950" cy="109538"/>
            </a:xfrm>
            <a:custGeom>
              <a:avLst/>
              <a:gdLst>
                <a:gd name="T0" fmla="*/ 68 w 137"/>
                <a:gd name="T1" fmla="*/ 0 h 137"/>
                <a:gd name="T2" fmla="*/ 68 w 137"/>
                <a:gd name="T3" fmla="*/ 0 h 137"/>
                <a:gd name="T4" fmla="*/ 54 w 137"/>
                <a:gd name="T5" fmla="*/ 1 h 137"/>
                <a:gd name="T6" fmla="*/ 42 w 137"/>
                <a:gd name="T7" fmla="*/ 5 h 137"/>
                <a:gd name="T8" fmla="*/ 30 w 137"/>
                <a:gd name="T9" fmla="*/ 11 h 137"/>
                <a:gd name="T10" fmla="*/ 20 w 137"/>
                <a:gd name="T11" fmla="*/ 20 h 137"/>
                <a:gd name="T12" fmla="*/ 11 w 137"/>
                <a:gd name="T13" fmla="*/ 30 h 137"/>
                <a:gd name="T14" fmla="*/ 6 w 137"/>
                <a:gd name="T15" fmla="*/ 42 h 137"/>
                <a:gd name="T16" fmla="*/ 1 w 137"/>
                <a:gd name="T17" fmla="*/ 54 h 137"/>
                <a:gd name="T18" fmla="*/ 0 w 137"/>
                <a:gd name="T19" fmla="*/ 68 h 137"/>
                <a:gd name="T20" fmla="*/ 0 w 137"/>
                <a:gd name="T21" fmla="*/ 68 h 137"/>
                <a:gd name="T22" fmla="*/ 1 w 137"/>
                <a:gd name="T23" fmla="*/ 81 h 137"/>
                <a:gd name="T24" fmla="*/ 6 w 137"/>
                <a:gd name="T25" fmla="*/ 95 h 137"/>
                <a:gd name="T26" fmla="*/ 11 w 137"/>
                <a:gd name="T27" fmla="*/ 107 h 137"/>
                <a:gd name="T28" fmla="*/ 20 w 137"/>
                <a:gd name="T29" fmla="*/ 116 h 137"/>
                <a:gd name="T30" fmla="*/ 30 w 137"/>
                <a:gd name="T31" fmla="*/ 124 h 137"/>
                <a:gd name="T32" fmla="*/ 42 w 137"/>
                <a:gd name="T33" fmla="*/ 131 h 137"/>
                <a:gd name="T34" fmla="*/ 54 w 137"/>
                <a:gd name="T35" fmla="*/ 135 h 137"/>
                <a:gd name="T36" fmla="*/ 68 w 137"/>
                <a:gd name="T37" fmla="*/ 137 h 137"/>
                <a:gd name="T38" fmla="*/ 68 w 137"/>
                <a:gd name="T39" fmla="*/ 137 h 137"/>
                <a:gd name="T40" fmla="*/ 83 w 137"/>
                <a:gd name="T41" fmla="*/ 135 h 137"/>
                <a:gd name="T42" fmla="*/ 95 w 137"/>
                <a:gd name="T43" fmla="*/ 131 h 137"/>
                <a:gd name="T44" fmla="*/ 107 w 137"/>
                <a:gd name="T45" fmla="*/ 124 h 137"/>
                <a:gd name="T46" fmla="*/ 117 w 137"/>
                <a:gd name="T47" fmla="*/ 116 h 137"/>
                <a:gd name="T48" fmla="*/ 125 w 137"/>
                <a:gd name="T49" fmla="*/ 107 h 137"/>
                <a:gd name="T50" fmla="*/ 131 w 137"/>
                <a:gd name="T51" fmla="*/ 95 h 137"/>
                <a:gd name="T52" fmla="*/ 136 w 137"/>
                <a:gd name="T53" fmla="*/ 81 h 137"/>
                <a:gd name="T54" fmla="*/ 137 w 137"/>
                <a:gd name="T55" fmla="*/ 68 h 137"/>
                <a:gd name="T56" fmla="*/ 137 w 137"/>
                <a:gd name="T57" fmla="*/ 68 h 137"/>
                <a:gd name="T58" fmla="*/ 136 w 137"/>
                <a:gd name="T59" fmla="*/ 54 h 137"/>
                <a:gd name="T60" fmla="*/ 131 w 137"/>
                <a:gd name="T61" fmla="*/ 42 h 137"/>
                <a:gd name="T62" fmla="*/ 125 w 137"/>
                <a:gd name="T63" fmla="*/ 30 h 137"/>
                <a:gd name="T64" fmla="*/ 117 w 137"/>
                <a:gd name="T65" fmla="*/ 20 h 137"/>
                <a:gd name="T66" fmla="*/ 107 w 137"/>
                <a:gd name="T67" fmla="*/ 11 h 137"/>
                <a:gd name="T68" fmla="*/ 95 w 137"/>
                <a:gd name="T69" fmla="*/ 5 h 137"/>
                <a:gd name="T70" fmla="*/ 83 w 137"/>
                <a:gd name="T71" fmla="*/ 1 h 137"/>
                <a:gd name="T72" fmla="*/ 68 w 137"/>
                <a:gd name="T73" fmla="*/ 0 h 137"/>
                <a:gd name="T74" fmla="*/ 68 w 137"/>
                <a:gd name="T75" fmla="*/ 0 h 1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7"/>
                <a:gd name="T115" fmla="*/ 0 h 137"/>
                <a:gd name="T116" fmla="*/ 137 w 137"/>
                <a:gd name="T117" fmla="*/ 137 h 1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7" h="137">
                  <a:moveTo>
                    <a:pt x="68" y="0"/>
                  </a:moveTo>
                  <a:lnTo>
                    <a:pt x="68" y="0"/>
                  </a:lnTo>
                  <a:lnTo>
                    <a:pt x="54" y="1"/>
                  </a:lnTo>
                  <a:lnTo>
                    <a:pt x="42" y="5"/>
                  </a:lnTo>
                  <a:lnTo>
                    <a:pt x="30" y="11"/>
                  </a:lnTo>
                  <a:lnTo>
                    <a:pt x="20" y="20"/>
                  </a:lnTo>
                  <a:lnTo>
                    <a:pt x="11" y="30"/>
                  </a:lnTo>
                  <a:lnTo>
                    <a:pt x="6" y="42"/>
                  </a:lnTo>
                  <a:lnTo>
                    <a:pt x="1" y="54"/>
                  </a:lnTo>
                  <a:lnTo>
                    <a:pt x="0" y="68"/>
                  </a:lnTo>
                  <a:lnTo>
                    <a:pt x="1" y="81"/>
                  </a:lnTo>
                  <a:lnTo>
                    <a:pt x="6" y="95"/>
                  </a:lnTo>
                  <a:lnTo>
                    <a:pt x="11" y="107"/>
                  </a:lnTo>
                  <a:lnTo>
                    <a:pt x="20" y="116"/>
                  </a:lnTo>
                  <a:lnTo>
                    <a:pt x="30" y="124"/>
                  </a:lnTo>
                  <a:lnTo>
                    <a:pt x="42" y="131"/>
                  </a:lnTo>
                  <a:lnTo>
                    <a:pt x="54" y="135"/>
                  </a:lnTo>
                  <a:lnTo>
                    <a:pt x="68" y="137"/>
                  </a:lnTo>
                  <a:lnTo>
                    <a:pt x="83" y="135"/>
                  </a:lnTo>
                  <a:lnTo>
                    <a:pt x="95" y="131"/>
                  </a:lnTo>
                  <a:lnTo>
                    <a:pt x="107" y="124"/>
                  </a:lnTo>
                  <a:lnTo>
                    <a:pt x="117" y="116"/>
                  </a:lnTo>
                  <a:lnTo>
                    <a:pt x="125" y="107"/>
                  </a:lnTo>
                  <a:lnTo>
                    <a:pt x="131" y="95"/>
                  </a:lnTo>
                  <a:lnTo>
                    <a:pt x="136" y="81"/>
                  </a:lnTo>
                  <a:lnTo>
                    <a:pt x="137" y="68"/>
                  </a:lnTo>
                  <a:lnTo>
                    <a:pt x="136" y="54"/>
                  </a:lnTo>
                  <a:lnTo>
                    <a:pt x="131" y="42"/>
                  </a:lnTo>
                  <a:lnTo>
                    <a:pt x="125" y="30"/>
                  </a:lnTo>
                  <a:lnTo>
                    <a:pt x="117" y="20"/>
                  </a:lnTo>
                  <a:lnTo>
                    <a:pt x="107" y="11"/>
                  </a:lnTo>
                  <a:lnTo>
                    <a:pt x="95" y="5"/>
                  </a:lnTo>
                  <a:lnTo>
                    <a:pt x="83" y="1"/>
                  </a:lnTo>
                  <a:lnTo>
                    <a:pt x="68" y="0"/>
                  </a:lnTo>
                  <a:close/>
                </a:path>
              </a:pathLst>
            </a:custGeom>
            <a:solidFill>
              <a:schemeClr val="bg2"/>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401" name="Freeform 248"/>
            <p:cNvSpPr>
              <a:spLocks/>
            </p:cNvSpPr>
            <p:nvPr/>
          </p:nvSpPr>
          <p:spPr bwMode="auto">
            <a:xfrm>
              <a:off x="5033963" y="2517775"/>
              <a:ext cx="96838" cy="153988"/>
            </a:xfrm>
            <a:custGeom>
              <a:avLst/>
              <a:gdLst>
                <a:gd name="T0" fmla="*/ 100 w 122"/>
                <a:gd name="T1" fmla="*/ 194 h 194"/>
                <a:gd name="T2" fmla="*/ 100 w 122"/>
                <a:gd name="T3" fmla="*/ 194 h 194"/>
                <a:gd name="T4" fmla="*/ 100 w 122"/>
                <a:gd name="T5" fmla="*/ 194 h 194"/>
                <a:gd name="T6" fmla="*/ 100 w 122"/>
                <a:gd name="T7" fmla="*/ 194 h 194"/>
                <a:gd name="T8" fmla="*/ 110 w 122"/>
                <a:gd name="T9" fmla="*/ 168 h 194"/>
                <a:gd name="T10" fmla="*/ 110 w 122"/>
                <a:gd name="T11" fmla="*/ 168 h 194"/>
                <a:gd name="T12" fmla="*/ 116 w 122"/>
                <a:gd name="T13" fmla="*/ 149 h 194"/>
                <a:gd name="T14" fmla="*/ 122 w 122"/>
                <a:gd name="T15" fmla="*/ 128 h 194"/>
                <a:gd name="T16" fmla="*/ 122 w 122"/>
                <a:gd name="T17" fmla="*/ 128 h 194"/>
                <a:gd name="T18" fmla="*/ 95 w 122"/>
                <a:gd name="T19" fmla="*/ 119 h 194"/>
                <a:gd name="T20" fmla="*/ 77 w 122"/>
                <a:gd name="T21" fmla="*/ 113 h 194"/>
                <a:gd name="T22" fmla="*/ 77 w 122"/>
                <a:gd name="T23" fmla="*/ 113 h 194"/>
                <a:gd name="T24" fmla="*/ 76 w 122"/>
                <a:gd name="T25" fmla="*/ 113 h 194"/>
                <a:gd name="T26" fmla="*/ 76 w 122"/>
                <a:gd name="T27" fmla="*/ 113 h 194"/>
                <a:gd name="T28" fmla="*/ 73 w 122"/>
                <a:gd name="T29" fmla="*/ 113 h 194"/>
                <a:gd name="T30" fmla="*/ 69 w 122"/>
                <a:gd name="T31" fmla="*/ 110 h 194"/>
                <a:gd name="T32" fmla="*/ 66 w 122"/>
                <a:gd name="T33" fmla="*/ 107 h 194"/>
                <a:gd name="T34" fmla="*/ 65 w 122"/>
                <a:gd name="T35" fmla="*/ 105 h 194"/>
                <a:gd name="T36" fmla="*/ 65 w 122"/>
                <a:gd name="T37" fmla="*/ 105 h 194"/>
                <a:gd name="T38" fmla="*/ 65 w 122"/>
                <a:gd name="T39" fmla="*/ 103 h 194"/>
                <a:gd name="T40" fmla="*/ 65 w 122"/>
                <a:gd name="T41" fmla="*/ 103 h 194"/>
                <a:gd name="T42" fmla="*/ 64 w 122"/>
                <a:gd name="T43" fmla="*/ 103 h 194"/>
                <a:gd name="T44" fmla="*/ 64 w 122"/>
                <a:gd name="T45" fmla="*/ 103 h 194"/>
                <a:gd name="T46" fmla="*/ 64 w 122"/>
                <a:gd name="T47" fmla="*/ 98 h 194"/>
                <a:gd name="T48" fmla="*/ 65 w 122"/>
                <a:gd name="T49" fmla="*/ 92 h 194"/>
                <a:gd name="T50" fmla="*/ 65 w 122"/>
                <a:gd name="T51" fmla="*/ 92 h 194"/>
                <a:gd name="T52" fmla="*/ 74 w 122"/>
                <a:gd name="T53" fmla="*/ 77 h 194"/>
                <a:gd name="T54" fmla="*/ 85 w 122"/>
                <a:gd name="T55" fmla="*/ 61 h 194"/>
                <a:gd name="T56" fmla="*/ 100 w 122"/>
                <a:gd name="T57" fmla="*/ 41 h 194"/>
                <a:gd name="T58" fmla="*/ 100 w 122"/>
                <a:gd name="T59" fmla="*/ 41 h 194"/>
                <a:gd name="T60" fmla="*/ 91 w 122"/>
                <a:gd name="T61" fmla="*/ 31 h 194"/>
                <a:gd name="T62" fmla="*/ 81 w 122"/>
                <a:gd name="T63" fmla="*/ 25 h 194"/>
                <a:gd name="T64" fmla="*/ 70 w 122"/>
                <a:gd name="T65" fmla="*/ 18 h 194"/>
                <a:gd name="T66" fmla="*/ 61 w 122"/>
                <a:gd name="T67" fmla="*/ 12 h 194"/>
                <a:gd name="T68" fmla="*/ 42 w 122"/>
                <a:gd name="T69" fmla="*/ 4 h 194"/>
                <a:gd name="T70" fmla="*/ 27 w 122"/>
                <a:gd name="T71" fmla="*/ 0 h 194"/>
                <a:gd name="T72" fmla="*/ 27 w 122"/>
                <a:gd name="T73" fmla="*/ 0 h 194"/>
                <a:gd name="T74" fmla="*/ 27 w 122"/>
                <a:gd name="T75" fmla="*/ 0 h 194"/>
                <a:gd name="T76" fmla="*/ 27 w 122"/>
                <a:gd name="T77" fmla="*/ 0 h 194"/>
                <a:gd name="T78" fmla="*/ 22 w 122"/>
                <a:gd name="T79" fmla="*/ 8 h 194"/>
                <a:gd name="T80" fmla="*/ 16 w 122"/>
                <a:gd name="T81" fmla="*/ 21 h 194"/>
                <a:gd name="T82" fmla="*/ 16 w 122"/>
                <a:gd name="T83" fmla="*/ 21 h 194"/>
                <a:gd name="T84" fmla="*/ 9 w 122"/>
                <a:gd name="T85" fmla="*/ 34 h 194"/>
                <a:gd name="T86" fmla="*/ 4 w 122"/>
                <a:gd name="T87" fmla="*/ 49 h 194"/>
                <a:gd name="T88" fmla="*/ 1 w 122"/>
                <a:gd name="T89" fmla="*/ 65 h 194"/>
                <a:gd name="T90" fmla="*/ 0 w 122"/>
                <a:gd name="T91" fmla="*/ 83 h 194"/>
                <a:gd name="T92" fmla="*/ 0 w 122"/>
                <a:gd name="T93" fmla="*/ 83 h 194"/>
                <a:gd name="T94" fmla="*/ 1 w 122"/>
                <a:gd name="T95" fmla="*/ 99 h 194"/>
                <a:gd name="T96" fmla="*/ 3 w 122"/>
                <a:gd name="T97" fmla="*/ 107 h 194"/>
                <a:gd name="T98" fmla="*/ 5 w 122"/>
                <a:gd name="T99" fmla="*/ 114 h 194"/>
                <a:gd name="T100" fmla="*/ 5 w 122"/>
                <a:gd name="T101" fmla="*/ 114 h 194"/>
                <a:gd name="T102" fmla="*/ 8 w 122"/>
                <a:gd name="T103" fmla="*/ 122 h 194"/>
                <a:gd name="T104" fmla="*/ 13 w 122"/>
                <a:gd name="T105" fmla="*/ 130 h 194"/>
                <a:gd name="T106" fmla="*/ 23 w 122"/>
                <a:gd name="T107" fmla="*/ 144 h 194"/>
                <a:gd name="T108" fmla="*/ 36 w 122"/>
                <a:gd name="T109" fmla="*/ 157 h 194"/>
                <a:gd name="T110" fmla="*/ 50 w 122"/>
                <a:gd name="T111" fmla="*/ 167 h 194"/>
                <a:gd name="T112" fmla="*/ 64 w 122"/>
                <a:gd name="T113" fmla="*/ 176 h 194"/>
                <a:gd name="T114" fmla="*/ 77 w 122"/>
                <a:gd name="T115" fmla="*/ 184 h 194"/>
                <a:gd name="T116" fmla="*/ 100 w 122"/>
                <a:gd name="T117" fmla="*/ 194 h 194"/>
                <a:gd name="T118" fmla="*/ 100 w 122"/>
                <a:gd name="T119" fmla="*/ 194 h 1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2"/>
                <a:gd name="T181" fmla="*/ 0 h 194"/>
                <a:gd name="T182" fmla="*/ 122 w 122"/>
                <a:gd name="T183" fmla="*/ 194 h 19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2" h="194">
                  <a:moveTo>
                    <a:pt x="100" y="194"/>
                  </a:moveTo>
                  <a:lnTo>
                    <a:pt x="100" y="194"/>
                  </a:lnTo>
                  <a:lnTo>
                    <a:pt x="110" y="168"/>
                  </a:lnTo>
                  <a:lnTo>
                    <a:pt x="116" y="149"/>
                  </a:lnTo>
                  <a:lnTo>
                    <a:pt x="122" y="128"/>
                  </a:lnTo>
                  <a:lnTo>
                    <a:pt x="95" y="119"/>
                  </a:lnTo>
                  <a:lnTo>
                    <a:pt x="77" y="113"/>
                  </a:lnTo>
                  <a:lnTo>
                    <a:pt x="76" y="113"/>
                  </a:lnTo>
                  <a:lnTo>
                    <a:pt x="73" y="113"/>
                  </a:lnTo>
                  <a:lnTo>
                    <a:pt x="69" y="110"/>
                  </a:lnTo>
                  <a:lnTo>
                    <a:pt x="66" y="107"/>
                  </a:lnTo>
                  <a:lnTo>
                    <a:pt x="65" y="105"/>
                  </a:lnTo>
                  <a:lnTo>
                    <a:pt x="65" y="103"/>
                  </a:lnTo>
                  <a:lnTo>
                    <a:pt x="64" y="103"/>
                  </a:lnTo>
                  <a:lnTo>
                    <a:pt x="64" y="98"/>
                  </a:lnTo>
                  <a:lnTo>
                    <a:pt x="65" y="92"/>
                  </a:lnTo>
                  <a:lnTo>
                    <a:pt x="74" y="77"/>
                  </a:lnTo>
                  <a:lnTo>
                    <a:pt x="85" y="61"/>
                  </a:lnTo>
                  <a:lnTo>
                    <a:pt x="100" y="41"/>
                  </a:lnTo>
                  <a:lnTo>
                    <a:pt x="91" y="31"/>
                  </a:lnTo>
                  <a:lnTo>
                    <a:pt x="81" y="25"/>
                  </a:lnTo>
                  <a:lnTo>
                    <a:pt x="70" y="18"/>
                  </a:lnTo>
                  <a:lnTo>
                    <a:pt x="61" y="12"/>
                  </a:lnTo>
                  <a:lnTo>
                    <a:pt x="42" y="4"/>
                  </a:lnTo>
                  <a:lnTo>
                    <a:pt x="27" y="0"/>
                  </a:lnTo>
                  <a:lnTo>
                    <a:pt x="22" y="8"/>
                  </a:lnTo>
                  <a:lnTo>
                    <a:pt x="16" y="21"/>
                  </a:lnTo>
                  <a:lnTo>
                    <a:pt x="9" y="34"/>
                  </a:lnTo>
                  <a:lnTo>
                    <a:pt x="4" y="49"/>
                  </a:lnTo>
                  <a:lnTo>
                    <a:pt x="1" y="65"/>
                  </a:lnTo>
                  <a:lnTo>
                    <a:pt x="0" y="83"/>
                  </a:lnTo>
                  <a:lnTo>
                    <a:pt x="1" y="99"/>
                  </a:lnTo>
                  <a:lnTo>
                    <a:pt x="3" y="107"/>
                  </a:lnTo>
                  <a:lnTo>
                    <a:pt x="5" y="114"/>
                  </a:lnTo>
                  <a:lnTo>
                    <a:pt x="8" y="122"/>
                  </a:lnTo>
                  <a:lnTo>
                    <a:pt x="13" y="130"/>
                  </a:lnTo>
                  <a:lnTo>
                    <a:pt x="23" y="144"/>
                  </a:lnTo>
                  <a:lnTo>
                    <a:pt x="36" y="157"/>
                  </a:lnTo>
                  <a:lnTo>
                    <a:pt x="50" y="167"/>
                  </a:lnTo>
                  <a:lnTo>
                    <a:pt x="64" y="176"/>
                  </a:lnTo>
                  <a:lnTo>
                    <a:pt x="77" y="184"/>
                  </a:lnTo>
                  <a:lnTo>
                    <a:pt x="100" y="194"/>
                  </a:lnTo>
                  <a:close/>
                </a:path>
              </a:pathLst>
            </a:custGeom>
            <a:solidFill>
              <a:schemeClr val="bg1"/>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402" name="Freeform 249"/>
            <p:cNvSpPr>
              <a:spLocks/>
            </p:cNvSpPr>
            <p:nvPr/>
          </p:nvSpPr>
          <p:spPr bwMode="auto">
            <a:xfrm>
              <a:off x="4975225" y="2994025"/>
              <a:ext cx="12700" cy="12700"/>
            </a:xfrm>
            <a:custGeom>
              <a:avLst/>
              <a:gdLst>
                <a:gd name="T0" fmla="*/ 16 w 16"/>
                <a:gd name="T1" fmla="*/ 8 h 17"/>
                <a:gd name="T2" fmla="*/ 16 w 16"/>
                <a:gd name="T3" fmla="*/ 8 h 17"/>
                <a:gd name="T4" fmla="*/ 15 w 16"/>
                <a:gd name="T5" fmla="*/ 4 h 17"/>
                <a:gd name="T6" fmla="*/ 14 w 16"/>
                <a:gd name="T7" fmla="*/ 2 h 17"/>
                <a:gd name="T8" fmla="*/ 11 w 16"/>
                <a:gd name="T9" fmla="*/ 0 h 17"/>
                <a:gd name="T10" fmla="*/ 8 w 16"/>
                <a:gd name="T11" fmla="*/ 0 h 17"/>
                <a:gd name="T12" fmla="*/ 8 w 16"/>
                <a:gd name="T13" fmla="*/ 0 h 17"/>
                <a:gd name="T14" fmla="*/ 4 w 16"/>
                <a:gd name="T15" fmla="*/ 0 h 17"/>
                <a:gd name="T16" fmla="*/ 1 w 16"/>
                <a:gd name="T17" fmla="*/ 2 h 17"/>
                <a:gd name="T18" fmla="*/ 0 w 16"/>
                <a:gd name="T19" fmla="*/ 4 h 17"/>
                <a:gd name="T20" fmla="*/ 0 w 16"/>
                <a:gd name="T21" fmla="*/ 8 h 17"/>
                <a:gd name="T22" fmla="*/ 0 w 16"/>
                <a:gd name="T23" fmla="*/ 8 h 17"/>
                <a:gd name="T24" fmla="*/ 0 w 16"/>
                <a:gd name="T25" fmla="*/ 11 h 17"/>
                <a:gd name="T26" fmla="*/ 1 w 16"/>
                <a:gd name="T27" fmla="*/ 14 h 17"/>
                <a:gd name="T28" fmla="*/ 4 w 16"/>
                <a:gd name="T29" fmla="*/ 15 h 17"/>
                <a:gd name="T30" fmla="*/ 8 w 16"/>
                <a:gd name="T31" fmla="*/ 17 h 17"/>
                <a:gd name="T32" fmla="*/ 8 w 16"/>
                <a:gd name="T33" fmla="*/ 17 h 17"/>
                <a:gd name="T34" fmla="*/ 11 w 16"/>
                <a:gd name="T35" fmla="*/ 15 h 17"/>
                <a:gd name="T36" fmla="*/ 14 w 16"/>
                <a:gd name="T37" fmla="*/ 14 h 17"/>
                <a:gd name="T38" fmla="*/ 15 w 16"/>
                <a:gd name="T39" fmla="*/ 11 h 17"/>
                <a:gd name="T40" fmla="*/ 16 w 16"/>
                <a:gd name="T41" fmla="*/ 8 h 17"/>
                <a:gd name="T42" fmla="*/ 16 w 16"/>
                <a:gd name="T43" fmla="*/ 8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17"/>
                <a:gd name="T68" fmla="*/ 16 w 16"/>
                <a:gd name="T69" fmla="*/ 17 h 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17">
                  <a:moveTo>
                    <a:pt x="16" y="8"/>
                  </a:moveTo>
                  <a:lnTo>
                    <a:pt x="16" y="8"/>
                  </a:lnTo>
                  <a:lnTo>
                    <a:pt x="15" y="4"/>
                  </a:lnTo>
                  <a:lnTo>
                    <a:pt x="14" y="2"/>
                  </a:lnTo>
                  <a:lnTo>
                    <a:pt x="11" y="0"/>
                  </a:lnTo>
                  <a:lnTo>
                    <a:pt x="8" y="0"/>
                  </a:lnTo>
                  <a:lnTo>
                    <a:pt x="4" y="0"/>
                  </a:lnTo>
                  <a:lnTo>
                    <a:pt x="1" y="2"/>
                  </a:lnTo>
                  <a:lnTo>
                    <a:pt x="0" y="4"/>
                  </a:lnTo>
                  <a:lnTo>
                    <a:pt x="0" y="8"/>
                  </a:lnTo>
                  <a:lnTo>
                    <a:pt x="0" y="11"/>
                  </a:lnTo>
                  <a:lnTo>
                    <a:pt x="1" y="14"/>
                  </a:lnTo>
                  <a:lnTo>
                    <a:pt x="4" y="15"/>
                  </a:lnTo>
                  <a:lnTo>
                    <a:pt x="8" y="17"/>
                  </a:lnTo>
                  <a:lnTo>
                    <a:pt x="11" y="15"/>
                  </a:lnTo>
                  <a:lnTo>
                    <a:pt x="14" y="14"/>
                  </a:lnTo>
                  <a:lnTo>
                    <a:pt x="15" y="11"/>
                  </a:lnTo>
                  <a:lnTo>
                    <a:pt x="16" y="8"/>
                  </a:lnTo>
                  <a:close/>
                </a:path>
              </a:pathLst>
            </a:custGeom>
            <a:solidFill>
              <a:schemeClr val="bg1"/>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403" name="Freeform 250"/>
            <p:cNvSpPr>
              <a:spLocks/>
            </p:cNvSpPr>
            <p:nvPr/>
          </p:nvSpPr>
          <p:spPr bwMode="auto">
            <a:xfrm>
              <a:off x="4972050" y="2908300"/>
              <a:ext cx="14288" cy="12700"/>
            </a:xfrm>
            <a:custGeom>
              <a:avLst/>
              <a:gdLst>
                <a:gd name="T0" fmla="*/ 8 w 18"/>
                <a:gd name="T1" fmla="*/ 16 h 16"/>
                <a:gd name="T2" fmla="*/ 8 w 18"/>
                <a:gd name="T3" fmla="*/ 16 h 16"/>
                <a:gd name="T4" fmla="*/ 13 w 18"/>
                <a:gd name="T5" fmla="*/ 16 h 16"/>
                <a:gd name="T6" fmla="*/ 15 w 18"/>
                <a:gd name="T7" fmla="*/ 14 h 16"/>
                <a:gd name="T8" fmla="*/ 17 w 18"/>
                <a:gd name="T9" fmla="*/ 11 h 16"/>
                <a:gd name="T10" fmla="*/ 18 w 18"/>
                <a:gd name="T11" fmla="*/ 8 h 16"/>
                <a:gd name="T12" fmla="*/ 18 w 18"/>
                <a:gd name="T13" fmla="*/ 8 h 16"/>
                <a:gd name="T14" fmla="*/ 17 w 18"/>
                <a:gd name="T15" fmla="*/ 5 h 16"/>
                <a:gd name="T16" fmla="*/ 15 w 18"/>
                <a:gd name="T17" fmla="*/ 3 h 16"/>
                <a:gd name="T18" fmla="*/ 13 w 18"/>
                <a:gd name="T19" fmla="*/ 0 h 16"/>
                <a:gd name="T20" fmla="*/ 8 w 18"/>
                <a:gd name="T21" fmla="*/ 0 h 16"/>
                <a:gd name="T22" fmla="*/ 8 w 18"/>
                <a:gd name="T23" fmla="*/ 0 h 16"/>
                <a:gd name="T24" fmla="*/ 6 w 18"/>
                <a:gd name="T25" fmla="*/ 0 h 16"/>
                <a:gd name="T26" fmla="*/ 3 w 18"/>
                <a:gd name="T27" fmla="*/ 3 h 16"/>
                <a:gd name="T28" fmla="*/ 2 w 18"/>
                <a:gd name="T29" fmla="*/ 5 h 16"/>
                <a:gd name="T30" fmla="*/ 0 w 18"/>
                <a:gd name="T31" fmla="*/ 8 h 16"/>
                <a:gd name="T32" fmla="*/ 0 w 18"/>
                <a:gd name="T33" fmla="*/ 8 h 16"/>
                <a:gd name="T34" fmla="*/ 2 w 18"/>
                <a:gd name="T35" fmla="*/ 11 h 16"/>
                <a:gd name="T36" fmla="*/ 3 w 18"/>
                <a:gd name="T37" fmla="*/ 14 h 16"/>
                <a:gd name="T38" fmla="*/ 6 w 18"/>
                <a:gd name="T39" fmla="*/ 16 h 16"/>
                <a:gd name="T40" fmla="*/ 8 w 18"/>
                <a:gd name="T41" fmla="*/ 16 h 16"/>
                <a:gd name="T42" fmla="*/ 8 w 18"/>
                <a:gd name="T43" fmla="*/ 16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16"/>
                <a:gd name="T68" fmla="*/ 18 w 18"/>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16">
                  <a:moveTo>
                    <a:pt x="8" y="16"/>
                  </a:moveTo>
                  <a:lnTo>
                    <a:pt x="8" y="16"/>
                  </a:lnTo>
                  <a:lnTo>
                    <a:pt x="13" y="16"/>
                  </a:lnTo>
                  <a:lnTo>
                    <a:pt x="15" y="14"/>
                  </a:lnTo>
                  <a:lnTo>
                    <a:pt x="17" y="11"/>
                  </a:lnTo>
                  <a:lnTo>
                    <a:pt x="18" y="8"/>
                  </a:lnTo>
                  <a:lnTo>
                    <a:pt x="17" y="5"/>
                  </a:lnTo>
                  <a:lnTo>
                    <a:pt x="15" y="3"/>
                  </a:lnTo>
                  <a:lnTo>
                    <a:pt x="13" y="0"/>
                  </a:lnTo>
                  <a:lnTo>
                    <a:pt x="8" y="0"/>
                  </a:lnTo>
                  <a:lnTo>
                    <a:pt x="6" y="0"/>
                  </a:lnTo>
                  <a:lnTo>
                    <a:pt x="3" y="3"/>
                  </a:lnTo>
                  <a:lnTo>
                    <a:pt x="2" y="5"/>
                  </a:lnTo>
                  <a:lnTo>
                    <a:pt x="0" y="8"/>
                  </a:lnTo>
                  <a:lnTo>
                    <a:pt x="2" y="11"/>
                  </a:lnTo>
                  <a:lnTo>
                    <a:pt x="3" y="14"/>
                  </a:lnTo>
                  <a:lnTo>
                    <a:pt x="6" y="16"/>
                  </a:lnTo>
                  <a:lnTo>
                    <a:pt x="8" y="16"/>
                  </a:lnTo>
                  <a:close/>
                </a:path>
              </a:pathLst>
            </a:custGeom>
            <a:solidFill>
              <a:schemeClr val="bg1"/>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428" name="Freeform 251"/>
            <p:cNvSpPr>
              <a:spLocks noEditPoints="1"/>
            </p:cNvSpPr>
            <p:nvPr/>
          </p:nvSpPr>
          <p:spPr bwMode="auto">
            <a:xfrm>
              <a:off x="4953000" y="2886493"/>
              <a:ext cx="51858" cy="54392"/>
            </a:xfrm>
            <a:custGeom>
              <a:avLst/>
              <a:gdLst/>
              <a:ahLst/>
              <a:cxnLst>
                <a:cxn ang="0">
                  <a:pos x="32" y="67"/>
                </a:cxn>
                <a:cxn ang="0">
                  <a:pos x="32" y="67"/>
                </a:cxn>
                <a:cxn ang="0">
                  <a:pos x="39" y="67"/>
                </a:cxn>
                <a:cxn ang="0">
                  <a:pos x="46" y="65"/>
                </a:cxn>
                <a:cxn ang="0">
                  <a:pos x="51" y="61"/>
                </a:cxn>
                <a:cxn ang="0">
                  <a:pos x="57" y="57"/>
                </a:cxn>
                <a:cxn ang="0">
                  <a:pos x="61" y="53"/>
                </a:cxn>
                <a:cxn ang="0">
                  <a:pos x="64" y="46"/>
                </a:cxn>
                <a:cxn ang="0">
                  <a:pos x="65" y="41"/>
                </a:cxn>
                <a:cxn ang="0">
                  <a:pos x="66" y="34"/>
                </a:cxn>
                <a:cxn ang="0">
                  <a:pos x="66" y="34"/>
                </a:cxn>
                <a:cxn ang="0">
                  <a:pos x="65" y="27"/>
                </a:cxn>
                <a:cxn ang="0">
                  <a:pos x="64" y="21"/>
                </a:cxn>
                <a:cxn ang="0">
                  <a:pos x="61" y="15"/>
                </a:cxn>
                <a:cxn ang="0">
                  <a:pos x="57" y="11"/>
                </a:cxn>
                <a:cxn ang="0">
                  <a:pos x="51" y="7"/>
                </a:cxn>
                <a:cxn ang="0">
                  <a:pos x="46" y="3"/>
                </a:cxn>
                <a:cxn ang="0">
                  <a:pos x="39" y="2"/>
                </a:cxn>
                <a:cxn ang="0">
                  <a:pos x="32" y="0"/>
                </a:cxn>
                <a:cxn ang="0">
                  <a:pos x="32" y="0"/>
                </a:cxn>
                <a:cxn ang="0">
                  <a:pos x="27" y="2"/>
                </a:cxn>
                <a:cxn ang="0">
                  <a:pos x="20" y="3"/>
                </a:cxn>
                <a:cxn ang="0">
                  <a:pos x="15" y="7"/>
                </a:cxn>
                <a:cxn ang="0">
                  <a:pos x="9" y="11"/>
                </a:cxn>
                <a:cxn ang="0">
                  <a:pos x="5" y="15"/>
                </a:cxn>
                <a:cxn ang="0">
                  <a:pos x="3" y="21"/>
                </a:cxn>
                <a:cxn ang="0">
                  <a:pos x="0" y="27"/>
                </a:cxn>
                <a:cxn ang="0">
                  <a:pos x="0" y="34"/>
                </a:cxn>
                <a:cxn ang="0">
                  <a:pos x="0" y="34"/>
                </a:cxn>
                <a:cxn ang="0">
                  <a:pos x="0" y="41"/>
                </a:cxn>
                <a:cxn ang="0">
                  <a:pos x="3" y="46"/>
                </a:cxn>
                <a:cxn ang="0">
                  <a:pos x="5" y="53"/>
                </a:cxn>
                <a:cxn ang="0">
                  <a:pos x="9" y="57"/>
                </a:cxn>
                <a:cxn ang="0">
                  <a:pos x="15" y="61"/>
                </a:cxn>
                <a:cxn ang="0">
                  <a:pos x="20" y="65"/>
                </a:cxn>
                <a:cxn ang="0">
                  <a:pos x="27" y="67"/>
                </a:cxn>
                <a:cxn ang="0">
                  <a:pos x="32" y="67"/>
                </a:cxn>
                <a:cxn ang="0">
                  <a:pos x="32" y="67"/>
                </a:cxn>
                <a:cxn ang="0">
                  <a:pos x="32" y="26"/>
                </a:cxn>
                <a:cxn ang="0">
                  <a:pos x="32" y="26"/>
                </a:cxn>
                <a:cxn ang="0">
                  <a:pos x="37" y="26"/>
                </a:cxn>
                <a:cxn ang="0">
                  <a:pos x="39" y="29"/>
                </a:cxn>
                <a:cxn ang="0">
                  <a:pos x="41" y="31"/>
                </a:cxn>
                <a:cxn ang="0">
                  <a:pos x="42" y="34"/>
                </a:cxn>
                <a:cxn ang="0">
                  <a:pos x="42" y="34"/>
                </a:cxn>
                <a:cxn ang="0">
                  <a:pos x="41" y="37"/>
                </a:cxn>
                <a:cxn ang="0">
                  <a:pos x="39" y="40"/>
                </a:cxn>
                <a:cxn ang="0">
                  <a:pos x="37" y="42"/>
                </a:cxn>
                <a:cxn ang="0">
                  <a:pos x="32" y="42"/>
                </a:cxn>
                <a:cxn ang="0">
                  <a:pos x="32" y="42"/>
                </a:cxn>
                <a:cxn ang="0">
                  <a:pos x="30" y="42"/>
                </a:cxn>
                <a:cxn ang="0">
                  <a:pos x="27" y="40"/>
                </a:cxn>
                <a:cxn ang="0">
                  <a:pos x="26" y="37"/>
                </a:cxn>
                <a:cxn ang="0">
                  <a:pos x="24" y="34"/>
                </a:cxn>
                <a:cxn ang="0">
                  <a:pos x="24" y="34"/>
                </a:cxn>
                <a:cxn ang="0">
                  <a:pos x="26" y="31"/>
                </a:cxn>
                <a:cxn ang="0">
                  <a:pos x="27" y="29"/>
                </a:cxn>
                <a:cxn ang="0">
                  <a:pos x="30" y="26"/>
                </a:cxn>
                <a:cxn ang="0">
                  <a:pos x="32" y="26"/>
                </a:cxn>
                <a:cxn ang="0">
                  <a:pos x="32" y="26"/>
                </a:cxn>
              </a:cxnLst>
              <a:rect l="0" t="0" r="r" b="b"/>
              <a:pathLst>
                <a:path w="66" h="67">
                  <a:moveTo>
                    <a:pt x="32" y="67"/>
                  </a:moveTo>
                  <a:lnTo>
                    <a:pt x="32" y="67"/>
                  </a:lnTo>
                  <a:lnTo>
                    <a:pt x="39" y="67"/>
                  </a:lnTo>
                  <a:lnTo>
                    <a:pt x="46" y="65"/>
                  </a:lnTo>
                  <a:lnTo>
                    <a:pt x="51" y="61"/>
                  </a:lnTo>
                  <a:lnTo>
                    <a:pt x="57" y="57"/>
                  </a:lnTo>
                  <a:lnTo>
                    <a:pt x="61" y="53"/>
                  </a:lnTo>
                  <a:lnTo>
                    <a:pt x="64" y="46"/>
                  </a:lnTo>
                  <a:lnTo>
                    <a:pt x="65" y="41"/>
                  </a:lnTo>
                  <a:lnTo>
                    <a:pt x="66" y="34"/>
                  </a:lnTo>
                  <a:lnTo>
                    <a:pt x="66" y="34"/>
                  </a:lnTo>
                  <a:lnTo>
                    <a:pt x="65" y="27"/>
                  </a:lnTo>
                  <a:lnTo>
                    <a:pt x="64" y="21"/>
                  </a:lnTo>
                  <a:lnTo>
                    <a:pt x="61" y="15"/>
                  </a:lnTo>
                  <a:lnTo>
                    <a:pt x="57" y="11"/>
                  </a:lnTo>
                  <a:lnTo>
                    <a:pt x="51" y="7"/>
                  </a:lnTo>
                  <a:lnTo>
                    <a:pt x="46" y="3"/>
                  </a:lnTo>
                  <a:lnTo>
                    <a:pt x="39" y="2"/>
                  </a:lnTo>
                  <a:lnTo>
                    <a:pt x="32" y="0"/>
                  </a:lnTo>
                  <a:lnTo>
                    <a:pt x="32" y="0"/>
                  </a:lnTo>
                  <a:lnTo>
                    <a:pt x="27" y="2"/>
                  </a:lnTo>
                  <a:lnTo>
                    <a:pt x="20" y="3"/>
                  </a:lnTo>
                  <a:lnTo>
                    <a:pt x="15" y="7"/>
                  </a:lnTo>
                  <a:lnTo>
                    <a:pt x="9" y="11"/>
                  </a:lnTo>
                  <a:lnTo>
                    <a:pt x="5" y="15"/>
                  </a:lnTo>
                  <a:lnTo>
                    <a:pt x="3" y="21"/>
                  </a:lnTo>
                  <a:lnTo>
                    <a:pt x="0" y="27"/>
                  </a:lnTo>
                  <a:lnTo>
                    <a:pt x="0" y="34"/>
                  </a:lnTo>
                  <a:lnTo>
                    <a:pt x="0" y="34"/>
                  </a:lnTo>
                  <a:lnTo>
                    <a:pt x="0" y="41"/>
                  </a:lnTo>
                  <a:lnTo>
                    <a:pt x="3" y="46"/>
                  </a:lnTo>
                  <a:lnTo>
                    <a:pt x="5" y="53"/>
                  </a:lnTo>
                  <a:lnTo>
                    <a:pt x="9" y="57"/>
                  </a:lnTo>
                  <a:lnTo>
                    <a:pt x="15" y="61"/>
                  </a:lnTo>
                  <a:lnTo>
                    <a:pt x="20" y="65"/>
                  </a:lnTo>
                  <a:lnTo>
                    <a:pt x="27" y="67"/>
                  </a:lnTo>
                  <a:lnTo>
                    <a:pt x="32" y="67"/>
                  </a:lnTo>
                  <a:lnTo>
                    <a:pt x="32" y="67"/>
                  </a:lnTo>
                  <a:close/>
                  <a:moveTo>
                    <a:pt x="32" y="26"/>
                  </a:moveTo>
                  <a:lnTo>
                    <a:pt x="32" y="26"/>
                  </a:lnTo>
                  <a:lnTo>
                    <a:pt x="37" y="26"/>
                  </a:lnTo>
                  <a:lnTo>
                    <a:pt x="39" y="29"/>
                  </a:lnTo>
                  <a:lnTo>
                    <a:pt x="41" y="31"/>
                  </a:lnTo>
                  <a:lnTo>
                    <a:pt x="42" y="34"/>
                  </a:lnTo>
                  <a:lnTo>
                    <a:pt x="42" y="34"/>
                  </a:lnTo>
                  <a:lnTo>
                    <a:pt x="41" y="37"/>
                  </a:lnTo>
                  <a:lnTo>
                    <a:pt x="39" y="40"/>
                  </a:lnTo>
                  <a:lnTo>
                    <a:pt x="37" y="42"/>
                  </a:lnTo>
                  <a:lnTo>
                    <a:pt x="32" y="42"/>
                  </a:lnTo>
                  <a:lnTo>
                    <a:pt x="32" y="42"/>
                  </a:lnTo>
                  <a:lnTo>
                    <a:pt x="30" y="42"/>
                  </a:lnTo>
                  <a:lnTo>
                    <a:pt x="27" y="40"/>
                  </a:lnTo>
                  <a:lnTo>
                    <a:pt x="26" y="37"/>
                  </a:lnTo>
                  <a:lnTo>
                    <a:pt x="24" y="34"/>
                  </a:lnTo>
                  <a:lnTo>
                    <a:pt x="24" y="34"/>
                  </a:lnTo>
                  <a:lnTo>
                    <a:pt x="26" y="31"/>
                  </a:lnTo>
                  <a:lnTo>
                    <a:pt x="27" y="29"/>
                  </a:lnTo>
                  <a:lnTo>
                    <a:pt x="30" y="26"/>
                  </a:lnTo>
                  <a:lnTo>
                    <a:pt x="32" y="26"/>
                  </a:lnTo>
                  <a:lnTo>
                    <a:pt x="32" y="26"/>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8405" name="Freeform 252"/>
            <p:cNvSpPr>
              <a:spLocks/>
            </p:cNvSpPr>
            <p:nvPr/>
          </p:nvSpPr>
          <p:spPr bwMode="auto">
            <a:xfrm>
              <a:off x="4972050" y="2822575"/>
              <a:ext cx="14288" cy="12700"/>
            </a:xfrm>
            <a:custGeom>
              <a:avLst/>
              <a:gdLst>
                <a:gd name="T0" fmla="*/ 8 w 18"/>
                <a:gd name="T1" fmla="*/ 16 h 16"/>
                <a:gd name="T2" fmla="*/ 8 w 18"/>
                <a:gd name="T3" fmla="*/ 16 h 16"/>
                <a:gd name="T4" fmla="*/ 13 w 18"/>
                <a:gd name="T5" fmla="*/ 16 h 16"/>
                <a:gd name="T6" fmla="*/ 15 w 18"/>
                <a:gd name="T7" fmla="*/ 13 h 16"/>
                <a:gd name="T8" fmla="*/ 17 w 18"/>
                <a:gd name="T9" fmla="*/ 10 h 16"/>
                <a:gd name="T10" fmla="*/ 18 w 18"/>
                <a:gd name="T11" fmla="*/ 8 h 16"/>
                <a:gd name="T12" fmla="*/ 18 w 18"/>
                <a:gd name="T13" fmla="*/ 8 h 16"/>
                <a:gd name="T14" fmla="*/ 17 w 18"/>
                <a:gd name="T15" fmla="*/ 5 h 16"/>
                <a:gd name="T16" fmla="*/ 15 w 18"/>
                <a:gd name="T17" fmla="*/ 2 h 16"/>
                <a:gd name="T18" fmla="*/ 13 w 18"/>
                <a:gd name="T19" fmla="*/ 0 h 16"/>
                <a:gd name="T20" fmla="*/ 8 w 18"/>
                <a:gd name="T21" fmla="*/ 0 h 16"/>
                <a:gd name="T22" fmla="*/ 8 w 18"/>
                <a:gd name="T23" fmla="*/ 0 h 16"/>
                <a:gd name="T24" fmla="*/ 6 w 18"/>
                <a:gd name="T25" fmla="*/ 0 h 16"/>
                <a:gd name="T26" fmla="*/ 3 w 18"/>
                <a:gd name="T27" fmla="*/ 2 h 16"/>
                <a:gd name="T28" fmla="*/ 2 w 18"/>
                <a:gd name="T29" fmla="*/ 5 h 16"/>
                <a:gd name="T30" fmla="*/ 0 w 18"/>
                <a:gd name="T31" fmla="*/ 8 h 16"/>
                <a:gd name="T32" fmla="*/ 0 w 18"/>
                <a:gd name="T33" fmla="*/ 8 h 16"/>
                <a:gd name="T34" fmla="*/ 2 w 18"/>
                <a:gd name="T35" fmla="*/ 10 h 16"/>
                <a:gd name="T36" fmla="*/ 3 w 18"/>
                <a:gd name="T37" fmla="*/ 13 h 16"/>
                <a:gd name="T38" fmla="*/ 6 w 18"/>
                <a:gd name="T39" fmla="*/ 16 h 16"/>
                <a:gd name="T40" fmla="*/ 8 w 18"/>
                <a:gd name="T41" fmla="*/ 16 h 16"/>
                <a:gd name="T42" fmla="*/ 8 w 18"/>
                <a:gd name="T43" fmla="*/ 16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16"/>
                <a:gd name="T68" fmla="*/ 18 w 18"/>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16">
                  <a:moveTo>
                    <a:pt x="8" y="16"/>
                  </a:moveTo>
                  <a:lnTo>
                    <a:pt x="8" y="16"/>
                  </a:lnTo>
                  <a:lnTo>
                    <a:pt x="13" y="16"/>
                  </a:lnTo>
                  <a:lnTo>
                    <a:pt x="15" y="13"/>
                  </a:lnTo>
                  <a:lnTo>
                    <a:pt x="17" y="10"/>
                  </a:lnTo>
                  <a:lnTo>
                    <a:pt x="18" y="8"/>
                  </a:lnTo>
                  <a:lnTo>
                    <a:pt x="17" y="5"/>
                  </a:lnTo>
                  <a:lnTo>
                    <a:pt x="15" y="2"/>
                  </a:lnTo>
                  <a:lnTo>
                    <a:pt x="13" y="0"/>
                  </a:lnTo>
                  <a:lnTo>
                    <a:pt x="8" y="0"/>
                  </a:lnTo>
                  <a:lnTo>
                    <a:pt x="6" y="0"/>
                  </a:lnTo>
                  <a:lnTo>
                    <a:pt x="3" y="2"/>
                  </a:lnTo>
                  <a:lnTo>
                    <a:pt x="2" y="5"/>
                  </a:lnTo>
                  <a:lnTo>
                    <a:pt x="0" y="8"/>
                  </a:lnTo>
                  <a:lnTo>
                    <a:pt x="2" y="10"/>
                  </a:lnTo>
                  <a:lnTo>
                    <a:pt x="3" y="13"/>
                  </a:lnTo>
                  <a:lnTo>
                    <a:pt x="6" y="16"/>
                  </a:lnTo>
                  <a:lnTo>
                    <a:pt x="8" y="16"/>
                  </a:lnTo>
                  <a:close/>
                </a:path>
              </a:pathLst>
            </a:custGeom>
            <a:solidFill>
              <a:schemeClr val="bg1"/>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430" name="Freeform 253"/>
            <p:cNvSpPr>
              <a:spLocks noEditPoints="1"/>
            </p:cNvSpPr>
            <p:nvPr/>
          </p:nvSpPr>
          <p:spPr bwMode="auto">
            <a:xfrm>
              <a:off x="4953000" y="2801018"/>
              <a:ext cx="51858" cy="54394"/>
            </a:xfrm>
            <a:custGeom>
              <a:avLst/>
              <a:gdLst/>
              <a:ahLst/>
              <a:cxnLst>
                <a:cxn ang="0">
                  <a:pos x="32" y="66"/>
                </a:cxn>
                <a:cxn ang="0">
                  <a:pos x="32" y="66"/>
                </a:cxn>
                <a:cxn ang="0">
                  <a:pos x="39" y="66"/>
                </a:cxn>
                <a:cxn ang="0">
                  <a:pos x="46" y="65"/>
                </a:cxn>
                <a:cxn ang="0">
                  <a:pos x="51" y="61"/>
                </a:cxn>
                <a:cxn ang="0">
                  <a:pos x="57" y="57"/>
                </a:cxn>
                <a:cxn ang="0">
                  <a:pos x="61" y="53"/>
                </a:cxn>
                <a:cxn ang="0">
                  <a:pos x="64" y="47"/>
                </a:cxn>
                <a:cxn ang="0">
                  <a:pos x="65" y="41"/>
                </a:cxn>
                <a:cxn ang="0">
                  <a:pos x="66" y="34"/>
                </a:cxn>
                <a:cxn ang="0">
                  <a:pos x="66" y="34"/>
                </a:cxn>
                <a:cxn ang="0">
                  <a:pos x="65" y="27"/>
                </a:cxn>
                <a:cxn ang="0">
                  <a:pos x="64" y="20"/>
                </a:cxn>
                <a:cxn ang="0">
                  <a:pos x="61" y="15"/>
                </a:cxn>
                <a:cxn ang="0">
                  <a:pos x="57" y="11"/>
                </a:cxn>
                <a:cxn ang="0">
                  <a:pos x="51" y="7"/>
                </a:cxn>
                <a:cxn ang="0">
                  <a:pos x="46" y="3"/>
                </a:cxn>
                <a:cxn ang="0">
                  <a:pos x="39" y="1"/>
                </a:cxn>
                <a:cxn ang="0">
                  <a:pos x="32" y="0"/>
                </a:cxn>
                <a:cxn ang="0">
                  <a:pos x="32" y="0"/>
                </a:cxn>
                <a:cxn ang="0">
                  <a:pos x="27" y="1"/>
                </a:cxn>
                <a:cxn ang="0">
                  <a:pos x="20" y="3"/>
                </a:cxn>
                <a:cxn ang="0">
                  <a:pos x="15" y="7"/>
                </a:cxn>
                <a:cxn ang="0">
                  <a:pos x="9" y="11"/>
                </a:cxn>
                <a:cxn ang="0">
                  <a:pos x="5" y="15"/>
                </a:cxn>
                <a:cxn ang="0">
                  <a:pos x="3" y="20"/>
                </a:cxn>
                <a:cxn ang="0">
                  <a:pos x="0" y="27"/>
                </a:cxn>
                <a:cxn ang="0">
                  <a:pos x="0" y="34"/>
                </a:cxn>
                <a:cxn ang="0">
                  <a:pos x="0" y="34"/>
                </a:cxn>
                <a:cxn ang="0">
                  <a:pos x="0" y="41"/>
                </a:cxn>
                <a:cxn ang="0">
                  <a:pos x="3" y="47"/>
                </a:cxn>
                <a:cxn ang="0">
                  <a:pos x="5" y="53"/>
                </a:cxn>
                <a:cxn ang="0">
                  <a:pos x="9" y="57"/>
                </a:cxn>
                <a:cxn ang="0">
                  <a:pos x="15" y="61"/>
                </a:cxn>
                <a:cxn ang="0">
                  <a:pos x="20" y="65"/>
                </a:cxn>
                <a:cxn ang="0">
                  <a:pos x="27" y="66"/>
                </a:cxn>
                <a:cxn ang="0">
                  <a:pos x="32" y="66"/>
                </a:cxn>
                <a:cxn ang="0">
                  <a:pos x="32" y="66"/>
                </a:cxn>
                <a:cxn ang="0">
                  <a:pos x="32" y="26"/>
                </a:cxn>
                <a:cxn ang="0">
                  <a:pos x="32" y="26"/>
                </a:cxn>
                <a:cxn ang="0">
                  <a:pos x="37" y="26"/>
                </a:cxn>
                <a:cxn ang="0">
                  <a:pos x="39" y="28"/>
                </a:cxn>
                <a:cxn ang="0">
                  <a:pos x="41" y="31"/>
                </a:cxn>
                <a:cxn ang="0">
                  <a:pos x="42" y="34"/>
                </a:cxn>
                <a:cxn ang="0">
                  <a:pos x="42" y="34"/>
                </a:cxn>
                <a:cxn ang="0">
                  <a:pos x="41" y="36"/>
                </a:cxn>
                <a:cxn ang="0">
                  <a:pos x="39" y="39"/>
                </a:cxn>
                <a:cxn ang="0">
                  <a:pos x="37" y="42"/>
                </a:cxn>
                <a:cxn ang="0">
                  <a:pos x="32" y="42"/>
                </a:cxn>
                <a:cxn ang="0">
                  <a:pos x="32" y="42"/>
                </a:cxn>
                <a:cxn ang="0">
                  <a:pos x="30" y="42"/>
                </a:cxn>
                <a:cxn ang="0">
                  <a:pos x="27" y="39"/>
                </a:cxn>
                <a:cxn ang="0">
                  <a:pos x="26" y="36"/>
                </a:cxn>
                <a:cxn ang="0">
                  <a:pos x="24" y="34"/>
                </a:cxn>
                <a:cxn ang="0">
                  <a:pos x="24" y="34"/>
                </a:cxn>
                <a:cxn ang="0">
                  <a:pos x="26" y="31"/>
                </a:cxn>
                <a:cxn ang="0">
                  <a:pos x="27" y="28"/>
                </a:cxn>
                <a:cxn ang="0">
                  <a:pos x="30" y="26"/>
                </a:cxn>
                <a:cxn ang="0">
                  <a:pos x="32" y="26"/>
                </a:cxn>
                <a:cxn ang="0">
                  <a:pos x="32" y="26"/>
                </a:cxn>
              </a:cxnLst>
              <a:rect l="0" t="0" r="r" b="b"/>
              <a:pathLst>
                <a:path w="66" h="66">
                  <a:moveTo>
                    <a:pt x="32" y="66"/>
                  </a:moveTo>
                  <a:lnTo>
                    <a:pt x="32" y="66"/>
                  </a:lnTo>
                  <a:lnTo>
                    <a:pt x="39" y="66"/>
                  </a:lnTo>
                  <a:lnTo>
                    <a:pt x="46" y="65"/>
                  </a:lnTo>
                  <a:lnTo>
                    <a:pt x="51" y="61"/>
                  </a:lnTo>
                  <a:lnTo>
                    <a:pt x="57" y="57"/>
                  </a:lnTo>
                  <a:lnTo>
                    <a:pt x="61" y="53"/>
                  </a:lnTo>
                  <a:lnTo>
                    <a:pt x="64" y="47"/>
                  </a:lnTo>
                  <a:lnTo>
                    <a:pt x="65" y="41"/>
                  </a:lnTo>
                  <a:lnTo>
                    <a:pt x="66" y="34"/>
                  </a:lnTo>
                  <a:lnTo>
                    <a:pt x="66" y="34"/>
                  </a:lnTo>
                  <a:lnTo>
                    <a:pt x="65" y="27"/>
                  </a:lnTo>
                  <a:lnTo>
                    <a:pt x="64" y="20"/>
                  </a:lnTo>
                  <a:lnTo>
                    <a:pt x="61" y="15"/>
                  </a:lnTo>
                  <a:lnTo>
                    <a:pt x="57" y="11"/>
                  </a:lnTo>
                  <a:lnTo>
                    <a:pt x="51" y="7"/>
                  </a:lnTo>
                  <a:lnTo>
                    <a:pt x="46" y="3"/>
                  </a:lnTo>
                  <a:lnTo>
                    <a:pt x="39" y="1"/>
                  </a:lnTo>
                  <a:lnTo>
                    <a:pt x="32" y="0"/>
                  </a:lnTo>
                  <a:lnTo>
                    <a:pt x="32" y="0"/>
                  </a:lnTo>
                  <a:lnTo>
                    <a:pt x="27" y="1"/>
                  </a:lnTo>
                  <a:lnTo>
                    <a:pt x="20" y="3"/>
                  </a:lnTo>
                  <a:lnTo>
                    <a:pt x="15" y="7"/>
                  </a:lnTo>
                  <a:lnTo>
                    <a:pt x="9" y="11"/>
                  </a:lnTo>
                  <a:lnTo>
                    <a:pt x="5" y="15"/>
                  </a:lnTo>
                  <a:lnTo>
                    <a:pt x="3" y="20"/>
                  </a:lnTo>
                  <a:lnTo>
                    <a:pt x="0" y="27"/>
                  </a:lnTo>
                  <a:lnTo>
                    <a:pt x="0" y="34"/>
                  </a:lnTo>
                  <a:lnTo>
                    <a:pt x="0" y="34"/>
                  </a:lnTo>
                  <a:lnTo>
                    <a:pt x="0" y="41"/>
                  </a:lnTo>
                  <a:lnTo>
                    <a:pt x="3" y="47"/>
                  </a:lnTo>
                  <a:lnTo>
                    <a:pt x="5" y="53"/>
                  </a:lnTo>
                  <a:lnTo>
                    <a:pt x="9" y="57"/>
                  </a:lnTo>
                  <a:lnTo>
                    <a:pt x="15" y="61"/>
                  </a:lnTo>
                  <a:lnTo>
                    <a:pt x="20" y="65"/>
                  </a:lnTo>
                  <a:lnTo>
                    <a:pt x="27" y="66"/>
                  </a:lnTo>
                  <a:lnTo>
                    <a:pt x="32" y="66"/>
                  </a:lnTo>
                  <a:lnTo>
                    <a:pt x="32" y="66"/>
                  </a:lnTo>
                  <a:close/>
                  <a:moveTo>
                    <a:pt x="32" y="26"/>
                  </a:moveTo>
                  <a:lnTo>
                    <a:pt x="32" y="26"/>
                  </a:lnTo>
                  <a:lnTo>
                    <a:pt x="37" y="26"/>
                  </a:lnTo>
                  <a:lnTo>
                    <a:pt x="39" y="28"/>
                  </a:lnTo>
                  <a:lnTo>
                    <a:pt x="41" y="31"/>
                  </a:lnTo>
                  <a:lnTo>
                    <a:pt x="42" y="34"/>
                  </a:lnTo>
                  <a:lnTo>
                    <a:pt x="42" y="34"/>
                  </a:lnTo>
                  <a:lnTo>
                    <a:pt x="41" y="36"/>
                  </a:lnTo>
                  <a:lnTo>
                    <a:pt x="39" y="39"/>
                  </a:lnTo>
                  <a:lnTo>
                    <a:pt x="37" y="42"/>
                  </a:lnTo>
                  <a:lnTo>
                    <a:pt x="32" y="42"/>
                  </a:lnTo>
                  <a:lnTo>
                    <a:pt x="32" y="42"/>
                  </a:lnTo>
                  <a:lnTo>
                    <a:pt x="30" y="42"/>
                  </a:lnTo>
                  <a:lnTo>
                    <a:pt x="27" y="39"/>
                  </a:lnTo>
                  <a:lnTo>
                    <a:pt x="26" y="36"/>
                  </a:lnTo>
                  <a:lnTo>
                    <a:pt x="24" y="34"/>
                  </a:lnTo>
                  <a:lnTo>
                    <a:pt x="24" y="34"/>
                  </a:lnTo>
                  <a:lnTo>
                    <a:pt x="26" y="31"/>
                  </a:lnTo>
                  <a:lnTo>
                    <a:pt x="27" y="28"/>
                  </a:lnTo>
                  <a:lnTo>
                    <a:pt x="30" y="26"/>
                  </a:lnTo>
                  <a:lnTo>
                    <a:pt x="32" y="26"/>
                  </a:lnTo>
                  <a:lnTo>
                    <a:pt x="32" y="26"/>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8407" name="Freeform 254"/>
            <p:cNvSpPr>
              <a:spLocks/>
            </p:cNvSpPr>
            <p:nvPr/>
          </p:nvSpPr>
          <p:spPr bwMode="auto">
            <a:xfrm>
              <a:off x="5118100" y="2457450"/>
              <a:ext cx="280988" cy="158750"/>
            </a:xfrm>
            <a:custGeom>
              <a:avLst/>
              <a:gdLst>
                <a:gd name="T0" fmla="*/ 85 w 355"/>
                <a:gd name="T1" fmla="*/ 122 h 201"/>
                <a:gd name="T2" fmla="*/ 96 w 355"/>
                <a:gd name="T3" fmla="*/ 74 h 201"/>
                <a:gd name="T4" fmla="*/ 102 w 355"/>
                <a:gd name="T5" fmla="*/ 65 h 201"/>
                <a:gd name="T6" fmla="*/ 111 w 355"/>
                <a:gd name="T7" fmla="*/ 64 h 201"/>
                <a:gd name="T8" fmla="*/ 117 w 355"/>
                <a:gd name="T9" fmla="*/ 65 h 201"/>
                <a:gd name="T10" fmla="*/ 121 w 355"/>
                <a:gd name="T11" fmla="*/ 74 h 201"/>
                <a:gd name="T12" fmla="*/ 113 w 355"/>
                <a:gd name="T13" fmla="*/ 113 h 201"/>
                <a:gd name="T14" fmla="*/ 190 w 355"/>
                <a:gd name="T15" fmla="*/ 33 h 201"/>
                <a:gd name="T16" fmla="*/ 191 w 355"/>
                <a:gd name="T17" fmla="*/ 29 h 201"/>
                <a:gd name="T18" fmla="*/ 199 w 355"/>
                <a:gd name="T19" fmla="*/ 23 h 201"/>
                <a:gd name="T20" fmla="*/ 205 w 355"/>
                <a:gd name="T21" fmla="*/ 25 h 201"/>
                <a:gd name="T22" fmla="*/ 213 w 355"/>
                <a:gd name="T23" fmla="*/ 30 h 201"/>
                <a:gd name="T24" fmla="*/ 214 w 355"/>
                <a:gd name="T25" fmla="*/ 40 h 201"/>
                <a:gd name="T26" fmla="*/ 278 w 355"/>
                <a:gd name="T27" fmla="*/ 53 h 201"/>
                <a:gd name="T28" fmla="*/ 282 w 355"/>
                <a:gd name="T29" fmla="*/ 53 h 201"/>
                <a:gd name="T30" fmla="*/ 291 w 355"/>
                <a:gd name="T31" fmla="*/ 57 h 201"/>
                <a:gd name="T32" fmla="*/ 294 w 355"/>
                <a:gd name="T33" fmla="*/ 61 h 201"/>
                <a:gd name="T34" fmla="*/ 293 w 355"/>
                <a:gd name="T35" fmla="*/ 71 h 201"/>
                <a:gd name="T36" fmla="*/ 286 w 355"/>
                <a:gd name="T37" fmla="*/ 78 h 201"/>
                <a:gd name="T38" fmla="*/ 249 w 355"/>
                <a:gd name="T39" fmla="*/ 129 h 201"/>
                <a:gd name="T40" fmla="*/ 253 w 355"/>
                <a:gd name="T41" fmla="*/ 133 h 201"/>
                <a:gd name="T42" fmla="*/ 255 w 355"/>
                <a:gd name="T43" fmla="*/ 143 h 201"/>
                <a:gd name="T44" fmla="*/ 253 w 355"/>
                <a:gd name="T45" fmla="*/ 147 h 201"/>
                <a:gd name="T46" fmla="*/ 243 w 355"/>
                <a:gd name="T47" fmla="*/ 152 h 201"/>
                <a:gd name="T48" fmla="*/ 240 w 355"/>
                <a:gd name="T49" fmla="*/ 152 h 201"/>
                <a:gd name="T50" fmla="*/ 183 w 355"/>
                <a:gd name="T51" fmla="*/ 114 h 201"/>
                <a:gd name="T52" fmla="*/ 159 w 355"/>
                <a:gd name="T53" fmla="*/ 160 h 201"/>
                <a:gd name="T54" fmla="*/ 163 w 355"/>
                <a:gd name="T55" fmla="*/ 164 h 201"/>
                <a:gd name="T56" fmla="*/ 164 w 355"/>
                <a:gd name="T57" fmla="*/ 174 h 201"/>
                <a:gd name="T58" fmla="*/ 161 w 355"/>
                <a:gd name="T59" fmla="*/ 178 h 201"/>
                <a:gd name="T60" fmla="*/ 152 w 355"/>
                <a:gd name="T61" fmla="*/ 183 h 201"/>
                <a:gd name="T62" fmla="*/ 148 w 355"/>
                <a:gd name="T63" fmla="*/ 183 h 201"/>
                <a:gd name="T64" fmla="*/ 94 w 355"/>
                <a:gd name="T65" fmla="*/ 147 h 201"/>
                <a:gd name="T66" fmla="*/ 11 w 355"/>
                <a:gd name="T67" fmla="*/ 175 h 201"/>
                <a:gd name="T68" fmla="*/ 31 w 355"/>
                <a:gd name="T69" fmla="*/ 182 h 201"/>
                <a:gd name="T70" fmla="*/ 88 w 355"/>
                <a:gd name="T71" fmla="*/ 195 h 201"/>
                <a:gd name="T72" fmla="*/ 149 w 355"/>
                <a:gd name="T73" fmla="*/ 201 h 201"/>
                <a:gd name="T74" fmla="*/ 167 w 355"/>
                <a:gd name="T75" fmla="*/ 200 h 201"/>
                <a:gd name="T76" fmla="*/ 201 w 355"/>
                <a:gd name="T77" fmla="*/ 194 h 201"/>
                <a:gd name="T78" fmla="*/ 215 w 355"/>
                <a:gd name="T79" fmla="*/ 190 h 201"/>
                <a:gd name="T80" fmla="*/ 248 w 355"/>
                <a:gd name="T81" fmla="*/ 174 h 201"/>
                <a:gd name="T82" fmla="*/ 275 w 355"/>
                <a:gd name="T83" fmla="*/ 155 h 201"/>
                <a:gd name="T84" fmla="*/ 298 w 355"/>
                <a:gd name="T85" fmla="*/ 133 h 201"/>
                <a:gd name="T86" fmla="*/ 317 w 355"/>
                <a:gd name="T87" fmla="*/ 110 h 201"/>
                <a:gd name="T88" fmla="*/ 343 w 355"/>
                <a:gd name="T89" fmla="*/ 67 h 201"/>
                <a:gd name="T90" fmla="*/ 355 w 355"/>
                <a:gd name="T91" fmla="*/ 37 h 201"/>
                <a:gd name="T92" fmla="*/ 354 w 355"/>
                <a:gd name="T93" fmla="*/ 36 h 201"/>
                <a:gd name="T94" fmla="*/ 343 w 355"/>
                <a:gd name="T95" fmla="*/ 29 h 201"/>
                <a:gd name="T96" fmla="*/ 326 w 355"/>
                <a:gd name="T97" fmla="*/ 21 h 201"/>
                <a:gd name="T98" fmla="*/ 286 w 355"/>
                <a:gd name="T99" fmla="*/ 7 h 201"/>
                <a:gd name="T100" fmla="*/ 248 w 355"/>
                <a:gd name="T101" fmla="*/ 0 h 201"/>
                <a:gd name="T102" fmla="*/ 234 w 355"/>
                <a:gd name="T103" fmla="*/ 0 h 201"/>
                <a:gd name="T104" fmla="*/ 201 w 355"/>
                <a:gd name="T105" fmla="*/ 3 h 201"/>
                <a:gd name="T106" fmla="*/ 164 w 355"/>
                <a:gd name="T107" fmla="*/ 13 h 201"/>
                <a:gd name="T108" fmla="*/ 150 w 355"/>
                <a:gd name="T109" fmla="*/ 18 h 201"/>
                <a:gd name="T110" fmla="*/ 123 w 355"/>
                <a:gd name="T111" fmla="*/ 33 h 201"/>
                <a:gd name="T112" fmla="*/ 85 w 355"/>
                <a:gd name="T113" fmla="*/ 59 h 201"/>
                <a:gd name="T114" fmla="*/ 44 w 355"/>
                <a:gd name="T115" fmla="*/ 98 h 201"/>
                <a:gd name="T116" fmla="*/ 12 w 355"/>
                <a:gd name="T117" fmla="*/ 137 h 201"/>
                <a:gd name="T118" fmla="*/ 0 w 355"/>
                <a:gd name="T119" fmla="*/ 153 h 2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55"/>
                <a:gd name="T181" fmla="*/ 0 h 201"/>
                <a:gd name="T182" fmla="*/ 355 w 355"/>
                <a:gd name="T183" fmla="*/ 201 h 20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55" h="201">
                  <a:moveTo>
                    <a:pt x="0" y="153"/>
                  </a:moveTo>
                  <a:lnTo>
                    <a:pt x="85" y="122"/>
                  </a:lnTo>
                  <a:lnTo>
                    <a:pt x="96" y="74"/>
                  </a:lnTo>
                  <a:lnTo>
                    <a:pt x="99" y="68"/>
                  </a:lnTo>
                  <a:lnTo>
                    <a:pt x="102" y="65"/>
                  </a:lnTo>
                  <a:lnTo>
                    <a:pt x="107" y="64"/>
                  </a:lnTo>
                  <a:lnTo>
                    <a:pt x="111" y="64"/>
                  </a:lnTo>
                  <a:lnTo>
                    <a:pt x="117" y="65"/>
                  </a:lnTo>
                  <a:lnTo>
                    <a:pt x="119" y="69"/>
                  </a:lnTo>
                  <a:lnTo>
                    <a:pt x="121" y="74"/>
                  </a:lnTo>
                  <a:lnTo>
                    <a:pt x="121" y="79"/>
                  </a:lnTo>
                  <a:lnTo>
                    <a:pt x="113" y="113"/>
                  </a:lnTo>
                  <a:lnTo>
                    <a:pt x="176" y="90"/>
                  </a:lnTo>
                  <a:lnTo>
                    <a:pt x="190" y="33"/>
                  </a:lnTo>
                  <a:lnTo>
                    <a:pt x="191" y="29"/>
                  </a:lnTo>
                  <a:lnTo>
                    <a:pt x="195" y="26"/>
                  </a:lnTo>
                  <a:lnTo>
                    <a:pt x="199" y="23"/>
                  </a:lnTo>
                  <a:lnTo>
                    <a:pt x="205" y="25"/>
                  </a:lnTo>
                  <a:lnTo>
                    <a:pt x="209" y="26"/>
                  </a:lnTo>
                  <a:lnTo>
                    <a:pt x="213" y="30"/>
                  </a:lnTo>
                  <a:lnTo>
                    <a:pt x="214" y="34"/>
                  </a:lnTo>
                  <a:lnTo>
                    <a:pt x="214" y="40"/>
                  </a:lnTo>
                  <a:lnTo>
                    <a:pt x="205" y="80"/>
                  </a:lnTo>
                  <a:lnTo>
                    <a:pt x="278" y="53"/>
                  </a:lnTo>
                  <a:lnTo>
                    <a:pt x="282" y="53"/>
                  </a:lnTo>
                  <a:lnTo>
                    <a:pt x="287" y="55"/>
                  </a:lnTo>
                  <a:lnTo>
                    <a:pt x="291" y="57"/>
                  </a:lnTo>
                  <a:lnTo>
                    <a:pt x="294" y="61"/>
                  </a:lnTo>
                  <a:lnTo>
                    <a:pt x="294" y="67"/>
                  </a:lnTo>
                  <a:lnTo>
                    <a:pt x="293" y="71"/>
                  </a:lnTo>
                  <a:lnTo>
                    <a:pt x="290" y="75"/>
                  </a:lnTo>
                  <a:lnTo>
                    <a:pt x="286" y="78"/>
                  </a:lnTo>
                  <a:lnTo>
                    <a:pt x="211" y="103"/>
                  </a:lnTo>
                  <a:lnTo>
                    <a:pt x="249" y="129"/>
                  </a:lnTo>
                  <a:lnTo>
                    <a:pt x="253" y="133"/>
                  </a:lnTo>
                  <a:lnTo>
                    <a:pt x="255" y="137"/>
                  </a:lnTo>
                  <a:lnTo>
                    <a:pt x="255" y="143"/>
                  </a:lnTo>
                  <a:lnTo>
                    <a:pt x="253" y="147"/>
                  </a:lnTo>
                  <a:lnTo>
                    <a:pt x="249" y="151"/>
                  </a:lnTo>
                  <a:lnTo>
                    <a:pt x="243" y="152"/>
                  </a:lnTo>
                  <a:lnTo>
                    <a:pt x="240" y="152"/>
                  </a:lnTo>
                  <a:lnTo>
                    <a:pt x="236" y="151"/>
                  </a:lnTo>
                  <a:lnTo>
                    <a:pt x="183" y="114"/>
                  </a:lnTo>
                  <a:lnTo>
                    <a:pt x="122" y="136"/>
                  </a:lnTo>
                  <a:lnTo>
                    <a:pt x="159" y="160"/>
                  </a:lnTo>
                  <a:lnTo>
                    <a:pt x="163" y="164"/>
                  </a:lnTo>
                  <a:lnTo>
                    <a:pt x="164" y="168"/>
                  </a:lnTo>
                  <a:lnTo>
                    <a:pt x="164" y="174"/>
                  </a:lnTo>
                  <a:lnTo>
                    <a:pt x="161" y="178"/>
                  </a:lnTo>
                  <a:lnTo>
                    <a:pt x="157" y="182"/>
                  </a:lnTo>
                  <a:lnTo>
                    <a:pt x="152" y="183"/>
                  </a:lnTo>
                  <a:lnTo>
                    <a:pt x="148" y="183"/>
                  </a:lnTo>
                  <a:lnTo>
                    <a:pt x="145" y="181"/>
                  </a:lnTo>
                  <a:lnTo>
                    <a:pt x="94" y="147"/>
                  </a:lnTo>
                  <a:lnTo>
                    <a:pt x="11" y="175"/>
                  </a:lnTo>
                  <a:lnTo>
                    <a:pt x="31" y="182"/>
                  </a:lnTo>
                  <a:lnTo>
                    <a:pt x="58" y="189"/>
                  </a:lnTo>
                  <a:lnTo>
                    <a:pt x="88" y="195"/>
                  </a:lnTo>
                  <a:lnTo>
                    <a:pt x="118" y="200"/>
                  </a:lnTo>
                  <a:lnTo>
                    <a:pt x="149" y="201"/>
                  </a:lnTo>
                  <a:lnTo>
                    <a:pt x="167" y="200"/>
                  </a:lnTo>
                  <a:lnTo>
                    <a:pt x="184" y="198"/>
                  </a:lnTo>
                  <a:lnTo>
                    <a:pt x="201" y="194"/>
                  </a:lnTo>
                  <a:lnTo>
                    <a:pt x="215" y="190"/>
                  </a:lnTo>
                  <a:lnTo>
                    <a:pt x="233" y="182"/>
                  </a:lnTo>
                  <a:lnTo>
                    <a:pt x="248" y="174"/>
                  </a:lnTo>
                  <a:lnTo>
                    <a:pt x="262" y="164"/>
                  </a:lnTo>
                  <a:lnTo>
                    <a:pt x="275" y="155"/>
                  </a:lnTo>
                  <a:lnTo>
                    <a:pt x="287" y="144"/>
                  </a:lnTo>
                  <a:lnTo>
                    <a:pt x="298" y="133"/>
                  </a:lnTo>
                  <a:lnTo>
                    <a:pt x="308" y="121"/>
                  </a:lnTo>
                  <a:lnTo>
                    <a:pt x="317" y="110"/>
                  </a:lnTo>
                  <a:lnTo>
                    <a:pt x="332" y="87"/>
                  </a:lnTo>
                  <a:lnTo>
                    <a:pt x="343" y="67"/>
                  </a:lnTo>
                  <a:lnTo>
                    <a:pt x="351" y="49"/>
                  </a:lnTo>
                  <a:lnTo>
                    <a:pt x="355" y="37"/>
                  </a:lnTo>
                  <a:lnTo>
                    <a:pt x="354" y="36"/>
                  </a:lnTo>
                  <a:lnTo>
                    <a:pt x="343" y="29"/>
                  </a:lnTo>
                  <a:lnTo>
                    <a:pt x="326" y="21"/>
                  </a:lnTo>
                  <a:lnTo>
                    <a:pt x="308" y="14"/>
                  </a:lnTo>
                  <a:lnTo>
                    <a:pt x="286" y="7"/>
                  </a:lnTo>
                  <a:lnTo>
                    <a:pt x="262" y="2"/>
                  </a:lnTo>
                  <a:lnTo>
                    <a:pt x="248" y="0"/>
                  </a:lnTo>
                  <a:lnTo>
                    <a:pt x="234" y="0"/>
                  </a:lnTo>
                  <a:lnTo>
                    <a:pt x="217" y="2"/>
                  </a:lnTo>
                  <a:lnTo>
                    <a:pt x="201" y="3"/>
                  </a:lnTo>
                  <a:lnTo>
                    <a:pt x="183" y="7"/>
                  </a:lnTo>
                  <a:lnTo>
                    <a:pt x="164" y="13"/>
                  </a:lnTo>
                  <a:lnTo>
                    <a:pt x="150" y="18"/>
                  </a:lnTo>
                  <a:lnTo>
                    <a:pt x="137" y="25"/>
                  </a:lnTo>
                  <a:lnTo>
                    <a:pt x="123" y="33"/>
                  </a:lnTo>
                  <a:lnTo>
                    <a:pt x="110" y="41"/>
                  </a:lnTo>
                  <a:lnTo>
                    <a:pt x="85" y="59"/>
                  </a:lnTo>
                  <a:lnTo>
                    <a:pt x="64" y="78"/>
                  </a:lnTo>
                  <a:lnTo>
                    <a:pt x="44" y="98"/>
                  </a:lnTo>
                  <a:lnTo>
                    <a:pt x="27" y="118"/>
                  </a:lnTo>
                  <a:lnTo>
                    <a:pt x="12" y="137"/>
                  </a:lnTo>
                  <a:lnTo>
                    <a:pt x="0" y="153"/>
                  </a:lnTo>
                  <a:close/>
                </a:path>
              </a:pathLst>
            </a:custGeom>
            <a:solidFill>
              <a:schemeClr val="bg1"/>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grpSp>
      <p:grpSp>
        <p:nvGrpSpPr>
          <p:cNvPr id="13" name="Group 515"/>
          <p:cNvGrpSpPr>
            <a:grpSpLocks/>
          </p:cNvGrpSpPr>
          <p:nvPr/>
        </p:nvGrpSpPr>
        <p:grpSpPr bwMode="auto">
          <a:xfrm>
            <a:off x="3111500" y="5686425"/>
            <a:ext cx="552450" cy="609600"/>
            <a:chOff x="5507354" y="1295400"/>
            <a:chExt cx="553721" cy="609600"/>
          </a:xfrm>
        </p:grpSpPr>
        <p:sp>
          <p:nvSpPr>
            <p:cNvPr id="8409" name="AutoShape 234"/>
            <p:cNvSpPr>
              <a:spLocks noChangeAspect="1" noChangeArrowheads="1" noTextEdit="1"/>
            </p:cNvSpPr>
            <p:nvPr/>
          </p:nvSpPr>
          <p:spPr bwMode="auto">
            <a:xfrm>
              <a:off x="5507354" y="1295400"/>
              <a:ext cx="553720" cy="609600"/>
            </a:xfrm>
            <a:prstGeom prst="rect">
              <a:avLst/>
            </a:prstGeom>
            <a:noFill/>
            <a:ln w="9525">
              <a:noFill/>
              <a:miter lim="800000"/>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518" name="Freeform 236"/>
            <p:cNvSpPr>
              <a:spLocks/>
            </p:cNvSpPr>
            <p:nvPr/>
          </p:nvSpPr>
          <p:spPr bwMode="auto">
            <a:xfrm>
              <a:off x="5507354" y="1295400"/>
              <a:ext cx="202077" cy="200025"/>
            </a:xfrm>
            <a:custGeom>
              <a:avLst/>
              <a:gdLst/>
              <a:ahLst/>
              <a:cxnLst>
                <a:cxn ang="0">
                  <a:pos x="219" y="180"/>
                </a:cxn>
                <a:cxn ang="0">
                  <a:pos x="298" y="236"/>
                </a:cxn>
                <a:cxn ang="0">
                  <a:pos x="299" y="240"/>
                </a:cxn>
                <a:cxn ang="0">
                  <a:pos x="294" y="241"/>
                </a:cxn>
                <a:cxn ang="0">
                  <a:pos x="254" y="285"/>
                </a:cxn>
                <a:cxn ang="0">
                  <a:pos x="254" y="288"/>
                </a:cxn>
                <a:cxn ang="0">
                  <a:pos x="251" y="289"/>
                </a:cxn>
                <a:cxn ang="0">
                  <a:pos x="185" y="217"/>
                </a:cxn>
                <a:cxn ang="0">
                  <a:pos x="195" y="312"/>
                </a:cxn>
                <a:cxn ang="0">
                  <a:pos x="193" y="317"/>
                </a:cxn>
                <a:cxn ang="0">
                  <a:pos x="188" y="314"/>
                </a:cxn>
                <a:cxn ang="0">
                  <a:pos x="130" y="314"/>
                </a:cxn>
                <a:cxn ang="0">
                  <a:pos x="129" y="317"/>
                </a:cxn>
                <a:cxn ang="0">
                  <a:pos x="124" y="315"/>
                </a:cxn>
                <a:cxn ang="0">
                  <a:pos x="134" y="217"/>
                </a:cxn>
                <a:cxn ang="0">
                  <a:pos x="69" y="289"/>
                </a:cxn>
                <a:cxn ang="0">
                  <a:pos x="66" y="289"/>
                </a:cxn>
                <a:cxn ang="0">
                  <a:pos x="64" y="285"/>
                </a:cxn>
                <a:cxn ang="0">
                  <a:pos x="24" y="241"/>
                </a:cxn>
                <a:cxn ang="0">
                  <a:pos x="23" y="241"/>
                </a:cxn>
                <a:cxn ang="0">
                  <a:pos x="19" y="238"/>
                </a:cxn>
                <a:cxn ang="0">
                  <a:pos x="98" y="180"/>
                </a:cxn>
                <a:cxn ang="0">
                  <a:pos x="3" y="180"/>
                </a:cxn>
                <a:cxn ang="0">
                  <a:pos x="0" y="177"/>
                </a:cxn>
                <a:cxn ang="0">
                  <a:pos x="3" y="174"/>
                </a:cxn>
                <a:cxn ang="0">
                  <a:pos x="10" y="114"/>
                </a:cxn>
                <a:cxn ang="0">
                  <a:pos x="6" y="113"/>
                </a:cxn>
                <a:cxn ang="0">
                  <a:pos x="8" y="109"/>
                </a:cxn>
                <a:cxn ang="0">
                  <a:pos x="105" y="129"/>
                </a:cxn>
                <a:cxn ang="0">
                  <a:pos x="40" y="58"/>
                </a:cxn>
                <a:cxn ang="0">
                  <a:pos x="40" y="53"/>
                </a:cxn>
                <a:cxn ang="0">
                  <a:pos x="45" y="53"/>
                </a:cxn>
                <a:cxn ang="0">
                  <a:pos x="92" y="18"/>
                </a:cxn>
                <a:cxn ang="0">
                  <a:pos x="92" y="16"/>
                </a:cxn>
                <a:cxn ang="0">
                  <a:pos x="97" y="14"/>
                </a:cxn>
                <a:cxn ang="0">
                  <a:pos x="146" y="98"/>
                </a:cxn>
                <a:cxn ang="0">
                  <a:pos x="156" y="3"/>
                </a:cxn>
                <a:cxn ang="0">
                  <a:pos x="159" y="0"/>
                </a:cxn>
                <a:cxn ang="0">
                  <a:pos x="162" y="3"/>
                </a:cxn>
                <a:cxn ang="0">
                  <a:pos x="220" y="16"/>
                </a:cxn>
                <a:cxn ang="0">
                  <a:pos x="224" y="14"/>
                </a:cxn>
                <a:cxn ang="0">
                  <a:pos x="227" y="16"/>
                </a:cxn>
                <a:cxn ang="0">
                  <a:pos x="198" y="108"/>
                </a:cxn>
                <a:cxn ang="0">
                  <a:pos x="274" y="53"/>
                </a:cxn>
                <a:cxn ang="0">
                  <a:pos x="278" y="53"/>
                </a:cxn>
                <a:cxn ang="0">
                  <a:pos x="278" y="58"/>
                </a:cxn>
                <a:cxn ang="0">
                  <a:pos x="309" y="108"/>
                </a:cxn>
                <a:cxn ang="0">
                  <a:pos x="311" y="109"/>
                </a:cxn>
                <a:cxn ang="0">
                  <a:pos x="312" y="113"/>
                </a:cxn>
                <a:cxn ang="0">
                  <a:pos x="222" y="153"/>
                </a:cxn>
                <a:cxn ang="0">
                  <a:pos x="315" y="174"/>
                </a:cxn>
                <a:cxn ang="0">
                  <a:pos x="319" y="177"/>
                </a:cxn>
                <a:cxn ang="0">
                  <a:pos x="315" y="180"/>
                </a:cxn>
              </a:cxnLst>
              <a:rect l="0" t="0" r="r" b="b"/>
              <a:pathLst>
                <a:path w="319" h="317">
                  <a:moveTo>
                    <a:pt x="315" y="180"/>
                  </a:moveTo>
                  <a:lnTo>
                    <a:pt x="219" y="180"/>
                  </a:lnTo>
                  <a:lnTo>
                    <a:pt x="298" y="236"/>
                  </a:lnTo>
                  <a:lnTo>
                    <a:pt x="298" y="236"/>
                  </a:lnTo>
                  <a:lnTo>
                    <a:pt x="299" y="238"/>
                  </a:lnTo>
                  <a:lnTo>
                    <a:pt x="299" y="240"/>
                  </a:lnTo>
                  <a:lnTo>
                    <a:pt x="298" y="241"/>
                  </a:lnTo>
                  <a:lnTo>
                    <a:pt x="294" y="241"/>
                  </a:lnTo>
                  <a:lnTo>
                    <a:pt x="206" y="203"/>
                  </a:lnTo>
                  <a:lnTo>
                    <a:pt x="254" y="285"/>
                  </a:lnTo>
                  <a:lnTo>
                    <a:pt x="254" y="285"/>
                  </a:lnTo>
                  <a:lnTo>
                    <a:pt x="254" y="288"/>
                  </a:lnTo>
                  <a:lnTo>
                    <a:pt x="254" y="289"/>
                  </a:lnTo>
                  <a:lnTo>
                    <a:pt x="251" y="289"/>
                  </a:lnTo>
                  <a:lnTo>
                    <a:pt x="249" y="289"/>
                  </a:lnTo>
                  <a:lnTo>
                    <a:pt x="185" y="217"/>
                  </a:lnTo>
                  <a:lnTo>
                    <a:pt x="195" y="312"/>
                  </a:lnTo>
                  <a:lnTo>
                    <a:pt x="195" y="312"/>
                  </a:lnTo>
                  <a:lnTo>
                    <a:pt x="195" y="315"/>
                  </a:lnTo>
                  <a:lnTo>
                    <a:pt x="193" y="317"/>
                  </a:lnTo>
                  <a:lnTo>
                    <a:pt x="190" y="317"/>
                  </a:lnTo>
                  <a:lnTo>
                    <a:pt x="188" y="314"/>
                  </a:lnTo>
                  <a:lnTo>
                    <a:pt x="159" y="224"/>
                  </a:lnTo>
                  <a:lnTo>
                    <a:pt x="130" y="314"/>
                  </a:lnTo>
                  <a:lnTo>
                    <a:pt x="130" y="314"/>
                  </a:lnTo>
                  <a:lnTo>
                    <a:pt x="129" y="317"/>
                  </a:lnTo>
                  <a:lnTo>
                    <a:pt x="125" y="317"/>
                  </a:lnTo>
                  <a:lnTo>
                    <a:pt x="124" y="315"/>
                  </a:lnTo>
                  <a:lnTo>
                    <a:pt x="124" y="312"/>
                  </a:lnTo>
                  <a:lnTo>
                    <a:pt x="134" y="217"/>
                  </a:lnTo>
                  <a:lnTo>
                    <a:pt x="69" y="289"/>
                  </a:lnTo>
                  <a:lnTo>
                    <a:pt x="69" y="289"/>
                  </a:lnTo>
                  <a:lnTo>
                    <a:pt x="68" y="289"/>
                  </a:lnTo>
                  <a:lnTo>
                    <a:pt x="66" y="289"/>
                  </a:lnTo>
                  <a:lnTo>
                    <a:pt x="64" y="288"/>
                  </a:lnTo>
                  <a:lnTo>
                    <a:pt x="64" y="285"/>
                  </a:lnTo>
                  <a:lnTo>
                    <a:pt x="113" y="203"/>
                  </a:lnTo>
                  <a:lnTo>
                    <a:pt x="24" y="241"/>
                  </a:lnTo>
                  <a:lnTo>
                    <a:pt x="24" y="241"/>
                  </a:lnTo>
                  <a:lnTo>
                    <a:pt x="23" y="241"/>
                  </a:lnTo>
                  <a:lnTo>
                    <a:pt x="21" y="240"/>
                  </a:lnTo>
                  <a:lnTo>
                    <a:pt x="19" y="238"/>
                  </a:lnTo>
                  <a:lnTo>
                    <a:pt x="21" y="236"/>
                  </a:lnTo>
                  <a:lnTo>
                    <a:pt x="98" y="180"/>
                  </a:lnTo>
                  <a:lnTo>
                    <a:pt x="3" y="180"/>
                  </a:lnTo>
                  <a:lnTo>
                    <a:pt x="3" y="180"/>
                  </a:lnTo>
                  <a:lnTo>
                    <a:pt x="0" y="178"/>
                  </a:lnTo>
                  <a:lnTo>
                    <a:pt x="0" y="177"/>
                  </a:lnTo>
                  <a:lnTo>
                    <a:pt x="0" y="175"/>
                  </a:lnTo>
                  <a:lnTo>
                    <a:pt x="3" y="174"/>
                  </a:lnTo>
                  <a:lnTo>
                    <a:pt x="97" y="153"/>
                  </a:lnTo>
                  <a:lnTo>
                    <a:pt x="10" y="114"/>
                  </a:lnTo>
                  <a:lnTo>
                    <a:pt x="10" y="114"/>
                  </a:lnTo>
                  <a:lnTo>
                    <a:pt x="6" y="113"/>
                  </a:lnTo>
                  <a:lnTo>
                    <a:pt x="6" y="111"/>
                  </a:lnTo>
                  <a:lnTo>
                    <a:pt x="8" y="109"/>
                  </a:lnTo>
                  <a:lnTo>
                    <a:pt x="10" y="108"/>
                  </a:lnTo>
                  <a:lnTo>
                    <a:pt x="105" y="129"/>
                  </a:lnTo>
                  <a:lnTo>
                    <a:pt x="40" y="58"/>
                  </a:lnTo>
                  <a:lnTo>
                    <a:pt x="40" y="58"/>
                  </a:lnTo>
                  <a:lnTo>
                    <a:pt x="40" y="55"/>
                  </a:lnTo>
                  <a:lnTo>
                    <a:pt x="40" y="53"/>
                  </a:lnTo>
                  <a:lnTo>
                    <a:pt x="42" y="51"/>
                  </a:lnTo>
                  <a:lnTo>
                    <a:pt x="45" y="53"/>
                  </a:lnTo>
                  <a:lnTo>
                    <a:pt x="122" y="108"/>
                  </a:lnTo>
                  <a:lnTo>
                    <a:pt x="92" y="18"/>
                  </a:lnTo>
                  <a:lnTo>
                    <a:pt x="92" y="18"/>
                  </a:lnTo>
                  <a:lnTo>
                    <a:pt x="92" y="16"/>
                  </a:lnTo>
                  <a:lnTo>
                    <a:pt x="93" y="14"/>
                  </a:lnTo>
                  <a:lnTo>
                    <a:pt x="97" y="14"/>
                  </a:lnTo>
                  <a:lnTo>
                    <a:pt x="98" y="16"/>
                  </a:lnTo>
                  <a:lnTo>
                    <a:pt x="146" y="98"/>
                  </a:lnTo>
                  <a:lnTo>
                    <a:pt x="156" y="3"/>
                  </a:lnTo>
                  <a:lnTo>
                    <a:pt x="156" y="3"/>
                  </a:lnTo>
                  <a:lnTo>
                    <a:pt x="158" y="0"/>
                  </a:lnTo>
                  <a:lnTo>
                    <a:pt x="159" y="0"/>
                  </a:lnTo>
                  <a:lnTo>
                    <a:pt x="161" y="0"/>
                  </a:lnTo>
                  <a:lnTo>
                    <a:pt x="162" y="3"/>
                  </a:lnTo>
                  <a:lnTo>
                    <a:pt x="172" y="98"/>
                  </a:lnTo>
                  <a:lnTo>
                    <a:pt x="220" y="16"/>
                  </a:lnTo>
                  <a:lnTo>
                    <a:pt x="220" y="16"/>
                  </a:lnTo>
                  <a:lnTo>
                    <a:pt x="224" y="14"/>
                  </a:lnTo>
                  <a:lnTo>
                    <a:pt x="225" y="14"/>
                  </a:lnTo>
                  <a:lnTo>
                    <a:pt x="227" y="16"/>
                  </a:lnTo>
                  <a:lnTo>
                    <a:pt x="227" y="18"/>
                  </a:lnTo>
                  <a:lnTo>
                    <a:pt x="198" y="108"/>
                  </a:lnTo>
                  <a:lnTo>
                    <a:pt x="274" y="53"/>
                  </a:lnTo>
                  <a:lnTo>
                    <a:pt x="274" y="53"/>
                  </a:lnTo>
                  <a:lnTo>
                    <a:pt x="277" y="51"/>
                  </a:lnTo>
                  <a:lnTo>
                    <a:pt x="278" y="53"/>
                  </a:lnTo>
                  <a:lnTo>
                    <a:pt x="280" y="55"/>
                  </a:lnTo>
                  <a:lnTo>
                    <a:pt x="278" y="58"/>
                  </a:lnTo>
                  <a:lnTo>
                    <a:pt x="214" y="129"/>
                  </a:lnTo>
                  <a:lnTo>
                    <a:pt x="309" y="108"/>
                  </a:lnTo>
                  <a:lnTo>
                    <a:pt x="309" y="108"/>
                  </a:lnTo>
                  <a:lnTo>
                    <a:pt x="311" y="109"/>
                  </a:lnTo>
                  <a:lnTo>
                    <a:pt x="312" y="111"/>
                  </a:lnTo>
                  <a:lnTo>
                    <a:pt x="312" y="113"/>
                  </a:lnTo>
                  <a:lnTo>
                    <a:pt x="311" y="114"/>
                  </a:lnTo>
                  <a:lnTo>
                    <a:pt x="222" y="153"/>
                  </a:lnTo>
                  <a:lnTo>
                    <a:pt x="315" y="174"/>
                  </a:lnTo>
                  <a:lnTo>
                    <a:pt x="315" y="174"/>
                  </a:lnTo>
                  <a:lnTo>
                    <a:pt x="319" y="175"/>
                  </a:lnTo>
                  <a:lnTo>
                    <a:pt x="319" y="177"/>
                  </a:lnTo>
                  <a:lnTo>
                    <a:pt x="319" y="178"/>
                  </a:lnTo>
                  <a:lnTo>
                    <a:pt x="315" y="180"/>
                  </a:lnTo>
                  <a:lnTo>
                    <a:pt x="315" y="180"/>
                  </a:lnTo>
                  <a:close/>
                </a:path>
              </a:pathLst>
            </a:custGeom>
            <a:solidFill>
              <a:schemeClr val="bg1">
                <a:lumMod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519" name="Freeform 237"/>
            <p:cNvSpPr>
              <a:spLocks noEditPoints="1"/>
            </p:cNvSpPr>
            <p:nvPr/>
          </p:nvSpPr>
          <p:spPr bwMode="auto">
            <a:xfrm>
              <a:off x="5625099" y="1425575"/>
              <a:ext cx="435976" cy="479425"/>
            </a:xfrm>
            <a:custGeom>
              <a:avLst/>
              <a:gdLst/>
              <a:ahLst/>
              <a:cxnLst>
                <a:cxn ang="0">
                  <a:pos x="514" y="127"/>
                </a:cxn>
                <a:cxn ang="0">
                  <a:pos x="452" y="111"/>
                </a:cxn>
                <a:cxn ang="0">
                  <a:pos x="482" y="77"/>
                </a:cxn>
                <a:cxn ang="0">
                  <a:pos x="484" y="61"/>
                </a:cxn>
                <a:cxn ang="0">
                  <a:pos x="477" y="53"/>
                </a:cxn>
                <a:cxn ang="0">
                  <a:pos x="206" y="0"/>
                </a:cxn>
                <a:cxn ang="0">
                  <a:pos x="196" y="2"/>
                </a:cxn>
                <a:cxn ang="0">
                  <a:pos x="6" y="167"/>
                </a:cxn>
                <a:cxn ang="0">
                  <a:pos x="1" y="175"/>
                </a:cxn>
                <a:cxn ang="0">
                  <a:pos x="0" y="187"/>
                </a:cxn>
                <a:cxn ang="0">
                  <a:pos x="8" y="198"/>
                </a:cxn>
                <a:cxn ang="0">
                  <a:pos x="16" y="249"/>
                </a:cxn>
                <a:cxn ang="0">
                  <a:pos x="9" y="262"/>
                </a:cxn>
                <a:cxn ang="0">
                  <a:pos x="11" y="534"/>
                </a:cxn>
                <a:cxn ang="0">
                  <a:pos x="17" y="545"/>
                </a:cxn>
                <a:cxn ang="0">
                  <a:pos x="263" y="751"/>
                </a:cxn>
                <a:cxn ang="0">
                  <a:pos x="265" y="751"/>
                </a:cxn>
                <a:cxn ang="0">
                  <a:pos x="268" y="753"/>
                </a:cxn>
                <a:cxn ang="0">
                  <a:pos x="272" y="754"/>
                </a:cxn>
                <a:cxn ang="0">
                  <a:pos x="275" y="756"/>
                </a:cxn>
                <a:cxn ang="0">
                  <a:pos x="276" y="756"/>
                </a:cxn>
                <a:cxn ang="0">
                  <a:pos x="280" y="756"/>
                </a:cxn>
                <a:cxn ang="0">
                  <a:pos x="283" y="754"/>
                </a:cxn>
                <a:cxn ang="0">
                  <a:pos x="672" y="626"/>
                </a:cxn>
                <a:cxn ang="0">
                  <a:pos x="685" y="613"/>
                </a:cxn>
                <a:cxn ang="0">
                  <a:pos x="685" y="323"/>
                </a:cxn>
                <a:cxn ang="0">
                  <a:pos x="680" y="311"/>
                </a:cxn>
                <a:cxn ang="0">
                  <a:pos x="423" y="81"/>
                </a:cxn>
                <a:cxn ang="0">
                  <a:pos x="246" y="262"/>
                </a:cxn>
                <a:cxn ang="0">
                  <a:pos x="209" y="42"/>
                </a:cxn>
                <a:cxn ang="0">
                  <a:pos x="537" y="629"/>
                </a:cxn>
                <a:cxn ang="0">
                  <a:pos x="415" y="460"/>
                </a:cxn>
                <a:cxn ang="0">
                  <a:pos x="537" y="629"/>
                </a:cxn>
                <a:cxn ang="0">
                  <a:pos x="645" y="592"/>
                </a:cxn>
                <a:cxn ang="0">
                  <a:pos x="579" y="404"/>
                </a:cxn>
                <a:cxn ang="0">
                  <a:pos x="574" y="393"/>
                </a:cxn>
                <a:cxn ang="0">
                  <a:pos x="566" y="386"/>
                </a:cxn>
                <a:cxn ang="0">
                  <a:pos x="553" y="385"/>
                </a:cxn>
                <a:cxn ang="0">
                  <a:pos x="384" y="428"/>
                </a:cxn>
                <a:cxn ang="0">
                  <a:pos x="374" y="446"/>
                </a:cxn>
                <a:cxn ang="0">
                  <a:pos x="297" y="708"/>
                </a:cxn>
                <a:cxn ang="0">
                  <a:pos x="474" y="217"/>
                </a:cxn>
                <a:cxn ang="0">
                  <a:pos x="479" y="203"/>
                </a:cxn>
                <a:cxn ang="0">
                  <a:pos x="473" y="188"/>
                </a:cxn>
                <a:cxn ang="0">
                  <a:pos x="458" y="182"/>
                </a:cxn>
                <a:cxn ang="0">
                  <a:pos x="262" y="385"/>
                </a:cxn>
                <a:cxn ang="0">
                  <a:pos x="257" y="397"/>
                </a:cxn>
                <a:cxn ang="0">
                  <a:pos x="257" y="692"/>
                </a:cxn>
                <a:cxn ang="0">
                  <a:pos x="51" y="270"/>
                </a:cxn>
                <a:cxn ang="0">
                  <a:pos x="241" y="304"/>
                </a:cxn>
                <a:cxn ang="0">
                  <a:pos x="259" y="304"/>
                </a:cxn>
                <a:cxn ang="0">
                  <a:pos x="339" y="224"/>
                </a:cxn>
                <a:cxn ang="0">
                  <a:pos x="355" y="240"/>
                </a:cxn>
                <a:cxn ang="0">
                  <a:pos x="370" y="237"/>
                </a:cxn>
                <a:cxn ang="0">
                  <a:pos x="378" y="216"/>
                </a:cxn>
                <a:cxn ang="0">
                  <a:pos x="418" y="145"/>
                </a:cxn>
                <a:cxn ang="0">
                  <a:pos x="489" y="159"/>
                </a:cxn>
                <a:cxn ang="0">
                  <a:pos x="645" y="592"/>
                </a:cxn>
              </a:cxnLst>
              <a:rect l="0" t="0" r="r" b="b"/>
              <a:pathLst>
                <a:path w="685" h="756">
                  <a:moveTo>
                    <a:pt x="680" y="311"/>
                  </a:moveTo>
                  <a:lnTo>
                    <a:pt x="514" y="127"/>
                  </a:lnTo>
                  <a:lnTo>
                    <a:pt x="514" y="127"/>
                  </a:lnTo>
                  <a:lnTo>
                    <a:pt x="510" y="124"/>
                  </a:lnTo>
                  <a:lnTo>
                    <a:pt x="503" y="121"/>
                  </a:lnTo>
                  <a:lnTo>
                    <a:pt x="452" y="111"/>
                  </a:lnTo>
                  <a:lnTo>
                    <a:pt x="479" y="82"/>
                  </a:lnTo>
                  <a:lnTo>
                    <a:pt x="479" y="82"/>
                  </a:lnTo>
                  <a:lnTo>
                    <a:pt x="482" y="77"/>
                  </a:lnTo>
                  <a:lnTo>
                    <a:pt x="484" y="73"/>
                  </a:lnTo>
                  <a:lnTo>
                    <a:pt x="486" y="68"/>
                  </a:lnTo>
                  <a:lnTo>
                    <a:pt x="484" y="61"/>
                  </a:lnTo>
                  <a:lnTo>
                    <a:pt x="484" y="61"/>
                  </a:lnTo>
                  <a:lnTo>
                    <a:pt x="481" y="57"/>
                  </a:lnTo>
                  <a:lnTo>
                    <a:pt x="477" y="53"/>
                  </a:lnTo>
                  <a:lnTo>
                    <a:pt x="473" y="50"/>
                  </a:lnTo>
                  <a:lnTo>
                    <a:pt x="468" y="48"/>
                  </a:lnTo>
                  <a:lnTo>
                    <a:pt x="206" y="0"/>
                  </a:lnTo>
                  <a:lnTo>
                    <a:pt x="206" y="0"/>
                  </a:lnTo>
                  <a:lnTo>
                    <a:pt x="201" y="0"/>
                  </a:lnTo>
                  <a:lnTo>
                    <a:pt x="196" y="2"/>
                  </a:lnTo>
                  <a:lnTo>
                    <a:pt x="193" y="3"/>
                  </a:lnTo>
                  <a:lnTo>
                    <a:pt x="188" y="5"/>
                  </a:lnTo>
                  <a:lnTo>
                    <a:pt x="6" y="167"/>
                  </a:lnTo>
                  <a:lnTo>
                    <a:pt x="6" y="167"/>
                  </a:lnTo>
                  <a:lnTo>
                    <a:pt x="3" y="172"/>
                  </a:lnTo>
                  <a:lnTo>
                    <a:pt x="1" y="175"/>
                  </a:lnTo>
                  <a:lnTo>
                    <a:pt x="0" y="180"/>
                  </a:lnTo>
                  <a:lnTo>
                    <a:pt x="0" y="187"/>
                  </a:lnTo>
                  <a:lnTo>
                    <a:pt x="0" y="187"/>
                  </a:lnTo>
                  <a:lnTo>
                    <a:pt x="1" y="192"/>
                  </a:lnTo>
                  <a:lnTo>
                    <a:pt x="4" y="195"/>
                  </a:lnTo>
                  <a:lnTo>
                    <a:pt x="8" y="198"/>
                  </a:lnTo>
                  <a:lnTo>
                    <a:pt x="11" y="201"/>
                  </a:lnTo>
                  <a:lnTo>
                    <a:pt x="45" y="216"/>
                  </a:lnTo>
                  <a:lnTo>
                    <a:pt x="16" y="249"/>
                  </a:lnTo>
                  <a:lnTo>
                    <a:pt x="16" y="249"/>
                  </a:lnTo>
                  <a:lnTo>
                    <a:pt x="11" y="256"/>
                  </a:lnTo>
                  <a:lnTo>
                    <a:pt x="9" y="262"/>
                  </a:lnTo>
                  <a:lnTo>
                    <a:pt x="9" y="529"/>
                  </a:lnTo>
                  <a:lnTo>
                    <a:pt x="9" y="529"/>
                  </a:lnTo>
                  <a:lnTo>
                    <a:pt x="11" y="534"/>
                  </a:lnTo>
                  <a:lnTo>
                    <a:pt x="12" y="539"/>
                  </a:lnTo>
                  <a:lnTo>
                    <a:pt x="14" y="542"/>
                  </a:lnTo>
                  <a:lnTo>
                    <a:pt x="17" y="545"/>
                  </a:lnTo>
                  <a:lnTo>
                    <a:pt x="263" y="751"/>
                  </a:lnTo>
                  <a:lnTo>
                    <a:pt x="263" y="751"/>
                  </a:lnTo>
                  <a:lnTo>
                    <a:pt x="263" y="751"/>
                  </a:lnTo>
                  <a:lnTo>
                    <a:pt x="263" y="751"/>
                  </a:lnTo>
                  <a:lnTo>
                    <a:pt x="265" y="751"/>
                  </a:lnTo>
                  <a:lnTo>
                    <a:pt x="265" y="751"/>
                  </a:lnTo>
                  <a:lnTo>
                    <a:pt x="267" y="753"/>
                  </a:lnTo>
                  <a:lnTo>
                    <a:pt x="267" y="753"/>
                  </a:lnTo>
                  <a:lnTo>
                    <a:pt x="268" y="753"/>
                  </a:lnTo>
                  <a:lnTo>
                    <a:pt x="268" y="753"/>
                  </a:lnTo>
                  <a:lnTo>
                    <a:pt x="272" y="754"/>
                  </a:lnTo>
                  <a:lnTo>
                    <a:pt x="272" y="754"/>
                  </a:lnTo>
                  <a:lnTo>
                    <a:pt x="272" y="754"/>
                  </a:lnTo>
                  <a:lnTo>
                    <a:pt x="272" y="754"/>
                  </a:lnTo>
                  <a:lnTo>
                    <a:pt x="275" y="756"/>
                  </a:lnTo>
                  <a:lnTo>
                    <a:pt x="275" y="756"/>
                  </a:lnTo>
                  <a:lnTo>
                    <a:pt x="276" y="756"/>
                  </a:lnTo>
                  <a:lnTo>
                    <a:pt x="276" y="756"/>
                  </a:lnTo>
                  <a:lnTo>
                    <a:pt x="278" y="756"/>
                  </a:lnTo>
                  <a:lnTo>
                    <a:pt x="278" y="756"/>
                  </a:lnTo>
                  <a:lnTo>
                    <a:pt x="280" y="756"/>
                  </a:lnTo>
                  <a:lnTo>
                    <a:pt x="280" y="756"/>
                  </a:lnTo>
                  <a:lnTo>
                    <a:pt x="283" y="754"/>
                  </a:lnTo>
                  <a:lnTo>
                    <a:pt x="283" y="754"/>
                  </a:lnTo>
                  <a:lnTo>
                    <a:pt x="283" y="754"/>
                  </a:lnTo>
                  <a:lnTo>
                    <a:pt x="672" y="626"/>
                  </a:lnTo>
                  <a:lnTo>
                    <a:pt x="672" y="626"/>
                  </a:lnTo>
                  <a:lnTo>
                    <a:pt x="677" y="624"/>
                  </a:lnTo>
                  <a:lnTo>
                    <a:pt x="682" y="619"/>
                  </a:lnTo>
                  <a:lnTo>
                    <a:pt x="685" y="613"/>
                  </a:lnTo>
                  <a:lnTo>
                    <a:pt x="685" y="606"/>
                  </a:lnTo>
                  <a:lnTo>
                    <a:pt x="685" y="323"/>
                  </a:lnTo>
                  <a:lnTo>
                    <a:pt x="685" y="323"/>
                  </a:lnTo>
                  <a:lnTo>
                    <a:pt x="685" y="317"/>
                  </a:lnTo>
                  <a:lnTo>
                    <a:pt x="680" y="311"/>
                  </a:lnTo>
                  <a:lnTo>
                    <a:pt x="680" y="311"/>
                  </a:lnTo>
                  <a:close/>
                  <a:moveTo>
                    <a:pt x="209" y="42"/>
                  </a:moveTo>
                  <a:lnTo>
                    <a:pt x="209" y="42"/>
                  </a:lnTo>
                  <a:lnTo>
                    <a:pt x="423" y="81"/>
                  </a:lnTo>
                  <a:lnTo>
                    <a:pt x="423" y="81"/>
                  </a:lnTo>
                  <a:lnTo>
                    <a:pt x="246" y="262"/>
                  </a:lnTo>
                  <a:lnTo>
                    <a:pt x="246" y="262"/>
                  </a:lnTo>
                  <a:lnTo>
                    <a:pt x="58" y="177"/>
                  </a:lnTo>
                  <a:lnTo>
                    <a:pt x="58" y="177"/>
                  </a:lnTo>
                  <a:lnTo>
                    <a:pt x="209" y="42"/>
                  </a:lnTo>
                  <a:lnTo>
                    <a:pt x="209" y="42"/>
                  </a:lnTo>
                  <a:close/>
                  <a:moveTo>
                    <a:pt x="537" y="629"/>
                  </a:moveTo>
                  <a:lnTo>
                    <a:pt x="537" y="629"/>
                  </a:lnTo>
                  <a:lnTo>
                    <a:pt x="415" y="668"/>
                  </a:lnTo>
                  <a:lnTo>
                    <a:pt x="415" y="460"/>
                  </a:lnTo>
                  <a:lnTo>
                    <a:pt x="415" y="460"/>
                  </a:lnTo>
                  <a:lnTo>
                    <a:pt x="537" y="431"/>
                  </a:lnTo>
                  <a:lnTo>
                    <a:pt x="537" y="431"/>
                  </a:lnTo>
                  <a:lnTo>
                    <a:pt x="537" y="629"/>
                  </a:lnTo>
                  <a:lnTo>
                    <a:pt x="537" y="629"/>
                  </a:lnTo>
                  <a:close/>
                  <a:moveTo>
                    <a:pt x="645" y="592"/>
                  </a:moveTo>
                  <a:lnTo>
                    <a:pt x="645" y="592"/>
                  </a:lnTo>
                  <a:lnTo>
                    <a:pt x="577" y="614"/>
                  </a:lnTo>
                  <a:lnTo>
                    <a:pt x="579" y="404"/>
                  </a:lnTo>
                  <a:lnTo>
                    <a:pt x="579" y="404"/>
                  </a:lnTo>
                  <a:lnTo>
                    <a:pt x="577" y="401"/>
                  </a:lnTo>
                  <a:lnTo>
                    <a:pt x="576" y="396"/>
                  </a:lnTo>
                  <a:lnTo>
                    <a:pt x="574" y="393"/>
                  </a:lnTo>
                  <a:lnTo>
                    <a:pt x="571" y="389"/>
                  </a:lnTo>
                  <a:lnTo>
                    <a:pt x="571" y="389"/>
                  </a:lnTo>
                  <a:lnTo>
                    <a:pt x="566" y="386"/>
                  </a:lnTo>
                  <a:lnTo>
                    <a:pt x="563" y="385"/>
                  </a:lnTo>
                  <a:lnTo>
                    <a:pt x="558" y="385"/>
                  </a:lnTo>
                  <a:lnTo>
                    <a:pt x="553" y="385"/>
                  </a:lnTo>
                  <a:lnTo>
                    <a:pt x="391" y="425"/>
                  </a:lnTo>
                  <a:lnTo>
                    <a:pt x="391" y="425"/>
                  </a:lnTo>
                  <a:lnTo>
                    <a:pt x="384" y="428"/>
                  </a:lnTo>
                  <a:lnTo>
                    <a:pt x="379" y="433"/>
                  </a:lnTo>
                  <a:lnTo>
                    <a:pt x="376" y="438"/>
                  </a:lnTo>
                  <a:lnTo>
                    <a:pt x="374" y="446"/>
                  </a:lnTo>
                  <a:lnTo>
                    <a:pt x="374" y="682"/>
                  </a:lnTo>
                  <a:lnTo>
                    <a:pt x="374" y="682"/>
                  </a:lnTo>
                  <a:lnTo>
                    <a:pt x="297" y="708"/>
                  </a:lnTo>
                  <a:lnTo>
                    <a:pt x="297" y="405"/>
                  </a:lnTo>
                  <a:lnTo>
                    <a:pt x="297" y="405"/>
                  </a:lnTo>
                  <a:lnTo>
                    <a:pt x="474" y="217"/>
                  </a:lnTo>
                  <a:lnTo>
                    <a:pt x="474" y="217"/>
                  </a:lnTo>
                  <a:lnTo>
                    <a:pt x="477" y="211"/>
                  </a:lnTo>
                  <a:lnTo>
                    <a:pt x="479" y="203"/>
                  </a:lnTo>
                  <a:lnTo>
                    <a:pt x="479" y="203"/>
                  </a:lnTo>
                  <a:lnTo>
                    <a:pt x="477" y="195"/>
                  </a:lnTo>
                  <a:lnTo>
                    <a:pt x="473" y="188"/>
                  </a:lnTo>
                  <a:lnTo>
                    <a:pt x="473" y="188"/>
                  </a:lnTo>
                  <a:lnTo>
                    <a:pt x="466" y="184"/>
                  </a:lnTo>
                  <a:lnTo>
                    <a:pt x="458" y="182"/>
                  </a:lnTo>
                  <a:lnTo>
                    <a:pt x="452" y="185"/>
                  </a:lnTo>
                  <a:lnTo>
                    <a:pt x="445" y="188"/>
                  </a:lnTo>
                  <a:lnTo>
                    <a:pt x="262" y="385"/>
                  </a:lnTo>
                  <a:lnTo>
                    <a:pt x="262" y="385"/>
                  </a:lnTo>
                  <a:lnTo>
                    <a:pt x="259" y="391"/>
                  </a:lnTo>
                  <a:lnTo>
                    <a:pt x="257" y="397"/>
                  </a:lnTo>
                  <a:lnTo>
                    <a:pt x="257" y="397"/>
                  </a:lnTo>
                  <a:lnTo>
                    <a:pt x="257" y="692"/>
                  </a:lnTo>
                  <a:lnTo>
                    <a:pt x="257" y="692"/>
                  </a:lnTo>
                  <a:lnTo>
                    <a:pt x="51" y="520"/>
                  </a:lnTo>
                  <a:lnTo>
                    <a:pt x="51" y="270"/>
                  </a:lnTo>
                  <a:lnTo>
                    <a:pt x="51" y="270"/>
                  </a:lnTo>
                  <a:lnTo>
                    <a:pt x="83" y="233"/>
                  </a:lnTo>
                  <a:lnTo>
                    <a:pt x="241" y="304"/>
                  </a:lnTo>
                  <a:lnTo>
                    <a:pt x="241" y="304"/>
                  </a:lnTo>
                  <a:lnTo>
                    <a:pt x="247" y="306"/>
                  </a:lnTo>
                  <a:lnTo>
                    <a:pt x="254" y="306"/>
                  </a:lnTo>
                  <a:lnTo>
                    <a:pt x="259" y="304"/>
                  </a:lnTo>
                  <a:lnTo>
                    <a:pt x="263" y="299"/>
                  </a:lnTo>
                  <a:lnTo>
                    <a:pt x="339" y="224"/>
                  </a:lnTo>
                  <a:lnTo>
                    <a:pt x="339" y="224"/>
                  </a:lnTo>
                  <a:lnTo>
                    <a:pt x="342" y="232"/>
                  </a:lnTo>
                  <a:lnTo>
                    <a:pt x="347" y="237"/>
                  </a:lnTo>
                  <a:lnTo>
                    <a:pt x="355" y="240"/>
                  </a:lnTo>
                  <a:lnTo>
                    <a:pt x="363" y="240"/>
                  </a:lnTo>
                  <a:lnTo>
                    <a:pt x="363" y="240"/>
                  </a:lnTo>
                  <a:lnTo>
                    <a:pt x="370" y="237"/>
                  </a:lnTo>
                  <a:lnTo>
                    <a:pt x="376" y="230"/>
                  </a:lnTo>
                  <a:lnTo>
                    <a:pt x="378" y="224"/>
                  </a:lnTo>
                  <a:lnTo>
                    <a:pt x="378" y="216"/>
                  </a:lnTo>
                  <a:lnTo>
                    <a:pt x="373" y="190"/>
                  </a:lnTo>
                  <a:lnTo>
                    <a:pt x="418" y="145"/>
                  </a:lnTo>
                  <a:lnTo>
                    <a:pt x="418" y="145"/>
                  </a:lnTo>
                  <a:lnTo>
                    <a:pt x="423" y="147"/>
                  </a:lnTo>
                  <a:lnTo>
                    <a:pt x="423" y="147"/>
                  </a:lnTo>
                  <a:lnTo>
                    <a:pt x="489" y="159"/>
                  </a:lnTo>
                  <a:lnTo>
                    <a:pt x="489" y="159"/>
                  </a:lnTo>
                  <a:lnTo>
                    <a:pt x="645" y="331"/>
                  </a:lnTo>
                  <a:lnTo>
                    <a:pt x="645" y="592"/>
                  </a:lnTo>
                  <a:close/>
                </a:path>
              </a:pathLst>
            </a:custGeom>
            <a:solidFill>
              <a:schemeClr val="bg1">
                <a:lumMod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grpSp>
      <p:grpSp>
        <p:nvGrpSpPr>
          <p:cNvPr id="14" name="Group 568"/>
          <p:cNvGrpSpPr>
            <a:grpSpLocks/>
          </p:cNvGrpSpPr>
          <p:nvPr/>
        </p:nvGrpSpPr>
        <p:grpSpPr bwMode="auto">
          <a:xfrm>
            <a:off x="1892300" y="4494213"/>
            <a:ext cx="381000" cy="419100"/>
            <a:chOff x="3143250" y="3200400"/>
            <a:chExt cx="1177926" cy="1295401"/>
          </a:xfrm>
        </p:grpSpPr>
        <p:sp>
          <p:nvSpPr>
            <p:cNvPr id="8413" name="Freeform 365"/>
            <p:cNvSpPr>
              <a:spLocks/>
            </p:cNvSpPr>
            <p:nvPr/>
          </p:nvSpPr>
          <p:spPr bwMode="auto">
            <a:xfrm>
              <a:off x="3406775" y="3365500"/>
              <a:ext cx="901700" cy="509588"/>
            </a:xfrm>
            <a:custGeom>
              <a:avLst/>
              <a:gdLst>
                <a:gd name="T0" fmla="*/ 0 w 1136"/>
                <a:gd name="T1" fmla="*/ 57 h 643"/>
                <a:gd name="T2" fmla="*/ 5 w 1136"/>
                <a:gd name="T3" fmla="*/ 320 h 643"/>
                <a:gd name="T4" fmla="*/ 65 w 1136"/>
                <a:gd name="T5" fmla="*/ 613 h 643"/>
                <a:gd name="T6" fmla="*/ 998 w 1136"/>
                <a:gd name="T7" fmla="*/ 643 h 643"/>
                <a:gd name="T8" fmla="*/ 1080 w 1136"/>
                <a:gd name="T9" fmla="*/ 282 h 643"/>
                <a:gd name="T10" fmla="*/ 1136 w 1136"/>
                <a:gd name="T11" fmla="*/ 10 h 643"/>
                <a:gd name="T12" fmla="*/ 65 w 1136"/>
                <a:gd name="T13" fmla="*/ 0 h 643"/>
                <a:gd name="T14" fmla="*/ 0 w 1136"/>
                <a:gd name="T15" fmla="*/ 57 h 643"/>
                <a:gd name="T16" fmla="*/ 0 60000 65536"/>
                <a:gd name="T17" fmla="*/ 0 60000 65536"/>
                <a:gd name="T18" fmla="*/ 0 60000 65536"/>
                <a:gd name="T19" fmla="*/ 0 60000 65536"/>
                <a:gd name="T20" fmla="*/ 0 60000 65536"/>
                <a:gd name="T21" fmla="*/ 0 60000 65536"/>
                <a:gd name="T22" fmla="*/ 0 60000 65536"/>
                <a:gd name="T23" fmla="*/ 0 60000 65536"/>
                <a:gd name="T24" fmla="*/ 0 w 1136"/>
                <a:gd name="T25" fmla="*/ 0 h 643"/>
                <a:gd name="T26" fmla="*/ 1136 w 1136"/>
                <a:gd name="T27" fmla="*/ 643 h 6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36" h="643">
                  <a:moveTo>
                    <a:pt x="0" y="57"/>
                  </a:moveTo>
                  <a:lnTo>
                    <a:pt x="5" y="320"/>
                  </a:lnTo>
                  <a:lnTo>
                    <a:pt x="65" y="613"/>
                  </a:lnTo>
                  <a:lnTo>
                    <a:pt x="998" y="643"/>
                  </a:lnTo>
                  <a:lnTo>
                    <a:pt x="1080" y="282"/>
                  </a:lnTo>
                  <a:lnTo>
                    <a:pt x="1136" y="10"/>
                  </a:lnTo>
                  <a:lnTo>
                    <a:pt x="65" y="0"/>
                  </a:lnTo>
                  <a:lnTo>
                    <a:pt x="0" y="57"/>
                  </a:lnTo>
                  <a:close/>
                </a:path>
              </a:pathLst>
            </a:custGeom>
            <a:solidFill>
              <a:schemeClr val="bg1"/>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1390" name="Freeform 366"/>
            <p:cNvSpPr>
              <a:spLocks/>
            </p:cNvSpPr>
            <p:nvPr/>
          </p:nvSpPr>
          <p:spPr bwMode="auto">
            <a:xfrm>
              <a:off x="3869638" y="3661641"/>
              <a:ext cx="314114" cy="309128"/>
            </a:xfrm>
            <a:custGeom>
              <a:avLst/>
              <a:gdLst/>
              <a:ahLst/>
              <a:cxnLst>
                <a:cxn ang="0">
                  <a:pos x="214" y="391"/>
                </a:cxn>
                <a:cxn ang="0">
                  <a:pos x="253" y="383"/>
                </a:cxn>
                <a:cxn ang="0">
                  <a:pos x="288" y="369"/>
                </a:cxn>
                <a:cxn ang="0">
                  <a:pos x="319" y="347"/>
                </a:cxn>
                <a:cxn ang="0">
                  <a:pos x="345" y="321"/>
                </a:cxn>
                <a:cxn ang="0">
                  <a:pos x="367" y="289"/>
                </a:cxn>
                <a:cxn ang="0">
                  <a:pos x="381" y="255"/>
                </a:cxn>
                <a:cxn ang="0">
                  <a:pos x="389" y="216"/>
                </a:cxn>
                <a:cxn ang="0">
                  <a:pos x="389" y="177"/>
                </a:cxn>
                <a:cxn ang="0">
                  <a:pos x="381" y="137"/>
                </a:cxn>
                <a:cxn ang="0">
                  <a:pos x="367" y="103"/>
                </a:cxn>
                <a:cxn ang="0">
                  <a:pos x="345" y="72"/>
                </a:cxn>
                <a:cxn ang="0">
                  <a:pos x="319" y="45"/>
                </a:cxn>
                <a:cxn ang="0">
                  <a:pos x="288" y="23"/>
                </a:cxn>
                <a:cxn ang="0">
                  <a:pos x="253" y="9"/>
                </a:cxn>
                <a:cxn ang="0">
                  <a:pos x="214" y="1"/>
                </a:cxn>
                <a:cxn ang="0">
                  <a:pos x="175" y="1"/>
                </a:cxn>
                <a:cxn ang="0">
                  <a:pos x="137" y="9"/>
                </a:cxn>
                <a:cxn ang="0">
                  <a:pos x="102" y="23"/>
                </a:cxn>
                <a:cxn ang="0">
                  <a:pos x="71" y="45"/>
                </a:cxn>
                <a:cxn ang="0">
                  <a:pos x="45" y="72"/>
                </a:cxn>
                <a:cxn ang="0">
                  <a:pos x="23" y="103"/>
                </a:cxn>
                <a:cxn ang="0">
                  <a:pos x="9" y="137"/>
                </a:cxn>
                <a:cxn ang="0">
                  <a:pos x="1" y="177"/>
                </a:cxn>
                <a:cxn ang="0">
                  <a:pos x="1" y="216"/>
                </a:cxn>
                <a:cxn ang="0">
                  <a:pos x="9" y="255"/>
                </a:cxn>
                <a:cxn ang="0">
                  <a:pos x="23" y="289"/>
                </a:cxn>
                <a:cxn ang="0">
                  <a:pos x="45" y="321"/>
                </a:cxn>
                <a:cxn ang="0">
                  <a:pos x="71" y="347"/>
                </a:cxn>
                <a:cxn ang="0">
                  <a:pos x="102" y="369"/>
                </a:cxn>
                <a:cxn ang="0">
                  <a:pos x="137" y="383"/>
                </a:cxn>
                <a:cxn ang="0">
                  <a:pos x="175" y="391"/>
                </a:cxn>
              </a:cxnLst>
              <a:rect l="0" t="0" r="r" b="b"/>
              <a:pathLst>
                <a:path w="390" h="392">
                  <a:moveTo>
                    <a:pt x="195" y="392"/>
                  </a:moveTo>
                  <a:lnTo>
                    <a:pt x="214" y="391"/>
                  </a:lnTo>
                  <a:lnTo>
                    <a:pt x="234" y="389"/>
                  </a:lnTo>
                  <a:lnTo>
                    <a:pt x="253" y="383"/>
                  </a:lnTo>
                  <a:lnTo>
                    <a:pt x="271" y="377"/>
                  </a:lnTo>
                  <a:lnTo>
                    <a:pt x="288" y="369"/>
                  </a:lnTo>
                  <a:lnTo>
                    <a:pt x="304" y="359"/>
                  </a:lnTo>
                  <a:lnTo>
                    <a:pt x="319" y="347"/>
                  </a:lnTo>
                  <a:lnTo>
                    <a:pt x="333" y="334"/>
                  </a:lnTo>
                  <a:lnTo>
                    <a:pt x="345" y="321"/>
                  </a:lnTo>
                  <a:lnTo>
                    <a:pt x="357" y="306"/>
                  </a:lnTo>
                  <a:lnTo>
                    <a:pt x="367" y="289"/>
                  </a:lnTo>
                  <a:lnTo>
                    <a:pt x="375" y="272"/>
                  </a:lnTo>
                  <a:lnTo>
                    <a:pt x="381" y="255"/>
                  </a:lnTo>
                  <a:lnTo>
                    <a:pt x="387" y="235"/>
                  </a:lnTo>
                  <a:lnTo>
                    <a:pt x="389" y="216"/>
                  </a:lnTo>
                  <a:lnTo>
                    <a:pt x="390" y="196"/>
                  </a:lnTo>
                  <a:lnTo>
                    <a:pt x="389" y="177"/>
                  </a:lnTo>
                  <a:lnTo>
                    <a:pt x="387" y="157"/>
                  </a:lnTo>
                  <a:lnTo>
                    <a:pt x="381" y="137"/>
                  </a:lnTo>
                  <a:lnTo>
                    <a:pt x="375" y="120"/>
                  </a:lnTo>
                  <a:lnTo>
                    <a:pt x="367" y="103"/>
                  </a:lnTo>
                  <a:lnTo>
                    <a:pt x="357" y="87"/>
                  </a:lnTo>
                  <a:lnTo>
                    <a:pt x="345" y="72"/>
                  </a:lnTo>
                  <a:lnTo>
                    <a:pt x="333" y="58"/>
                  </a:lnTo>
                  <a:lnTo>
                    <a:pt x="319" y="45"/>
                  </a:lnTo>
                  <a:lnTo>
                    <a:pt x="304" y="34"/>
                  </a:lnTo>
                  <a:lnTo>
                    <a:pt x="288" y="23"/>
                  </a:lnTo>
                  <a:lnTo>
                    <a:pt x="271" y="15"/>
                  </a:lnTo>
                  <a:lnTo>
                    <a:pt x="253" y="9"/>
                  </a:lnTo>
                  <a:lnTo>
                    <a:pt x="234" y="4"/>
                  </a:lnTo>
                  <a:lnTo>
                    <a:pt x="214" y="1"/>
                  </a:lnTo>
                  <a:lnTo>
                    <a:pt x="195" y="0"/>
                  </a:lnTo>
                  <a:lnTo>
                    <a:pt x="175" y="1"/>
                  </a:lnTo>
                  <a:lnTo>
                    <a:pt x="155" y="4"/>
                  </a:lnTo>
                  <a:lnTo>
                    <a:pt x="137" y="9"/>
                  </a:lnTo>
                  <a:lnTo>
                    <a:pt x="118" y="15"/>
                  </a:lnTo>
                  <a:lnTo>
                    <a:pt x="102" y="23"/>
                  </a:lnTo>
                  <a:lnTo>
                    <a:pt x="86" y="34"/>
                  </a:lnTo>
                  <a:lnTo>
                    <a:pt x="71" y="45"/>
                  </a:lnTo>
                  <a:lnTo>
                    <a:pt x="57" y="58"/>
                  </a:lnTo>
                  <a:lnTo>
                    <a:pt x="45" y="72"/>
                  </a:lnTo>
                  <a:lnTo>
                    <a:pt x="33" y="87"/>
                  </a:lnTo>
                  <a:lnTo>
                    <a:pt x="23" y="103"/>
                  </a:lnTo>
                  <a:lnTo>
                    <a:pt x="15" y="120"/>
                  </a:lnTo>
                  <a:lnTo>
                    <a:pt x="9" y="137"/>
                  </a:lnTo>
                  <a:lnTo>
                    <a:pt x="3" y="157"/>
                  </a:lnTo>
                  <a:lnTo>
                    <a:pt x="1" y="177"/>
                  </a:lnTo>
                  <a:lnTo>
                    <a:pt x="0" y="196"/>
                  </a:lnTo>
                  <a:lnTo>
                    <a:pt x="1" y="216"/>
                  </a:lnTo>
                  <a:lnTo>
                    <a:pt x="3" y="235"/>
                  </a:lnTo>
                  <a:lnTo>
                    <a:pt x="9" y="255"/>
                  </a:lnTo>
                  <a:lnTo>
                    <a:pt x="15" y="272"/>
                  </a:lnTo>
                  <a:lnTo>
                    <a:pt x="23" y="289"/>
                  </a:lnTo>
                  <a:lnTo>
                    <a:pt x="33" y="306"/>
                  </a:lnTo>
                  <a:lnTo>
                    <a:pt x="45" y="321"/>
                  </a:lnTo>
                  <a:lnTo>
                    <a:pt x="57" y="334"/>
                  </a:lnTo>
                  <a:lnTo>
                    <a:pt x="71" y="347"/>
                  </a:lnTo>
                  <a:lnTo>
                    <a:pt x="86" y="359"/>
                  </a:lnTo>
                  <a:lnTo>
                    <a:pt x="102" y="369"/>
                  </a:lnTo>
                  <a:lnTo>
                    <a:pt x="118" y="377"/>
                  </a:lnTo>
                  <a:lnTo>
                    <a:pt x="137" y="383"/>
                  </a:lnTo>
                  <a:lnTo>
                    <a:pt x="155" y="389"/>
                  </a:lnTo>
                  <a:lnTo>
                    <a:pt x="175" y="391"/>
                  </a:lnTo>
                  <a:lnTo>
                    <a:pt x="195" y="392"/>
                  </a:lnTo>
                  <a:close/>
                </a:path>
              </a:pathLst>
            </a:custGeom>
            <a:solidFill>
              <a:schemeClr val="tx1">
                <a:lumMod val="75000"/>
                <a:lumOff val="25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8415" name="Freeform 367"/>
            <p:cNvSpPr>
              <a:spLocks/>
            </p:cNvSpPr>
            <p:nvPr/>
          </p:nvSpPr>
          <p:spPr bwMode="auto">
            <a:xfrm>
              <a:off x="3910013" y="3697288"/>
              <a:ext cx="231775" cy="233363"/>
            </a:xfrm>
            <a:custGeom>
              <a:avLst/>
              <a:gdLst>
                <a:gd name="T0" fmla="*/ 147 w 293"/>
                <a:gd name="T1" fmla="*/ 292 h 292"/>
                <a:gd name="T2" fmla="*/ 176 w 293"/>
                <a:gd name="T3" fmla="*/ 289 h 292"/>
                <a:gd name="T4" fmla="*/ 203 w 293"/>
                <a:gd name="T5" fmla="*/ 281 h 292"/>
                <a:gd name="T6" fmla="*/ 228 w 293"/>
                <a:gd name="T7" fmla="*/ 267 h 292"/>
                <a:gd name="T8" fmla="*/ 250 w 293"/>
                <a:gd name="T9" fmla="*/ 250 h 292"/>
                <a:gd name="T10" fmla="*/ 267 w 293"/>
                <a:gd name="T11" fmla="*/ 228 h 292"/>
                <a:gd name="T12" fmla="*/ 281 w 293"/>
                <a:gd name="T13" fmla="*/ 203 h 292"/>
                <a:gd name="T14" fmla="*/ 289 w 293"/>
                <a:gd name="T15" fmla="*/ 176 h 292"/>
                <a:gd name="T16" fmla="*/ 293 w 293"/>
                <a:gd name="T17" fmla="*/ 146 h 292"/>
                <a:gd name="T18" fmla="*/ 289 w 293"/>
                <a:gd name="T19" fmla="*/ 116 h 292"/>
                <a:gd name="T20" fmla="*/ 281 w 293"/>
                <a:gd name="T21" fmla="*/ 90 h 292"/>
                <a:gd name="T22" fmla="*/ 267 w 293"/>
                <a:gd name="T23" fmla="*/ 64 h 292"/>
                <a:gd name="T24" fmla="*/ 250 w 293"/>
                <a:gd name="T25" fmla="*/ 42 h 292"/>
                <a:gd name="T26" fmla="*/ 228 w 293"/>
                <a:gd name="T27" fmla="*/ 25 h 292"/>
                <a:gd name="T28" fmla="*/ 203 w 293"/>
                <a:gd name="T29" fmla="*/ 11 h 292"/>
                <a:gd name="T30" fmla="*/ 176 w 293"/>
                <a:gd name="T31" fmla="*/ 3 h 292"/>
                <a:gd name="T32" fmla="*/ 147 w 293"/>
                <a:gd name="T33" fmla="*/ 0 h 292"/>
                <a:gd name="T34" fmla="*/ 117 w 293"/>
                <a:gd name="T35" fmla="*/ 3 h 292"/>
                <a:gd name="T36" fmla="*/ 90 w 293"/>
                <a:gd name="T37" fmla="*/ 11 h 292"/>
                <a:gd name="T38" fmla="*/ 65 w 293"/>
                <a:gd name="T39" fmla="*/ 25 h 292"/>
                <a:gd name="T40" fmla="*/ 43 w 293"/>
                <a:gd name="T41" fmla="*/ 42 h 292"/>
                <a:gd name="T42" fmla="*/ 26 w 293"/>
                <a:gd name="T43" fmla="*/ 64 h 292"/>
                <a:gd name="T44" fmla="*/ 12 w 293"/>
                <a:gd name="T45" fmla="*/ 90 h 292"/>
                <a:gd name="T46" fmla="*/ 4 w 293"/>
                <a:gd name="T47" fmla="*/ 116 h 292"/>
                <a:gd name="T48" fmla="*/ 0 w 293"/>
                <a:gd name="T49" fmla="*/ 146 h 292"/>
                <a:gd name="T50" fmla="*/ 4 w 293"/>
                <a:gd name="T51" fmla="*/ 176 h 292"/>
                <a:gd name="T52" fmla="*/ 12 w 293"/>
                <a:gd name="T53" fmla="*/ 203 h 292"/>
                <a:gd name="T54" fmla="*/ 26 w 293"/>
                <a:gd name="T55" fmla="*/ 228 h 292"/>
                <a:gd name="T56" fmla="*/ 43 w 293"/>
                <a:gd name="T57" fmla="*/ 250 h 292"/>
                <a:gd name="T58" fmla="*/ 65 w 293"/>
                <a:gd name="T59" fmla="*/ 267 h 292"/>
                <a:gd name="T60" fmla="*/ 90 w 293"/>
                <a:gd name="T61" fmla="*/ 281 h 292"/>
                <a:gd name="T62" fmla="*/ 117 w 293"/>
                <a:gd name="T63" fmla="*/ 289 h 292"/>
                <a:gd name="T64" fmla="*/ 147 w 293"/>
                <a:gd name="T65" fmla="*/ 292 h 2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3"/>
                <a:gd name="T100" fmla="*/ 0 h 292"/>
                <a:gd name="T101" fmla="*/ 293 w 293"/>
                <a:gd name="T102" fmla="*/ 292 h 2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3" h="292">
                  <a:moveTo>
                    <a:pt x="147" y="292"/>
                  </a:moveTo>
                  <a:lnTo>
                    <a:pt x="176" y="289"/>
                  </a:lnTo>
                  <a:lnTo>
                    <a:pt x="203" y="281"/>
                  </a:lnTo>
                  <a:lnTo>
                    <a:pt x="228" y="267"/>
                  </a:lnTo>
                  <a:lnTo>
                    <a:pt x="250" y="250"/>
                  </a:lnTo>
                  <a:lnTo>
                    <a:pt x="267" y="228"/>
                  </a:lnTo>
                  <a:lnTo>
                    <a:pt x="281" y="203"/>
                  </a:lnTo>
                  <a:lnTo>
                    <a:pt x="289" y="176"/>
                  </a:lnTo>
                  <a:lnTo>
                    <a:pt x="293" y="146"/>
                  </a:lnTo>
                  <a:lnTo>
                    <a:pt x="289" y="116"/>
                  </a:lnTo>
                  <a:lnTo>
                    <a:pt x="281" y="90"/>
                  </a:lnTo>
                  <a:lnTo>
                    <a:pt x="267" y="64"/>
                  </a:lnTo>
                  <a:lnTo>
                    <a:pt x="250" y="42"/>
                  </a:lnTo>
                  <a:lnTo>
                    <a:pt x="228" y="25"/>
                  </a:lnTo>
                  <a:lnTo>
                    <a:pt x="203" y="11"/>
                  </a:lnTo>
                  <a:lnTo>
                    <a:pt x="176" y="3"/>
                  </a:lnTo>
                  <a:lnTo>
                    <a:pt x="147" y="0"/>
                  </a:lnTo>
                  <a:lnTo>
                    <a:pt x="117" y="3"/>
                  </a:lnTo>
                  <a:lnTo>
                    <a:pt x="90" y="11"/>
                  </a:lnTo>
                  <a:lnTo>
                    <a:pt x="65" y="25"/>
                  </a:lnTo>
                  <a:lnTo>
                    <a:pt x="43" y="42"/>
                  </a:lnTo>
                  <a:lnTo>
                    <a:pt x="26" y="64"/>
                  </a:lnTo>
                  <a:lnTo>
                    <a:pt x="12" y="90"/>
                  </a:lnTo>
                  <a:lnTo>
                    <a:pt x="4" y="116"/>
                  </a:lnTo>
                  <a:lnTo>
                    <a:pt x="0" y="146"/>
                  </a:lnTo>
                  <a:lnTo>
                    <a:pt x="4" y="176"/>
                  </a:lnTo>
                  <a:lnTo>
                    <a:pt x="12" y="203"/>
                  </a:lnTo>
                  <a:lnTo>
                    <a:pt x="26" y="228"/>
                  </a:lnTo>
                  <a:lnTo>
                    <a:pt x="43" y="250"/>
                  </a:lnTo>
                  <a:lnTo>
                    <a:pt x="65" y="267"/>
                  </a:lnTo>
                  <a:lnTo>
                    <a:pt x="90" y="281"/>
                  </a:lnTo>
                  <a:lnTo>
                    <a:pt x="117" y="289"/>
                  </a:lnTo>
                  <a:lnTo>
                    <a:pt x="147" y="292"/>
                  </a:lnTo>
                  <a:close/>
                </a:path>
              </a:pathLst>
            </a:custGeom>
            <a:solidFill>
              <a:schemeClr val="bg1"/>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416" name="Freeform 368"/>
            <p:cNvSpPr>
              <a:spLocks/>
            </p:cNvSpPr>
            <p:nvPr/>
          </p:nvSpPr>
          <p:spPr bwMode="auto">
            <a:xfrm>
              <a:off x="3924300" y="3700463"/>
              <a:ext cx="207963" cy="144463"/>
            </a:xfrm>
            <a:custGeom>
              <a:avLst/>
              <a:gdLst>
                <a:gd name="T0" fmla="*/ 0 w 263"/>
                <a:gd name="T1" fmla="*/ 39 h 182"/>
                <a:gd name="T2" fmla="*/ 112 w 263"/>
                <a:gd name="T3" fmla="*/ 182 h 182"/>
                <a:gd name="T4" fmla="*/ 169 w 263"/>
                <a:gd name="T5" fmla="*/ 182 h 182"/>
                <a:gd name="T6" fmla="*/ 263 w 263"/>
                <a:gd name="T7" fmla="*/ 49 h 182"/>
                <a:gd name="T8" fmla="*/ 221 w 263"/>
                <a:gd name="T9" fmla="*/ 14 h 182"/>
                <a:gd name="T10" fmla="*/ 139 w 263"/>
                <a:gd name="T11" fmla="*/ 148 h 182"/>
                <a:gd name="T12" fmla="*/ 52 w 263"/>
                <a:gd name="T13" fmla="*/ 0 h 182"/>
                <a:gd name="T14" fmla="*/ 0 w 263"/>
                <a:gd name="T15" fmla="*/ 39 h 182"/>
                <a:gd name="T16" fmla="*/ 0 60000 65536"/>
                <a:gd name="T17" fmla="*/ 0 60000 65536"/>
                <a:gd name="T18" fmla="*/ 0 60000 65536"/>
                <a:gd name="T19" fmla="*/ 0 60000 65536"/>
                <a:gd name="T20" fmla="*/ 0 60000 65536"/>
                <a:gd name="T21" fmla="*/ 0 60000 65536"/>
                <a:gd name="T22" fmla="*/ 0 60000 65536"/>
                <a:gd name="T23" fmla="*/ 0 60000 65536"/>
                <a:gd name="T24" fmla="*/ 0 w 263"/>
                <a:gd name="T25" fmla="*/ 0 h 182"/>
                <a:gd name="T26" fmla="*/ 263 w 263"/>
                <a:gd name="T27" fmla="*/ 182 h 1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3" h="182">
                  <a:moveTo>
                    <a:pt x="0" y="39"/>
                  </a:moveTo>
                  <a:lnTo>
                    <a:pt x="112" y="182"/>
                  </a:lnTo>
                  <a:lnTo>
                    <a:pt x="169" y="182"/>
                  </a:lnTo>
                  <a:lnTo>
                    <a:pt x="263" y="49"/>
                  </a:lnTo>
                  <a:lnTo>
                    <a:pt x="221" y="14"/>
                  </a:lnTo>
                  <a:lnTo>
                    <a:pt x="139" y="148"/>
                  </a:lnTo>
                  <a:lnTo>
                    <a:pt x="52" y="0"/>
                  </a:lnTo>
                  <a:lnTo>
                    <a:pt x="0" y="39"/>
                  </a:lnTo>
                  <a:close/>
                </a:path>
              </a:pathLst>
            </a:custGeom>
            <a:solidFill>
              <a:srgbClr val="383800"/>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1393" name="Freeform 369"/>
            <p:cNvSpPr>
              <a:spLocks/>
            </p:cNvSpPr>
            <p:nvPr/>
          </p:nvSpPr>
          <p:spPr bwMode="auto">
            <a:xfrm>
              <a:off x="3555524" y="3799032"/>
              <a:ext cx="564424" cy="103042"/>
            </a:xfrm>
            <a:custGeom>
              <a:avLst/>
              <a:gdLst/>
              <a:ahLst/>
              <a:cxnLst>
                <a:cxn ang="0">
                  <a:pos x="0" y="0"/>
                </a:cxn>
                <a:cxn ang="0">
                  <a:pos x="708" y="0"/>
                </a:cxn>
                <a:cxn ang="0">
                  <a:pos x="683" y="129"/>
                </a:cxn>
                <a:cxn ang="0">
                  <a:pos x="108" y="129"/>
                </a:cxn>
                <a:cxn ang="0">
                  <a:pos x="0" y="0"/>
                </a:cxn>
              </a:cxnLst>
              <a:rect l="0" t="0" r="r" b="b"/>
              <a:pathLst>
                <a:path w="708" h="129">
                  <a:moveTo>
                    <a:pt x="0" y="0"/>
                  </a:moveTo>
                  <a:lnTo>
                    <a:pt x="708" y="0"/>
                  </a:lnTo>
                  <a:lnTo>
                    <a:pt x="683" y="129"/>
                  </a:lnTo>
                  <a:lnTo>
                    <a:pt x="108" y="129"/>
                  </a:lnTo>
                  <a:lnTo>
                    <a:pt x="0" y="0"/>
                  </a:lnTo>
                  <a:close/>
                </a:path>
              </a:pathLst>
            </a:custGeom>
            <a:solidFill>
              <a:schemeClr val="bg1">
                <a:lumMod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8418" name="Freeform 370"/>
            <p:cNvSpPr>
              <a:spLocks/>
            </p:cNvSpPr>
            <p:nvPr/>
          </p:nvSpPr>
          <p:spPr bwMode="auto">
            <a:xfrm>
              <a:off x="3605213" y="3883025"/>
              <a:ext cx="527050" cy="95250"/>
            </a:xfrm>
            <a:custGeom>
              <a:avLst/>
              <a:gdLst>
                <a:gd name="T0" fmla="*/ 0 w 665"/>
                <a:gd name="T1" fmla="*/ 0 h 121"/>
                <a:gd name="T2" fmla="*/ 665 w 665"/>
                <a:gd name="T3" fmla="*/ 0 h 121"/>
                <a:gd name="T4" fmla="*/ 665 w 665"/>
                <a:gd name="T5" fmla="*/ 121 h 121"/>
                <a:gd name="T6" fmla="*/ 13 w 665"/>
                <a:gd name="T7" fmla="*/ 121 h 121"/>
                <a:gd name="T8" fmla="*/ 0 w 665"/>
                <a:gd name="T9" fmla="*/ 0 h 121"/>
                <a:gd name="T10" fmla="*/ 0 60000 65536"/>
                <a:gd name="T11" fmla="*/ 0 60000 65536"/>
                <a:gd name="T12" fmla="*/ 0 60000 65536"/>
                <a:gd name="T13" fmla="*/ 0 60000 65536"/>
                <a:gd name="T14" fmla="*/ 0 60000 65536"/>
                <a:gd name="T15" fmla="*/ 0 w 665"/>
                <a:gd name="T16" fmla="*/ 0 h 121"/>
                <a:gd name="T17" fmla="*/ 665 w 665"/>
                <a:gd name="T18" fmla="*/ 121 h 121"/>
              </a:gdLst>
              <a:ahLst/>
              <a:cxnLst>
                <a:cxn ang="T10">
                  <a:pos x="T0" y="T1"/>
                </a:cxn>
                <a:cxn ang="T11">
                  <a:pos x="T2" y="T3"/>
                </a:cxn>
                <a:cxn ang="T12">
                  <a:pos x="T4" y="T5"/>
                </a:cxn>
                <a:cxn ang="T13">
                  <a:pos x="T6" y="T7"/>
                </a:cxn>
                <a:cxn ang="T14">
                  <a:pos x="T8" y="T9"/>
                </a:cxn>
              </a:cxnLst>
              <a:rect l="T15" t="T16" r="T17" b="T18"/>
              <a:pathLst>
                <a:path w="665" h="121">
                  <a:moveTo>
                    <a:pt x="0" y="0"/>
                  </a:moveTo>
                  <a:lnTo>
                    <a:pt x="665" y="0"/>
                  </a:lnTo>
                  <a:lnTo>
                    <a:pt x="665" y="121"/>
                  </a:lnTo>
                  <a:lnTo>
                    <a:pt x="13" y="121"/>
                  </a:lnTo>
                  <a:lnTo>
                    <a:pt x="0" y="0"/>
                  </a:lnTo>
                  <a:close/>
                </a:path>
              </a:pathLst>
            </a:custGeom>
            <a:solidFill>
              <a:schemeClr val="bg2"/>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1395" name="Freeform 371"/>
            <p:cNvSpPr>
              <a:spLocks/>
            </p:cNvSpPr>
            <p:nvPr/>
          </p:nvSpPr>
          <p:spPr bwMode="auto">
            <a:xfrm>
              <a:off x="3452457" y="4270087"/>
              <a:ext cx="181595" cy="225714"/>
            </a:xfrm>
            <a:custGeom>
              <a:avLst/>
              <a:gdLst/>
              <a:ahLst/>
              <a:cxnLst>
                <a:cxn ang="0">
                  <a:pos x="0" y="0"/>
                </a:cxn>
                <a:cxn ang="0">
                  <a:pos x="0" y="285"/>
                </a:cxn>
                <a:cxn ang="0">
                  <a:pos x="233" y="285"/>
                </a:cxn>
                <a:cxn ang="0">
                  <a:pos x="233" y="22"/>
                </a:cxn>
                <a:cxn ang="0">
                  <a:pos x="0" y="0"/>
                </a:cxn>
              </a:cxnLst>
              <a:rect l="0" t="0" r="r" b="b"/>
              <a:pathLst>
                <a:path w="233" h="285">
                  <a:moveTo>
                    <a:pt x="0" y="0"/>
                  </a:moveTo>
                  <a:lnTo>
                    <a:pt x="0" y="285"/>
                  </a:lnTo>
                  <a:lnTo>
                    <a:pt x="233" y="285"/>
                  </a:lnTo>
                  <a:lnTo>
                    <a:pt x="233" y="22"/>
                  </a:lnTo>
                  <a:lnTo>
                    <a:pt x="0" y="0"/>
                  </a:lnTo>
                  <a:close/>
                </a:path>
              </a:pathLst>
            </a:custGeom>
            <a:solidFill>
              <a:schemeClr val="tx1">
                <a:lumMod val="65000"/>
                <a:lumOff val="35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396" name="Freeform 372"/>
            <p:cNvSpPr>
              <a:spLocks/>
            </p:cNvSpPr>
            <p:nvPr/>
          </p:nvSpPr>
          <p:spPr bwMode="auto">
            <a:xfrm>
              <a:off x="4046327" y="4270087"/>
              <a:ext cx="186505" cy="225714"/>
            </a:xfrm>
            <a:custGeom>
              <a:avLst/>
              <a:gdLst/>
              <a:ahLst/>
              <a:cxnLst>
                <a:cxn ang="0">
                  <a:pos x="233" y="0"/>
                </a:cxn>
                <a:cxn ang="0">
                  <a:pos x="233" y="285"/>
                </a:cxn>
                <a:cxn ang="0">
                  <a:pos x="0" y="285"/>
                </a:cxn>
                <a:cxn ang="0">
                  <a:pos x="0" y="22"/>
                </a:cxn>
                <a:cxn ang="0">
                  <a:pos x="233" y="0"/>
                </a:cxn>
              </a:cxnLst>
              <a:rect l="0" t="0" r="r" b="b"/>
              <a:pathLst>
                <a:path w="233" h="285">
                  <a:moveTo>
                    <a:pt x="233" y="0"/>
                  </a:moveTo>
                  <a:lnTo>
                    <a:pt x="233" y="285"/>
                  </a:lnTo>
                  <a:lnTo>
                    <a:pt x="0" y="285"/>
                  </a:lnTo>
                  <a:lnTo>
                    <a:pt x="0" y="22"/>
                  </a:lnTo>
                  <a:lnTo>
                    <a:pt x="233" y="0"/>
                  </a:lnTo>
                  <a:close/>
                </a:path>
              </a:pathLst>
            </a:custGeom>
            <a:solidFill>
              <a:schemeClr val="tx1">
                <a:lumMod val="65000"/>
                <a:lumOff val="35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397" name="Freeform 373"/>
            <p:cNvSpPr>
              <a:spLocks/>
            </p:cNvSpPr>
            <p:nvPr/>
          </p:nvSpPr>
          <p:spPr bwMode="auto">
            <a:xfrm>
              <a:off x="3364113" y="3200400"/>
              <a:ext cx="957063" cy="642792"/>
            </a:xfrm>
            <a:custGeom>
              <a:avLst/>
              <a:gdLst/>
              <a:ahLst/>
              <a:cxnLst>
                <a:cxn ang="0">
                  <a:pos x="1124" y="83"/>
                </a:cxn>
                <a:cxn ang="0">
                  <a:pos x="1068" y="54"/>
                </a:cxn>
                <a:cxn ang="0">
                  <a:pos x="1004" y="31"/>
                </a:cxn>
                <a:cxn ang="0">
                  <a:pos x="935" y="13"/>
                </a:cxn>
                <a:cxn ang="0">
                  <a:pos x="862" y="2"/>
                </a:cxn>
                <a:cxn ang="0">
                  <a:pos x="796" y="0"/>
                </a:cxn>
                <a:cxn ang="0">
                  <a:pos x="747" y="0"/>
                </a:cxn>
                <a:cxn ang="0">
                  <a:pos x="701" y="0"/>
                </a:cxn>
                <a:cxn ang="0">
                  <a:pos x="662" y="0"/>
                </a:cxn>
                <a:cxn ang="0">
                  <a:pos x="628" y="0"/>
                </a:cxn>
                <a:cxn ang="0">
                  <a:pos x="603" y="0"/>
                </a:cxn>
                <a:cxn ang="0">
                  <a:pos x="577" y="0"/>
                </a:cxn>
                <a:cxn ang="0">
                  <a:pos x="544" y="0"/>
                </a:cxn>
                <a:cxn ang="0">
                  <a:pos x="505" y="0"/>
                </a:cxn>
                <a:cxn ang="0">
                  <a:pos x="459" y="0"/>
                </a:cxn>
                <a:cxn ang="0">
                  <a:pos x="408" y="0"/>
                </a:cxn>
                <a:cxn ang="0">
                  <a:pos x="342" y="2"/>
                </a:cxn>
                <a:cxn ang="0">
                  <a:pos x="270" y="13"/>
                </a:cxn>
                <a:cxn ang="0">
                  <a:pos x="202" y="31"/>
                </a:cxn>
                <a:cxn ang="0">
                  <a:pos x="138" y="54"/>
                </a:cxn>
                <a:cxn ang="0">
                  <a:pos x="82" y="83"/>
                </a:cxn>
                <a:cxn ang="0">
                  <a:pos x="27" y="128"/>
                </a:cxn>
                <a:cxn ang="0">
                  <a:pos x="0" y="220"/>
                </a:cxn>
                <a:cxn ang="0">
                  <a:pos x="7" y="288"/>
                </a:cxn>
                <a:cxn ang="0">
                  <a:pos x="145" y="812"/>
                </a:cxn>
                <a:cxn ang="0">
                  <a:pos x="69" y="346"/>
                </a:cxn>
                <a:cxn ang="0">
                  <a:pos x="82" y="287"/>
                </a:cxn>
                <a:cxn ang="0">
                  <a:pos x="158" y="251"/>
                </a:cxn>
                <a:cxn ang="0">
                  <a:pos x="228" y="251"/>
                </a:cxn>
                <a:cxn ang="0">
                  <a:pos x="320" y="251"/>
                </a:cxn>
                <a:cxn ang="0">
                  <a:pos x="421" y="251"/>
                </a:cxn>
                <a:cxn ang="0">
                  <a:pos x="514" y="251"/>
                </a:cxn>
                <a:cxn ang="0">
                  <a:pos x="585" y="251"/>
                </a:cxn>
                <a:cxn ang="0">
                  <a:pos x="641" y="251"/>
                </a:cxn>
                <a:cxn ang="0">
                  <a:pos x="721" y="251"/>
                </a:cxn>
                <a:cxn ang="0">
                  <a:pos x="818" y="251"/>
                </a:cxn>
                <a:cxn ang="0">
                  <a:pos x="917" y="251"/>
                </a:cxn>
                <a:cxn ang="0">
                  <a:pos x="1004" y="251"/>
                </a:cxn>
                <a:cxn ang="0">
                  <a:pos x="1083" y="256"/>
                </a:cxn>
                <a:cxn ang="0">
                  <a:pos x="1133" y="306"/>
                </a:cxn>
                <a:cxn ang="0">
                  <a:pos x="1135" y="358"/>
                </a:cxn>
                <a:cxn ang="0">
                  <a:pos x="1112" y="812"/>
                </a:cxn>
                <a:cxn ang="0">
                  <a:pos x="1203" y="272"/>
                </a:cxn>
                <a:cxn ang="0">
                  <a:pos x="1203" y="189"/>
                </a:cxn>
                <a:cxn ang="0">
                  <a:pos x="1156" y="104"/>
                </a:cxn>
              </a:cxnLst>
              <a:rect l="0" t="0" r="r" b="b"/>
              <a:pathLst>
                <a:path w="1207" h="812">
                  <a:moveTo>
                    <a:pt x="1156" y="104"/>
                  </a:moveTo>
                  <a:lnTo>
                    <a:pt x="1141" y="93"/>
                  </a:lnTo>
                  <a:lnTo>
                    <a:pt x="1124" y="83"/>
                  </a:lnTo>
                  <a:lnTo>
                    <a:pt x="1106" y="73"/>
                  </a:lnTo>
                  <a:lnTo>
                    <a:pt x="1088" y="63"/>
                  </a:lnTo>
                  <a:lnTo>
                    <a:pt x="1068" y="54"/>
                  </a:lnTo>
                  <a:lnTo>
                    <a:pt x="1048" y="46"/>
                  </a:lnTo>
                  <a:lnTo>
                    <a:pt x="1026" y="38"/>
                  </a:lnTo>
                  <a:lnTo>
                    <a:pt x="1004" y="31"/>
                  </a:lnTo>
                  <a:lnTo>
                    <a:pt x="982" y="24"/>
                  </a:lnTo>
                  <a:lnTo>
                    <a:pt x="959" y="18"/>
                  </a:lnTo>
                  <a:lnTo>
                    <a:pt x="935" y="13"/>
                  </a:lnTo>
                  <a:lnTo>
                    <a:pt x="912" y="8"/>
                  </a:lnTo>
                  <a:lnTo>
                    <a:pt x="887" y="5"/>
                  </a:lnTo>
                  <a:lnTo>
                    <a:pt x="862" y="2"/>
                  </a:lnTo>
                  <a:lnTo>
                    <a:pt x="838" y="0"/>
                  </a:lnTo>
                  <a:lnTo>
                    <a:pt x="814" y="0"/>
                  </a:lnTo>
                  <a:lnTo>
                    <a:pt x="796" y="0"/>
                  </a:lnTo>
                  <a:lnTo>
                    <a:pt x="779" y="0"/>
                  </a:lnTo>
                  <a:lnTo>
                    <a:pt x="763" y="0"/>
                  </a:lnTo>
                  <a:lnTo>
                    <a:pt x="747" y="0"/>
                  </a:lnTo>
                  <a:lnTo>
                    <a:pt x="731" y="0"/>
                  </a:lnTo>
                  <a:lnTo>
                    <a:pt x="716" y="0"/>
                  </a:lnTo>
                  <a:lnTo>
                    <a:pt x="701" y="0"/>
                  </a:lnTo>
                  <a:lnTo>
                    <a:pt x="687" y="0"/>
                  </a:lnTo>
                  <a:lnTo>
                    <a:pt x="674" y="0"/>
                  </a:lnTo>
                  <a:lnTo>
                    <a:pt x="662" y="0"/>
                  </a:lnTo>
                  <a:lnTo>
                    <a:pt x="649" y="0"/>
                  </a:lnTo>
                  <a:lnTo>
                    <a:pt x="638" y="0"/>
                  </a:lnTo>
                  <a:lnTo>
                    <a:pt x="628" y="0"/>
                  </a:lnTo>
                  <a:lnTo>
                    <a:pt x="619" y="0"/>
                  </a:lnTo>
                  <a:lnTo>
                    <a:pt x="610" y="0"/>
                  </a:lnTo>
                  <a:lnTo>
                    <a:pt x="603" y="0"/>
                  </a:lnTo>
                  <a:lnTo>
                    <a:pt x="596" y="0"/>
                  </a:lnTo>
                  <a:lnTo>
                    <a:pt x="587" y="0"/>
                  </a:lnTo>
                  <a:lnTo>
                    <a:pt x="577" y="0"/>
                  </a:lnTo>
                  <a:lnTo>
                    <a:pt x="567" y="0"/>
                  </a:lnTo>
                  <a:lnTo>
                    <a:pt x="557" y="0"/>
                  </a:lnTo>
                  <a:lnTo>
                    <a:pt x="544" y="0"/>
                  </a:lnTo>
                  <a:lnTo>
                    <a:pt x="531" y="0"/>
                  </a:lnTo>
                  <a:lnTo>
                    <a:pt x="519" y="0"/>
                  </a:lnTo>
                  <a:lnTo>
                    <a:pt x="505" y="0"/>
                  </a:lnTo>
                  <a:lnTo>
                    <a:pt x="490" y="0"/>
                  </a:lnTo>
                  <a:lnTo>
                    <a:pt x="475" y="0"/>
                  </a:lnTo>
                  <a:lnTo>
                    <a:pt x="459" y="0"/>
                  </a:lnTo>
                  <a:lnTo>
                    <a:pt x="443" y="0"/>
                  </a:lnTo>
                  <a:lnTo>
                    <a:pt x="425" y="0"/>
                  </a:lnTo>
                  <a:lnTo>
                    <a:pt x="408" y="0"/>
                  </a:lnTo>
                  <a:lnTo>
                    <a:pt x="391" y="0"/>
                  </a:lnTo>
                  <a:lnTo>
                    <a:pt x="367" y="0"/>
                  </a:lnTo>
                  <a:lnTo>
                    <a:pt x="342" y="2"/>
                  </a:lnTo>
                  <a:lnTo>
                    <a:pt x="318" y="5"/>
                  </a:lnTo>
                  <a:lnTo>
                    <a:pt x="294" y="8"/>
                  </a:lnTo>
                  <a:lnTo>
                    <a:pt x="270" y="13"/>
                  </a:lnTo>
                  <a:lnTo>
                    <a:pt x="247" y="18"/>
                  </a:lnTo>
                  <a:lnTo>
                    <a:pt x="224" y="24"/>
                  </a:lnTo>
                  <a:lnTo>
                    <a:pt x="202" y="31"/>
                  </a:lnTo>
                  <a:lnTo>
                    <a:pt x="180" y="38"/>
                  </a:lnTo>
                  <a:lnTo>
                    <a:pt x="158" y="46"/>
                  </a:lnTo>
                  <a:lnTo>
                    <a:pt x="138" y="54"/>
                  </a:lnTo>
                  <a:lnTo>
                    <a:pt x="119" y="63"/>
                  </a:lnTo>
                  <a:lnTo>
                    <a:pt x="100" y="73"/>
                  </a:lnTo>
                  <a:lnTo>
                    <a:pt x="82" y="83"/>
                  </a:lnTo>
                  <a:lnTo>
                    <a:pt x="66" y="93"/>
                  </a:lnTo>
                  <a:lnTo>
                    <a:pt x="51" y="104"/>
                  </a:lnTo>
                  <a:lnTo>
                    <a:pt x="27" y="128"/>
                  </a:lnTo>
                  <a:lnTo>
                    <a:pt x="12" y="157"/>
                  </a:lnTo>
                  <a:lnTo>
                    <a:pt x="4" y="189"/>
                  </a:lnTo>
                  <a:lnTo>
                    <a:pt x="0" y="220"/>
                  </a:lnTo>
                  <a:lnTo>
                    <a:pt x="1" y="249"/>
                  </a:lnTo>
                  <a:lnTo>
                    <a:pt x="4" y="272"/>
                  </a:lnTo>
                  <a:lnTo>
                    <a:pt x="7" y="288"/>
                  </a:lnTo>
                  <a:lnTo>
                    <a:pt x="8" y="294"/>
                  </a:lnTo>
                  <a:lnTo>
                    <a:pt x="94" y="812"/>
                  </a:lnTo>
                  <a:lnTo>
                    <a:pt x="145" y="812"/>
                  </a:lnTo>
                  <a:lnTo>
                    <a:pt x="72" y="363"/>
                  </a:lnTo>
                  <a:lnTo>
                    <a:pt x="70" y="358"/>
                  </a:lnTo>
                  <a:lnTo>
                    <a:pt x="69" y="346"/>
                  </a:lnTo>
                  <a:lnTo>
                    <a:pt x="69" y="327"/>
                  </a:lnTo>
                  <a:lnTo>
                    <a:pt x="73" y="306"/>
                  </a:lnTo>
                  <a:lnTo>
                    <a:pt x="82" y="287"/>
                  </a:lnTo>
                  <a:lnTo>
                    <a:pt x="97" y="268"/>
                  </a:lnTo>
                  <a:lnTo>
                    <a:pt x="122" y="256"/>
                  </a:lnTo>
                  <a:lnTo>
                    <a:pt x="158" y="251"/>
                  </a:lnTo>
                  <a:lnTo>
                    <a:pt x="178" y="251"/>
                  </a:lnTo>
                  <a:lnTo>
                    <a:pt x="202" y="251"/>
                  </a:lnTo>
                  <a:lnTo>
                    <a:pt x="228" y="251"/>
                  </a:lnTo>
                  <a:lnTo>
                    <a:pt x="257" y="251"/>
                  </a:lnTo>
                  <a:lnTo>
                    <a:pt x="288" y="251"/>
                  </a:lnTo>
                  <a:lnTo>
                    <a:pt x="320" y="251"/>
                  </a:lnTo>
                  <a:lnTo>
                    <a:pt x="354" y="251"/>
                  </a:lnTo>
                  <a:lnTo>
                    <a:pt x="387" y="251"/>
                  </a:lnTo>
                  <a:lnTo>
                    <a:pt x="421" y="251"/>
                  </a:lnTo>
                  <a:lnTo>
                    <a:pt x="453" y="251"/>
                  </a:lnTo>
                  <a:lnTo>
                    <a:pt x="484" y="251"/>
                  </a:lnTo>
                  <a:lnTo>
                    <a:pt x="514" y="251"/>
                  </a:lnTo>
                  <a:lnTo>
                    <a:pt x="541" y="251"/>
                  </a:lnTo>
                  <a:lnTo>
                    <a:pt x="565" y="251"/>
                  </a:lnTo>
                  <a:lnTo>
                    <a:pt x="585" y="251"/>
                  </a:lnTo>
                  <a:lnTo>
                    <a:pt x="603" y="251"/>
                  </a:lnTo>
                  <a:lnTo>
                    <a:pt x="620" y="251"/>
                  </a:lnTo>
                  <a:lnTo>
                    <a:pt x="641" y="251"/>
                  </a:lnTo>
                  <a:lnTo>
                    <a:pt x="665" y="251"/>
                  </a:lnTo>
                  <a:lnTo>
                    <a:pt x="691" y="251"/>
                  </a:lnTo>
                  <a:lnTo>
                    <a:pt x="721" y="251"/>
                  </a:lnTo>
                  <a:lnTo>
                    <a:pt x="753" y="251"/>
                  </a:lnTo>
                  <a:lnTo>
                    <a:pt x="785" y="251"/>
                  </a:lnTo>
                  <a:lnTo>
                    <a:pt x="818" y="251"/>
                  </a:lnTo>
                  <a:lnTo>
                    <a:pt x="852" y="251"/>
                  </a:lnTo>
                  <a:lnTo>
                    <a:pt x="885" y="251"/>
                  </a:lnTo>
                  <a:lnTo>
                    <a:pt x="917" y="251"/>
                  </a:lnTo>
                  <a:lnTo>
                    <a:pt x="948" y="251"/>
                  </a:lnTo>
                  <a:lnTo>
                    <a:pt x="977" y="251"/>
                  </a:lnTo>
                  <a:lnTo>
                    <a:pt x="1004" y="251"/>
                  </a:lnTo>
                  <a:lnTo>
                    <a:pt x="1028" y="251"/>
                  </a:lnTo>
                  <a:lnTo>
                    <a:pt x="1048" y="251"/>
                  </a:lnTo>
                  <a:lnTo>
                    <a:pt x="1083" y="256"/>
                  </a:lnTo>
                  <a:lnTo>
                    <a:pt x="1109" y="268"/>
                  </a:lnTo>
                  <a:lnTo>
                    <a:pt x="1124" y="287"/>
                  </a:lnTo>
                  <a:lnTo>
                    <a:pt x="1133" y="306"/>
                  </a:lnTo>
                  <a:lnTo>
                    <a:pt x="1136" y="327"/>
                  </a:lnTo>
                  <a:lnTo>
                    <a:pt x="1136" y="346"/>
                  </a:lnTo>
                  <a:lnTo>
                    <a:pt x="1135" y="358"/>
                  </a:lnTo>
                  <a:lnTo>
                    <a:pt x="1134" y="363"/>
                  </a:lnTo>
                  <a:lnTo>
                    <a:pt x="1060" y="812"/>
                  </a:lnTo>
                  <a:lnTo>
                    <a:pt x="1112" y="812"/>
                  </a:lnTo>
                  <a:lnTo>
                    <a:pt x="1198" y="294"/>
                  </a:lnTo>
                  <a:lnTo>
                    <a:pt x="1200" y="288"/>
                  </a:lnTo>
                  <a:lnTo>
                    <a:pt x="1203" y="272"/>
                  </a:lnTo>
                  <a:lnTo>
                    <a:pt x="1205" y="249"/>
                  </a:lnTo>
                  <a:lnTo>
                    <a:pt x="1207" y="220"/>
                  </a:lnTo>
                  <a:lnTo>
                    <a:pt x="1203" y="189"/>
                  </a:lnTo>
                  <a:lnTo>
                    <a:pt x="1195" y="157"/>
                  </a:lnTo>
                  <a:lnTo>
                    <a:pt x="1180" y="128"/>
                  </a:lnTo>
                  <a:lnTo>
                    <a:pt x="1156" y="104"/>
                  </a:lnTo>
                  <a:close/>
                </a:path>
              </a:pathLst>
            </a:custGeom>
            <a:solidFill>
              <a:schemeClr val="bg1">
                <a:lumMod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8422" name="Freeform 374"/>
            <p:cNvSpPr>
              <a:spLocks/>
            </p:cNvSpPr>
            <p:nvPr/>
          </p:nvSpPr>
          <p:spPr bwMode="auto">
            <a:xfrm>
              <a:off x="3454400" y="3279775"/>
              <a:ext cx="96838" cy="96838"/>
            </a:xfrm>
            <a:custGeom>
              <a:avLst/>
              <a:gdLst>
                <a:gd name="T0" fmla="*/ 61 w 122"/>
                <a:gd name="T1" fmla="*/ 122 h 122"/>
                <a:gd name="T2" fmla="*/ 74 w 122"/>
                <a:gd name="T3" fmla="*/ 121 h 122"/>
                <a:gd name="T4" fmla="*/ 86 w 122"/>
                <a:gd name="T5" fmla="*/ 118 h 122"/>
                <a:gd name="T6" fmla="*/ 96 w 122"/>
                <a:gd name="T7" fmla="*/ 112 h 122"/>
                <a:gd name="T8" fmla="*/ 104 w 122"/>
                <a:gd name="T9" fmla="*/ 104 h 122"/>
                <a:gd name="T10" fmla="*/ 112 w 122"/>
                <a:gd name="T11" fmla="*/ 96 h 122"/>
                <a:gd name="T12" fmla="*/ 118 w 122"/>
                <a:gd name="T13" fmla="*/ 85 h 122"/>
                <a:gd name="T14" fmla="*/ 121 w 122"/>
                <a:gd name="T15" fmla="*/ 74 h 122"/>
                <a:gd name="T16" fmla="*/ 122 w 122"/>
                <a:gd name="T17" fmla="*/ 61 h 122"/>
                <a:gd name="T18" fmla="*/ 121 w 122"/>
                <a:gd name="T19" fmla="*/ 48 h 122"/>
                <a:gd name="T20" fmla="*/ 118 w 122"/>
                <a:gd name="T21" fmla="*/ 37 h 122"/>
                <a:gd name="T22" fmla="*/ 112 w 122"/>
                <a:gd name="T23" fmla="*/ 27 h 122"/>
                <a:gd name="T24" fmla="*/ 104 w 122"/>
                <a:gd name="T25" fmla="*/ 19 h 122"/>
                <a:gd name="T26" fmla="*/ 96 w 122"/>
                <a:gd name="T27" fmla="*/ 10 h 122"/>
                <a:gd name="T28" fmla="*/ 86 w 122"/>
                <a:gd name="T29" fmla="*/ 5 h 122"/>
                <a:gd name="T30" fmla="*/ 74 w 122"/>
                <a:gd name="T31" fmla="*/ 1 h 122"/>
                <a:gd name="T32" fmla="*/ 61 w 122"/>
                <a:gd name="T33" fmla="*/ 0 h 122"/>
                <a:gd name="T34" fmla="*/ 49 w 122"/>
                <a:gd name="T35" fmla="*/ 1 h 122"/>
                <a:gd name="T36" fmla="*/ 37 w 122"/>
                <a:gd name="T37" fmla="*/ 5 h 122"/>
                <a:gd name="T38" fmla="*/ 27 w 122"/>
                <a:gd name="T39" fmla="*/ 10 h 122"/>
                <a:gd name="T40" fmla="*/ 19 w 122"/>
                <a:gd name="T41" fmla="*/ 19 h 122"/>
                <a:gd name="T42" fmla="*/ 11 w 122"/>
                <a:gd name="T43" fmla="*/ 27 h 122"/>
                <a:gd name="T44" fmla="*/ 5 w 122"/>
                <a:gd name="T45" fmla="*/ 37 h 122"/>
                <a:gd name="T46" fmla="*/ 1 w 122"/>
                <a:gd name="T47" fmla="*/ 48 h 122"/>
                <a:gd name="T48" fmla="*/ 0 w 122"/>
                <a:gd name="T49" fmla="*/ 61 h 122"/>
                <a:gd name="T50" fmla="*/ 1 w 122"/>
                <a:gd name="T51" fmla="*/ 74 h 122"/>
                <a:gd name="T52" fmla="*/ 5 w 122"/>
                <a:gd name="T53" fmla="*/ 85 h 122"/>
                <a:gd name="T54" fmla="*/ 11 w 122"/>
                <a:gd name="T55" fmla="*/ 96 h 122"/>
                <a:gd name="T56" fmla="*/ 19 w 122"/>
                <a:gd name="T57" fmla="*/ 104 h 122"/>
                <a:gd name="T58" fmla="*/ 27 w 122"/>
                <a:gd name="T59" fmla="*/ 112 h 122"/>
                <a:gd name="T60" fmla="*/ 37 w 122"/>
                <a:gd name="T61" fmla="*/ 118 h 122"/>
                <a:gd name="T62" fmla="*/ 49 w 122"/>
                <a:gd name="T63" fmla="*/ 121 h 122"/>
                <a:gd name="T64" fmla="*/ 61 w 122"/>
                <a:gd name="T65" fmla="*/ 122 h 1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2"/>
                <a:gd name="T100" fmla="*/ 0 h 122"/>
                <a:gd name="T101" fmla="*/ 122 w 122"/>
                <a:gd name="T102" fmla="*/ 122 h 1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2" h="122">
                  <a:moveTo>
                    <a:pt x="61" y="122"/>
                  </a:moveTo>
                  <a:lnTo>
                    <a:pt x="74" y="121"/>
                  </a:lnTo>
                  <a:lnTo>
                    <a:pt x="86" y="118"/>
                  </a:lnTo>
                  <a:lnTo>
                    <a:pt x="96" y="112"/>
                  </a:lnTo>
                  <a:lnTo>
                    <a:pt x="104" y="104"/>
                  </a:lnTo>
                  <a:lnTo>
                    <a:pt x="112" y="96"/>
                  </a:lnTo>
                  <a:lnTo>
                    <a:pt x="118" y="85"/>
                  </a:lnTo>
                  <a:lnTo>
                    <a:pt x="121" y="74"/>
                  </a:lnTo>
                  <a:lnTo>
                    <a:pt x="122" y="61"/>
                  </a:lnTo>
                  <a:lnTo>
                    <a:pt x="121" y="48"/>
                  </a:lnTo>
                  <a:lnTo>
                    <a:pt x="118" y="37"/>
                  </a:lnTo>
                  <a:lnTo>
                    <a:pt x="112" y="27"/>
                  </a:lnTo>
                  <a:lnTo>
                    <a:pt x="104" y="19"/>
                  </a:lnTo>
                  <a:lnTo>
                    <a:pt x="96" y="10"/>
                  </a:lnTo>
                  <a:lnTo>
                    <a:pt x="86" y="5"/>
                  </a:lnTo>
                  <a:lnTo>
                    <a:pt x="74" y="1"/>
                  </a:lnTo>
                  <a:lnTo>
                    <a:pt x="61" y="0"/>
                  </a:lnTo>
                  <a:lnTo>
                    <a:pt x="49" y="1"/>
                  </a:lnTo>
                  <a:lnTo>
                    <a:pt x="37" y="5"/>
                  </a:lnTo>
                  <a:lnTo>
                    <a:pt x="27" y="10"/>
                  </a:lnTo>
                  <a:lnTo>
                    <a:pt x="19" y="19"/>
                  </a:lnTo>
                  <a:lnTo>
                    <a:pt x="11" y="27"/>
                  </a:lnTo>
                  <a:lnTo>
                    <a:pt x="5" y="37"/>
                  </a:lnTo>
                  <a:lnTo>
                    <a:pt x="1" y="48"/>
                  </a:lnTo>
                  <a:lnTo>
                    <a:pt x="0" y="61"/>
                  </a:lnTo>
                  <a:lnTo>
                    <a:pt x="1" y="74"/>
                  </a:lnTo>
                  <a:lnTo>
                    <a:pt x="5" y="85"/>
                  </a:lnTo>
                  <a:lnTo>
                    <a:pt x="11" y="96"/>
                  </a:lnTo>
                  <a:lnTo>
                    <a:pt x="19" y="104"/>
                  </a:lnTo>
                  <a:lnTo>
                    <a:pt x="27" y="112"/>
                  </a:lnTo>
                  <a:lnTo>
                    <a:pt x="37" y="118"/>
                  </a:lnTo>
                  <a:lnTo>
                    <a:pt x="49" y="121"/>
                  </a:lnTo>
                  <a:lnTo>
                    <a:pt x="61" y="122"/>
                  </a:lnTo>
                  <a:close/>
                </a:path>
              </a:pathLst>
            </a:custGeom>
            <a:solidFill>
              <a:schemeClr val="bg1"/>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423" name="Freeform 375"/>
            <p:cNvSpPr>
              <a:spLocks/>
            </p:cNvSpPr>
            <p:nvPr/>
          </p:nvSpPr>
          <p:spPr bwMode="auto">
            <a:xfrm>
              <a:off x="4132263" y="3279775"/>
              <a:ext cx="96838" cy="96838"/>
            </a:xfrm>
            <a:custGeom>
              <a:avLst/>
              <a:gdLst>
                <a:gd name="T0" fmla="*/ 61 w 122"/>
                <a:gd name="T1" fmla="*/ 122 h 122"/>
                <a:gd name="T2" fmla="*/ 49 w 122"/>
                <a:gd name="T3" fmla="*/ 121 h 122"/>
                <a:gd name="T4" fmla="*/ 37 w 122"/>
                <a:gd name="T5" fmla="*/ 118 h 122"/>
                <a:gd name="T6" fmla="*/ 27 w 122"/>
                <a:gd name="T7" fmla="*/ 112 h 122"/>
                <a:gd name="T8" fmla="*/ 19 w 122"/>
                <a:gd name="T9" fmla="*/ 104 h 122"/>
                <a:gd name="T10" fmla="*/ 11 w 122"/>
                <a:gd name="T11" fmla="*/ 96 h 122"/>
                <a:gd name="T12" fmla="*/ 5 w 122"/>
                <a:gd name="T13" fmla="*/ 85 h 122"/>
                <a:gd name="T14" fmla="*/ 1 w 122"/>
                <a:gd name="T15" fmla="*/ 74 h 122"/>
                <a:gd name="T16" fmla="*/ 0 w 122"/>
                <a:gd name="T17" fmla="*/ 61 h 122"/>
                <a:gd name="T18" fmla="*/ 1 w 122"/>
                <a:gd name="T19" fmla="*/ 48 h 122"/>
                <a:gd name="T20" fmla="*/ 5 w 122"/>
                <a:gd name="T21" fmla="*/ 37 h 122"/>
                <a:gd name="T22" fmla="*/ 11 w 122"/>
                <a:gd name="T23" fmla="*/ 27 h 122"/>
                <a:gd name="T24" fmla="*/ 19 w 122"/>
                <a:gd name="T25" fmla="*/ 19 h 122"/>
                <a:gd name="T26" fmla="*/ 27 w 122"/>
                <a:gd name="T27" fmla="*/ 10 h 122"/>
                <a:gd name="T28" fmla="*/ 37 w 122"/>
                <a:gd name="T29" fmla="*/ 5 h 122"/>
                <a:gd name="T30" fmla="*/ 49 w 122"/>
                <a:gd name="T31" fmla="*/ 1 h 122"/>
                <a:gd name="T32" fmla="*/ 61 w 122"/>
                <a:gd name="T33" fmla="*/ 0 h 122"/>
                <a:gd name="T34" fmla="*/ 74 w 122"/>
                <a:gd name="T35" fmla="*/ 1 h 122"/>
                <a:gd name="T36" fmla="*/ 85 w 122"/>
                <a:gd name="T37" fmla="*/ 5 h 122"/>
                <a:gd name="T38" fmla="*/ 96 w 122"/>
                <a:gd name="T39" fmla="*/ 10 h 122"/>
                <a:gd name="T40" fmla="*/ 104 w 122"/>
                <a:gd name="T41" fmla="*/ 19 h 122"/>
                <a:gd name="T42" fmla="*/ 112 w 122"/>
                <a:gd name="T43" fmla="*/ 27 h 122"/>
                <a:gd name="T44" fmla="*/ 118 w 122"/>
                <a:gd name="T45" fmla="*/ 37 h 122"/>
                <a:gd name="T46" fmla="*/ 121 w 122"/>
                <a:gd name="T47" fmla="*/ 48 h 122"/>
                <a:gd name="T48" fmla="*/ 122 w 122"/>
                <a:gd name="T49" fmla="*/ 61 h 122"/>
                <a:gd name="T50" fmla="*/ 121 w 122"/>
                <a:gd name="T51" fmla="*/ 74 h 122"/>
                <a:gd name="T52" fmla="*/ 118 w 122"/>
                <a:gd name="T53" fmla="*/ 85 h 122"/>
                <a:gd name="T54" fmla="*/ 112 w 122"/>
                <a:gd name="T55" fmla="*/ 96 h 122"/>
                <a:gd name="T56" fmla="*/ 104 w 122"/>
                <a:gd name="T57" fmla="*/ 104 h 122"/>
                <a:gd name="T58" fmla="*/ 96 w 122"/>
                <a:gd name="T59" fmla="*/ 112 h 122"/>
                <a:gd name="T60" fmla="*/ 85 w 122"/>
                <a:gd name="T61" fmla="*/ 118 h 122"/>
                <a:gd name="T62" fmla="*/ 74 w 122"/>
                <a:gd name="T63" fmla="*/ 121 h 122"/>
                <a:gd name="T64" fmla="*/ 61 w 122"/>
                <a:gd name="T65" fmla="*/ 122 h 1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2"/>
                <a:gd name="T100" fmla="*/ 0 h 122"/>
                <a:gd name="T101" fmla="*/ 122 w 122"/>
                <a:gd name="T102" fmla="*/ 122 h 1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2" h="122">
                  <a:moveTo>
                    <a:pt x="61" y="122"/>
                  </a:moveTo>
                  <a:lnTo>
                    <a:pt x="49" y="121"/>
                  </a:lnTo>
                  <a:lnTo>
                    <a:pt x="37" y="118"/>
                  </a:lnTo>
                  <a:lnTo>
                    <a:pt x="27" y="112"/>
                  </a:lnTo>
                  <a:lnTo>
                    <a:pt x="19" y="104"/>
                  </a:lnTo>
                  <a:lnTo>
                    <a:pt x="11" y="96"/>
                  </a:lnTo>
                  <a:lnTo>
                    <a:pt x="5" y="85"/>
                  </a:lnTo>
                  <a:lnTo>
                    <a:pt x="1" y="74"/>
                  </a:lnTo>
                  <a:lnTo>
                    <a:pt x="0" y="61"/>
                  </a:lnTo>
                  <a:lnTo>
                    <a:pt x="1" y="48"/>
                  </a:lnTo>
                  <a:lnTo>
                    <a:pt x="5" y="37"/>
                  </a:lnTo>
                  <a:lnTo>
                    <a:pt x="11" y="27"/>
                  </a:lnTo>
                  <a:lnTo>
                    <a:pt x="19" y="19"/>
                  </a:lnTo>
                  <a:lnTo>
                    <a:pt x="27" y="10"/>
                  </a:lnTo>
                  <a:lnTo>
                    <a:pt x="37" y="5"/>
                  </a:lnTo>
                  <a:lnTo>
                    <a:pt x="49" y="1"/>
                  </a:lnTo>
                  <a:lnTo>
                    <a:pt x="61" y="0"/>
                  </a:lnTo>
                  <a:lnTo>
                    <a:pt x="74" y="1"/>
                  </a:lnTo>
                  <a:lnTo>
                    <a:pt x="85" y="5"/>
                  </a:lnTo>
                  <a:lnTo>
                    <a:pt x="96" y="10"/>
                  </a:lnTo>
                  <a:lnTo>
                    <a:pt x="104" y="19"/>
                  </a:lnTo>
                  <a:lnTo>
                    <a:pt x="112" y="27"/>
                  </a:lnTo>
                  <a:lnTo>
                    <a:pt x="118" y="37"/>
                  </a:lnTo>
                  <a:lnTo>
                    <a:pt x="121" y="48"/>
                  </a:lnTo>
                  <a:lnTo>
                    <a:pt x="122" y="61"/>
                  </a:lnTo>
                  <a:lnTo>
                    <a:pt x="121" y="74"/>
                  </a:lnTo>
                  <a:lnTo>
                    <a:pt x="118" y="85"/>
                  </a:lnTo>
                  <a:lnTo>
                    <a:pt x="112" y="96"/>
                  </a:lnTo>
                  <a:lnTo>
                    <a:pt x="104" y="104"/>
                  </a:lnTo>
                  <a:lnTo>
                    <a:pt x="96" y="112"/>
                  </a:lnTo>
                  <a:lnTo>
                    <a:pt x="85" y="118"/>
                  </a:lnTo>
                  <a:lnTo>
                    <a:pt x="74" y="121"/>
                  </a:lnTo>
                  <a:lnTo>
                    <a:pt x="61" y="122"/>
                  </a:lnTo>
                  <a:close/>
                </a:path>
              </a:pathLst>
            </a:custGeom>
            <a:solidFill>
              <a:schemeClr val="bg1"/>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424" name="Freeform 376"/>
            <p:cNvSpPr>
              <a:spLocks/>
            </p:cNvSpPr>
            <p:nvPr/>
          </p:nvSpPr>
          <p:spPr bwMode="auto">
            <a:xfrm>
              <a:off x="3584575" y="3262313"/>
              <a:ext cx="514350" cy="109538"/>
            </a:xfrm>
            <a:custGeom>
              <a:avLst/>
              <a:gdLst>
                <a:gd name="T0" fmla="*/ 324 w 648"/>
                <a:gd name="T1" fmla="*/ 0 h 139"/>
                <a:gd name="T2" fmla="*/ 0 w 648"/>
                <a:gd name="T3" fmla="*/ 0 h 139"/>
                <a:gd name="T4" fmla="*/ 13 w 648"/>
                <a:gd name="T5" fmla="*/ 139 h 139"/>
                <a:gd name="T6" fmla="*/ 324 w 648"/>
                <a:gd name="T7" fmla="*/ 139 h 139"/>
                <a:gd name="T8" fmla="*/ 635 w 648"/>
                <a:gd name="T9" fmla="*/ 139 h 139"/>
                <a:gd name="T10" fmla="*/ 648 w 648"/>
                <a:gd name="T11" fmla="*/ 0 h 139"/>
                <a:gd name="T12" fmla="*/ 324 w 648"/>
                <a:gd name="T13" fmla="*/ 0 h 139"/>
                <a:gd name="T14" fmla="*/ 0 60000 65536"/>
                <a:gd name="T15" fmla="*/ 0 60000 65536"/>
                <a:gd name="T16" fmla="*/ 0 60000 65536"/>
                <a:gd name="T17" fmla="*/ 0 60000 65536"/>
                <a:gd name="T18" fmla="*/ 0 60000 65536"/>
                <a:gd name="T19" fmla="*/ 0 60000 65536"/>
                <a:gd name="T20" fmla="*/ 0 60000 65536"/>
                <a:gd name="T21" fmla="*/ 0 w 648"/>
                <a:gd name="T22" fmla="*/ 0 h 139"/>
                <a:gd name="T23" fmla="*/ 648 w 648"/>
                <a:gd name="T24" fmla="*/ 139 h 1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8" h="139">
                  <a:moveTo>
                    <a:pt x="324" y="0"/>
                  </a:moveTo>
                  <a:lnTo>
                    <a:pt x="0" y="0"/>
                  </a:lnTo>
                  <a:lnTo>
                    <a:pt x="13" y="139"/>
                  </a:lnTo>
                  <a:lnTo>
                    <a:pt x="324" y="139"/>
                  </a:lnTo>
                  <a:lnTo>
                    <a:pt x="635" y="139"/>
                  </a:lnTo>
                  <a:lnTo>
                    <a:pt x="648" y="0"/>
                  </a:lnTo>
                  <a:lnTo>
                    <a:pt x="324" y="0"/>
                  </a:lnTo>
                  <a:close/>
                </a:path>
              </a:pathLst>
            </a:custGeom>
            <a:solidFill>
              <a:schemeClr val="bg1"/>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1401" name="Freeform 377"/>
            <p:cNvSpPr>
              <a:spLocks/>
            </p:cNvSpPr>
            <p:nvPr/>
          </p:nvSpPr>
          <p:spPr bwMode="auto">
            <a:xfrm>
              <a:off x="3393561" y="3789219"/>
              <a:ext cx="898167" cy="510309"/>
            </a:xfrm>
            <a:custGeom>
              <a:avLst/>
              <a:gdLst/>
              <a:ahLst/>
              <a:cxnLst>
                <a:cxn ang="0">
                  <a:pos x="915" y="2"/>
                </a:cxn>
                <a:cxn ang="0">
                  <a:pos x="861" y="19"/>
                </a:cxn>
                <a:cxn ang="0">
                  <a:pos x="823" y="47"/>
                </a:cxn>
                <a:cxn ang="0">
                  <a:pos x="798" y="83"/>
                </a:cxn>
                <a:cxn ang="0">
                  <a:pos x="784" y="120"/>
                </a:cxn>
                <a:cxn ang="0">
                  <a:pos x="777" y="156"/>
                </a:cxn>
                <a:cxn ang="0">
                  <a:pos x="774" y="185"/>
                </a:cxn>
                <a:cxn ang="0">
                  <a:pos x="776" y="201"/>
                </a:cxn>
                <a:cxn ang="0">
                  <a:pos x="565" y="203"/>
                </a:cxn>
                <a:cxn ang="0">
                  <a:pos x="353" y="201"/>
                </a:cxn>
                <a:cxn ang="0">
                  <a:pos x="354" y="185"/>
                </a:cxn>
                <a:cxn ang="0">
                  <a:pos x="352" y="156"/>
                </a:cxn>
                <a:cxn ang="0">
                  <a:pos x="346" y="120"/>
                </a:cxn>
                <a:cxn ang="0">
                  <a:pos x="331" y="83"/>
                </a:cxn>
                <a:cxn ang="0">
                  <a:pos x="307" y="47"/>
                </a:cxn>
                <a:cxn ang="0">
                  <a:pos x="269" y="19"/>
                </a:cxn>
                <a:cxn ang="0">
                  <a:pos x="215" y="2"/>
                </a:cxn>
                <a:cxn ang="0">
                  <a:pos x="147" y="2"/>
                </a:cxn>
                <a:cxn ang="0">
                  <a:pos x="92" y="19"/>
                </a:cxn>
                <a:cxn ang="0">
                  <a:pos x="53" y="46"/>
                </a:cxn>
                <a:cxn ang="0">
                  <a:pos x="27" y="82"/>
                </a:cxn>
                <a:cxn ang="0">
                  <a:pos x="12" y="121"/>
                </a:cxn>
                <a:cxn ang="0">
                  <a:pos x="4" y="158"/>
                </a:cxn>
                <a:cxn ang="0">
                  <a:pos x="0" y="189"/>
                </a:cxn>
                <a:cxn ang="0">
                  <a:pos x="0" y="210"/>
                </a:cxn>
                <a:cxn ang="0">
                  <a:pos x="3" y="239"/>
                </a:cxn>
                <a:cxn ang="0">
                  <a:pos x="13" y="356"/>
                </a:cxn>
                <a:cxn ang="0">
                  <a:pos x="29" y="507"/>
                </a:cxn>
                <a:cxn ang="0">
                  <a:pos x="39" y="618"/>
                </a:cxn>
                <a:cxn ang="0">
                  <a:pos x="353" y="643"/>
                </a:cxn>
                <a:cxn ang="0">
                  <a:pos x="565" y="618"/>
                </a:cxn>
                <a:cxn ang="0">
                  <a:pos x="776" y="643"/>
                </a:cxn>
                <a:cxn ang="0">
                  <a:pos x="1089" y="618"/>
                </a:cxn>
                <a:cxn ang="0">
                  <a:pos x="1101" y="507"/>
                </a:cxn>
                <a:cxn ang="0">
                  <a:pos x="1117" y="356"/>
                </a:cxn>
                <a:cxn ang="0">
                  <a:pos x="1128" y="239"/>
                </a:cxn>
                <a:cxn ang="0">
                  <a:pos x="1130" y="210"/>
                </a:cxn>
                <a:cxn ang="0">
                  <a:pos x="1130" y="189"/>
                </a:cxn>
                <a:cxn ang="0">
                  <a:pos x="1127" y="158"/>
                </a:cxn>
                <a:cxn ang="0">
                  <a:pos x="1119" y="121"/>
                </a:cxn>
                <a:cxn ang="0">
                  <a:pos x="1103" y="82"/>
                </a:cxn>
                <a:cxn ang="0">
                  <a:pos x="1077" y="46"/>
                </a:cxn>
                <a:cxn ang="0">
                  <a:pos x="1037" y="19"/>
                </a:cxn>
                <a:cxn ang="0">
                  <a:pos x="983" y="2"/>
                </a:cxn>
              </a:cxnLst>
              <a:rect l="0" t="0" r="r" b="b"/>
              <a:pathLst>
                <a:path w="1130" h="643">
                  <a:moveTo>
                    <a:pt x="948" y="0"/>
                  </a:moveTo>
                  <a:lnTo>
                    <a:pt x="915" y="2"/>
                  </a:lnTo>
                  <a:lnTo>
                    <a:pt x="885" y="9"/>
                  </a:lnTo>
                  <a:lnTo>
                    <a:pt x="861" y="19"/>
                  </a:lnTo>
                  <a:lnTo>
                    <a:pt x="840" y="31"/>
                  </a:lnTo>
                  <a:lnTo>
                    <a:pt x="823" y="47"/>
                  </a:lnTo>
                  <a:lnTo>
                    <a:pt x="809" y="65"/>
                  </a:lnTo>
                  <a:lnTo>
                    <a:pt x="798" y="83"/>
                  </a:lnTo>
                  <a:lnTo>
                    <a:pt x="789" y="102"/>
                  </a:lnTo>
                  <a:lnTo>
                    <a:pt x="784" y="120"/>
                  </a:lnTo>
                  <a:lnTo>
                    <a:pt x="779" y="138"/>
                  </a:lnTo>
                  <a:lnTo>
                    <a:pt x="777" y="156"/>
                  </a:lnTo>
                  <a:lnTo>
                    <a:pt x="776" y="171"/>
                  </a:lnTo>
                  <a:lnTo>
                    <a:pt x="774" y="185"/>
                  </a:lnTo>
                  <a:lnTo>
                    <a:pt x="776" y="194"/>
                  </a:lnTo>
                  <a:lnTo>
                    <a:pt x="776" y="201"/>
                  </a:lnTo>
                  <a:lnTo>
                    <a:pt x="776" y="203"/>
                  </a:lnTo>
                  <a:lnTo>
                    <a:pt x="565" y="203"/>
                  </a:lnTo>
                  <a:lnTo>
                    <a:pt x="353" y="203"/>
                  </a:lnTo>
                  <a:lnTo>
                    <a:pt x="353" y="201"/>
                  </a:lnTo>
                  <a:lnTo>
                    <a:pt x="353" y="194"/>
                  </a:lnTo>
                  <a:lnTo>
                    <a:pt x="354" y="185"/>
                  </a:lnTo>
                  <a:lnTo>
                    <a:pt x="353" y="171"/>
                  </a:lnTo>
                  <a:lnTo>
                    <a:pt x="352" y="156"/>
                  </a:lnTo>
                  <a:lnTo>
                    <a:pt x="349" y="138"/>
                  </a:lnTo>
                  <a:lnTo>
                    <a:pt x="346" y="120"/>
                  </a:lnTo>
                  <a:lnTo>
                    <a:pt x="339" y="102"/>
                  </a:lnTo>
                  <a:lnTo>
                    <a:pt x="331" y="83"/>
                  </a:lnTo>
                  <a:lnTo>
                    <a:pt x="321" y="65"/>
                  </a:lnTo>
                  <a:lnTo>
                    <a:pt x="307" y="47"/>
                  </a:lnTo>
                  <a:lnTo>
                    <a:pt x="289" y="31"/>
                  </a:lnTo>
                  <a:lnTo>
                    <a:pt x="269" y="19"/>
                  </a:lnTo>
                  <a:lnTo>
                    <a:pt x="243" y="9"/>
                  </a:lnTo>
                  <a:lnTo>
                    <a:pt x="215" y="2"/>
                  </a:lnTo>
                  <a:lnTo>
                    <a:pt x="180" y="0"/>
                  </a:lnTo>
                  <a:lnTo>
                    <a:pt x="147" y="2"/>
                  </a:lnTo>
                  <a:lnTo>
                    <a:pt x="117" y="8"/>
                  </a:lnTo>
                  <a:lnTo>
                    <a:pt x="92" y="19"/>
                  </a:lnTo>
                  <a:lnTo>
                    <a:pt x="70" y="31"/>
                  </a:lnTo>
                  <a:lnTo>
                    <a:pt x="53" y="46"/>
                  </a:lnTo>
                  <a:lnTo>
                    <a:pt x="38" y="64"/>
                  </a:lnTo>
                  <a:lnTo>
                    <a:pt x="27" y="82"/>
                  </a:lnTo>
                  <a:lnTo>
                    <a:pt x="18" y="102"/>
                  </a:lnTo>
                  <a:lnTo>
                    <a:pt x="12" y="121"/>
                  </a:lnTo>
                  <a:lnTo>
                    <a:pt x="6" y="140"/>
                  </a:lnTo>
                  <a:lnTo>
                    <a:pt x="4" y="158"/>
                  </a:lnTo>
                  <a:lnTo>
                    <a:pt x="1" y="174"/>
                  </a:lnTo>
                  <a:lnTo>
                    <a:pt x="0" y="189"/>
                  </a:lnTo>
                  <a:lnTo>
                    <a:pt x="0" y="202"/>
                  </a:lnTo>
                  <a:lnTo>
                    <a:pt x="0" y="210"/>
                  </a:lnTo>
                  <a:lnTo>
                    <a:pt x="0" y="216"/>
                  </a:lnTo>
                  <a:lnTo>
                    <a:pt x="3" y="239"/>
                  </a:lnTo>
                  <a:lnTo>
                    <a:pt x="7" y="288"/>
                  </a:lnTo>
                  <a:lnTo>
                    <a:pt x="13" y="356"/>
                  </a:lnTo>
                  <a:lnTo>
                    <a:pt x="21" y="432"/>
                  </a:lnTo>
                  <a:lnTo>
                    <a:pt x="29" y="507"/>
                  </a:lnTo>
                  <a:lnTo>
                    <a:pt x="35" y="572"/>
                  </a:lnTo>
                  <a:lnTo>
                    <a:pt x="39" y="618"/>
                  </a:lnTo>
                  <a:lnTo>
                    <a:pt x="42" y="635"/>
                  </a:lnTo>
                  <a:lnTo>
                    <a:pt x="353" y="643"/>
                  </a:lnTo>
                  <a:lnTo>
                    <a:pt x="375" y="618"/>
                  </a:lnTo>
                  <a:lnTo>
                    <a:pt x="565" y="618"/>
                  </a:lnTo>
                  <a:lnTo>
                    <a:pt x="755" y="618"/>
                  </a:lnTo>
                  <a:lnTo>
                    <a:pt x="776" y="643"/>
                  </a:lnTo>
                  <a:lnTo>
                    <a:pt x="1087" y="635"/>
                  </a:lnTo>
                  <a:lnTo>
                    <a:pt x="1089" y="618"/>
                  </a:lnTo>
                  <a:lnTo>
                    <a:pt x="1094" y="572"/>
                  </a:lnTo>
                  <a:lnTo>
                    <a:pt x="1101" y="507"/>
                  </a:lnTo>
                  <a:lnTo>
                    <a:pt x="1109" y="432"/>
                  </a:lnTo>
                  <a:lnTo>
                    <a:pt x="1117" y="356"/>
                  </a:lnTo>
                  <a:lnTo>
                    <a:pt x="1124" y="288"/>
                  </a:lnTo>
                  <a:lnTo>
                    <a:pt x="1128" y="239"/>
                  </a:lnTo>
                  <a:lnTo>
                    <a:pt x="1130" y="216"/>
                  </a:lnTo>
                  <a:lnTo>
                    <a:pt x="1130" y="210"/>
                  </a:lnTo>
                  <a:lnTo>
                    <a:pt x="1130" y="202"/>
                  </a:lnTo>
                  <a:lnTo>
                    <a:pt x="1130" y="189"/>
                  </a:lnTo>
                  <a:lnTo>
                    <a:pt x="1129" y="174"/>
                  </a:lnTo>
                  <a:lnTo>
                    <a:pt x="1127" y="158"/>
                  </a:lnTo>
                  <a:lnTo>
                    <a:pt x="1125" y="140"/>
                  </a:lnTo>
                  <a:lnTo>
                    <a:pt x="1119" y="121"/>
                  </a:lnTo>
                  <a:lnTo>
                    <a:pt x="1112" y="102"/>
                  </a:lnTo>
                  <a:lnTo>
                    <a:pt x="1103" y="82"/>
                  </a:lnTo>
                  <a:lnTo>
                    <a:pt x="1091" y="64"/>
                  </a:lnTo>
                  <a:lnTo>
                    <a:pt x="1077" y="46"/>
                  </a:lnTo>
                  <a:lnTo>
                    <a:pt x="1059" y="31"/>
                  </a:lnTo>
                  <a:lnTo>
                    <a:pt x="1037" y="19"/>
                  </a:lnTo>
                  <a:lnTo>
                    <a:pt x="1012" y="8"/>
                  </a:lnTo>
                  <a:lnTo>
                    <a:pt x="983" y="2"/>
                  </a:lnTo>
                  <a:lnTo>
                    <a:pt x="948" y="0"/>
                  </a:lnTo>
                  <a:close/>
                </a:path>
              </a:pathLst>
            </a:custGeom>
            <a:solidFill>
              <a:schemeClr val="bg1">
                <a:lumMod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8426" name="Freeform 378"/>
            <p:cNvSpPr>
              <a:spLocks/>
            </p:cNvSpPr>
            <p:nvPr/>
          </p:nvSpPr>
          <p:spPr bwMode="auto">
            <a:xfrm>
              <a:off x="3452813" y="3829050"/>
              <a:ext cx="174625" cy="174625"/>
            </a:xfrm>
            <a:custGeom>
              <a:avLst/>
              <a:gdLst>
                <a:gd name="T0" fmla="*/ 110 w 219"/>
                <a:gd name="T1" fmla="*/ 220 h 220"/>
                <a:gd name="T2" fmla="*/ 131 w 219"/>
                <a:gd name="T3" fmla="*/ 217 h 220"/>
                <a:gd name="T4" fmla="*/ 152 w 219"/>
                <a:gd name="T5" fmla="*/ 211 h 220"/>
                <a:gd name="T6" fmla="*/ 171 w 219"/>
                <a:gd name="T7" fmla="*/ 201 h 220"/>
                <a:gd name="T8" fmla="*/ 187 w 219"/>
                <a:gd name="T9" fmla="*/ 188 h 220"/>
                <a:gd name="T10" fmla="*/ 201 w 219"/>
                <a:gd name="T11" fmla="*/ 171 h 220"/>
                <a:gd name="T12" fmla="*/ 211 w 219"/>
                <a:gd name="T13" fmla="*/ 152 h 220"/>
                <a:gd name="T14" fmla="*/ 217 w 219"/>
                <a:gd name="T15" fmla="*/ 131 h 220"/>
                <a:gd name="T16" fmla="*/ 219 w 219"/>
                <a:gd name="T17" fmla="*/ 109 h 220"/>
                <a:gd name="T18" fmla="*/ 217 w 219"/>
                <a:gd name="T19" fmla="*/ 87 h 220"/>
                <a:gd name="T20" fmla="*/ 211 w 219"/>
                <a:gd name="T21" fmla="*/ 67 h 220"/>
                <a:gd name="T22" fmla="*/ 201 w 219"/>
                <a:gd name="T23" fmla="*/ 48 h 220"/>
                <a:gd name="T24" fmla="*/ 187 w 219"/>
                <a:gd name="T25" fmla="*/ 32 h 220"/>
                <a:gd name="T26" fmla="*/ 171 w 219"/>
                <a:gd name="T27" fmla="*/ 18 h 220"/>
                <a:gd name="T28" fmla="*/ 152 w 219"/>
                <a:gd name="T29" fmla="*/ 9 h 220"/>
                <a:gd name="T30" fmla="*/ 131 w 219"/>
                <a:gd name="T31" fmla="*/ 2 h 220"/>
                <a:gd name="T32" fmla="*/ 110 w 219"/>
                <a:gd name="T33" fmla="*/ 0 h 220"/>
                <a:gd name="T34" fmla="*/ 88 w 219"/>
                <a:gd name="T35" fmla="*/ 2 h 220"/>
                <a:gd name="T36" fmla="*/ 67 w 219"/>
                <a:gd name="T37" fmla="*/ 9 h 220"/>
                <a:gd name="T38" fmla="*/ 48 w 219"/>
                <a:gd name="T39" fmla="*/ 18 h 220"/>
                <a:gd name="T40" fmla="*/ 32 w 219"/>
                <a:gd name="T41" fmla="*/ 32 h 220"/>
                <a:gd name="T42" fmla="*/ 19 w 219"/>
                <a:gd name="T43" fmla="*/ 48 h 220"/>
                <a:gd name="T44" fmla="*/ 8 w 219"/>
                <a:gd name="T45" fmla="*/ 67 h 220"/>
                <a:gd name="T46" fmla="*/ 2 w 219"/>
                <a:gd name="T47" fmla="*/ 87 h 220"/>
                <a:gd name="T48" fmla="*/ 0 w 219"/>
                <a:gd name="T49" fmla="*/ 109 h 220"/>
                <a:gd name="T50" fmla="*/ 2 w 219"/>
                <a:gd name="T51" fmla="*/ 131 h 220"/>
                <a:gd name="T52" fmla="*/ 8 w 219"/>
                <a:gd name="T53" fmla="*/ 152 h 220"/>
                <a:gd name="T54" fmla="*/ 19 w 219"/>
                <a:gd name="T55" fmla="*/ 171 h 220"/>
                <a:gd name="T56" fmla="*/ 32 w 219"/>
                <a:gd name="T57" fmla="*/ 188 h 220"/>
                <a:gd name="T58" fmla="*/ 48 w 219"/>
                <a:gd name="T59" fmla="*/ 201 h 220"/>
                <a:gd name="T60" fmla="*/ 67 w 219"/>
                <a:gd name="T61" fmla="*/ 211 h 220"/>
                <a:gd name="T62" fmla="*/ 88 w 219"/>
                <a:gd name="T63" fmla="*/ 217 h 220"/>
                <a:gd name="T64" fmla="*/ 110 w 219"/>
                <a:gd name="T65" fmla="*/ 220 h 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9"/>
                <a:gd name="T100" fmla="*/ 0 h 220"/>
                <a:gd name="T101" fmla="*/ 219 w 219"/>
                <a:gd name="T102" fmla="*/ 220 h 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9" h="220">
                  <a:moveTo>
                    <a:pt x="110" y="220"/>
                  </a:moveTo>
                  <a:lnTo>
                    <a:pt x="131" y="217"/>
                  </a:lnTo>
                  <a:lnTo>
                    <a:pt x="152" y="211"/>
                  </a:lnTo>
                  <a:lnTo>
                    <a:pt x="171" y="201"/>
                  </a:lnTo>
                  <a:lnTo>
                    <a:pt x="187" y="188"/>
                  </a:lnTo>
                  <a:lnTo>
                    <a:pt x="201" y="171"/>
                  </a:lnTo>
                  <a:lnTo>
                    <a:pt x="211" y="152"/>
                  </a:lnTo>
                  <a:lnTo>
                    <a:pt x="217" y="131"/>
                  </a:lnTo>
                  <a:lnTo>
                    <a:pt x="219" y="109"/>
                  </a:lnTo>
                  <a:lnTo>
                    <a:pt x="217" y="87"/>
                  </a:lnTo>
                  <a:lnTo>
                    <a:pt x="211" y="67"/>
                  </a:lnTo>
                  <a:lnTo>
                    <a:pt x="201" y="48"/>
                  </a:lnTo>
                  <a:lnTo>
                    <a:pt x="187" y="32"/>
                  </a:lnTo>
                  <a:lnTo>
                    <a:pt x="171" y="18"/>
                  </a:lnTo>
                  <a:lnTo>
                    <a:pt x="152" y="9"/>
                  </a:lnTo>
                  <a:lnTo>
                    <a:pt x="131" y="2"/>
                  </a:lnTo>
                  <a:lnTo>
                    <a:pt x="110" y="0"/>
                  </a:lnTo>
                  <a:lnTo>
                    <a:pt x="88" y="2"/>
                  </a:lnTo>
                  <a:lnTo>
                    <a:pt x="67" y="9"/>
                  </a:lnTo>
                  <a:lnTo>
                    <a:pt x="48" y="18"/>
                  </a:lnTo>
                  <a:lnTo>
                    <a:pt x="32" y="32"/>
                  </a:lnTo>
                  <a:lnTo>
                    <a:pt x="19" y="48"/>
                  </a:lnTo>
                  <a:lnTo>
                    <a:pt x="8" y="67"/>
                  </a:lnTo>
                  <a:lnTo>
                    <a:pt x="2" y="87"/>
                  </a:lnTo>
                  <a:lnTo>
                    <a:pt x="0" y="109"/>
                  </a:lnTo>
                  <a:lnTo>
                    <a:pt x="2" y="131"/>
                  </a:lnTo>
                  <a:lnTo>
                    <a:pt x="8" y="152"/>
                  </a:lnTo>
                  <a:lnTo>
                    <a:pt x="19" y="171"/>
                  </a:lnTo>
                  <a:lnTo>
                    <a:pt x="32" y="188"/>
                  </a:lnTo>
                  <a:lnTo>
                    <a:pt x="48" y="201"/>
                  </a:lnTo>
                  <a:lnTo>
                    <a:pt x="67" y="211"/>
                  </a:lnTo>
                  <a:lnTo>
                    <a:pt x="88" y="217"/>
                  </a:lnTo>
                  <a:lnTo>
                    <a:pt x="110" y="220"/>
                  </a:lnTo>
                  <a:close/>
                </a:path>
              </a:pathLst>
            </a:custGeom>
            <a:solidFill>
              <a:srgbClr val="FFFFFF"/>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427" name="Freeform 379"/>
            <p:cNvSpPr>
              <a:spLocks/>
            </p:cNvSpPr>
            <p:nvPr/>
          </p:nvSpPr>
          <p:spPr bwMode="auto">
            <a:xfrm>
              <a:off x="4056063" y="3829050"/>
              <a:ext cx="174625" cy="174625"/>
            </a:xfrm>
            <a:custGeom>
              <a:avLst/>
              <a:gdLst>
                <a:gd name="T0" fmla="*/ 111 w 220"/>
                <a:gd name="T1" fmla="*/ 220 h 220"/>
                <a:gd name="T2" fmla="*/ 89 w 220"/>
                <a:gd name="T3" fmla="*/ 217 h 220"/>
                <a:gd name="T4" fmla="*/ 68 w 220"/>
                <a:gd name="T5" fmla="*/ 211 h 220"/>
                <a:gd name="T6" fmla="*/ 49 w 220"/>
                <a:gd name="T7" fmla="*/ 201 h 220"/>
                <a:gd name="T8" fmla="*/ 33 w 220"/>
                <a:gd name="T9" fmla="*/ 188 h 220"/>
                <a:gd name="T10" fmla="*/ 19 w 220"/>
                <a:gd name="T11" fmla="*/ 171 h 220"/>
                <a:gd name="T12" fmla="*/ 10 w 220"/>
                <a:gd name="T13" fmla="*/ 152 h 220"/>
                <a:gd name="T14" fmla="*/ 3 w 220"/>
                <a:gd name="T15" fmla="*/ 131 h 220"/>
                <a:gd name="T16" fmla="*/ 0 w 220"/>
                <a:gd name="T17" fmla="*/ 109 h 220"/>
                <a:gd name="T18" fmla="*/ 3 w 220"/>
                <a:gd name="T19" fmla="*/ 87 h 220"/>
                <a:gd name="T20" fmla="*/ 10 w 220"/>
                <a:gd name="T21" fmla="*/ 67 h 220"/>
                <a:gd name="T22" fmla="*/ 19 w 220"/>
                <a:gd name="T23" fmla="*/ 48 h 220"/>
                <a:gd name="T24" fmla="*/ 33 w 220"/>
                <a:gd name="T25" fmla="*/ 32 h 220"/>
                <a:gd name="T26" fmla="*/ 49 w 220"/>
                <a:gd name="T27" fmla="*/ 18 h 220"/>
                <a:gd name="T28" fmla="*/ 68 w 220"/>
                <a:gd name="T29" fmla="*/ 9 h 220"/>
                <a:gd name="T30" fmla="*/ 89 w 220"/>
                <a:gd name="T31" fmla="*/ 2 h 220"/>
                <a:gd name="T32" fmla="*/ 111 w 220"/>
                <a:gd name="T33" fmla="*/ 0 h 220"/>
                <a:gd name="T34" fmla="*/ 133 w 220"/>
                <a:gd name="T35" fmla="*/ 2 h 220"/>
                <a:gd name="T36" fmla="*/ 154 w 220"/>
                <a:gd name="T37" fmla="*/ 9 h 220"/>
                <a:gd name="T38" fmla="*/ 172 w 220"/>
                <a:gd name="T39" fmla="*/ 18 h 220"/>
                <a:gd name="T40" fmla="*/ 188 w 220"/>
                <a:gd name="T41" fmla="*/ 32 h 220"/>
                <a:gd name="T42" fmla="*/ 202 w 220"/>
                <a:gd name="T43" fmla="*/ 48 h 220"/>
                <a:gd name="T44" fmla="*/ 211 w 220"/>
                <a:gd name="T45" fmla="*/ 67 h 220"/>
                <a:gd name="T46" fmla="*/ 218 w 220"/>
                <a:gd name="T47" fmla="*/ 87 h 220"/>
                <a:gd name="T48" fmla="*/ 220 w 220"/>
                <a:gd name="T49" fmla="*/ 109 h 220"/>
                <a:gd name="T50" fmla="*/ 218 w 220"/>
                <a:gd name="T51" fmla="*/ 131 h 220"/>
                <a:gd name="T52" fmla="*/ 211 w 220"/>
                <a:gd name="T53" fmla="*/ 152 h 220"/>
                <a:gd name="T54" fmla="*/ 202 w 220"/>
                <a:gd name="T55" fmla="*/ 171 h 220"/>
                <a:gd name="T56" fmla="*/ 188 w 220"/>
                <a:gd name="T57" fmla="*/ 188 h 220"/>
                <a:gd name="T58" fmla="*/ 172 w 220"/>
                <a:gd name="T59" fmla="*/ 201 h 220"/>
                <a:gd name="T60" fmla="*/ 154 w 220"/>
                <a:gd name="T61" fmla="*/ 211 h 220"/>
                <a:gd name="T62" fmla="*/ 133 w 220"/>
                <a:gd name="T63" fmla="*/ 217 h 220"/>
                <a:gd name="T64" fmla="*/ 111 w 220"/>
                <a:gd name="T65" fmla="*/ 220 h 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0"/>
                <a:gd name="T100" fmla="*/ 0 h 220"/>
                <a:gd name="T101" fmla="*/ 220 w 220"/>
                <a:gd name="T102" fmla="*/ 220 h 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0" h="220">
                  <a:moveTo>
                    <a:pt x="111" y="220"/>
                  </a:moveTo>
                  <a:lnTo>
                    <a:pt x="89" y="217"/>
                  </a:lnTo>
                  <a:lnTo>
                    <a:pt x="68" y="211"/>
                  </a:lnTo>
                  <a:lnTo>
                    <a:pt x="49" y="201"/>
                  </a:lnTo>
                  <a:lnTo>
                    <a:pt x="33" y="188"/>
                  </a:lnTo>
                  <a:lnTo>
                    <a:pt x="19" y="171"/>
                  </a:lnTo>
                  <a:lnTo>
                    <a:pt x="10" y="152"/>
                  </a:lnTo>
                  <a:lnTo>
                    <a:pt x="3" y="131"/>
                  </a:lnTo>
                  <a:lnTo>
                    <a:pt x="0" y="109"/>
                  </a:lnTo>
                  <a:lnTo>
                    <a:pt x="3" y="87"/>
                  </a:lnTo>
                  <a:lnTo>
                    <a:pt x="10" y="67"/>
                  </a:lnTo>
                  <a:lnTo>
                    <a:pt x="19" y="48"/>
                  </a:lnTo>
                  <a:lnTo>
                    <a:pt x="33" y="32"/>
                  </a:lnTo>
                  <a:lnTo>
                    <a:pt x="49" y="18"/>
                  </a:lnTo>
                  <a:lnTo>
                    <a:pt x="68" y="9"/>
                  </a:lnTo>
                  <a:lnTo>
                    <a:pt x="89" y="2"/>
                  </a:lnTo>
                  <a:lnTo>
                    <a:pt x="111" y="0"/>
                  </a:lnTo>
                  <a:lnTo>
                    <a:pt x="133" y="2"/>
                  </a:lnTo>
                  <a:lnTo>
                    <a:pt x="154" y="9"/>
                  </a:lnTo>
                  <a:lnTo>
                    <a:pt x="172" y="18"/>
                  </a:lnTo>
                  <a:lnTo>
                    <a:pt x="188" y="32"/>
                  </a:lnTo>
                  <a:lnTo>
                    <a:pt x="202" y="48"/>
                  </a:lnTo>
                  <a:lnTo>
                    <a:pt x="211" y="67"/>
                  </a:lnTo>
                  <a:lnTo>
                    <a:pt x="218" y="87"/>
                  </a:lnTo>
                  <a:lnTo>
                    <a:pt x="220" y="109"/>
                  </a:lnTo>
                  <a:lnTo>
                    <a:pt x="218" y="131"/>
                  </a:lnTo>
                  <a:lnTo>
                    <a:pt x="211" y="152"/>
                  </a:lnTo>
                  <a:lnTo>
                    <a:pt x="202" y="171"/>
                  </a:lnTo>
                  <a:lnTo>
                    <a:pt x="188" y="188"/>
                  </a:lnTo>
                  <a:lnTo>
                    <a:pt x="172" y="201"/>
                  </a:lnTo>
                  <a:lnTo>
                    <a:pt x="154" y="211"/>
                  </a:lnTo>
                  <a:lnTo>
                    <a:pt x="133" y="217"/>
                  </a:lnTo>
                  <a:lnTo>
                    <a:pt x="111" y="220"/>
                  </a:lnTo>
                  <a:close/>
                </a:path>
              </a:pathLst>
            </a:custGeom>
            <a:solidFill>
              <a:srgbClr val="FFFFFF"/>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428" name="Rectangle 380"/>
            <p:cNvSpPr>
              <a:spLocks noChangeArrowheads="1"/>
            </p:cNvSpPr>
            <p:nvPr/>
          </p:nvSpPr>
          <p:spPr bwMode="auto">
            <a:xfrm>
              <a:off x="4067175" y="4225925"/>
              <a:ext cx="147638" cy="42863"/>
            </a:xfrm>
            <a:prstGeom prst="rect">
              <a:avLst/>
            </a:prstGeom>
            <a:solidFill>
              <a:schemeClr val="bg2"/>
            </a:solidFill>
            <a:ln w="9525">
              <a:noFill/>
              <a:miter lim="800000"/>
              <a:headEnd/>
              <a:tailEnd/>
            </a:ln>
          </p:spPr>
          <p:txBody>
            <a:bodyPr/>
            <a:lstStyle/>
            <a:p>
              <a:pPr fontAlgn="base">
                <a:lnSpc>
                  <a:spcPct val="90000"/>
                </a:lnSpc>
                <a:spcBef>
                  <a:spcPct val="0"/>
                </a:spcBef>
                <a:spcAft>
                  <a:spcPct val="0"/>
                </a:spcAft>
              </a:pPr>
              <a:endParaRPr lang="en-US">
                <a:solidFill>
                  <a:srgbClr val="000000"/>
                </a:solidFill>
                <a:latin typeface="Arial" charset="0"/>
                <a:cs typeface="Arial" charset="0"/>
              </a:endParaRPr>
            </a:p>
          </p:txBody>
        </p:sp>
        <p:sp>
          <p:nvSpPr>
            <p:cNvPr id="8429" name="Freeform 381"/>
            <p:cNvSpPr>
              <a:spLocks/>
            </p:cNvSpPr>
            <p:nvPr/>
          </p:nvSpPr>
          <p:spPr bwMode="auto">
            <a:xfrm>
              <a:off x="3667125" y="3998913"/>
              <a:ext cx="349250" cy="219075"/>
            </a:xfrm>
            <a:custGeom>
              <a:avLst/>
              <a:gdLst>
                <a:gd name="T0" fmla="*/ 220 w 440"/>
                <a:gd name="T1" fmla="*/ 0 h 276"/>
                <a:gd name="T2" fmla="*/ 0 w 440"/>
                <a:gd name="T3" fmla="*/ 0 h 276"/>
                <a:gd name="T4" fmla="*/ 0 w 440"/>
                <a:gd name="T5" fmla="*/ 276 h 276"/>
                <a:gd name="T6" fmla="*/ 220 w 440"/>
                <a:gd name="T7" fmla="*/ 276 h 276"/>
                <a:gd name="T8" fmla="*/ 440 w 440"/>
                <a:gd name="T9" fmla="*/ 276 h 276"/>
                <a:gd name="T10" fmla="*/ 440 w 440"/>
                <a:gd name="T11" fmla="*/ 0 h 276"/>
                <a:gd name="T12" fmla="*/ 220 w 440"/>
                <a:gd name="T13" fmla="*/ 0 h 276"/>
                <a:gd name="T14" fmla="*/ 0 60000 65536"/>
                <a:gd name="T15" fmla="*/ 0 60000 65536"/>
                <a:gd name="T16" fmla="*/ 0 60000 65536"/>
                <a:gd name="T17" fmla="*/ 0 60000 65536"/>
                <a:gd name="T18" fmla="*/ 0 60000 65536"/>
                <a:gd name="T19" fmla="*/ 0 60000 65536"/>
                <a:gd name="T20" fmla="*/ 0 60000 65536"/>
                <a:gd name="T21" fmla="*/ 0 w 440"/>
                <a:gd name="T22" fmla="*/ 0 h 276"/>
                <a:gd name="T23" fmla="*/ 440 w 440"/>
                <a:gd name="T24" fmla="*/ 276 h 2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0" h="276">
                  <a:moveTo>
                    <a:pt x="220" y="0"/>
                  </a:moveTo>
                  <a:lnTo>
                    <a:pt x="0" y="0"/>
                  </a:lnTo>
                  <a:lnTo>
                    <a:pt x="0" y="276"/>
                  </a:lnTo>
                  <a:lnTo>
                    <a:pt x="220" y="276"/>
                  </a:lnTo>
                  <a:lnTo>
                    <a:pt x="440" y="276"/>
                  </a:lnTo>
                  <a:lnTo>
                    <a:pt x="440" y="0"/>
                  </a:lnTo>
                  <a:lnTo>
                    <a:pt x="220" y="0"/>
                  </a:lnTo>
                  <a:close/>
                </a:path>
              </a:pathLst>
            </a:custGeom>
            <a:solidFill>
              <a:schemeClr val="bg1"/>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1406" name="Rectangle 382"/>
            <p:cNvSpPr>
              <a:spLocks noChangeArrowheads="1"/>
            </p:cNvSpPr>
            <p:nvPr/>
          </p:nvSpPr>
          <p:spPr bwMode="auto">
            <a:xfrm>
              <a:off x="3732213" y="3985492"/>
              <a:ext cx="29448" cy="240433"/>
            </a:xfrm>
            <a:prstGeom prst="rect">
              <a:avLst/>
            </a:prstGeom>
            <a:solidFill>
              <a:schemeClr val="bg1">
                <a:lumMod val="50000"/>
              </a:schemeClr>
            </a:solidFill>
            <a:ln w="9525">
              <a:noFill/>
              <a:miter lim="800000"/>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407" name="Rectangle 383"/>
            <p:cNvSpPr>
              <a:spLocks noChangeArrowheads="1"/>
            </p:cNvSpPr>
            <p:nvPr/>
          </p:nvSpPr>
          <p:spPr bwMode="auto">
            <a:xfrm>
              <a:off x="3825467" y="3990397"/>
              <a:ext cx="34355" cy="245341"/>
            </a:xfrm>
            <a:prstGeom prst="rect">
              <a:avLst/>
            </a:prstGeom>
            <a:solidFill>
              <a:schemeClr val="bg1">
                <a:lumMod val="50000"/>
              </a:schemeClr>
            </a:solidFill>
            <a:ln w="9525">
              <a:noFill/>
              <a:miter lim="800000"/>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408" name="Rectangle 384"/>
            <p:cNvSpPr>
              <a:spLocks noChangeArrowheads="1"/>
            </p:cNvSpPr>
            <p:nvPr/>
          </p:nvSpPr>
          <p:spPr bwMode="auto">
            <a:xfrm>
              <a:off x="3918718" y="3985492"/>
              <a:ext cx="34358" cy="240433"/>
            </a:xfrm>
            <a:prstGeom prst="rect">
              <a:avLst/>
            </a:prstGeom>
            <a:solidFill>
              <a:schemeClr val="bg1">
                <a:lumMod val="50000"/>
              </a:schemeClr>
            </a:solidFill>
            <a:ln w="9525">
              <a:noFill/>
              <a:miter lim="800000"/>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1409" name="Freeform 385"/>
            <p:cNvSpPr>
              <a:spLocks/>
            </p:cNvSpPr>
            <p:nvPr/>
          </p:nvSpPr>
          <p:spPr bwMode="auto">
            <a:xfrm>
              <a:off x="3143250" y="3411392"/>
              <a:ext cx="333746" cy="902855"/>
            </a:xfrm>
            <a:custGeom>
              <a:avLst/>
              <a:gdLst/>
              <a:ahLst/>
              <a:cxnLst>
                <a:cxn ang="0">
                  <a:pos x="303" y="0"/>
                </a:cxn>
                <a:cxn ang="0">
                  <a:pos x="0" y="77"/>
                </a:cxn>
                <a:cxn ang="0">
                  <a:pos x="190" y="1139"/>
                </a:cxn>
                <a:cxn ang="0">
                  <a:pos x="422" y="1075"/>
                </a:cxn>
                <a:cxn ang="0">
                  <a:pos x="418" y="1014"/>
                </a:cxn>
                <a:cxn ang="0">
                  <a:pos x="229" y="1062"/>
                </a:cxn>
                <a:cxn ang="0">
                  <a:pos x="69" y="116"/>
                </a:cxn>
                <a:cxn ang="0">
                  <a:pos x="315" y="52"/>
                </a:cxn>
                <a:cxn ang="0">
                  <a:pos x="303" y="0"/>
                </a:cxn>
              </a:cxnLst>
              <a:rect l="0" t="0" r="r" b="b"/>
              <a:pathLst>
                <a:path w="422" h="1139">
                  <a:moveTo>
                    <a:pt x="303" y="0"/>
                  </a:moveTo>
                  <a:lnTo>
                    <a:pt x="0" y="77"/>
                  </a:lnTo>
                  <a:lnTo>
                    <a:pt x="190" y="1139"/>
                  </a:lnTo>
                  <a:lnTo>
                    <a:pt x="422" y="1075"/>
                  </a:lnTo>
                  <a:lnTo>
                    <a:pt x="418" y="1014"/>
                  </a:lnTo>
                  <a:lnTo>
                    <a:pt x="229" y="1062"/>
                  </a:lnTo>
                  <a:lnTo>
                    <a:pt x="69" y="116"/>
                  </a:lnTo>
                  <a:lnTo>
                    <a:pt x="315" y="52"/>
                  </a:lnTo>
                  <a:lnTo>
                    <a:pt x="303" y="0"/>
                  </a:lnTo>
                  <a:close/>
                </a:path>
              </a:pathLst>
            </a:custGeom>
            <a:solidFill>
              <a:schemeClr val="bg1">
                <a:lumMod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8434" name="Rectangle 386"/>
            <p:cNvSpPr>
              <a:spLocks noChangeArrowheads="1"/>
            </p:cNvSpPr>
            <p:nvPr/>
          </p:nvSpPr>
          <p:spPr bwMode="auto">
            <a:xfrm>
              <a:off x="3467100" y="4225925"/>
              <a:ext cx="147638" cy="42863"/>
            </a:xfrm>
            <a:prstGeom prst="rect">
              <a:avLst/>
            </a:prstGeom>
            <a:solidFill>
              <a:schemeClr val="bg2"/>
            </a:solidFill>
            <a:ln w="9525">
              <a:noFill/>
              <a:miter lim="800000"/>
              <a:headEnd/>
              <a:tailEnd/>
            </a:ln>
          </p:spPr>
          <p:txBody>
            <a:bodyPr/>
            <a:lstStyle/>
            <a:p>
              <a:pPr fontAlgn="base">
                <a:lnSpc>
                  <a:spcPct val="90000"/>
                </a:lnSpc>
                <a:spcBef>
                  <a:spcPct val="0"/>
                </a:spcBef>
                <a:spcAft>
                  <a:spcPct val="0"/>
                </a:spcAft>
              </a:pPr>
              <a:endParaRPr lang="en-US">
                <a:solidFill>
                  <a:srgbClr val="000000"/>
                </a:solidFill>
                <a:latin typeface="Arial" charset="0"/>
                <a:cs typeface="Arial" charset="0"/>
              </a:endParaRPr>
            </a:p>
          </p:txBody>
        </p:sp>
      </p:grpSp>
      <p:grpSp>
        <p:nvGrpSpPr>
          <p:cNvPr id="15" name="Group 571"/>
          <p:cNvGrpSpPr>
            <a:grpSpLocks/>
          </p:cNvGrpSpPr>
          <p:nvPr/>
        </p:nvGrpSpPr>
        <p:grpSpPr bwMode="auto">
          <a:xfrm>
            <a:off x="3222625" y="3843338"/>
            <a:ext cx="304800" cy="304800"/>
            <a:chOff x="4119563" y="2976563"/>
            <a:chExt cx="904875" cy="904875"/>
          </a:xfrm>
        </p:grpSpPr>
        <p:sp>
          <p:nvSpPr>
            <p:cNvPr id="8436" name="AutoShape 66"/>
            <p:cNvSpPr>
              <a:spLocks noChangeAspect="1" noChangeArrowheads="1" noTextEdit="1"/>
            </p:cNvSpPr>
            <p:nvPr/>
          </p:nvSpPr>
          <p:spPr bwMode="auto">
            <a:xfrm>
              <a:off x="4119563" y="2976563"/>
              <a:ext cx="904875" cy="904875"/>
            </a:xfrm>
            <a:prstGeom prst="rect">
              <a:avLst/>
            </a:prstGeom>
            <a:noFill/>
            <a:ln w="9525">
              <a:noFill/>
              <a:miter lim="800000"/>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437" name="Freeform 68"/>
            <p:cNvSpPr>
              <a:spLocks/>
            </p:cNvSpPr>
            <p:nvPr/>
          </p:nvSpPr>
          <p:spPr bwMode="auto">
            <a:xfrm>
              <a:off x="4143376" y="3014663"/>
              <a:ext cx="839788" cy="842963"/>
            </a:xfrm>
            <a:custGeom>
              <a:avLst/>
              <a:gdLst>
                <a:gd name="T0" fmla="*/ 107 w 1058"/>
                <a:gd name="T1" fmla="*/ 1062 h 1062"/>
                <a:gd name="T2" fmla="*/ 85 w 1058"/>
                <a:gd name="T3" fmla="*/ 1060 h 1062"/>
                <a:gd name="T4" fmla="*/ 66 w 1058"/>
                <a:gd name="T5" fmla="*/ 1054 h 1062"/>
                <a:gd name="T6" fmla="*/ 47 w 1058"/>
                <a:gd name="T7" fmla="*/ 1044 h 1062"/>
                <a:gd name="T8" fmla="*/ 31 w 1058"/>
                <a:gd name="T9" fmla="*/ 1031 h 1062"/>
                <a:gd name="T10" fmla="*/ 18 w 1058"/>
                <a:gd name="T11" fmla="*/ 1015 h 1062"/>
                <a:gd name="T12" fmla="*/ 8 w 1058"/>
                <a:gd name="T13" fmla="*/ 996 h 1062"/>
                <a:gd name="T14" fmla="*/ 2 w 1058"/>
                <a:gd name="T15" fmla="*/ 977 h 1062"/>
                <a:gd name="T16" fmla="*/ 0 w 1058"/>
                <a:gd name="T17" fmla="*/ 955 h 1062"/>
                <a:gd name="T18" fmla="*/ 0 w 1058"/>
                <a:gd name="T19" fmla="*/ 107 h 1062"/>
                <a:gd name="T20" fmla="*/ 2 w 1058"/>
                <a:gd name="T21" fmla="*/ 86 h 1062"/>
                <a:gd name="T22" fmla="*/ 8 w 1058"/>
                <a:gd name="T23" fmla="*/ 66 h 1062"/>
                <a:gd name="T24" fmla="*/ 18 w 1058"/>
                <a:gd name="T25" fmla="*/ 48 h 1062"/>
                <a:gd name="T26" fmla="*/ 31 w 1058"/>
                <a:gd name="T27" fmla="*/ 31 h 1062"/>
                <a:gd name="T28" fmla="*/ 47 w 1058"/>
                <a:gd name="T29" fmla="*/ 19 h 1062"/>
                <a:gd name="T30" fmla="*/ 66 w 1058"/>
                <a:gd name="T31" fmla="*/ 8 h 1062"/>
                <a:gd name="T32" fmla="*/ 85 w 1058"/>
                <a:gd name="T33" fmla="*/ 3 h 1062"/>
                <a:gd name="T34" fmla="*/ 107 w 1058"/>
                <a:gd name="T35" fmla="*/ 0 h 1062"/>
                <a:gd name="T36" fmla="*/ 951 w 1058"/>
                <a:gd name="T37" fmla="*/ 0 h 1062"/>
                <a:gd name="T38" fmla="*/ 973 w 1058"/>
                <a:gd name="T39" fmla="*/ 3 h 1062"/>
                <a:gd name="T40" fmla="*/ 993 w 1058"/>
                <a:gd name="T41" fmla="*/ 8 h 1062"/>
                <a:gd name="T42" fmla="*/ 1011 w 1058"/>
                <a:gd name="T43" fmla="*/ 19 h 1062"/>
                <a:gd name="T44" fmla="*/ 1027 w 1058"/>
                <a:gd name="T45" fmla="*/ 31 h 1062"/>
                <a:gd name="T46" fmla="*/ 1040 w 1058"/>
                <a:gd name="T47" fmla="*/ 48 h 1062"/>
                <a:gd name="T48" fmla="*/ 1050 w 1058"/>
                <a:gd name="T49" fmla="*/ 66 h 1062"/>
                <a:gd name="T50" fmla="*/ 1056 w 1058"/>
                <a:gd name="T51" fmla="*/ 86 h 1062"/>
                <a:gd name="T52" fmla="*/ 1058 w 1058"/>
                <a:gd name="T53" fmla="*/ 107 h 1062"/>
                <a:gd name="T54" fmla="*/ 1058 w 1058"/>
                <a:gd name="T55" fmla="*/ 955 h 1062"/>
                <a:gd name="T56" fmla="*/ 1056 w 1058"/>
                <a:gd name="T57" fmla="*/ 977 h 1062"/>
                <a:gd name="T58" fmla="*/ 1050 w 1058"/>
                <a:gd name="T59" fmla="*/ 996 h 1062"/>
                <a:gd name="T60" fmla="*/ 1040 w 1058"/>
                <a:gd name="T61" fmla="*/ 1015 h 1062"/>
                <a:gd name="T62" fmla="*/ 1027 w 1058"/>
                <a:gd name="T63" fmla="*/ 1031 h 1062"/>
                <a:gd name="T64" fmla="*/ 1011 w 1058"/>
                <a:gd name="T65" fmla="*/ 1044 h 1062"/>
                <a:gd name="T66" fmla="*/ 993 w 1058"/>
                <a:gd name="T67" fmla="*/ 1054 h 1062"/>
                <a:gd name="T68" fmla="*/ 973 w 1058"/>
                <a:gd name="T69" fmla="*/ 1060 h 1062"/>
                <a:gd name="T70" fmla="*/ 951 w 1058"/>
                <a:gd name="T71" fmla="*/ 1062 h 1062"/>
                <a:gd name="T72" fmla="*/ 107 w 1058"/>
                <a:gd name="T73" fmla="*/ 1062 h 10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58"/>
                <a:gd name="T112" fmla="*/ 0 h 1062"/>
                <a:gd name="T113" fmla="*/ 1058 w 1058"/>
                <a:gd name="T114" fmla="*/ 1062 h 10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58" h="1062">
                  <a:moveTo>
                    <a:pt x="107" y="1062"/>
                  </a:moveTo>
                  <a:lnTo>
                    <a:pt x="85" y="1060"/>
                  </a:lnTo>
                  <a:lnTo>
                    <a:pt x="66" y="1054"/>
                  </a:lnTo>
                  <a:lnTo>
                    <a:pt x="47" y="1044"/>
                  </a:lnTo>
                  <a:lnTo>
                    <a:pt x="31" y="1031"/>
                  </a:lnTo>
                  <a:lnTo>
                    <a:pt x="18" y="1015"/>
                  </a:lnTo>
                  <a:lnTo>
                    <a:pt x="8" y="996"/>
                  </a:lnTo>
                  <a:lnTo>
                    <a:pt x="2" y="977"/>
                  </a:lnTo>
                  <a:lnTo>
                    <a:pt x="0" y="955"/>
                  </a:lnTo>
                  <a:lnTo>
                    <a:pt x="0" y="107"/>
                  </a:lnTo>
                  <a:lnTo>
                    <a:pt x="2" y="86"/>
                  </a:lnTo>
                  <a:lnTo>
                    <a:pt x="8" y="66"/>
                  </a:lnTo>
                  <a:lnTo>
                    <a:pt x="18" y="48"/>
                  </a:lnTo>
                  <a:lnTo>
                    <a:pt x="31" y="31"/>
                  </a:lnTo>
                  <a:lnTo>
                    <a:pt x="47" y="19"/>
                  </a:lnTo>
                  <a:lnTo>
                    <a:pt x="66" y="8"/>
                  </a:lnTo>
                  <a:lnTo>
                    <a:pt x="85" y="3"/>
                  </a:lnTo>
                  <a:lnTo>
                    <a:pt x="107" y="0"/>
                  </a:lnTo>
                  <a:lnTo>
                    <a:pt x="951" y="0"/>
                  </a:lnTo>
                  <a:lnTo>
                    <a:pt x="973" y="3"/>
                  </a:lnTo>
                  <a:lnTo>
                    <a:pt x="993" y="8"/>
                  </a:lnTo>
                  <a:lnTo>
                    <a:pt x="1011" y="19"/>
                  </a:lnTo>
                  <a:lnTo>
                    <a:pt x="1027" y="31"/>
                  </a:lnTo>
                  <a:lnTo>
                    <a:pt x="1040" y="48"/>
                  </a:lnTo>
                  <a:lnTo>
                    <a:pt x="1050" y="66"/>
                  </a:lnTo>
                  <a:lnTo>
                    <a:pt x="1056" y="86"/>
                  </a:lnTo>
                  <a:lnTo>
                    <a:pt x="1058" y="107"/>
                  </a:lnTo>
                  <a:lnTo>
                    <a:pt x="1058" y="955"/>
                  </a:lnTo>
                  <a:lnTo>
                    <a:pt x="1056" y="977"/>
                  </a:lnTo>
                  <a:lnTo>
                    <a:pt x="1050" y="996"/>
                  </a:lnTo>
                  <a:lnTo>
                    <a:pt x="1040" y="1015"/>
                  </a:lnTo>
                  <a:lnTo>
                    <a:pt x="1027" y="1031"/>
                  </a:lnTo>
                  <a:lnTo>
                    <a:pt x="1011" y="1044"/>
                  </a:lnTo>
                  <a:lnTo>
                    <a:pt x="993" y="1054"/>
                  </a:lnTo>
                  <a:lnTo>
                    <a:pt x="973" y="1060"/>
                  </a:lnTo>
                  <a:lnTo>
                    <a:pt x="951" y="1062"/>
                  </a:lnTo>
                  <a:lnTo>
                    <a:pt x="107" y="1062"/>
                  </a:lnTo>
                  <a:close/>
                </a:path>
              </a:pathLst>
            </a:custGeom>
            <a:solidFill>
              <a:schemeClr val="bg1"/>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575" name="Freeform 69"/>
            <p:cNvSpPr>
              <a:spLocks/>
            </p:cNvSpPr>
            <p:nvPr/>
          </p:nvSpPr>
          <p:spPr bwMode="auto">
            <a:xfrm>
              <a:off x="4119563" y="2976563"/>
              <a:ext cx="904875" cy="904875"/>
            </a:xfrm>
            <a:custGeom>
              <a:avLst/>
              <a:gdLst/>
              <a:ahLst/>
              <a:cxnLst>
                <a:cxn ang="0">
                  <a:pos x="52" y="32"/>
                </a:cxn>
                <a:cxn ang="0">
                  <a:pos x="75" y="17"/>
                </a:cxn>
                <a:cxn ang="0">
                  <a:pos x="100" y="6"/>
                </a:cxn>
                <a:cxn ang="0">
                  <a:pos x="127" y="1"/>
                </a:cxn>
                <a:cxn ang="0">
                  <a:pos x="1000" y="0"/>
                </a:cxn>
                <a:cxn ang="0">
                  <a:pos x="1054" y="12"/>
                </a:cxn>
                <a:cxn ang="0">
                  <a:pos x="1099" y="41"/>
                </a:cxn>
                <a:cxn ang="0">
                  <a:pos x="1128" y="86"/>
                </a:cxn>
                <a:cxn ang="0">
                  <a:pos x="1140" y="140"/>
                </a:cxn>
                <a:cxn ang="0">
                  <a:pos x="1073" y="540"/>
                </a:cxn>
                <a:cxn ang="0">
                  <a:pos x="1072" y="126"/>
                </a:cxn>
                <a:cxn ang="0">
                  <a:pos x="1061" y="100"/>
                </a:cxn>
                <a:cxn ang="0">
                  <a:pos x="1046" y="84"/>
                </a:cxn>
                <a:cxn ang="0">
                  <a:pos x="1034" y="76"/>
                </a:cxn>
                <a:cxn ang="0">
                  <a:pos x="1021" y="70"/>
                </a:cxn>
                <a:cxn ang="0">
                  <a:pos x="1006" y="67"/>
                </a:cxn>
                <a:cxn ang="0">
                  <a:pos x="140" y="67"/>
                </a:cxn>
                <a:cxn ang="0">
                  <a:pos x="126" y="68"/>
                </a:cxn>
                <a:cxn ang="0">
                  <a:pos x="113" y="73"/>
                </a:cxn>
                <a:cxn ang="0">
                  <a:pos x="100" y="79"/>
                </a:cxn>
                <a:cxn ang="0">
                  <a:pos x="89" y="89"/>
                </a:cxn>
                <a:cxn ang="0">
                  <a:pos x="73" y="113"/>
                </a:cxn>
                <a:cxn ang="0">
                  <a:pos x="67" y="140"/>
                </a:cxn>
                <a:cxn ang="0">
                  <a:pos x="68" y="1014"/>
                </a:cxn>
                <a:cxn ang="0">
                  <a:pos x="79" y="1041"/>
                </a:cxn>
                <a:cxn ang="0">
                  <a:pos x="99" y="1061"/>
                </a:cxn>
                <a:cxn ang="0">
                  <a:pos x="126" y="1072"/>
                </a:cxn>
                <a:cxn ang="0">
                  <a:pos x="1000" y="1073"/>
                </a:cxn>
                <a:cxn ang="0">
                  <a:pos x="1014" y="1072"/>
                </a:cxn>
                <a:cxn ang="0">
                  <a:pos x="1027" y="1067"/>
                </a:cxn>
                <a:cxn ang="0">
                  <a:pos x="1040" y="1061"/>
                </a:cxn>
                <a:cxn ang="0">
                  <a:pos x="1051" y="1051"/>
                </a:cxn>
                <a:cxn ang="0">
                  <a:pos x="1067" y="1027"/>
                </a:cxn>
                <a:cxn ang="0">
                  <a:pos x="1073" y="1000"/>
                </a:cxn>
                <a:cxn ang="0">
                  <a:pos x="1140" y="540"/>
                </a:cxn>
                <a:cxn ang="0">
                  <a:pos x="1139" y="1013"/>
                </a:cxn>
                <a:cxn ang="0">
                  <a:pos x="1134" y="1041"/>
                </a:cxn>
                <a:cxn ang="0">
                  <a:pos x="1123" y="1065"/>
                </a:cxn>
                <a:cxn ang="0">
                  <a:pos x="1108" y="1088"/>
                </a:cxn>
                <a:cxn ang="0">
                  <a:pos x="1088" y="1108"/>
                </a:cxn>
                <a:cxn ang="0">
                  <a:pos x="1065" y="1124"/>
                </a:cxn>
                <a:cxn ang="0">
                  <a:pos x="1040" y="1134"/>
                </a:cxn>
                <a:cxn ang="0">
                  <a:pos x="1013" y="1139"/>
                </a:cxn>
                <a:cxn ang="0">
                  <a:pos x="140" y="1140"/>
                </a:cxn>
                <a:cxn ang="0">
                  <a:pos x="113" y="1138"/>
                </a:cxn>
                <a:cxn ang="0">
                  <a:pos x="88" y="1130"/>
                </a:cxn>
                <a:cxn ang="0">
                  <a:pos x="63" y="1117"/>
                </a:cxn>
                <a:cxn ang="0">
                  <a:pos x="41" y="1099"/>
                </a:cxn>
                <a:cxn ang="0">
                  <a:pos x="24" y="1077"/>
                </a:cxn>
                <a:cxn ang="0">
                  <a:pos x="10" y="1054"/>
                </a:cxn>
                <a:cxn ang="0">
                  <a:pos x="2" y="1027"/>
                </a:cxn>
                <a:cxn ang="0">
                  <a:pos x="0" y="1000"/>
                </a:cxn>
                <a:cxn ang="0">
                  <a:pos x="1" y="127"/>
                </a:cxn>
                <a:cxn ang="0">
                  <a:pos x="6" y="100"/>
                </a:cxn>
                <a:cxn ang="0">
                  <a:pos x="17" y="75"/>
                </a:cxn>
                <a:cxn ang="0">
                  <a:pos x="32" y="52"/>
                </a:cxn>
              </a:cxnLst>
              <a:rect l="0" t="0" r="r" b="b"/>
              <a:pathLst>
                <a:path w="1140" h="1140">
                  <a:moveTo>
                    <a:pt x="41" y="41"/>
                  </a:moveTo>
                  <a:lnTo>
                    <a:pt x="52" y="32"/>
                  </a:lnTo>
                  <a:lnTo>
                    <a:pt x="63" y="24"/>
                  </a:lnTo>
                  <a:lnTo>
                    <a:pt x="75" y="17"/>
                  </a:lnTo>
                  <a:lnTo>
                    <a:pt x="88" y="10"/>
                  </a:lnTo>
                  <a:lnTo>
                    <a:pt x="100" y="6"/>
                  </a:lnTo>
                  <a:lnTo>
                    <a:pt x="113" y="2"/>
                  </a:lnTo>
                  <a:lnTo>
                    <a:pt x="127" y="1"/>
                  </a:lnTo>
                  <a:lnTo>
                    <a:pt x="140" y="0"/>
                  </a:lnTo>
                  <a:lnTo>
                    <a:pt x="1000" y="0"/>
                  </a:lnTo>
                  <a:lnTo>
                    <a:pt x="1027" y="2"/>
                  </a:lnTo>
                  <a:lnTo>
                    <a:pt x="1054" y="12"/>
                  </a:lnTo>
                  <a:lnTo>
                    <a:pt x="1078" y="24"/>
                  </a:lnTo>
                  <a:lnTo>
                    <a:pt x="1099" y="41"/>
                  </a:lnTo>
                  <a:lnTo>
                    <a:pt x="1116" y="62"/>
                  </a:lnTo>
                  <a:lnTo>
                    <a:pt x="1128" y="86"/>
                  </a:lnTo>
                  <a:lnTo>
                    <a:pt x="1138" y="113"/>
                  </a:lnTo>
                  <a:lnTo>
                    <a:pt x="1140" y="140"/>
                  </a:lnTo>
                  <a:lnTo>
                    <a:pt x="1140" y="540"/>
                  </a:lnTo>
                  <a:lnTo>
                    <a:pt x="1073" y="540"/>
                  </a:lnTo>
                  <a:lnTo>
                    <a:pt x="1073" y="140"/>
                  </a:lnTo>
                  <a:lnTo>
                    <a:pt x="1072" y="126"/>
                  </a:lnTo>
                  <a:lnTo>
                    <a:pt x="1067" y="113"/>
                  </a:lnTo>
                  <a:lnTo>
                    <a:pt x="1061" y="100"/>
                  </a:lnTo>
                  <a:lnTo>
                    <a:pt x="1051" y="89"/>
                  </a:lnTo>
                  <a:lnTo>
                    <a:pt x="1046" y="84"/>
                  </a:lnTo>
                  <a:lnTo>
                    <a:pt x="1040" y="79"/>
                  </a:lnTo>
                  <a:lnTo>
                    <a:pt x="1034" y="76"/>
                  </a:lnTo>
                  <a:lnTo>
                    <a:pt x="1027" y="73"/>
                  </a:lnTo>
                  <a:lnTo>
                    <a:pt x="1021" y="70"/>
                  </a:lnTo>
                  <a:lnTo>
                    <a:pt x="1014" y="68"/>
                  </a:lnTo>
                  <a:lnTo>
                    <a:pt x="1006" y="67"/>
                  </a:lnTo>
                  <a:lnTo>
                    <a:pt x="1000" y="67"/>
                  </a:lnTo>
                  <a:lnTo>
                    <a:pt x="140" y="67"/>
                  </a:lnTo>
                  <a:lnTo>
                    <a:pt x="134" y="67"/>
                  </a:lnTo>
                  <a:lnTo>
                    <a:pt x="126" y="68"/>
                  </a:lnTo>
                  <a:lnTo>
                    <a:pt x="119" y="70"/>
                  </a:lnTo>
                  <a:lnTo>
                    <a:pt x="113" y="73"/>
                  </a:lnTo>
                  <a:lnTo>
                    <a:pt x="106" y="76"/>
                  </a:lnTo>
                  <a:lnTo>
                    <a:pt x="100" y="79"/>
                  </a:lnTo>
                  <a:lnTo>
                    <a:pt x="94" y="84"/>
                  </a:lnTo>
                  <a:lnTo>
                    <a:pt x="89" y="89"/>
                  </a:lnTo>
                  <a:lnTo>
                    <a:pt x="79" y="100"/>
                  </a:lnTo>
                  <a:lnTo>
                    <a:pt x="73" y="113"/>
                  </a:lnTo>
                  <a:lnTo>
                    <a:pt x="68" y="126"/>
                  </a:lnTo>
                  <a:lnTo>
                    <a:pt x="67" y="140"/>
                  </a:lnTo>
                  <a:lnTo>
                    <a:pt x="67" y="1000"/>
                  </a:lnTo>
                  <a:lnTo>
                    <a:pt x="68" y="1014"/>
                  </a:lnTo>
                  <a:lnTo>
                    <a:pt x="73" y="1028"/>
                  </a:lnTo>
                  <a:lnTo>
                    <a:pt x="79" y="1041"/>
                  </a:lnTo>
                  <a:lnTo>
                    <a:pt x="89" y="1051"/>
                  </a:lnTo>
                  <a:lnTo>
                    <a:pt x="99" y="1061"/>
                  </a:lnTo>
                  <a:lnTo>
                    <a:pt x="112" y="1067"/>
                  </a:lnTo>
                  <a:lnTo>
                    <a:pt x="126" y="1072"/>
                  </a:lnTo>
                  <a:lnTo>
                    <a:pt x="140" y="1073"/>
                  </a:lnTo>
                  <a:lnTo>
                    <a:pt x="1000" y="1073"/>
                  </a:lnTo>
                  <a:lnTo>
                    <a:pt x="1006" y="1073"/>
                  </a:lnTo>
                  <a:lnTo>
                    <a:pt x="1014" y="1072"/>
                  </a:lnTo>
                  <a:lnTo>
                    <a:pt x="1021" y="1070"/>
                  </a:lnTo>
                  <a:lnTo>
                    <a:pt x="1027" y="1067"/>
                  </a:lnTo>
                  <a:lnTo>
                    <a:pt x="1034" y="1064"/>
                  </a:lnTo>
                  <a:lnTo>
                    <a:pt x="1040" y="1061"/>
                  </a:lnTo>
                  <a:lnTo>
                    <a:pt x="1046" y="1056"/>
                  </a:lnTo>
                  <a:lnTo>
                    <a:pt x="1051" y="1051"/>
                  </a:lnTo>
                  <a:lnTo>
                    <a:pt x="1061" y="1040"/>
                  </a:lnTo>
                  <a:lnTo>
                    <a:pt x="1067" y="1027"/>
                  </a:lnTo>
                  <a:lnTo>
                    <a:pt x="1072" y="1014"/>
                  </a:lnTo>
                  <a:lnTo>
                    <a:pt x="1073" y="1000"/>
                  </a:lnTo>
                  <a:lnTo>
                    <a:pt x="1073" y="540"/>
                  </a:lnTo>
                  <a:lnTo>
                    <a:pt x="1140" y="540"/>
                  </a:lnTo>
                  <a:lnTo>
                    <a:pt x="1140" y="1000"/>
                  </a:lnTo>
                  <a:lnTo>
                    <a:pt x="1139" y="1013"/>
                  </a:lnTo>
                  <a:lnTo>
                    <a:pt x="1138" y="1027"/>
                  </a:lnTo>
                  <a:lnTo>
                    <a:pt x="1134" y="1041"/>
                  </a:lnTo>
                  <a:lnTo>
                    <a:pt x="1130" y="1054"/>
                  </a:lnTo>
                  <a:lnTo>
                    <a:pt x="1123" y="1065"/>
                  </a:lnTo>
                  <a:lnTo>
                    <a:pt x="1116" y="1077"/>
                  </a:lnTo>
                  <a:lnTo>
                    <a:pt x="1108" y="1088"/>
                  </a:lnTo>
                  <a:lnTo>
                    <a:pt x="1099" y="1099"/>
                  </a:lnTo>
                  <a:lnTo>
                    <a:pt x="1088" y="1108"/>
                  </a:lnTo>
                  <a:lnTo>
                    <a:pt x="1077" y="1117"/>
                  </a:lnTo>
                  <a:lnTo>
                    <a:pt x="1065" y="1124"/>
                  </a:lnTo>
                  <a:lnTo>
                    <a:pt x="1052" y="1130"/>
                  </a:lnTo>
                  <a:lnTo>
                    <a:pt x="1040" y="1134"/>
                  </a:lnTo>
                  <a:lnTo>
                    <a:pt x="1027" y="1138"/>
                  </a:lnTo>
                  <a:lnTo>
                    <a:pt x="1013" y="1139"/>
                  </a:lnTo>
                  <a:lnTo>
                    <a:pt x="1000" y="1140"/>
                  </a:lnTo>
                  <a:lnTo>
                    <a:pt x="140" y="1140"/>
                  </a:lnTo>
                  <a:lnTo>
                    <a:pt x="127" y="1139"/>
                  </a:lnTo>
                  <a:lnTo>
                    <a:pt x="113" y="1138"/>
                  </a:lnTo>
                  <a:lnTo>
                    <a:pt x="100" y="1134"/>
                  </a:lnTo>
                  <a:lnTo>
                    <a:pt x="88" y="1130"/>
                  </a:lnTo>
                  <a:lnTo>
                    <a:pt x="75" y="1124"/>
                  </a:lnTo>
                  <a:lnTo>
                    <a:pt x="63" y="1117"/>
                  </a:lnTo>
                  <a:lnTo>
                    <a:pt x="52" y="1108"/>
                  </a:lnTo>
                  <a:lnTo>
                    <a:pt x="41" y="1099"/>
                  </a:lnTo>
                  <a:lnTo>
                    <a:pt x="32" y="1088"/>
                  </a:lnTo>
                  <a:lnTo>
                    <a:pt x="24" y="1077"/>
                  </a:lnTo>
                  <a:lnTo>
                    <a:pt x="17" y="1065"/>
                  </a:lnTo>
                  <a:lnTo>
                    <a:pt x="10" y="1054"/>
                  </a:lnTo>
                  <a:lnTo>
                    <a:pt x="6" y="1041"/>
                  </a:lnTo>
                  <a:lnTo>
                    <a:pt x="2" y="1027"/>
                  </a:lnTo>
                  <a:lnTo>
                    <a:pt x="1" y="1013"/>
                  </a:lnTo>
                  <a:lnTo>
                    <a:pt x="0" y="1000"/>
                  </a:lnTo>
                  <a:lnTo>
                    <a:pt x="0" y="140"/>
                  </a:lnTo>
                  <a:lnTo>
                    <a:pt x="1" y="127"/>
                  </a:lnTo>
                  <a:lnTo>
                    <a:pt x="2" y="113"/>
                  </a:lnTo>
                  <a:lnTo>
                    <a:pt x="6" y="100"/>
                  </a:lnTo>
                  <a:lnTo>
                    <a:pt x="10" y="88"/>
                  </a:lnTo>
                  <a:lnTo>
                    <a:pt x="17" y="75"/>
                  </a:lnTo>
                  <a:lnTo>
                    <a:pt x="24" y="63"/>
                  </a:lnTo>
                  <a:lnTo>
                    <a:pt x="32" y="52"/>
                  </a:lnTo>
                  <a:lnTo>
                    <a:pt x="41" y="41"/>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8439" name="Freeform 70"/>
            <p:cNvSpPr>
              <a:spLocks/>
            </p:cNvSpPr>
            <p:nvPr/>
          </p:nvSpPr>
          <p:spPr bwMode="auto">
            <a:xfrm>
              <a:off x="4302126" y="3541713"/>
              <a:ext cx="334963" cy="290513"/>
            </a:xfrm>
            <a:custGeom>
              <a:avLst/>
              <a:gdLst>
                <a:gd name="T0" fmla="*/ 416 w 423"/>
                <a:gd name="T1" fmla="*/ 366 h 366"/>
                <a:gd name="T2" fmla="*/ 423 w 423"/>
                <a:gd name="T3" fmla="*/ 0 h 366"/>
                <a:gd name="T4" fmla="*/ 7 w 423"/>
                <a:gd name="T5" fmla="*/ 0 h 366"/>
                <a:gd name="T6" fmla="*/ 0 w 423"/>
                <a:gd name="T7" fmla="*/ 366 h 366"/>
                <a:gd name="T8" fmla="*/ 416 w 423"/>
                <a:gd name="T9" fmla="*/ 366 h 366"/>
                <a:gd name="T10" fmla="*/ 0 60000 65536"/>
                <a:gd name="T11" fmla="*/ 0 60000 65536"/>
                <a:gd name="T12" fmla="*/ 0 60000 65536"/>
                <a:gd name="T13" fmla="*/ 0 60000 65536"/>
                <a:gd name="T14" fmla="*/ 0 60000 65536"/>
                <a:gd name="T15" fmla="*/ 0 w 423"/>
                <a:gd name="T16" fmla="*/ 0 h 366"/>
                <a:gd name="T17" fmla="*/ 423 w 423"/>
                <a:gd name="T18" fmla="*/ 366 h 366"/>
              </a:gdLst>
              <a:ahLst/>
              <a:cxnLst>
                <a:cxn ang="T10">
                  <a:pos x="T0" y="T1"/>
                </a:cxn>
                <a:cxn ang="T11">
                  <a:pos x="T2" y="T3"/>
                </a:cxn>
                <a:cxn ang="T12">
                  <a:pos x="T4" y="T5"/>
                </a:cxn>
                <a:cxn ang="T13">
                  <a:pos x="T6" y="T7"/>
                </a:cxn>
                <a:cxn ang="T14">
                  <a:pos x="T8" y="T9"/>
                </a:cxn>
              </a:cxnLst>
              <a:rect l="T15" t="T16" r="T17" b="T18"/>
              <a:pathLst>
                <a:path w="423" h="366">
                  <a:moveTo>
                    <a:pt x="416" y="366"/>
                  </a:moveTo>
                  <a:lnTo>
                    <a:pt x="423" y="0"/>
                  </a:lnTo>
                  <a:lnTo>
                    <a:pt x="7" y="0"/>
                  </a:lnTo>
                  <a:lnTo>
                    <a:pt x="0" y="366"/>
                  </a:lnTo>
                  <a:lnTo>
                    <a:pt x="416" y="366"/>
                  </a:lnTo>
                  <a:close/>
                </a:path>
              </a:pathLst>
            </a:custGeom>
            <a:solidFill>
              <a:schemeClr val="bg1"/>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577" name="Freeform 71"/>
            <p:cNvSpPr>
              <a:spLocks/>
            </p:cNvSpPr>
            <p:nvPr/>
          </p:nvSpPr>
          <p:spPr bwMode="auto">
            <a:xfrm>
              <a:off x="4590852" y="3103810"/>
              <a:ext cx="61269" cy="94258"/>
            </a:xfrm>
            <a:custGeom>
              <a:avLst/>
              <a:gdLst/>
              <a:ahLst/>
              <a:cxnLst>
                <a:cxn ang="0">
                  <a:pos x="53" y="119"/>
                </a:cxn>
                <a:cxn ang="0">
                  <a:pos x="72" y="0"/>
                </a:cxn>
                <a:cxn ang="0">
                  <a:pos x="0" y="97"/>
                </a:cxn>
                <a:cxn ang="0">
                  <a:pos x="7" y="99"/>
                </a:cxn>
                <a:cxn ang="0">
                  <a:pos x="14" y="101"/>
                </a:cxn>
                <a:cxn ang="0">
                  <a:pos x="21" y="104"/>
                </a:cxn>
                <a:cxn ang="0">
                  <a:pos x="27" y="107"/>
                </a:cxn>
                <a:cxn ang="0">
                  <a:pos x="34" y="109"/>
                </a:cxn>
                <a:cxn ang="0">
                  <a:pos x="41" y="113"/>
                </a:cxn>
                <a:cxn ang="0">
                  <a:pos x="47" y="115"/>
                </a:cxn>
                <a:cxn ang="0">
                  <a:pos x="53" y="119"/>
                </a:cxn>
              </a:cxnLst>
              <a:rect l="0" t="0" r="r" b="b"/>
              <a:pathLst>
                <a:path w="72" h="119">
                  <a:moveTo>
                    <a:pt x="53" y="119"/>
                  </a:moveTo>
                  <a:lnTo>
                    <a:pt x="72" y="0"/>
                  </a:lnTo>
                  <a:lnTo>
                    <a:pt x="0" y="97"/>
                  </a:lnTo>
                  <a:lnTo>
                    <a:pt x="7" y="99"/>
                  </a:lnTo>
                  <a:lnTo>
                    <a:pt x="14" y="101"/>
                  </a:lnTo>
                  <a:lnTo>
                    <a:pt x="21" y="104"/>
                  </a:lnTo>
                  <a:lnTo>
                    <a:pt x="27" y="107"/>
                  </a:lnTo>
                  <a:lnTo>
                    <a:pt x="34" y="109"/>
                  </a:lnTo>
                  <a:lnTo>
                    <a:pt x="41" y="113"/>
                  </a:lnTo>
                  <a:lnTo>
                    <a:pt x="47" y="115"/>
                  </a:lnTo>
                  <a:lnTo>
                    <a:pt x="53" y="119"/>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578" name="Freeform 72"/>
            <p:cNvSpPr>
              <a:spLocks/>
            </p:cNvSpPr>
            <p:nvPr/>
          </p:nvSpPr>
          <p:spPr bwMode="auto">
            <a:xfrm>
              <a:off x="4293941" y="3094384"/>
              <a:ext cx="56555" cy="98972"/>
            </a:xfrm>
            <a:custGeom>
              <a:avLst/>
              <a:gdLst/>
              <a:ahLst/>
              <a:cxnLst>
                <a:cxn ang="0">
                  <a:pos x="70" y="103"/>
                </a:cxn>
                <a:cxn ang="0">
                  <a:pos x="0" y="0"/>
                </a:cxn>
                <a:cxn ang="0">
                  <a:pos x="14" y="125"/>
                </a:cxn>
                <a:cxn ang="0">
                  <a:pos x="21" y="122"/>
                </a:cxn>
                <a:cxn ang="0">
                  <a:pos x="28" y="120"/>
                </a:cxn>
                <a:cxn ang="0">
                  <a:pos x="35" y="116"/>
                </a:cxn>
                <a:cxn ang="0">
                  <a:pos x="42" y="114"/>
                </a:cxn>
                <a:cxn ang="0">
                  <a:pos x="49" y="110"/>
                </a:cxn>
                <a:cxn ang="0">
                  <a:pos x="56" y="108"/>
                </a:cxn>
                <a:cxn ang="0">
                  <a:pos x="64" y="106"/>
                </a:cxn>
                <a:cxn ang="0">
                  <a:pos x="70" y="103"/>
                </a:cxn>
              </a:cxnLst>
              <a:rect l="0" t="0" r="r" b="b"/>
              <a:pathLst>
                <a:path w="70" h="125">
                  <a:moveTo>
                    <a:pt x="70" y="103"/>
                  </a:moveTo>
                  <a:lnTo>
                    <a:pt x="0" y="0"/>
                  </a:lnTo>
                  <a:lnTo>
                    <a:pt x="14" y="125"/>
                  </a:lnTo>
                  <a:lnTo>
                    <a:pt x="21" y="122"/>
                  </a:lnTo>
                  <a:lnTo>
                    <a:pt x="28" y="120"/>
                  </a:lnTo>
                  <a:lnTo>
                    <a:pt x="35" y="116"/>
                  </a:lnTo>
                  <a:lnTo>
                    <a:pt x="42" y="114"/>
                  </a:lnTo>
                  <a:lnTo>
                    <a:pt x="49" y="110"/>
                  </a:lnTo>
                  <a:lnTo>
                    <a:pt x="56" y="108"/>
                  </a:lnTo>
                  <a:lnTo>
                    <a:pt x="64" y="106"/>
                  </a:lnTo>
                  <a:lnTo>
                    <a:pt x="70" y="103"/>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579" name="Freeform 73"/>
            <p:cNvSpPr>
              <a:spLocks/>
            </p:cNvSpPr>
            <p:nvPr/>
          </p:nvSpPr>
          <p:spPr bwMode="auto">
            <a:xfrm>
              <a:off x="4496594" y="3070821"/>
              <a:ext cx="47129" cy="94258"/>
            </a:xfrm>
            <a:custGeom>
              <a:avLst/>
              <a:gdLst/>
              <a:ahLst/>
              <a:cxnLst>
                <a:cxn ang="0">
                  <a:pos x="57" y="121"/>
                </a:cxn>
                <a:cxn ang="0">
                  <a:pos x="46" y="0"/>
                </a:cxn>
                <a:cxn ang="0">
                  <a:pos x="0" y="112"/>
                </a:cxn>
                <a:cxn ang="0">
                  <a:pos x="6" y="112"/>
                </a:cxn>
                <a:cxn ang="0">
                  <a:pos x="15" y="114"/>
                </a:cxn>
                <a:cxn ang="0">
                  <a:pos x="21" y="115"/>
                </a:cxn>
                <a:cxn ang="0">
                  <a:pos x="28" y="115"/>
                </a:cxn>
                <a:cxn ang="0">
                  <a:pos x="36" y="116"/>
                </a:cxn>
                <a:cxn ang="0">
                  <a:pos x="43" y="117"/>
                </a:cxn>
                <a:cxn ang="0">
                  <a:pos x="50" y="119"/>
                </a:cxn>
                <a:cxn ang="0">
                  <a:pos x="57" y="121"/>
                </a:cxn>
              </a:cxnLst>
              <a:rect l="0" t="0" r="r" b="b"/>
              <a:pathLst>
                <a:path w="57" h="121">
                  <a:moveTo>
                    <a:pt x="57" y="121"/>
                  </a:moveTo>
                  <a:lnTo>
                    <a:pt x="46" y="0"/>
                  </a:lnTo>
                  <a:lnTo>
                    <a:pt x="0" y="112"/>
                  </a:lnTo>
                  <a:lnTo>
                    <a:pt x="6" y="112"/>
                  </a:lnTo>
                  <a:lnTo>
                    <a:pt x="15" y="114"/>
                  </a:lnTo>
                  <a:lnTo>
                    <a:pt x="21" y="115"/>
                  </a:lnTo>
                  <a:lnTo>
                    <a:pt x="28" y="115"/>
                  </a:lnTo>
                  <a:lnTo>
                    <a:pt x="36" y="116"/>
                  </a:lnTo>
                  <a:lnTo>
                    <a:pt x="43" y="117"/>
                  </a:lnTo>
                  <a:lnTo>
                    <a:pt x="50" y="119"/>
                  </a:lnTo>
                  <a:lnTo>
                    <a:pt x="57" y="121"/>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580" name="Freeform 74"/>
            <p:cNvSpPr>
              <a:spLocks/>
            </p:cNvSpPr>
            <p:nvPr/>
          </p:nvSpPr>
          <p:spPr bwMode="auto">
            <a:xfrm>
              <a:off x="4402336" y="3070821"/>
              <a:ext cx="42418" cy="94258"/>
            </a:xfrm>
            <a:custGeom>
              <a:avLst/>
              <a:gdLst/>
              <a:ahLst/>
              <a:cxnLst>
                <a:cxn ang="0">
                  <a:pos x="57" y="115"/>
                </a:cxn>
                <a:cxn ang="0">
                  <a:pos x="16" y="0"/>
                </a:cxn>
                <a:cxn ang="0">
                  <a:pos x="0" y="122"/>
                </a:cxn>
                <a:cxn ang="0">
                  <a:pos x="6" y="121"/>
                </a:cxn>
                <a:cxn ang="0">
                  <a:pos x="13" y="120"/>
                </a:cxn>
                <a:cxn ang="0">
                  <a:pos x="20" y="119"/>
                </a:cxn>
                <a:cxn ang="0">
                  <a:pos x="28" y="118"/>
                </a:cxn>
                <a:cxn ang="0">
                  <a:pos x="35" y="118"/>
                </a:cxn>
                <a:cxn ang="0">
                  <a:pos x="42" y="117"/>
                </a:cxn>
                <a:cxn ang="0">
                  <a:pos x="50" y="115"/>
                </a:cxn>
                <a:cxn ang="0">
                  <a:pos x="57" y="115"/>
                </a:cxn>
              </a:cxnLst>
              <a:rect l="0" t="0" r="r" b="b"/>
              <a:pathLst>
                <a:path w="57" h="122">
                  <a:moveTo>
                    <a:pt x="57" y="115"/>
                  </a:moveTo>
                  <a:lnTo>
                    <a:pt x="16" y="0"/>
                  </a:lnTo>
                  <a:lnTo>
                    <a:pt x="0" y="122"/>
                  </a:lnTo>
                  <a:lnTo>
                    <a:pt x="6" y="121"/>
                  </a:lnTo>
                  <a:lnTo>
                    <a:pt x="13" y="120"/>
                  </a:lnTo>
                  <a:lnTo>
                    <a:pt x="20" y="119"/>
                  </a:lnTo>
                  <a:lnTo>
                    <a:pt x="28" y="118"/>
                  </a:lnTo>
                  <a:lnTo>
                    <a:pt x="35" y="118"/>
                  </a:lnTo>
                  <a:lnTo>
                    <a:pt x="42" y="117"/>
                  </a:lnTo>
                  <a:lnTo>
                    <a:pt x="50" y="115"/>
                  </a:lnTo>
                  <a:lnTo>
                    <a:pt x="57" y="115"/>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581" name="Freeform 75"/>
            <p:cNvSpPr>
              <a:spLocks/>
            </p:cNvSpPr>
            <p:nvPr/>
          </p:nvSpPr>
          <p:spPr bwMode="auto">
            <a:xfrm>
              <a:off x="4242098" y="3245196"/>
              <a:ext cx="457152" cy="603250"/>
            </a:xfrm>
            <a:custGeom>
              <a:avLst/>
              <a:gdLst/>
              <a:ahLst/>
              <a:cxnLst>
                <a:cxn ang="0">
                  <a:pos x="0" y="418"/>
                </a:cxn>
                <a:cxn ang="0">
                  <a:pos x="59" y="418"/>
                </a:cxn>
                <a:cxn ang="0">
                  <a:pos x="59" y="754"/>
                </a:cxn>
                <a:cxn ang="0">
                  <a:pos x="107" y="754"/>
                </a:cxn>
                <a:cxn ang="0">
                  <a:pos x="107" y="418"/>
                </a:cxn>
                <a:cxn ang="0">
                  <a:pos x="485" y="418"/>
                </a:cxn>
                <a:cxn ang="0">
                  <a:pos x="485" y="754"/>
                </a:cxn>
                <a:cxn ang="0">
                  <a:pos x="533" y="754"/>
                </a:cxn>
                <a:cxn ang="0">
                  <a:pos x="533" y="418"/>
                </a:cxn>
                <a:cxn ang="0">
                  <a:pos x="580" y="418"/>
                </a:cxn>
                <a:cxn ang="0">
                  <a:pos x="580" y="0"/>
                </a:cxn>
                <a:cxn ang="0">
                  <a:pos x="0" y="0"/>
                </a:cxn>
                <a:cxn ang="0">
                  <a:pos x="0" y="418"/>
                </a:cxn>
              </a:cxnLst>
              <a:rect l="0" t="0" r="r" b="b"/>
              <a:pathLst>
                <a:path w="580" h="754">
                  <a:moveTo>
                    <a:pt x="0" y="418"/>
                  </a:moveTo>
                  <a:lnTo>
                    <a:pt x="59" y="418"/>
                  </a:lnTo>
                  <a:lnTo>
                    <a:pt x="59" y="754"/>
                  </a:lnTo>
                  <a:lnTo>
                    <a:pt x="107" y="754"/>
                  </a:lnTo>
                  <a:lnTo>
                    <a:pt x="107" y="418"/>
                  </a:lnTo>
                  <a:lnTo>
                    <a:pt x="485" y="418"/>
                  </a:lnTo>
                  <a:lnTo>
                    <a:pt x="485" y="754"/>
                  </a:lnTo>
                  <a:lnTo>
                    <a:pt x="533" y="754"/>
                  </a:lnTo>
                  <a:lnTo>
                    <a:pt x="533" y="418"/>
                  </a:lnTo>
                  <a:lnTo>
                    <a:pt x="580" y="418"/>
                  </a:lnTo>
                  <a:lnTo>
                    <a:pt x="580" y="0"/>
                  </a:lnTo>
                  <a:lnTo>
                    <a:pt x="0" y="0"/>
                  </a:lnTo>
                  <a:lnTo>
                    <a:pt x="0" y="418"/>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582" name="Freeform 76"/>
            <p:cNvSpPr>
              <a:spLocks/>
            </p:cNvSpPr>
            <p:nvPr/>
          </p:nvSpPr>
          <p:spPr bwMode="auto">
            <a:xfrm>
              <a:off x="4727527" y="3084958"/>
              <a:ext cx="193227" cy="405309"/>
            </a:xfrm>
            <a:custGeom>
              <a:avLst/>
              <a:gdLst/>
              <a:ahLst/>
              <a:cxnLst>
                <a:cxn ang="0">
                  <a:pos x="102" y="226"/>
                </a:cxn>
                <a:cxn ang="0">
                  <a:pos x="119" y="178"/>
                </a:cxn>
                <a:cxn ang="0">
                  <a:pos x="141" y="138"/>
                </a:cxn>
                <a:cxn ang="0">
                  <a:pos x="164" y="107"/>
                </a:cxn>
                <a:cxn ang="0">
                  <a:pos x="187" y="83"/>
                </a:cxn>
                <a:cxn ang="0">
                  <a:pos x="208" y="66"/>
                </a:cxn>
                <a:cxn ang="0">
                  <a:pos x="225" y="53"/>
                </a:cxn>
                <a:cxn ang="0">
                  <a:pos x="238" y="46"/>
                </a:cxn>
                <a:cxn ang="0">
                  <a:pos x="243" y="44"/>
                </a:cxn>
                <a:cxn ang="0">
                  <a:pos x="225" y="0"/>
                </a:cxn>
                <a:cxn ang="0">
                  <a:pos x="218" y="2"/>
                </a:cxn>
                <a:cxn ang="0">
                  <a:pos x="203" y="11"/>
                </a:cxn>
                <a:cxn ang="0">
                  <a:pos x="181" y="26"/>
                </a:cxn>
                <a:cxn ang="0">
                  <a:pos x="156" y="46"/>
                </a:cxn>
                <a:cxn ang="0">
                  <a:pos x="128" y="75"/>
                </a:cxn>
                <a:cxn ang="0">
                  <a:pos x="101" y="112"/>
                </a:cxn>
                <a:cxn ang="0">
                  <a:pos x="75" y="159"/>
                </a:cxn>
                <a:cxn ang="0">
                  <a:pos x="55" y="216"/>
                </a:cxn>
                <a:cxn ang="0">
                  <a:pos x="55" y="216"/>
                </a:cxn>
                <a:cxn ang="0">
                  <a:pos x="49" y="239"/>
                </a:cxn>
                <a:cxn ang="0">
                  <a:pos x="0" y="467"/>
                </a:cxn>
                <a:cxn ang="0">
                  <a:pos x="193" y="508"/>
                </a:cxn>
                <a:cxn ang="0">
                  <a:pos x="247" y="257"/>
                </a:cxn>
                <a:cxn ang="0">
                  <a:pos x="102" y="226"/>
                </a:cxn>
              </a:cxnLst>
              <a:rect l="0" t="0" r="r" b="b"/>
              <a:pathLst>
                <a:path w="247" h="508">
                  <a:moveTo>
                    <a:pt x="102" y="226"/>
                  </a:moveTo>
                  <a:lnTo>
                    <a:pt x="119" y="178"/>
                  </a:lnTo>
                  <a:lnTo>
                    <a:pt x="141" y="138"/>
                  </a:lnTo>
                  <a:lnTo>
                    <a:pt x="164" y="107"/>
                  </a:lnTo>
                  <a:lnTo>
                    <a:pt x="187" y="83"/>
                  </a:lnTo>
                  <a:lnTo>
                    <a:pt x="208" y="66"/>
                  </a:lnTo>
                  <a:lnTo>
                    <a:pt x="225" y="53"/>
                  </a:lnTo>
                  <a:lnTo>
                    <a:pt x="238" y="46"/>
                  </a:lnTo>
                  <a:lnTo>
                    <a:pt x="243" y="44"/>
                  </a:lnTo>
                  <a:lnTo>
                    <a:pt x="225" y="0"/>
                  </a:lnTo>
                  <a:lnTo>
                    <a:pt x="218" y="2"/>
                  </a:lnTo>
                  <a:lnTo>
                    <a:pt x="203" y="11"/>
                  </a:lnTo>
                  <a:lnTo>
                    <a:pt x="181" y="26"/>
                  </a:lnTo>
                  <a:lnTo>
                    <a:pt x="156" y="46"/>
                  </a:lnTo>
                  <a:lnTo>
                    <a:pt x="128" y="75"/>
                  </a:lnTo>
                  <a:lnTo>
                    <a:pt x="101" y="112"/>
                  </a:lnTo>
                  <a:lnTo>
                    <a:pt x="75" y="159"/>
                  </a:lnTo>
                  <a:lnTo>
                    <a:pt x="55" y="216"/>
                  </a:lnTo>
                  <a:lnTo>
                    <a:pt x="55" y="216"/>
                  </a:lnTo>
                  <a:lnTo>
                    <a:pt x="49" y="239"/>
                  </a:lnTo>
                  <a:lnTo>
                    <a:pt x="0" y="467"/>
                  </a:lnTo>
                  <a:lnTo>
                    <a:pt x="193" y="508"/>
                  </a:lnTo>
                  <a:lnTo>
                    <a:pt x="247" y="257"/>
                  </a:lnTo>
                  <a:lnTo>
                    <a:pt x="102" y="226"/>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sp>
          <p:nvSpPr>
            <p:cNvPr id="8446" name="Freeform 77"/>
            <p:cNvSpPr>
              <a:spLocks/>
            </p:cNvSpPr>
            <p:nvPr/>
          </p:nvSpPr>
          <p:spPr bwMode="auto">
            <a:xfrm>
              <a:off x="4770438" y="3302001"/>
              <a:ext cx="106363" cy="141288"/>
            </a:xfrm>
            <a:custGeom>
              <a:avLst/>
              <a:gdLst>
                <a:gd name="T0" fmla="*/ 34 w 133"/>
                <a:gd name="T1" fmla="*/ 0 h 178"/>
                <a:gd name="T2" fmla="*/ 133 w 133"/>
                <a:gd name="T3" fmla="*/ 22 h 178"/>
                <a:gd name="T4" fmla="*/ 99 w 133"/>
                <a:gd name="T5" fmla="*/ 178 h 178"/>
                <a:gd name="T6" fmla="*/ 0 w 133"/>
                <a:gd name="T7" fmla="*/ 158 h 178"/>
                <a:gd name="T8" fmla="*/ 34 w 133"/>
                <a:gd name="T9" fmla="*/ 0 h 178"/>
                <a:gd name="T10" fmla="*/ 0 60000 65536"/>
                <a:gd name="T11" fmla="*/ 0 60000 65536"/>
                <a:gd name="T12" fmla="*/ 0 60000 65536"/>
                <a:gd name="T13" fmla="*/ 0 60000 65536"/>
                <a:gd name="T14" fmla="*/ 0 60000 65536"/>
                <a:gd name="T15" fmla="*/ 0 w 133"/>
                <a:gd name="T16" fmla="*/ 0 h 178"/>
                <a:gd name="T17" fmla="*/ 133 w 133"/>
                <a:gd name="T18" fmla="*/ 178 h 178"/>
              </a:gdLst>
              <a:ahLst/>
              <a:cxnLst>
                <a:cxn ang="T10">
                  <a:pos x="T0" y="T1"/>
                </a:cxn>
                <a:cxn ang="T11">
                  <a:pos x="T2" y="T3"/>
                </a:cxn>
                <a:cxn ang="T12">
                  <a:pos x="T4" y="T5"/>
                </a:cxn>
                <a:cxn ang="T13">
                  <a:pos x="T6" y="T7"/>
                </a:cxn>
                <a:cxn ang="T14">
                  <a:pos x="T8" y="T9"/>
                </a:cxn>
              </a:cxnLst>
              <a:rect l="T15" t="T16" r="T17" b="T18"/>
              <a:pathLst>
                <a:path w="133" h="178">
                  <a:moveTo>
                    <a:pt x="34" y="0"/>
                  </a:moveTo>
                  <a:lnTo>
                    <a:pt x="133" y="22"/>
                  </a:lnTo>
                  <a:lnTo>
                    <a:pt x="99" y="178"/>
                  </a:lnTo>
                  <a:lnTo>
                    <a:pt x="0" y="158"/>
                  </a:lnTo>
                  <a:lnTo>
                    <a:pt x="34" y="0"/>
                  </a:lnTo>
                  <a:close/>
                </a:path>
              </a:pathLst>
            </a:custGeom>
            <a:solidFill>
              <a:schemeClr val="bg1"/>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8447" name="Rectangle 78"/>
            <p:cNvSpPr>
              <a:spLocks noChangeArrowheads="1"/>
            </p:cNvSpPr>
            <p:nvPr/>
          </p:nvSpPr>
          <p:spPr bwMode="auto">
            <a:xfrm>
              <a:off x="4338638" y="3360738"/>
              <a:ext cx="65088" cy="106363"/>
            </a:xfrm>
            <a:prstGeom prst="rect">
              <a:avLst/>
            </a:prstGeom>
            <a:solidFill>
              <a:schemeClr val="bg1"/>
            </a:solidFill>
            <a:ln w="9525">
              <a:noFill/>
              <a:miter lim="800000"/>
              <a:headEnd/>
              <a:tailEnd/>
            </a:ln>
          </p:spPr>
          <p:txBody>
            <a:bodyPr/>
            <a:lstStyle/>
            <a:p>
              <a:pPr fontAlgn="base">
                <a:lnSpc>
                  <a:spcPct val="90000"/>
                </a:lnSpc>
                <a:spcBef>
                  <a:spcPct val="0"/>
                </a:spcBef>
                <a:spcAft>
                  <a:spcPct val="0"/>
                </a:spcAft>
              </a:pPr>
              <a:endParaRPr lang="en-US">
                <a:solidFill>
                  <a:srgbClr val="000000"/>
                </a:solidFill>
                <a:latin typeface="Arial" charset="0"/>
                <a:cs typeface="Arial" charset="0"/>
              </a:endParaRPr>
            </a:p>
          </p:txBody>
        </p:sp>
        <p:sp>
          <p:nvSpPr>
            <p:cNvPr id="8448" name="Rectangle 79"/>
            <p:cNvSpPr>
              <a:spLocks noChangeArrowheads="1"/>
            </p:cNvSpPr>
            <p:nvPr/>
          </p:nvSpPr>
          <p:spPr bwMode="auto">
            <a:xfrm>
              <a:off x="4443413" y="3360738"/>
              <a:ext cx="65088" cy="106363"/>
            </a:xfrm>
            <a:prstGeom prst="rect">
              <a:avLst/>
            </a:prstGeom>
            <a:solidFill>
              <a:schemeClr val="bg1"/>
            </a:solidFill>
            <a:ln w="9525">
              <a:noFill/>
              <a:miter lim="800000"/>
              <a:headEnd/>
              <a:tailEnd/>
            </a:ln>
          </p:spPr>
          <p:txBody>
            <a:bodyPr/>
            <a:lstStyle/>
            <a:p>
              <a:pPr fontAlgn="base">
                <a:lnSpc>
                  <a:spcPct val="90000"/>
                </a:lnSpc>
                <a:spcBef>
                  <a:spcPct val="0"/>
                </a:spcBef>
                <a:spcAft>
                  <a:spcPct val="0"/>
                </a:spcAft>
              </a:pPr>
              <a:endParaRPr lang="en-US">
                <a:solidFill>
                  <a:srgbClr val="000000"/>
                </a:solidFill>
                <a:latin typeface="Arial" charset="0"/>
                <a:cs typeface="Arial" charset="0"/>
              </a:endParaRPr>
            </a:p>
          </p:txBody>
        </p:sp>
        <p:sp>
          <p:nvSpPr>
            <p:cNvPr id="8449" name="Rectangle 80"/>
            <p:cNvSpPr>
              <a:spLocks noChangeArrowheads="1"/>
            </p:cNvSpPr>
            <p:nvPr/>
          </p:nvSpPr>
          <p:spPr bwMode="auto">
            <a:xfrm>
              <a:off x="4545013" y="3360738"/>
              <a:ext cx="65088" cy="106363"/>
            </a:xfrm>
            <a:prstGeom prst="rect">
              <a:avLst/>
            </a:prstGeom>
            <a:solidFill>
              <a:schemeClr val="bg1"/>
            </a:solidFill>
            <a:ln w="9525">
              <a:noFill/>
              <a:miter lim="800000"/>
              <a:headEnd/>
              <a:tailEnd/>
            </a:ln>
          </p:spPr>
          <p:txBody>
            <a:bodyPr/>
            <a:lstStyle/>
            <a:p>
              <a:pPr fontAlgn="base">
                <a:lnSpc>
                  <a:spcPct val="90000"/>
                </a:lnSpc>
                <a:spcBef>
                  <a:spcPct val="0"/>
                </a:spcBef>
                <a:spcAft>
                  <a:spcPct val="0"/>
                </a:spcAft>
              </a:pPr>
              <a:endParaRPr lang="en-US">
                <a:solidFill>
                  <a:srgbClr val="000000"/>
                </a:solidFill>
                <a:latin typeface="Arial" charset="0"/>
                <a:cs typeface="Arial" charset="0"/>
              </a:endParaRPr>
            </a:p>
          </p:txBody>
        </p:sp>
        <p:sp>
          <p:nvSpPr>
            <p:cNvPr id="587" name="Freeform 81"/>
            <p:cNvSpPr>
              <a:spLocks/>
            </p:cNvSpPr>
            <p:nvPr/>
          </p:nvSpPr>
          <p:spPr bwMode="auto">
            <a:xfrm>
              <a:off x="4637981" y="3447852"/>
              <a:ext cx="306339" cy="362891"/>
            </a:xfrm>
            <a:custGeom>
              <a:avLst/>
              <a:gdLst/>
              <a:ahLst/>
              <a:cxnLst>
                <a:cxn ang="0">
                  <a:pos x="259" y="121"/>
                </a:cxn>
                <a:cxn ang="0">
                  <a:pos x="231" y="89"/>
                </a:cxn>
                <a:cxn ang="0">
                  <a:pos x="219" y="65"/>
                </a:cxn>
                <a:cxn ang="0">
                  <a:pos x="224" y="42"/>
                </a:cxn>
                <a:cxn ang="0">
                  <a:pos x="195" y="0"/>
                </a:cxn>
                <a:cxn ang="0">
                  <a:pos x="171" y="52"/>
                </a:cxn>
                <a:cxn ang="0">
                  <a:pos x="180" y="98"/>
                </a:cxn>
                <a:cxn ang="0">
                  <a:pos x="210" y="140"/>
                </a:cxn>
                <a:cxn ang="0">
                  <a:pos x="247" y="177"/>
                </a:cxn>
                <a:cxn ang="0">
                  <a:pos x="285" y="214"/>
                </a:cxn>
                <a:cxn ang="0">
                  <a:pos x="317" y="253"/>
                </a:cxn>
                <a:cxn ang="0">
                  <a:pos x="334" y="298"/>
                </a:cxn>
                <a:cxn ang="0">
                  <a:pos x="332" y="351"/>
                </a:cxn>
                <a:cxn ang="0">
                  <a:pos x="326" y="362"/>
                </a:cxn>
                <a:cxn ang="0">
                  <a:pos x="317" y="377"/>
                </a:cxn>
                <a:cxn ang="0">
                  <a:pos x="305" y="392"/>
                </a:cxn>
                <a:cxn ang="0">
                  <a:pos x="293" y="401"/>
                </a:cxn>
                <a:cxn ang="0">
                  <a:pos x="281" y="405"/>
                </a:cxn>
                <a:cxn ang="0">
                  <a:pos x="271" y="406"/>
                </a:cxn>
                <a:cxn ang="0">
                  <a:pos x="263" y="406"/>
                </a:cxn>
                <a:cxn ang="0">
                  <a:pos x="255" y="404"/>
                </a:cxn>
                <a:cxn ang="0">
                  <a:pos x="241" y="392"/>
                </a:cxn>
                <a:cxn ang="0">
                  <a:pos x="231" y="374"/>
                </a:cxn>
                <a:cxn ang="0">
                  <a:pos x="221" y="351"/>
                </a:cxn>
                <a:cxn ang="0">
                  <a:pos x="212" y="326"/>
                </a:cxn>
                <a:cxn ang="0">
                  <a:pos x="198" y="288"/>
                </a:cxn>
                <a:cxn ang="0">
                  <a:pos x="181" y="252"/>
                </a:cxn>
                <a:cxn ang="0">
                  <a:pos x="155" y="225"/>
                </a:cxn>
                <a:cxn ang="0">
                  <a:pos x="115" y="212"/>
                </a:cxn>
                <a:cxn ang="0">
                  <a:pos x="89" y="217"/>
                </a:cxn>
                <a:cxn ang="0">
                  <a:pos x="59" y="233"/>
                </a:cxn>
                <a:cxn ang="0">
                  <a:pos x="28" y="261"/>
                </a:cxn>
                <a:cxn ang="0">
                  <a:pos x="0" y="301"/>
                </a:cxn>
                <a:cxn ang="0">
                  <a:pos x="23" y="374"/>
                </a:cxn>
                <a:cxn ang="0">
                  <a:pos x="45" y="318"/>
                </a:cxn>
                <a:cxn ang="0">
                  <a:pos x="72" y="284"/>
                </a:cxn>
                <a:cxn ang="0">
                  <a:pos x="97" y="265"/>
                </a:cxn>
                <a:cxn ang="0">
                  <a:pos x="113" y="261"/>
                </a:cxn>
                <a:cxn ang="0">
                  <a:pos x="130" y="266"/>
                </a:cxn>
                <a:cxn ang="0">
                  <a:pos x="144" y="283"/>
                </a:cxn>
                <a:cxn ang="0">
                  <a:pos x="156" y="308"/>
                </a:cxn>
                <a:cxn ang="0">
                  <a:pos x="167" y="341"/>
                </a:cxn>
                <a:cxn ang="0">
                  <a:pos x="178" y="374"/>
                </a:cxn>
                <a:cxn ang="0">
                  <a:pos x="191" y="402"/>
                </a:cxn>
                <a:cxn ang="0">
                  <a:pos x="210" y="428"/>
                </a:cxn>
                <a:cxn ang="0">
                  <a:pos x="234" y="446"/>
                </a:cxn>
                <a:cxn ang="0">
                  <a:pos x="250" y="452"/>
                </a:cxn>
                <a:cxn ang="0">
                  <a:pos x="269" y="454"/>
                </a:cxn>
                <a:cxn ang="0">
                  <a:pos x="288" y="452"/>
                </a:cxn>
                <a:cxn ang="0">
                  <a:pos x="309" y="446"/>
                </a:cxn>
                <a:cxn ang="0">
                  <a:pos x="336" y="428"/>
                </a:cxn>
                <a:cxn ang="0">
                  <a:pos x="357" y="402"/>
                </a:cxn>
                <a:cxn ang="0">
                  <a:pos x="371" y="378"/>
                </a:cxn>
                <a:cxn ang="0">
                  <a:pos x="378" y="363"/>
                </a:cxn>
                <a:cxn ang="0">
                  <a:pos x="383" y="292"/>
                </a:cxn>
                <a:cxn ang="0">
                  <a:pos x="361" y="233"/>
                </a:cxn>
                <a:cxn ang="0">
                  <a:pos x="323" y="184"/>
                </a:cxn>
                <a:cxn ang="0">
                  <a:pos x="280" y="141"/>
                </a:cxn>
              </a:cxnLst>
              <a:rect l="0" t="0" r="r" b="b"/>
              <a:pathLst>
                <a:path w="384" h="454">
                  <a:moveTo>
                    <a:pt x="280" y="141"/>
                  </a:moveTo>
                  <a:lnTo>
                    <a:pt x="259" y="121"/>
                  </a:lnTo>
                  <a:lnTo>
                    <a:pt x="242" y="104"/>
                  </a:lnTo>
                  <a:lnTo>
                    <a:pt x="231" y="89"/>
                  </a:lnTo>
                  <a:lnTo>
                    <a:pt x="222" y="76"/>
                  </a:lnTo>
                  <a:lnTo>
                    <a:pt x="219" y="65"/>
                  </a:lnTo>
                  <a:lnTo>
                    <a:pt x="219" y="53"/>
                  </a:lnTo>
                  <a:lnTo>
                    <a:pt x="224" y="42"/>
                  </a:lnTo>
                  <a:lnTo>
                    <a:pt x="232" y="30"/>
                  </a:lnTo>
                  <a:lnTo>
                    <a:pt x="195" y="0"/>
                  </a:lnTo>
                  <a:lnTo>
                    <a:pt x="179" y="27"/>
                  </a:lnTo>
                  <a:lnTo>
                    <a:pt x="171" y="52"/>
                  </a:lnTo>
                  <a:lnTo>
                    <a:pt x="172" y="76"/>
                  </a:lnTo>
                  <a:lnTo>
                    <a:pt x="180" y="98"/>
                  </a:lnTo>
                  <a:lnTo>
                    <a:pt x="193" y="120"/>
                  </a:lnTo>
                  <a:lnTo>
                    <a:pt x="210" y="140"/>
                  </a:lnTo>
                  <a:lnTo>
                    <a:pt x="228" y="159"/>
                  </a:lnTo>
                  <a:lnTo>
                    <a:pt x="247" y="177"/>
                  </a:lnTo>
                  <a:lnTo>
                    <a:pt x="266" y="195"/>
                  </a:lnTo>
                  <a:lnTo>
                    <a:pt x="285" y="214"/>
                  </a:lnTo>
                  <a:lnTo>
                    <a:pt x="302" y="232"/>
                  </a:lnTo>
                  <a:lnTo>
                    <a:pt x="317" y="253"/>
                  </a:lnTo>
                  <a:lnTo>
                    <a:pt x="327" y="275"/>
                  </a:lnTo>
                  <a:lnTo>
                    <a:pt x="334" y="298"/>
                  </a:lnTo>
                  <a:lnTo>
                    <a:pt x="336" y="323"/>
                  </a:lnTo>
                  <a:lnTo>
                    <a:pt x="332" y="351"/>
                  </a:lnTo>
                  <a:lnTo>
                    <a:pt x="330" y="355"/>
                  </a:lnTo>
                  <a:lnTo>
                    <a:pt x="326" y="362"/>
                  </a:lnTo>
                  <a:lnTo>
                    <a:pt x="323" y="369"/>
                  </a:lnTo>
                  <a:lnTo>
                    <a:pt x="317" y="377"/>
                  </a:lnTo>
                  <a:lnTo>
                    <a:pt x="311" y="385"/>
                  </a:lnTo>
                  <a:lnTo>
                    <a:pt x="305" y="392"/>
                  </a:lnTo>
                  <a:lnTo>
                    <a:pt x="298" y="398"/>
                  </a:lnTo>
                  <a:lnTo>
                    <a:pt x="293" y="401"/>
                  </a:lnTo>
                  <a:lnTo>
                    <a:pt x="287" y="404"/>
                  </a:lnTo>
                  <a:lnTo>
                    <a:pt x="281" y="405"/>
                  </a:lnTo>
                  <a:lnTo>
                    <a:pt x="277" y="406"/>
                  </a:lnTo>
                  <a:lnTo>
                    <a:pt x="271" y="406"/>
                  </a:lnTo>
                  <a:lnTo>
                    <a:pt x="266" y="406"/>
                  </a:lnTo>
                  <a:lnTo>
                    <a:pt x="263" y="406"/>
                  </a:lnTo>
                  <a:lnTo>
                    <a:pt x="258" y="405"/>
                  </a:lnTo>
                  <a:lnTo>
                    <a:pt x="255" y="404"/>
                  </a:lnTo>
                  <a:lnTo>
                    <a:pt x="248" y="399"/>
                  </a:lnTo>
                  <a:lnTo>
                    <a:pt x="241" y="392"/>
                  </a:lnTo>
                  <a:lnTo>
                    <a:pt x="235" y="383"/>
                  </a:lnTo>
                  <a:lnTo>
                    <a:pt x="231" y="374"/>
                  </a:lnTo>
                  <a:lnTo>
                    <a:pt x="226" y="363"/>
                  </a:lnTo>
                  <a:lnTo>
                    <a:pt x="221" y="351"/>
                  </a:lnTo>
                  <a:lnTo>
                    <a:pt x="217" y="339"/>
                  </a:lnTo>
                  <a:lnTo>
                    <a:pt x="212" y="326"/>
                  </a:lnTo>
                  <a:lnTo>
                    <a:pt x="206" y="308"/>
                  </a:lnTo>
                  <a:lnTo>
                    <a:pt x="198" y="288"/>
                  </a:lnTo>
                  <a:lnTo>
                    <a:pt x="190" y="270"/>
                  </a:lnTo>
                  <a:lnTo>
                    <a:pt x="181" y="252"/>
                  </a:lnTo>
                  <a:lnTo>
                    <a:pt x="168" y="237"/>
                  </a:lnTo>
                  <a:lnTo>
                    <a:pt x="155" y="225"/>
                  </a:lnTo>
                  <a:lnTo>
                    <a:pt x="136" y="216"/>
                  </a:lnTo>
                  <a:lnTo>
                    <a:pt x="115" y="212"/>
                  </a:lnTo>
                  <a:lnTo>
                    <a:pt x="103" y="214"/>
                  </a:lnTo>
                  <a:lnTo>
                    <a:pt x="89" y="217"/>
                  </a:lnTo>
                  <a:lnTo>
                    <a:pt x="74" y="224"/>
                  </a:lnTo>
                  <a:lnTo>
                    <a:pt x="59" y="233"/>
                  </a:lnTo>
                  <a:lnTo>
                    <a:pt x="43" y="246"/>
                  </a:lnTo>
                  <a:lnTo>
                    <a:pt x="28" y="261"/>
                  </a:lnTo>
                  <a:lnTo>
                    <a:pt x="14" y="279"/>
                  </a:lnTo>
                  <a:lnTo>
                    <a:pt x="0" y="301"/>
                  </a:lnTo>
                  <a:lnTo>
                    <a:pt x="0" y="368"/>
                  </a:lnTo>
                  <a:lnTo>
                    <a:pt x="23" y="374"/>
                  </a:lnTo>
                  <a:lnTo>
                    <a:pt x="32" y="344"/>
                  </a:lnTo>
                  <a:lnTo>
                    <a:pt x="45" y="318"/>
                  </a:lnTo>
                  <a:lnTo>
                    <a:pt x="58" y="299"/>
                  </a:lnTo>
                  <a:lnTo>
                    <a:pt x="72" y="284"/>
                  </a:lnTo>
                  <a:lnTo>
                    <a:pt x="84" y="273"/>
                  </a:lnTo>
                  <a:lnTo>
                    <a:pt x="97" y="265"/>
                  </a:lnTo>
                  <a:lnTo>
                    <a:pt x="106" y="262"/>
                  </a:lnTo>
                  <a:lnTo>
                    <a:pt x="113" y="261"/>
                  </a:lnTo>
                  <a:lnTo>
                    <a:pt x="122" y="263"/>
                  </a:lnTo>
                  <a:lnTo>
                    <a:pt x="130" y="266"/>
                  </a:lnTo>
                  <a:lnTo>
                    <a:pt x="137" y="273"/>
                  </a:lnTo>
                  <a:lnTo>
                    <a:pt x="144" y="283"/>
                  </a:lnTo>
                  <a:lnTo>
                    <a:pt x="150" y="294"/>
                  </a:lnTo>
                  <a:lnTo>
                    <a:pt x="156" y="308"/>
                  </a:lnTo>
                  <a:lnTo>
                    <a:pt x="161" y="324"/>
                  </a:lnTo>
                  <a:lnTo>
                    <a:pt x="167" y="341"/>
                  </a:lnTo>
                  <a:lnTo>
                    <a:pt x="173" y="357"/>
                  </a:lnTo>
                  <a:lnTo>
                    <a:pt x="178" y="374"/>
                  </a:lnTo>
                  <a:lnTo>
                    <a:pt x="184" y="389"/>
                  </a:lnTo>
                  <a:lnTo>
                    <a:pt x="191" y="402"/>
                  </a:lnTo>
                  <a:lnTo>
                    <a:pt x="199" y="416"/>
                  </a:lnTo>
                  <a:lnTo>
                    <a:pt x="210" y="428"/>
                  </a:lnTo>
                  <a:lnTo>
                    <a:pt x="221" y="438"/>
                  </a:lnTo>
                  <a:lnTo>
                    <a:pt x="234" y="446"/>
                  </a:lnTo>
                  <a:lnTo>
                    <a:pt x="242" y="450"/>
                  </a:lnTo>
                  <a:lnTo>
                    <a:pt x="250" y="452"/>
                  </a:lnTo>
                  <a:lnTo>
                    <a:pt x="259" y="453"/>
                  </a:lnTo>
                  <a:lnTo>
                    <a:pt x="269" y="454"/>
                  </a:lnTo>
                  <a:lnTo>
                    <a:pt x="278" y="453"/>
                  </a:lnTo>
                  <a:lnTo>
                    <a:pt x="288" y="452"/>
                  </a:lnTo>
                  <a:lnTo>
                    <a:pt x="298" y="450"/>
                  </a:lnTo>
                  <a:lnTo>
                    <a:pt x="309" y="446"/>
                  </a:lnTo>
                  <a:lnTo>
                    <a:pt x="324" y="439"/>
                  </a:lnTo>
                  <a:lnTo>
                    <a:pt x="336" y="428"/>
                  </a:lnTo>
                  <a:lnTo>
                    <a:pt x="348" y="416"/>
                  </a:lnTo>
                  <a:lnTo>
                    <a:pt x="357" y="402"/>
                  </a:lnTo>
                  <a:lnTo>
                    <a:pt x="365" y="390"/>
                  </a:lnTo>
                  <a:lnTo>
                    <a:pt x="371" y="378"/>
                  </a:lnTo>
                  <a:lnTo>
                    <a:pt x="376" y="369"/>
                  </a:lnTo>
                  <a:lnTo>
                    <a:pt x="378" y="363"/>
                  </a:lnTo>
                  <a:lnTo>
                    <a:pt x="384" y="325"/>
                  </a:lnTo>
                  <a:lnTo>
                    <a:pt x="383" y="292"/>
                  </a:lnTo>
                  <a:lnTo>
                    <a:pt x="374" y="261"/>
                  </a:lnTo>
                  <a:lnTo>
                    <a:pt x="361" y="233"/>
                  </a:lnTo>
                  <a:lnTo>
                    <a:pt x="343" y="207"/>
                  </a:lnTo>
                  <a:lnTo>
                    <a:pt x="323" y="184"/>
                  </a:lnTo>
                  <a:lnTo>
                    <a:pt x="302" y="162"/>
                  </a:lnTo>
                  <a:lnTo>
                    <a:pt x="280" y="141"/>
                  </a:lnTo>
                  <a:close/>
                </a:path>
              </a:pathLst>
            </a:custGeom>
            <a:solidFill>
              <a:schemeClr val="tx1">
                <a:lumMod val="50000"/>
                <a:lumOff val="50000"/>
              </a:schemeClr>
            </a:solidFill>
            <a:ln w="9525">
              <a:noFill/>
              <a:round/>
              <a:headEnd/>
              <a:tailEnd/>
            </a:ln>
          </p:spPr>
          <p:txBody>
            <a:bodyPr/>
            <a:lstStyle/>
            <a:p>
              <a:pPr fontAlgn="base">
                <a:lnSpc>
                  <a:spcPct val="90000"/>
                </a:lnSpc>
                <a:spcBef>
                  <a:spcPct val="0"/>
                </a:spcBef>
                <a:spcAft>
                  <a:spcPct val="0"/>
                </a:spcAft>
                <a:defRPr/>
              </a:pPr>
              <a:endParaRPr lang="en-US">
                <a:solidFill>
                  <a:srgbClr val="000000"/>
                </a:solidFill>
                <a:latin typeface="Arial" charset="0"/>
                <a:cs typeface="Arial" charset="0"/>
              </a:endParaRPr>
            </a:p>
          </p:txBody>
        </p:sp>
      </p:grpSp>
      <p:sp>
        <p:nvSpPr>
          <p:cNvPr id="588" name="Text Box 47"/>
          <p:cNvSpPr txBox="1">
            <a:spLocks noChangeArrowheads="1"/>
          </p:cNvSpPr>
          <p:nvPr/>
        </p:nvSpPr>
        <p:spPr bwMode="auto">
          <a:xfrm>
            <a:off x="2906714" y="3427413"/>
            <a:ext cx="942975" cy="425450"/>
          </a:xfrm>
          <a:prstGeom prst="rect">
            <a:avLst/>
          </a:prstGeom>
          <a:noFill/>
          <a:ln w="9525">
            <a:noFill/>
            <a:miter lim="800000"/>
            <a:headEnd/>
            <a:tailEnd/>
          </a:ln>
          <a:effectLst/>
        </p:spPr>
        <p:txBody>
          <a:bodyPr wrap="none" lIns="91440" tIns="45720" rIns="91440" bIns="45720">
            <a:spAutoFit/>
          </a:bodyPr>
          <a:lstStyle/>
          <a:p>
            <a:pPr algn="ctr" fontAlgn="base">
              <a:lnSpc>
                <a:spcPct val="90000"/>
              </a:lnSpc>
              <a:spcBef>
                <a:spcPct val="0"/>
              </a:spcBef>
              <a:spcAft>
                <a:spcPct val="0"/>
              </a:spcAft>
              <a:defRPr/>
            </a:pPr>
            <a:r>
              <a:rPr lang="en-US" sz="1200" b="1" dirty="0">
                <a:solidFill>
                  <a:srgbClr val="000000">
                    <a:lumMod val="50000"/>
                    <a:lumOff val="50000"/>
                  </a:srgbClr>
                </a:solidFill>
                <a:latin typeface="Arial Narrow" pitchFamily="34" charset="0"/>
                <a:cs typeface="Arial" charset="0"/>
              </a:rPr>
              <a:t>Gas stations</a:t>
            </a:r>
            <a:br>
              <a:rPr lang="en-US" sz="1200" b="1" dirty="0">
                <a:solidFill>
                  <a:srgbClr val="000000">
                    <a:lumMod val="50000"/>
                    <a:lumOff val="50000"/>
                  </a:srgbClr>
                </a:solidFill>
                <a:latin typeface="Arial Narrow" pitchFamily="34" charset="0"/>
                <a:cs typeface="Arial" charset="0"/>
              </a:rPr>
            </a:br>
            <a:r>
              <a:rPr lang="en-US" sz="1200" b="1" dirty="0">
                <a:solidFill>
                  <a:srgbClr val="000000">
                    <a:lumMod val="50000"/>
                    <a:lumOff val="50000"/>
                  </a:srgbClr>
                </a:solidFill>
                <a:latin typeface="Arial Narrow" pitchFamily="34" charset="0"/>
                <a:cs typeface="Arial" charset="0"/>
              </a:rPr>
              <a:t>(regional)</a:t>
            </a:r>
          </a:p>
        </p:txBody>
      </p:sp>
      <p:sp>
        <p:nvSpPr>
          <p:cNvPr id="590" name="Content Placeholder 2"/>
          <p:cNvSpPr txBox="1">
            <a:spLocks/>
          </p:cNvSpPr>
          <p:nvPr/>
        </p:nvSpPr>
        <p:spPr>
          <a:xfrm>
            <a:off x="3175000" y="1219201"/>
            <a:ext cx="2743200" cy="1920875"/>
          </a:xfrm>
          <a:prstGeom prst="rect">
            <a:avLst/>
          </a:prstGeom>
          <a:ln>
            <a:noFill/>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anchor="ctr" anchorCtr="0"/>
          <a:lstStyle/>
          <a:p>
            <a:pPr indent="-230188" algn="ctr">
              <a:lnSpc>
                <a:spcPct val="90000"/>
              </a:lnSpc>
              <a:spcBef>
                <a:spcPts val="1400"/>
              </a:spcBef>
              <a:buClr>
                <a:srgbClr val="006C3A"/>
              </a:buClr>
              <a:defRPr/>
            </a:pPr>
            <a:r>
              <a:rPr lang="en-US" dirty="0">
                <a:solidFill>
                  <a:srgbClr val="FFFFFF"/>
                </a:solidFill>
                <a:latin typeface="Arial Narrow" pitchFamily="34" charset="0"/>
              </a:rPr>
              <a:t>Useful insights will come </a:t>
            </a:r>
            <a:br>
              <a:rPr lang="en-US" dirty="0">
                <a:solidFill>
                  <a:srgbClr val="FFFFFF"/>
                </a:solidFill>
                <a:latin typeface="Arial Narrow" pitchFamily="34" charset="0"/>
              </a:rPr>
            </a:br>
            <a:r>
              <a:rPr lang="en-US" dirty="0">
                <a:solidFill>
                  <a:srgbClr val="FFFFFF"/>
                </a:solidFill>
                <a:latin typeface="Arial Narrow" pitchFamily="34" charset="0"/>
              </a:rPr>
              <a:t>from characterizing interactions among </a:t>
            </a:r>
            <a:br>
              <a:rPr lang="en-US" dirty="0">
                <a:solidFill>
                  <a:srgbClr val="FFFFFF"/>
                </a:solidFill>
                <a:latin typeface="Arial Narrow" pitchFamily="34" charset="0"/>
              </a:rPr>
            </a:br>
            <a:r>
              <a:rPr lang="en-US" b="1" dirty="0">
                <a:solidFill>
                  <a:srgbClr val="FFFFFF"/>
                </a:solidFill>
                <a:latin typeface="Arial Narrow" pitchFamily="34" charset="0"/>
              </a:rPr>
              <a:t>human, energy, and transportation </a:t>
            </a:r>
            <a:r>
              <a:rPr lang="en-US" dirty="0">
                <a:solidFill>
                  <a:srgbClr val="FFFFFF"/>
                </a:solidFill>
                <a:latin typeface="Arial Narrow" pitchFamily="34" charset="0"/>
              </a:rPr>
              <a:t>networks</a:t>
            </a:r>
          </a:p>
        </p:txBody>
      </p:sp>
      <p:sp>
        <p:nvSpPr>
          <p:cNvPr id="591" name="Content Placeholder 2"/>
          <p:cNvSpPr txBox="1">
            <a:spLocks/>
          </p:cNvSpPr>
          <p:nvPr/>
        </p:nvSpPr>
        <p:spPr>
          <a:xfrm>
            <a:off x="6122988" y="1219201"/>
            <a:ext cx="2743200" cy="1920875"/>
          </a:xfrm>
          <a:prstGeom prst="rect">
            <a:avLst/>
          </a:prstGeom>
          <a:ln>
            <a:noFill/>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anchor="ctr" anchorCtr="0"/>
          <a:lstStyle/>
          <a:p>
            <a:pPr indent="-230188" algn="ctr">
              <a:lnSpc>
                <a:spcPct val="90000"/>
              </a:lnSpc>
              <a:spcBef>
                <a:spcPts val="1400"/>
              </a:spcBef>
              <a:buClr>
                <a:srgbClr val="006C3A"/>
              </a:buClr>
              <a:defRPr/>
            </a:pPr>
            <a:r>
              <a:rPr lang="en-US" dirty="0">
                <a:solidFill>
                  <a:srgbClr val="FFFFFF"/>
                </a:solidFill>
                <a:latin typeface="Arial Narrow" pitchFamily="34" charset="0"/>
              </a:rPr>
              <a:t>Success of future strategies depends on understanding complexity and consequences of proposed systems in which </a:t>
            </a:r>
            <a:r>
              <a:rPr lang="en-US" b="1" dirty="0">
                <a:solidFill>
                  <a:srgbClr val="FFFFFF"/>
                </a:solidFill>
                <a:latin typeface="Arial Narrow" pitchFamily="34" charset="0"/>
              </a:rPr>
              <a:t>energy, environment and mobility </a:t>
            </a:r>
            <a:r>
              <a:rPr lang="en-US" dirty="0">
                <a:solidFill>
                  <a:srgbClr val="FFFFFF"/>
                </a:solidFill>
                <a:latin typeface="Arial Narrow" pitchFamily="34" charset="0"/>
              </a:rPr>
              <a:t>interests are simultaneously optimized</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6"/>
          <p:cNvSpPr>
            <a:spLocks noGrp="1"/>
          </p:cNvSpPr>
          <p:nvPr>
            <p:ph type="title" idx="4294967295"/>
          </p:nvPr>
        </p:nvSpPr>
        <p:spPr>
          <a:xfrm>
            <a:off x="0" y="22225"/>
            <a:ext cx="9144000" cy="782638"/>
          </a:xfrm>
        </p:spPr>
        <p:txBody>
          <a:bodyPr wrap="square">
            <a:spAutoFit/>
          </a:bodyPr>
          <a:lstStyle/>
          <a:p>
            <a:pPr algn="l" eaLnBrk="1" hangingPunct="1"/>
            <a:r>
              <a:rPr lang="en-US" sz="2600" dirty="0" smtClean="0">
                <a:ea typeface="Geneva"/>
                <a:cs typeface="Geneva"/>
              </a:rPr>
              <a:t>Disparate data integration improving knowledge of population distribution and dynamics</a:t>
            </a:r>
          </a:p>
        </p:txBody>
      </p:sp>
      <p:graphicFrame>
        <p:nvGraphicFramePr>
          <p:cNvPr id="11" name="Diagram 10"/>
          <p:cNvGraphicFramePr/>
          <p:nvPr>
            <p:extLst>
              <p:ext uri="{D42A27DB-BD31-4B8C-83A1-F6EECF244321}">
                <p14:modId xmlns:p14="http://schemas.microsoft.com/office/powerpoint/2010/main" val="1267876371"/>
              </p:ext>
            </p:extLst>
          </p:nvPr>
        </p:nvGraphicFramePr>
        <p:xfrm>
          <a:off x="125206" y="990600"/>
          <a:ext cx="89662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9274716"/>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1_GIST Theme">
  <a:themeElements>
    <a:clrScheme name="ORNL template_0704 11">
      <a:dk1>
        <a:srgbClr val="000000"/>
      </a:dk1>
      <a:lt1>
        <a:srgbClr val="FFFFFF"/>
      </a:lt1>
      <a:dk2>
        <a:srgbClr val="01673E"/>
      </a:dk2>
      <a:lt2>
        <a:srgbClr val="333333"/>
      </a:lt2>
      <a:accent1>
        <a:srgbClr val="003D6C"/>
      </a:accent1>
      <a:accent2>
        <a:srgbClr val="267186"/>
      </a:accent2>
      <a:accent3>
        <a:srgbClr val="FFFFFF"/>
      </a:accent3>
      <a:accent4>
        <a:srgbClr val="000000"/>
      </a:accent4>
      <a:accent5>
        <a:srgbClr val="AAAFBA"/>
      </a:accent5>
      <a:accent6>
        <a:srgbClr val="216679"/>
      </a:accent6>
      <a:hlink>
        <a:srgbClr val="8D1357"/>
      </a:hlink>
      <a:folHlink>
        <a:srgbClr val="FFCC66"/>
      </a:folHlink>
    </a:clrScheme>
    <a:fontScheme name="ORNL template_0704">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36576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36576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06" charset="0"/>
          </a:defRPr>
        </a:defPPr>
      </a:lstStyle>
    </a:lnDef>
  </a:objectDefaults>
  <a:extraClrSchemeLst>
    <a:extraClrScheme>
      <a:clrScheme name="ORNL template_0704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ORNL template_0704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ORNL template_0704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RNL template_0704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ORNL template_0704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ORNL template_0704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ORNL template_0704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ORNL template_0704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ORNL template_0704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
      <a:clrScheme name="ORNL template_0704 10">
        <a:dk1>
          <a:srgbClr val="000000"/>
        </a:dk1>
        <a:lt1>
          <a:srgbClr val="FFFFFF"/>
        </a:lt1>
        <a:dk2>
          <a:srgbClr val="01673E"/>
        </a:dk2>
        <a:lt2>
          <a:srgbClr val="333333"/>
        </a:lt2>
        <a:accent1>
          <a:srgbClr val="8D0A56"/>
        </a:accent1>
        <a:accent2>
          <a:srgbClr val="267186"/>
        </a:accent2>
        <a:accent3>
          <a:srgbClr val="FFFFFF"/>
        </a:accent3>
        <a:accent4>
          <a:srgbClr val="000000"/>
        </a:accent4>
        <a:accent5>
          <a:srgbClr val="C5AAB4"/>
        </a:accent5>
        <a:accent6>
          <a:srgbClr val="216679"/>
        </a:accent6>
        <a:hlink>
          <a:srgbClr val="FFCC66"/>
        </a:hlink>
        <a:folHlink>
          <a:srgbClr val="76A3CC"/>
        </a:folHlink>
      </a:clrScheme>
      <a:clrMap bg1="lt1" tx1="dk1" bg2="lt2" tx2="dk2" accent1="accent1" accent2="accent2" accent3="accent3" accent4="accent4" accent5="accent5" accent6="accent6" hlink="hlink" folHlink="folHlink"/>
    </a:extraClrScheme>
    <a:extraClrScheme>
      <a:clrScheme name="ORNL template_0704 11">
        <a:dk1>
          <a:srgbClr val="000000"/>
        </a:dk1>
        <a:lt1>
          <a:srgbClr val="FFFFFF"/>
        </a:lt1>
        <a:dk2>
          <a:srgbClr val="01673E"/>
        </a:dk2>
        <a:lt2>
          <a:srgbClr val="333333"/>
        </a:lt2>
        <a:accent1>
          <a:srgbClr val="003D6C"/>
        </a:accent1>
        <a:accent2>
          <a:srgbClr val="267186"/>
        </a:accent2>
        <a:accent3>
          <a:srgbClr val="FFFFFF"/>
        </a:accent3>
        <a:accent4>
          <a:srgbClr val="000000"/>
        </a:accent4>
        <a:accent5>
          <a:srgbClr val="AAAFBA"/>
        </a:accent5>
        <a:accent6>
          <a:srgbClr val="216679"/>
        </a:accent6>
        <a:hlink>
          <a:srgbClr val="8D1357"/>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GIST_template2">
  <a:themeElements>
    <a:clrScheme name="ORNL template_0704 11">
      <a:dk1>
        <a:srgbClr val="000000"/>
      </a:dk1>
      <a:lt1>
        <a:srgbClr val="FFFFFF"/>
      </a:lt1>
      <a:dk2>
        <a:srgbClr val="01673E"/>
      </a:dk2>
      <a:lt2>
        <a:srgbClr val="333333"/>
      </a:lt2>
      <a:accent1>
        <a:srgbClr val="003D6C"/>
      </a:accent1>
      <a:accent2>
        <a:srgbClr val="267186"/>
      </a:accent2>
      <a:accent3>
        <a:srgbClr val="FFFFFF"/>
      </a:accent3>
      <a:accent4>
        <a:srgbClr val="000000"/>
      </a:accent4>
      <a:accent5>
        <a:srgbClr val="AAAFBA"/>
      </a:accent5>
      <a:accent6>
        <a:srgbClr val="216679"/>
      </a:accent6>
      <a:hlink>
        <a:srgbClr val="8D1357"/>
      </a:hlink>
      <a:folHlink>
        <a:srgbClr val="FFCC66"/>
      </a:folHlink>
    </a:clrScheme>
    <a:fontScheme name="ORNL template_0704">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36576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36576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06" charset="0"/>
          </a:defRPr>
        </a:defPPr>
      </a:lstStyle>
    </a:lnDef>
  </a:objectDefaults>
  <a:extraClrSchemeLst>
    <a:extraClrScheme>
      <a:clrScheme name="ORNL template_0704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ORNL template_0704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ORNL template_0704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RNL template_0704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ORNL template_0704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ORNL template_0704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ORNL template_0704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ORNL template_0704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ORNL template_0704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
      <a:clrScheme name="ORNL template_0704 10">
        <a:dk1>
          <a:srgbClr val="000000"/>
        </a:dk1>
        <a:lt1>
          <a:srgbClr val="FFFFFF"/>
        </a:lt1>
        <a:dk2>
          <a:srgbClr val="01673E"/>
        </a:dk2>
        <a:lt2>
          <a:srgbClr val="333333"/>
        </a:lt2>
        <a:accent1>
          <a:srgbClr val="8D0A56"/>
        </a:accent1>
        <a:accent2>
          <a:srgbClr val="267186"/>
        </a:accent2>
        <a:accent3>
          <a:srgbClr val="FFFFFF"/>
        </a:accent3>
        <a:accent4>
          <a:srgbClr val="000000"/>
        </a:accent4>
        <a:accent5>
          <a:srgbClr val="C5AAB4"/>
        </a:accent5>
        <a:accent6>
          <a:srgbClr val="216679"/>
        </a:accent6>
        <a:hlink>
          <a:srgbClr val="FFCC66"/>
        </a:hlink>
        <a:folHlink>
          <a:srgbClr val="76A3CC"/>
        </a:folHlink>
      </a:clrScheme>
      <a:clrMap bg1="lt1" tx1="dk1" bg2="lt2" tx2="dk2" accent1="accent1" accent2="accent2" accent3="accent3" accent4="accent4" accent5="accent5" accent6="accent6" hlink="hlink" folHlink="folHlink"/>
    </a:extraClrScheme>
    <a:extraClrScheme>
      <a:clrScheme name="ORNL template_0704 11">
        <a:dk1>
          <a:srgbClr val="000000"/>
        </a:dk1>
        <a:lt1>
          <a:srgbClr val="FFFFFF"/>
        </a:lt1>
        <a:dk2>
          <a:srgbClr val="01673E"/>
        </a:dk2>
        <a:lt2>
          <a:srgbClr val="333333"/>
        </a:lt2>
        <a:accent1>
          <a:srgbClr val="003D6C"/>
        </a:accent1>
        <a:accent2>
          <a:srgbClr val="267186"/>
        </a:accent2>
        <a:accent3>
          <a:srgbClr val="FFFFFF"/>
        </a:accent3>
        <a:accent4>
          <a:srgbClr val="000000"/>
        </a:accent4>
        <a:accent5>
          <a:srgbClr val="AAAFBA"/>
        </a:accent5>
        <a:accent6>
          <a:srgbClr val="216679"/>
        </a:accent6>
        <a:hlink>
          <a:srgbClr val="8D1357"/>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GIST Theme">
  <a:themeElements>
    <a:clrScheme name="ORNL template_0704 11">
      <a:dk1>
        <a:srgbClr val="000000"/>
      </a:dk1>
      <a:lt1>
        <a:srgbClr val="FFFFFF"/>
      </a:lt1>
      <a:dk2>
        <a:srgbClr val="01673E"/>
      </a:dk2>
      <a:lt2>
        <a:srgbClr val="333333"/>
      </a:lt2>
      <a:accent1>
        <a:srgbClr val="003D6C"/>
      </a:accent1>
      <a:accent2>
        <a:srgbClr val="267186"/>
      </a:accent2>
      <a:accent3>
        <a:srgbClr val="FFFFFF"/>
      </a:accent3>
      <a:accent4>
        <a:srgbClr val="000000"/>
      </a:accent4>
      <a:accent5>
        <a:srgbClr val="AAAFBA"/>
      </a:accent5>
      <a:accent6>
        <a:srgbClr val="216679"/>
      </a:accent6>
      <a:hlink>
        <a:srgbClr val="8D1357"/>
      </a:hlink>
      <a:folHlink>
        <a:srgbClr val="FFCC66"/>
      </a:folHlink>
    </a:clrScheme>
    <a:fontScheme name="ORNL template_0704">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36576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36576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06" charset="0"/>
          </a:defRPr>
        </a:defPPr>
      </a:lstStyle>
    </a:lnDef>
  </a:objectDefaults>
  <a:extraClrSchemeLst>
    <a:extraClrScheme>
      <a:clrScheme name="ORNL template_0704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ORNL template_0704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ORNL template_0704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RNL template_0704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ORNL template_0704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ORNL template_0704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ORNL template_0704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ORNL template_0704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ORNL template_0704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
      <a:clrScheme name="ORNL template_0704 10">
        <a:dk1>
          <a:srgbClr val="000000"/>
        </a:dk1>
        <a:lt1>
          <a:srgbClr val="FFFFFF"/>
        </a:lt1>
        <a:dk2>
          <a:srgbClr val="01673E"/>
        </a:dk2>
        <a:lt2>
          <a:srgbClr val="333333"/>
        </a:lt2>
        <a:accent1>
          <a:srgbClr val="8D0A56"/>
        </a:accent1>
        <a:accent2>
          <a:srgbClr val="267186"/>
        </a:accent2>
        <a:accent3>
          <a:srgbClr val="FFFFFF"/>
        </a:accent3>
        <a:accent4>
          <a:srgbClr val="000000"/>
        </a:accent4>
        <a:accent5>
          <a:srgbClr val="C5AAB4"/>
        </a:accent5>
        <a:accent6>
          <a:srgbClr val="216679"/>
        </a:accent6>
        <a:hlink>
          <a:srgbClr val="FFCC66"/>
        </a:hlink>
        <a:folHlink>
          <a:srgbClr val="76A3CC"/>
        </a:folHlink>
      </a:clrScheme>
      <a:clrMap bg1="lt1" tx1="dk1" bg2="lt2" tx2="dk2" accent1="accent1" accent2="accent2" accent3="accent3" accent4="accent4" accent5="accent5" accent6="accent6" hlink="hlink" folHlink="folHlink"/>
    </a:extraClrScheme>
    <a:extraClrScheme>
      <a:clrScheme name="ORNL template_0704 11">
        <a:dk1>
          <a:srgbClr val="000000"/>
        </a:dk1>
        <a:lt1>
          <a:srgbClr val="FFFFFF"/>
        </a:lt1>
        <a:dk2>
          <a:srgbClr val="01673E"/>
        </a:dk2>
        <a:lt2>
          <a:srgbClr val="333333"/>
        </a:lt2>
        <a:accent1>
          <a:srgbClr val="003D6C"/>
        </a:accent1>
        <a:accent2>
          <a:srgbClr val="267186"/>
        </a:accent2>
        <a:accent3>
          <a:srgbClr val="FFFFFF"/>
        </a:accent3>
        <a:accent4>
          <a:srgbClr val="000000"/>
        </a:accent4>
        <a:accent5>
          <a:srgbClr val="AAAFBA"/>
        </a:accent5>
        <a:accent6>
          <a:srgbClr val="216679"/>
        </a:accent6>
        <a:hlink>
          <a:srgbClr val="8D1357"/>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GIST Theme">
  <a:themeElements>
    <a:clrScheme name="ORNL template_0704 11">
      <a:dk1>
        <a:srgbClr val="000000"/>
      </a:dk1>
      <a:lt1>
        <a:srgbClr val="FFFFFF"/>
      </a:lt1>
      <a:dk2>
        <a:srgbClr val="01673E"/>
      </a:dk2>
      <a:lt2>
        <a:srgbClr val="333333"/>
      </a:lt2>
      <a:accent1>
        <a:srgbClr val="003D6C"/>
      </a:accent1>
      <a:accent2>
        <a:srgbClr val="267186"/>
      </a:accent2>
      <a:accent3>
        <a:srgbClr val="FFFFFF"/>
      </a:accent3>
      <a:accent4>
        <a:srgbClr val="000000"/>
      </a:accent4>
      <a:accent5>
        <a:srgbClr val="AAAFBA"/>
      </a:accent5>
      <a:accent6>
        <a:srgbClr val="216679"/>
      </a:accent6>
      <a:hlink>
        <a:srgbClr val="8D1357"/>
      </a:hlink>
      <a:folHlink>
        <a:srgbClr val="FFCC66"/>
      </a:folHlink>
    </a:clrScheme>
    <a:fontScheme name="ORNL template_0704">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36576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36576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06" charset="0"/>
          </a:defRPr>
        </a:defPPr>
      </a:lstStyle>
    </a:lnDef>
  </a:objectDefaults>
  <a:extraClrSchemeLst>
    <a:extraClrScheme>
      <a:clrScheme name="ORNL template_0704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ORNL template_0704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ORNL template_0704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RNL template_0704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ORNL template_0704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ORNL template_0704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ORNL template_0704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ORNL template_0704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ORNL template_0704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
      <a:clrScheme name="ORNL template_0704 10">
        <a:dk1>
          <a:srgbClr val="000000"/>
        </a:dk1>
        <a:lt1>
          <a:srgbClr val="FFFFFF"/>
        </a:lt1>
        <a:dk2>
          <a:srgbClr val="01673E"/>
        </a:dk2>
        <a:lt2>
          <a:srgbClr val="333333"/>
        </a:lt2>
        <a:accent1>
          <a:srgbClr val="8D0A56"/>
        </a:accent1>
        <a:accent2>
          <a:srgbClr val="267186"/>
        </a:accent2>
        <a:accent3>
          <a:srgbClr val="FFFFFF"/>
        </a:accent3>
        <a:accent4>
          <a:srgbClr val="000000"/>
        </a:accent4>
        <a:accent5>
          <a:srgbClr val="C5AAB4"/>
        </a:accent5>
        <a:accent6>
          <a:srgbClr val="216679"/>
        </a:accent6>
        <a:hlink>
          <a:srgbClr val="FFCC66"/>
        </a:hlink>
        <a:folHlink>
          <a:srgbClr val="76A3CC"/>
        </a:folHlink>
      </a:clrScheme>
      <a:clrMap bg1="lt1" tx1="dk1" bg2="lt2" tx2="dk2" accent1="accent1" accent2="accent2" accent3="accent3" accent4="accent4" accent5="accent5" accent6="accent6" hlink="hlink" folHlink="folHlink"/>
    </a:extraClrScheme>
    <a:extraClrScheme>
      <a:clrScheme name="ORNL template_0704 11">
        <a:dk1>
          <a:srgbClr val="000000"/>
        </a:dk1>
        <a:lt1>
          <a:srgbClr val="FFFFFF"/>
        </a:lt1>
        <a:dk2>
          <a:srgbClr val="01673E"/>
        </a:dk2>
        <a:lt2>
          <a:srgbClr val="333333"/>
        </a:lt2>
        <a:accent1>
          <a:srgbClr val="003D6C"/>
        </a:accent1>
        <a:accent2>
          <a:srgbClr val="267186"/>
        </a:accent2>
        <a:accent3>
          <a:srgbClr val="FFFFFF"/>
        </a:accent3>
        <a:accent4>
          <a:srgbClr val="000000"/>
        </a:accent4>
        <a:accent5>
          <a:srgbClr val="AAAFBA"/>
        </a:accent5>
        <a:accent6>
          <a:srgbClr val="216679"/>
        </a:accent6>
        <a:hlink>
          <a:srgbClr val="8D1357"/>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GIST Theme">
  <a:themeElements>
    <a:clrScheme name="ORNL template_0704 11">
      <a:dk1>
        <a:srgbClr val="000000"/>
      </a:dk1>
      <a:lt1>
        <a:srgbClr val="FFFFFF"/>
      </a:lt1>
      <a:dk2>
        <a:srgbClr val="01673E"/>
      </a:dk2>
      <a:lt2>
        <a:srgbClr val="333333"/>
      </a:lt2>
      <a:accent1>
        <a:srgbClr val="003D6C"/>
      </a:accent1>
      <a:accent2>
        <a:srgbClr val="267186"/>
      </a:accent2>
      <a:accent3>
        <a:srgbClr val="FFFFFF"/>
      </a:accent3>
      <a:accent4>
        <a:srgbClr val="000000"/>
      </a:accent4>
      <a:accent5>
        <a:srgbClr val="AAAFBA"/>
      </a:accent5>
      <a:accent6>
        <a:srgbClr val="216679"/>
      </a:accent6>
      <a:hlink>
        <a:srgbClr val="8D1357"/>
      </a:hlink>
      <a:folHlink>
        <a:srgbClr val="FFCC66"/>
      </a:folHlink>
    </a:clrScheme>
    <a:fontScheme name="ORNL template_0704">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36576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36576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06" charset="0"/>
          </a:defRPr>
        </a:defPPr>
      </a:lstStyle>
    </a:lnDef>
  </a:objectDefaults>
  <a:extraClrSchemeLst>
    <a:extraClrScheme>
      <a:clrScheme name="ORNL template_0704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ORNL template_0704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ORNL template_0704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RNL template_0704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ORNL template_0704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ORNL template_0704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ORNL template_0704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ORNL template_0704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ORNL template_0704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
      <a:clrScheme name="ORNL template_0704 10">
        <a:dk1>
          <a:srgbClr val="000000"/>
        </a:dk1>
        <a:lt1>
          <a:srgbClr val="FFFFFF"/>
        </a:lt1>
        <a:dk2>
          <a:srgbClr val="01673E"/>
        </a:dk2>
        <a:lt2>
          <a:srgbClr val="333333"/>
        </a:lt2>
        <a:accent1>
          <a:srgbClr val="8D0A56"/>
        </a:accent1>
        <a:accent2>
          <a:srgbClr val="267186"/>
        </a:accent2>
        <a:accent3>
          <a:srgbClr val="FFFFFF"/>
        </a:accent3>
        <a:accent4>
          <a:srgbClr val="000000"/>
        </a:accent4>
        <a:accent5>
          <a:srgbClr val="C5AAB4"/>
        </a:accent5>
        <a:accent6>
          <a:srgbClr val="216679"/>
        </a:accent6>
        <a:hlink>
          <a:srgbClr val="FFCC66"/>
        </a:hlink>
        <a:folHlink>
          <a:srgbClr val="76A3CC"/>
        </a:folHlink>
      </a:clrScheme>
      <a:clrMap bg1="lt1" tx1="dk1" bg2="lt2" tx2="dk2" accent1="accent1" accent2="accent2" accent3="accent3" accent4="accent4" accent5="accent5" accent6="accent6" hlink="hlink" folHlink="folHlink"/>
    </a:extraClrScheme>
    <a:extraClrScheme>
      <a:clrScheme name="ORNL template_0704 11">
        <a:dk1>
          <a:srgbClr val="000000"/>
        </a:dk1>
        <a:lt1>
          <a:srgbClr val="FFFFFF"/>
        </a:lt1>
        <a:dk2>
          <a:srgbClr val="01673E"/>
        </a:dk2>
        <a:lt2>
          <a:srgbClr val="333333"/>
        </a:lt2>
        <a:accent1>
          <a:srgbClr val="003D6C"/>
        </a:accent1>
        <a:accent2>
          <a:srgbClr val="267186"/>
        </a:accent2>
        <a:accent3>
          <a:srgbClr val="FFFFFF"/>
        </a:accent3>
        <a:accent4>
          <a:srgbClr val="000000"/>
        </a:accent4>
        <a:accent5>
          <a:srgbClr val="AAAFBA"/>
        </a:accent5>
        <a:accent6>
          <a:srgbClr val="216679"/>
        </a:accent6>
        <a:hlink>
          <a:srgbClr val="8D1357"/>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GIST Theme">
  <a:themeElements>
    <a:clrScheme name="ORNL template_0704 11">
      <a:dk1>
        <a:srgbClr val="000000"/>
      </a:dk1>
      <a:lt1>
        <a:srgbClr val="FFFFFF"/>
      </a:lt1>
      <a:dk2>
        <a:srgbClr val="01673E"/>
      </a:dk2>
      <a:lt2>
        <a:srgbClr val="333333"/>
      </a:lt2>
      <a:accent1>
        <a:srgbClr val="003D6C"/>
      </a:accent1>
      <a:accent2>
        <a:srgbClr val="267186"/>
      </a:accent2>
      <a:accent3>
        <a:srgbClr val="FFFFFF"/>
      </a:accent3>
      <a:accent4>
        <a:srgbClr val="000000"/>
      </a:accent4>
      <a:accent5>
        <a:srgbClr val="AAAFBA"/>
      </a:accent5>
      <a:accent6>
        <a:srgbClr val="216679"/>
      </a:accent6>
      <a:hlink>
        <a:srgbClr val="8D1357"/>
      </a:hlink>
      <a:folHlink>
        <a:srgbClr val="FFCC66"/>
      </a:folHlink>
    </a:clrScheme>
    <a:fontScheme name="ORNL template_0704">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36576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36576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06" charset="0"/>
          </a:defRPr>
        </a:defPPr>
      </a:lstStyle>
    </a:lnDef>
  </a:objectDefaults>
  <a:extraClrSchemeLst>
    <a:extraClrScheme>
      <a:clrScheme name="ORNL template_0704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ORNL template_0704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ORNL template_0704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RNL template_0704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ORNL template_0704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ORNL template_0704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ORNL template_0704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ORNL template_0704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ORNL template_0704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
      <a:clrScheme name="ORNL template_0704 10">
        <a:dk1>
          <a:srgbClr val="000000"/>
        </a:dk1>
        <a:lt1>
          <a:srgbClr val="FFFFFF"/>
        </a:lt1>
        <a:dk2>
          <a:srgbClr val="01673E"/>
        </a:dk2>
        <a:lt2>
          <a:srgbClr val="333333"/>
        </a:lt2>
        <a:accent1>
          <a:srgbClr val="8D0A56"/>
        </a:accent1>
        <a:accent2>
          <a:srgbClr val="267186"/>
        </a:accent2>
        <a:accent3>
          <a:srgbClr val="FFFFFF"/>
        </a:accent3>
        <a:accent4>
          <a:srgbClr val="000000"/>
        </a:accent4>
        <a:accent5>
          <a:srgbClr val="C5AAB4"/>
        </a:accent5>
        <a:accent6>
          <a:srgbClr val="216679"/>
        </a:accent6>
        <a:hlink>
          <a:srgbClr val="FFCC66"/>
        </a:hlink>
        <a:folHlink>
          <a:srgbClr val="76A3CC"/>
        </a:folHlink>
      </a:clrScheme>
      <a:clrMap bg1="lt1" tx1="dk1" bg2="lt2" tx2="dk2" accent1="accent1" accent2="accent2" accent3="accent3" accent4="accent4" accent5="accent5" accent6="accent6" hlink="hlink" folHlink="folHlink"/>
    </a:extraClrScheme>
    <a:extraClrScheme>
      <a:clrScheme name="ORNL template_0704 11">
        <a:dk1>
          <a:srgbClr val="000000"/>
        </a:dk1>
        <a:lt1>
          <a:srgbClr val="FFFFFF"/>
        </a:lt1>
        <a:dk2>
          <a:srgbClr val="01673E"/>
        </a:dk2>
        <a:lt2>
          <a:srgbClr val="333333"/>
        </a:lt2>
        <a:accent1>
          <a:srgbClr val="003D6C"/>
        </a:accent1>
        <a:accent2>
          <a:srgbClr val="267186"/>
        </a:accent2>
        <a:accent3>
          <a:srgbClr val="FFFFFF"/>
        </a:accent3>
        <a:accent4>
          <a:srgbClr val="000000"/>
        </a:accent4>
        <a:accent5>
          <a:srgbClr val="AAAFBA"/>
        </a:accent5>
        <a:accent6>
          <a:srgbClr val="216679"/>
        </a:accent6>
        <a:hlink>
          <a:srgbClr val="8D1357"/>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GIST Theme">
  <a:themeElements>
    <a:clrScheme name="ORNL template_0704 11">
      <a:dk1>
        <a:srgbClr val="000000"/>
      </a:dk1>
      <a:lt1>
        <a:srgbClr val="FFFFFF"/>
      </a:lt1>
      <a:dk2>
        <a:srgbClr val="01673E"/>
      </a:dk2>
      <a:lt2>
        <a:srgbClr val="333333"/>
      </a:lt2>
      <a:accent1>
        <a:srgbClr val="003D6C"/>
      </a:accent1>
      <a:accent2>
        <a:srgbClr val="267186"/>
      </a:accent2>
      <a:accent3>
        <a:srgbClr val="FFFFFF"/>
      </a:accent3>
      <a:accent4>
        <a:srgbClr val="000000"/>
      </a:accent4>
      <a:accent5>
        <a:srgbClr val="AAAFBA"/>
      </a:accent5>
      <a:accent6>
        <a:srgbClr val="216679"/>
      </a:accent6>
      <a:hlink>
        <a:srgbClr val="8D1357"/>
      </a:hlink>
      <a:folHlink>
        <a:srgbClr val="FFCC66"/>
      </a:folHlink>
    </a:clrScheme>
    <a:fontScheme name="ORNL template_0704">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36576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36576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06" charset="0"/>
          </a:defRPr>
        </a:defPPr>
      </a:lstStyle>
    </a:lnDef>
  </a:objectDefaults>
  <a:extraClrSchemeLst>
    <a:extraClrScheme>
      <a:clrScheme name="ORNL template_0704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ORNL template_0704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ORNL template_0704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RNL template_0704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ORNL template_0704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ORNL template_0704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ORNL template_0704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ORNL template_0704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ORNL template_0704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
      <a:clrScheme name="ORNL template_0704 10">
        <a:dk1>
          <a:srgbClr val="000000"/>
        </a:dk1>
        <a:lt1>
          <a:srgbClr val="FFFFFF"/>
        </a:lt1>
        <a:dk2>
          <a:srgbClr val="01673E"/>
        </a:dk2>
        <a:lt2>
          <a:srgbClr val="333333"/>
        </a:lt2>
        <a:accent1>
          <a:srgbClr val="8D0A56"/>
        </a:accent1>
        <a:accent2>
          <a:srgbClr val="267186"/>
        </a:accent2>
        <a:accent3>
          <a:srgbClr val="FFFFFF"/>
        </a:accent3>
        <a:accent4>
          <a:srgbClr val="000000"/>
        </a:accent4>
        <a:accent5>
          <a:srgbClr val="C5AAB4"/>
        </a:accent5>
        <a:accent6>
          <a:srgbClr val="216679"/>
        </a:accent6>
        <a:hlink>
          <a:srgbClr val="FFCC66"/>
        </a:hlink>
        <a:folHlink>
          <a:srgbClr val="76A3CC"/>
        </a:folHlink>
      </a:clrScheme>
      <a:clrMap bg1="lt1" tx1="dk1" bg2="lt2" tx2="dk2" accent1="accent1" accent2="accent2" accent3="accent3" accent4="accent4" accent5="accent5" accent6="accent6" hlink="hlink" folHlink="folHlink"/>
    </a:extraClrScheme>
    <a:extraClrScheme>
      <a:clrScheme name="ORNL template_0704 11">
        <a:dk1>
          <a:srgbClr val="000000"/>
        </a:dk1>
        <a:lt1>
          <a:srgbClr val="FFFFFF"/>
        </a:lt1>
        <a:dk2>
          <a:srgbClr val="01673E"/>
        </a:dk2>
        <a:lt2>
          <a:srgbClr val="333333"/>
        </a:lt2>
        <a:accent1>
          <a:srgbClr val="003D6C"/>
        </a:accent1>
        <a:accent2>
          <a:srgbClr val="267186"/>
        </a:accent2>
        <a:accent3>
          <a:srgbClr val="FFFFFF"/>
        </a:accent3>
        <a:accent4>
          <a:srgbClr val="000000"/>
        </a:accent4>
        <a:accent5>
          <a:srgbClr val="AAAFBA"/>
        </a:accent5>
        <a:accent6>
          <a:srgbClr val="216679"/>
        </a:accent6>
        <a:hlink>
          <a:srgbClr val="8D1357"/>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GIST Theme">
  <a:themeElements>
    <a:clrScheme name="ORNL template_0704 11">
      <a:dk1>
        <a:srgbClr val="000000"/>
      </a:dk1>
      <a:lt1>
        <a:srgbClr val="FFFFFF"/>
      </a:lt1>
      <a:dk2>
        <a:srgbClr val="01673E"/>
      </a:dk2>
      <a:lt2>
        <a:srgbClr val="333333"/>
      </a:lt2>
      <a:accent1>
        <a:srgbClr val="003D6C"/>
      </a:accent1>
      <a:accent2>
        <a:srgbClr val="267186"/>
      </a:accent2>
      <a:accent3>
        <a:srgbClr val="FFFFFF"/>
      </a:accent3>
      <a:accent4>
        <a:srgbClr val="000000"/>
      </a:accent4>
      <a:accent5>
        <a:srgbClr val="AAAFBA"/>
      </a:accent5>
      <a:accent6>
        <a:srgbClr val="216679"/>
      </a:accent6>
      <a:hlink>
        <a:srgbClr val="8D1357"/>
      </a:hlink>
      <a:folHlink>
        <a:srgbClr val="FFCC66"/>
      </a:folHlink>
    </a:clrScheme>
    <a:fontScheme name="ORNL template_0704">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36576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36576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06" charset="0"/>
          </a:defRPr>
        </a:defPPr>
      </a:lstStyle>
    </a:lnDef>
  </a:objectDefaults>
  <a:extraClrSchemeLst>
    <a:extraClrScheme>
      <a:clrScheme name="ORNL template_0704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ORNL template_0704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ORNL template_0704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RNL template_0704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ORNL template_0704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ORNL template_0704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ORNL template_0704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ORNL template_0704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ORNL template_0704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
      <a:clrScheme name="ORNL template_0704 10">
        <a:dk1>
          <a:srgbClr val="000000"/>
        </a:dk1>
        <a:lt1>
          <a:srgbClr val="FFFFFF"/>
        </a:lt1>
        <a:dk2>
          <a:srgbClr val="01673E"/>
        </a:dk2>
        <a:lt2>
          <a:srgbClr val="333333"/>
        </a:lt2>
        <a:accent1>
          <a:srgbClr val="8D0A56"/>
        </a:accent1>
        <a:accent2>
          <a:srgbClr val="267186"/>
        </a:accent2>
        <a:accent3>
          <a:srgbClr val="FFFFFF"/>
        </a:accent3>
        <a:accent4>
          <a:srgbClr val="000000"/>
        </a:accent4>
        <a:accent5>
          <a:srgbClr val="C5AAB4"/>
        </a:accent5>
        <a:accent6>
          <a:srgbClr val="216679"/>
        </a:accent6>
        <a:hlink>
          <a:srgbClr val="FFCC66"/>
        </a:hlink>
        <a:folHlink>
          <a:srgbClr val="76A3CC"/>
        </a:folHlink>
      </a:clrScheme>
      <a:clrMap bg1="lt1" tx1="dk1" bg2="lt2" tx2="dk2" accent1="accent1" accent2="accent2" accent3="accent3" accent4="accent4" accent5="accent5" accent6="accent6" hlink="hlink" folHlink="folHlink"/>
    </a:extraClrScheme>
    <a:extraClrScheme>
      <a:clrScheme name="ORNL template_0704 11">
        <a:dk1>
          <a:srgbClr val="000000"/>
        </a:dk1>
        <a:lt1>
          <a:srgbClr val="FFFFFF"/>
        </a:lt1>
        <a:dk2>
          <a:srgbClr val="01673E"/>
        </a:dk2>
        <a:lt2>
          <a:srgbClr val="333333"/>
        </a:lt2>
        <a:accent1>
          <a:srgbClr val="003D6C"/>
        </a:accent1>
        <a:accent2>
          <a:srgbClr val="267186"/>
        </a:accent2>
        <a:accent3>
          <a:srgbClr val="FFFFFF"/>
        </a:accent3>
        <a:accent4>
          <a:srgbClr val="000000"/>
        </a:accent4>
        <a:accent5>
          <a:srgbClr val="AAAFBA"/>
        </a:accent5>
        <a:accent6>
          <a:srgbClr val="216679"/>
        </a:accent6>
        <a:hlink>
          <a:srgbClr val="8D1357"/>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Theme">
  <a:themeElements>
    <a:clrScheme name="ORNL 0812 new">
      <a:dk1>
        <a:sysClr val="windowText" lastClr="000000"/>
      </a:dk1>
      <a:lt1>
        <a:sysClr val="window" lastClr="FFFFFF"/>
      </a:lt1>
      <a:dk2>
        <a:srgbClr val="006C3A"/>
      </a:dk2>
      <a:lt2>
        <a:srgbClr val="FFFFFF"/>
      </a:lt2>
      <a:accent1>
        <a:srgbClr val="4F81BD"/>
      </a:accent1>
      <a:accent2>
        <a:srgbClr val="C0504D"/>
      </a:accent2>
      <a:accent3>
        <a:srgbClr val="00B274"/>
      </a:accent3>
      <a:accent4>
        <a:srgbClr val="F79646"/>
      </a:accent4>
      <a:accent5>
        <a:srgbClr val="4BACC6"/>
      </a:accent5>
      <a:accent6>
        <a:srgbClr val="8064A2"/>
      </a:accent6>
      <a:hlink>
        <a:srgbClr val="1F497D"/>
      </a:hlink>
      <a:folHlink>
        <a:srgbClr val="006C3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efault Theme">
  <a:themeElements>
    <a:clrScheme name="ORNL 2012">
      <a:dk1>
        <a:sysClr val="windowText" lastClr="000000"/>
      </a:dk1>
      <a:lt1>
        <a:sysClr val="window" lastClr="FFFFFF"/>
      </a:lt1>
      <a:dk2>
        <a:srgbClr val="008657"/>
      </a:dk2>
      <a:lt2>
        <a:srgbClr val="FFFFFF"/>
      </a:lt2>
      <a:accent1>
        <a:srgbClr val="4F81BD"/>
      </a:accent1>
      <a:accent2>
        <a:srgbClr val="C0504D"/>
      </a:accent2>
      <a:accent3>
        <a:srgbClr val="00B274"/>
      </a:accent3>
      <a:accent4>
        <a:srgbClr val="F79646"/>
      </a:accent4>
      <a:accent5>
        <a:srgbClr val="4BACC6"/>
      </a:accent5>
      <a:accent6>
        <a:srgbClr val="8064A2"/>
      </a:accent6>
      <a:hlink>
        <a:srgbClr val="1F497D"/>
      </a:hlink>
      <a:folHlink>
        <a:srgbClr val="008657"/>
      </a:folHlink>
    </a:clrScheme>
    <a:fontScheme name="ORNL theme">
      <a:majorFont>
        <a:latin typeface="Arial Black"/>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Default Theme">
  <a:themeElements>
    <a:clrScheme name="ORNL 0812 new">
      <a:dk1>
        <a:sysClr val="windowText" lastClr="000000"/>
      </a:dk1>
      <a:lt1>
        <a:sysClr val="window" lastClr="FFFFFF"/>
      </a:lt1>
      <a:dk2>
        <a:srgbClr val="006C3A"/>
      </a:dk2>
      <a:lt2>
        <a:srgbClr val="FFFFFF"/>
      </a:lt2>
      <a:accent1>
        <a:srgbClr val="4F81BD"/>
      </a:accent1>
      <a:accent2>
        <a:srgbClr val="C0504D"/>
      </a:accent2>
      <a:accent3>
        <a:srgbClr val="00B274"/>
      </a:accent3>
      <a:accent4>
        <a:srgbClr val="F79646"/>
      </a:accent4>
      <a:accent5>
        <a:srgbClr val="4BACC6"/>
      </a:accent5>
      <a:accent6>
        <a:srgbClr val="8064A2"/>
      </a:accent6>
      <a:hlink>
        <a:srgbClr val="1F497D"/>
      </a:hlink>
      <a:folHlink>
        <a:srgbClr val="006C3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RNL template_0901">
  <a:themeElements>
    <a:clrScheme name="ORNL 0812 new">
      <a:dk1>
        <a:sysClr val="windowText" lastClr="000000"/>
      </a:dk1>
      <a:lt1>
        <a:sysClr val="window" lastClr="FFFFFF"/>
      </a:lt1>
      <a:dk2>
        <a:srgbClr val="006C3A"/>
      </a:dk2>
      <a:lt2>
        <a:srgbClr val="FFFFFF"/>
      </a:lt2>
      <a:accent1>
        <a:srgbClr val="4F81BD"/>
      </a:accent1>
      <a:accent2>
        <a:srgbClr val="C0504D"/>
      </a:accent2>
      <a:accent3>
        <a:srgbClr val="00B274"/>
      </a:accent3>
      <a:accent4>
        <a:srgbClr val="F79646"/>
      </a:accent4>
      <a:accent5>
        <a:srgbClr val="4BACC6"/>
      </a:accent5>
      <a:accent6>
        <a:srgbClr val="8064A2"/>
      </a:accent6>
      <a:hlink>
        <a:srgbClr val="1F497D"/>
      </a:hlink>
      <a:folHlink>
        <a:srgbClr val="006C3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GIST Theme 2013.thmx</Template>
  <TotalTime>9339</TotalTime>
  <Words>2492</Words>
  <Application>Microsoft Macintosh PowerPoint</Application>
  <PresentationFormat>On-screen Show (4:3)</PresentationFormat>
  <Paragraphs>450</Paragraphs>
  <Slides>53</Slides>
  <Notes>16</Notes>
  <HiddenSlides>0</HiddenSlides>
  <MMClips>4</MMClips>
  <ScaleCrop>false</ScaleCrop>
  <HeadingPairs>
    <vt:vector size="8" baseType="variant">
      <vt:variant>
        <vt:lpstr>Fonts Used</vt:lpstr>
      </vt:variant>
      <vt:variant>
        <vt:i4>13</vt:i4>
      </vt:variant>
      <vt:variant>
        <vt:lpstr>Theme</vt:lpstr>
      </vt:variant>
      <vt:variant>
        <vt:i4>12</vt:i4>
      </vt:variant>
      <vt:variant>
        <vt:lpstr>Embedded OLE Servers</vt:lpstr>
      </vt:variant>
      <vt:variant>
        <vt:i4>1</vt:i4>
      </vt:variant>
      <vt:variant>
        <vt:lpstr>Slide Titles</vt:lpstr>
      </vt:variant>
      <vt:variant>
        <vt:i4>53</vt:i4>
      </vt:variant>
    </vt:vector>
  </HeadingPairs>
  <TitlesOfParts>
    <vt:vector size="79" baseType="lpstr">
      <vt:lpstr>Arial Black</vt:lpstr>
      <vt:lpstr>Arial Narrow</vt:lpstr>
      <vt:lpstr>Arial Narrow Bold</vt:lpstr>
      <vt:lpstr>Calibri</vt:lpstr>
      <vt:lpstr>Geneva</vt:lpstr>
      <vt:lpstr>ＭＳ Ｐゴシック</vt:lpstr>
      <vt:lpstr>Rod</vt:lpstr>
      <vt:lpstr>Segoe</vt:lpstr>
      <vt:lpstr>Segoe UI Semibold</vt:lpstr>
      <vt:lpstr>Symbol</vt:lpstr>
      <vt:lpstr>Times New Roman</vt:lpstr>
      <vt:lpstr>Wingdings</vt:lpstr>
      <vt:lpstr>Arial</vt:lpstr>
      <vt:lpstr>1_GIST Theme</vt:lpstr>
      <vt:lpstr>2_GIST Theme</vt:lpstr>
      <vt:lpstr>3_GIST Theme</vt:lpstr>
      <vt:lpstr>4_GIST Theme</vt:lpstr>
      <vt:lpstr>8_GIST Theme</vt:lpstr>
      <vt:lpstr>1_Default Theme</vt:lpstr>
      <vt:lpstr>Default Theme</vt:lpstr>
      <vt:lpstr>2_Default Theme</vt:lpstr>
      <vt:lpstr>ORNL template_0901</vt:lpstr>
      <vt:lpstr>3_GIST_template2</vt:lpstr>
      <vt:lpstr>5_GIST Theme</vt:lpstr>
      <vt:lpstr>6_GIST Theme</vt:lpstr>
      <vt:lpstr>Equation</vt:lpstr>
      <vt:lpstr>Big Data, Geospatial Computing, and My 2 Cents in an Open Data Economy</vt:lpstr>
      <vt:lpstr>How I plan to waste your next hour</vt:lpstr>
      <vt:lpstr>Geographic Information Science &amp; Technology</vt:lpstr>
      <vt:lpstr>Geographic data has driven innovation</vt:lpstr>
      <vt:lpstr>PowerPoint Presentation</vt:lpstr>
      <vt:lpstr>Evolving diverse, dynamic world of data</vt:lpstr>
      <vt:lpstr>In the Garden of Big and Evil</vt:lpstr>
      <vt:lpstr>Our energy challenges and solutions are often local to regional</vt:lpstr>
      <vt:lpstr>Disparate data integration improving knowledge of population distribution and dynamics</vt:lpstr>
      <vt:lpstr>Spatial refinement of LandScan Global</vt:lpstr>
      <vt:lpstr>Port Said</vt:lpstr>
      <vt:lpstr>“Developed Land Cover” Examples </vt:lpstr>
      <vt:lpstr>Addis Ababa, Ethiopia</vt:lpstr>
      <vt:lpstr>Settlements are economic indicators</vt:lpstr>
      <vt:lpstr>Patterns in overhead imagery</vt:lpstr>
      <vt:lpstr>PowerPoint Presentation</vt:lpstr>
      <vt:lpstr>PowerPoint Presentation</vt:lpstr>
      <vt:lpstr>Rapid Scene Analysis</vt:lpstr>
      <vt:lpstr>Population density data from open source</vt:lpstr>
      <vt:lpstr>Retaining data provenance is critical</vt:lpstr>
      <vt:lpstr>PDT includes modeled and other data </vt:lpstr>
      <vt:lpstr>Example: LandScan HD data for Bahrain</vt:lpstr>
      <vt:lpstr>Critical infrastructure data development</vt:lpstr>
      <vt:lpstr>U.S. mobile home parks database</vt:lpstr>
      <vt:lpstr>Automated and scalable detection </vt:lpstr>
      <vt:lpstr>Assessing Population Dynamics</vt:lpstr>
      <vt:lpstr>PowerPoint Presentation</vt:lpstr>
      <vt:lpstr>Population Dynamics Models and Data</vt:lpstr>
      <vt:lpstr>Worker Commute and Shoppers Flows</vt:lpstr>
      <vt:lpstr>Agent Based (PHEV) Adaptation Model</vt:lpstr>
      <vt:lpstr>PowerPoint Presentation</vt:lpstr>
      <vt:lpstr>PowerPoint Presentation</vt:lpstr>
      <vt:lpstr>Scenario Based Insights</vt:lpstr>
      <vt:lpstr>The Prosumer generation</vt:lpstr>
      <vt:lpstr>The unknown unknowns</vt:lpstr>
      <vt:lpstr>Space-time is our new biometric</vt:lpstr>
      <vt:lpstr>Spatial Distribution of U.S. Household Carbon Footprints Reveals Suburbanization Undermines Greenhouse Gas Benefits of Urban Population Density</vt:lpstr>
      <vt:lpstr>Citizen science is making an impact</vt:lpstr>
      <vt:lpstr>Noise mapping around London Heathrow</vt:lpstr>
      <vt:lpstr>PowerPoint Presentation</vt:lpstr>
      <vt:lpstr>Big Data and democracy</vt:lpstr>
      <vt:lpstr>Empowering the individual citizen</vt:lpstr>
      <vt:lpstr>Moving away from the average</vt:lpstr>
      <vt:lpstr>Distributed Energy Generation Scenario: How will individual adoption of photovoltaic impact the grid?</vt:lpstr>
      <vt:lpstr>Disappearing public-private boundary</vt:lpstr>
      <vt:lpstr>Democratizing My Data in Big Data</vt:lpstr>
      <vt:lpstr>I want control and my 2 cents</vt:lpstr>
      <vt:lpstr>Crowdsourcing: Points to ponder</vt:lpstr>
      <vt:lpstr>On the shores of a vanishing island</vt:lpstr>
      <vt:lpstr>Acknowledgement</vt:lpstr>
      <vt:lpstr>PowerPoint Presentation</vt:lpstr>
      <vt:lpstr>Oak Ridge Urban Dynamics Institute</vt:lpstr>
      <vt:lpstr>PowerPoint Presentation</vt:lpstr>
    </vt:vector>
  </TitlesOfParts>
  <Company>Oak Ridge National Laboratory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2 cents in this Open Data Economy</dc:title>
  <dc:creator>Bhaduri, Budhendra L.</dc:creator>
  <cp:lastModifiedBy>Bhaduri, Budhendra L.</cp:lastModifiedBy>
  <cp:revision>91</cp:revision>
  <dcterms:created xsi:type="dcterms:W3CDTF">2013-05-01T18:17:39Z</dcterms:created>
  <dcterms:modified xsi:type="dcterms:W3CDTF">2015-04-15T19:39:49Z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58154516</vt:lpwstr>
  </property>
  <property fmtid="{D5CDD505-2E9C-101B-9397-08002B2CF9AE}" name="NXPowerLiteSettings" pid="3">
    <vt:lpwstr>F7000400038000</vt:lpwstr>
  </property>
  <property fmtid="{D5CDD505-2E9C-101B-9397-08002B2CF9AE}" name="NXPowerLiteVersion" pid="4">
    <vt:lpwstr>D6.2.5</vt:lpwstr>
  </property>
</Properties>
</file>