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3"/>
  </p:handoutMasterIdLst>
  <p:sldIdLst>
    <p:sldId id="271" r:id="rId2"/>
    <p:sldId id="272" r:id="rId3"/>
    <p:sldId id="273" r:id="rId4"/>
    <p:sldId id="274" r:id="rId5"/>
    <p:sldId id="266" r:id="rId6"/>
    <p:sldId id="261" r:id="rId7"/>
    <p:sldId id="263" r:id="rId8"/>
    <p:sldId id="262" r:id="rId9"/>
    <p:sldId id="264" r:id="rId10"/>
    <p:sldId id="259" r:id="rId11"/>
    <p:sldId id="257" r:id="rId12"/>
    <p:sldId id="260" r:id="rId13"/>
    <p:sldId id="265" r:id="rId14"/>
    <p:sldId id="276" r:id="rId15"/>
    <p:sldId id="267" r:id="rId16"/>
    <p:sldId id="268" r:id="rId17"/>
    <p:sldId id="269" r:id="rId18"/>
    <p:sldId id="270" r:id="rId19"/>
    <p:sldId id="258" r:id="rId20"/>
    <p:sldId id="275" r:id="rId21"/>
    <p:sldId id="256" r:id="rId22"/>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412" autoAdjust="0"/>
  </p:normalViewPr>
  <p:slideViewPr>
    <p:cSldViewPr snapToGrid="0" snapToObjects="1">
      <p:cViewPr>
        <p:scale>
          <a:sx n="50" d="100"/>
          <a:sy n="50" d="100"/>
        </p:scale>
        <p:origin x="-1267"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Sheet2!$C$3</c:f>
              <c:strCache>
                <c:ptCount val="1"/>
                <c:pt idx="0">
                  <c:v>gate, state 1</c:v>
                </c:pt>
              </c:strCache>
            </c:strRef>
          </c:tx>
          <c:marker>
            <c:symbol val="none"/>
          </c:marker>
          <c:cat>
            <c:numRef>
              <c:f>Sheet2!$B$3:$B$18</c:f>
              <c:numCache>
                <c:formatCode>General</c:formatCode>
                <c:ptCount val="16"/>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Sheet2!$C$4:$C$18</c:f>
              <c:numCache>
                <c:formatCode>General</c:formatCode>
                <c:ptCount val="15"/>
                <c:pt idx="0">
                  <c:v>0.52222221999999996</c:v>
                </c:pt>
                <c:pt idx="1">
                  <c:v>0.44166666999999998</c:v>
                </c:pt>
                <c:pt idx="2">
                  <c:v>0.55037312999999999</c:v>
                </c:pt>
                <c:pt idx="3">
                  <c:v>0.56770832999999998</c:v>
                </c:pt>
                <c:pt idx="4">
                  <c:v>0.51620524000000001</c:v>
                </c:pt>
                <c:pt idx="5">
                  <c:v>0.50042856999999996</c:v>
                </c:pt>
                <c:pt idx="6">
                  <c:v>0.53021768999999996</c:v>
                </c:pt>
                <c:pt idx="7">
                  <c:v>0.51484516999999996</c:v>
                </c:pt>
                <c:pt idx="8">
                  <c:v>0.51030268999999995</c:v>
                </c:pt>
                <c:pt idx="9">
                  <c:v>0.50700922999999998</c:v>
                </c:pt>
                <c:pt idx="10">
                  <c:v>0.51974206000000001</c:v>
                </c:pt>
                <c:pt idx="11">
                  <c:v>0.52276666000000005</c:v>
                </c:pt>
                <c:pt idx="12">
                  <c:v>0.52394313000000003</c:v>
                </c:pt>
                <c:pt idx="13">
                  <c:v>0.53575419000000002</c:v>
                </c:pt>
                <c:pt idx="14">
                  <c:v>0.58807588</c:v>
                </c:pt>
              </c:numCache>
            </c:numRef>
          </c:val>
          <c:smooth val="0"/>
        </c:ser>
        <c:ser>
          <c:idx val="1"/>
          <c:order val="1"/>
          <c:tx>
            <c:strRef>
              <c:f>Sheet2!$D$3</c:f>
              <c:strCache>
                <c:ptCount val="1"/>
                <c:pt idx="0">
                  <c:v>gate, state 2</c:v>
                </c:pt>
              </c:strCache>
            </c:strRef>
          </c:tx>
          <c:marker>
            <c:symbol val="none"/>
          </c:marker>
          <c:cat>
            <c:numRef>
              <c:f>Sheet2!$B$3:$B$18</c:f>
              <c:numCache>
                <c:formatCode>General</c:formatCode>
                <c:ptCount val="16"/>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Sheet2!$D$4:$D$18</c:f>
              <c:numCache>
                <c:formatCode>General</c:formatCode>
                <c:ptCount val="15"/>
                <c:pt idx="0">
                  <c:v>0.55555555999999995</c:v>
                </c:pt>
                <c:pt idx="1">
                  <c:v>0.51666666999999999</c:v>
                </c:pt>
                <c:pt idx="2">
                  <c:v>0.59967320000000002</c:v>
                </c:pt>
                <c:pt idx="3">
                  <c:v>0.56047453999999997</c:v>
                </c:pt>
                <c:pt idx="4">
                  <c:v>0.50244295999999999</c:v>
                </c:pt>
                <c:pt idx="5">
                  <c:v>0.48145306999999998</c:v>
                </c:pt>
                <c:pt idx="6">
                  <c:v>0.51433132999999998</c:v>
                </c:pt>
                <c:pt idx="7">
                  <c:v>0.50121433000000004</c:v>
                </c:pt>
                <c:pt idx="8">
                  <c:v>0.49796520999999999</c:v>
                </c:pt>
                <c:pt idx="9">
                  <c:v>0.49917192999999999</c:v>
                </c:pt>
                <c:pt idx="10">
                  <c:v>0.51255251999999996</c:v>
                </c:pt>
                <c:pt idx="11">
                  <c:v>0.50995915999999997</c:v>
                </c:pt>
                <c:pt idx="12">
                  <c:v>0.5074535</c:v>
                </c:pt>
                <c:pt idx="13">
                  <c:v>0.52963483</c:v>
                </c:pt>
                <c:pt idx="14">
                  <c:v>0.58943089000000004</c:v>
                </c:pt>
              </c:numCache>
            </c:numRef>
          </c:val>
          <c:smooth val="0"/>
        </c:ser>
        <c:dLbls>
          <c:showLegendKey val="0"/>
          <c:showVal val="0"/>
          <c:showCatName val="0"/>
          <c:showSerName val="0"/>
          <c:showPercent val="0"/>
          <c:showBubbleSize val="0"/>
        </c:dLbls>
        <c:marker val="1"/>
        <c:smooth val="0"/>
        <c:axId val="90626048"/>
        <c:axId val="36600576"/>
      </c:lineChart>
      <c:catAx>
        <c:axId val="90626048"/>
        <c:scaling>
          <c:orientation val="minMax"/>
        </c:scaling>
        <c:delete val="0"/>
        <c:axPos val="b"/>
        <c:numFmt formatCode="General" sourceLinked="1"/>
        <c:majorTickMark val="out"/>
        <c:minorTickMark val="none"/>
        <c:tickLblPos val="nextTo"/>
        <c:txPr>
          <a:bodyPr/>
          <a:lstStyle/>
          <a:p>
            <a:pPr>
              <a:defRPr sz="2000"/>
            </a:pPr>
            <a:endParaRPr lang="en-US"/>
          </a:p>
        </c:txPr>
        <c:crossAx val="36600576"/>
        <c:crosses val="autoZero"/>
        <c:auto val="1"/>
        <c:lblAlgn val="ctr"/>
        <c:lblOffset val="100"/>
        <c:noMultiLvlLbl val="0"/>
      </c:catAx>
      <c:valAx>
        <c:axId val="36600576"/>
        <c:scaling>
          <c:orientation val="minMax"/>
          <c:min val="0.4"/>
        </c:scaling>
        <c:delete val="0"/>
        <c:axPos val="l"/>
        <c:majorGridlines/>
        <c:numFmt formatCode="General" sourceLinked="1"/>
        <c:majorTickMark val="out"/>
        <c:minorTickMark val="none"/>
        <c:tickLblPos val="nextTo"/>
        <c:txPr>
          <a:bodyPr/>
          <a:lstStyle/>
          <a:p>
            <a:pPr>
              <a:defRPr sz="1800"/>
            </a:pPr>
            <a:endParaRPr lang="en-US"/>
          </a:p>
        </c:txPr>
        <c:crossAx val="90626048"/>
        <c:crosses val="autoZero"/>
        <c:crossBetween val="between"/>
      </c:valAx>
    </c:plotArea>
    <c:legend>
      <c:legendPos val="t"/>
      <c:layout/>
      <c:overlay val="0"/>
      <c:txPr>
        <a:bodyPr/>
        <a:lstStyle/>
        <a:p>
          <a:pPr>
            <a:defRPr sz="20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6" tIns="46748" rIns="93496" bIns="46748"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6" tIns="46748" rIns="93496" bIns="46748" rtlCol="0"/>
          <a:lstStyle>
            <a:lvl1pPr algn="r">
              <a:defRPr sz="1200"/>
            </a:lvl1pPr>
          </a:lstStyle>
          <a:p>
            <a:fld id="{093F62C4-7765-418A-8522-A96242D2B3DC}" type="datetimeFigureOut">
              <a:rPr lang="en-US" smtClean="0"/>
              <a:t>2/1/2016</a:t>
            </a:fld>
            <a:endParaRPr lang="en-US"/>
          </a:p>
        </p:txBody>
      </p:sp>
      <p:sp>
        <p:nvSpPr>
          <p:cNvPr id="4" name="Footer Placeholder 3"/>
          <p:cNvSpPr>
            <a:spLocks noGrp="1"/>
          </p:cNvSpPr>
          <p:nvPr>
            <p:ph type="ftr" sz="quarter" idx="2"/>
          </p:nvPr>
        </p:nvSpPr>
        <p:spPr>
          <a:xfrm>
            <a:off x="0" y="8842030"/>
            <a:ext cx="3056414" cy="465455"/>
          </a:xfrm>
          <a:prstGeom prst="rect">
            <a:avLst/>
          </a:prstGeom>
        </p:spPr>
        <p:txBody>
          <a:bodyPr vert="horz" lIns="93496" tIns="46748" rIns="93496" bIns="46748"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5455"/>
          </a:xfrm>
          <a:prstGeom prst="rect">
            <a:avLst/>
          </a:prstGeom>
        </p:spPr>
        <p:txBody>
          <a:bodyPr vert="horz" lIns="93496" tIns="46748" rIns="93496" bIns="46748" rtlCol="0" anchor="b"/>
          <a:lstStyle>
            <a:lvl1pPr algn="r">
              <a:defRPr sz="1200"/>
            </a:lvl1pPr>
          </a:lstStyle>
          <a:p>
            <a:fld id="{B97F082C-AB69-456F-AC4E-30CDCF4C4FC7}" type="slidenum">
              <a:rPr lang="en-US" smtClean="0"/>
              <a:t>‹#›</a:t>
            </a:fld>
            <a:endParaRPr lang="en-US"/>
          </a:p>
        </p:txBody>
      </p:sp>
    </p:spTree>
    <p:extLst>
      <p:ext uri="{BB962C8B-B14F-4D97-AF65-F5344CB8AC3E}">
        <p14:creationId xmlns:p14="http://schemas.microsoft.com/office/powerpoint/2010/main" val="177129089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0FBA9-2684-0D41-AF1D-A67D8D89FACB}"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7730A-0781-3F4F-AA43-8548DC26BEA9}" type="slidenum">
              <a:rPr lang="en-US" smtClean="0"/>
              <a:t>‹#›</a:t>
            </a:fld>
            <a:endParaRPr lang="en-US"/>
          </a:p>
        </p:txBody>
      </p:sp>
    </p:spTree>
    <p:extLst>
      <p:ext uri="{BB962C8B-B14F-4D97-AF65-F5344CB8AC3E}">
        <p14:creationId xmlns:p14="http://schemas.microsoft.com/office/powerpoint/2010/main" val="3642373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0FBA9-2684-0D41-AF1D-A67D8D89FACB}"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7730A-0781-3F4F-AA43-8548DC26BEA9}" type="slidenum">
              <a:rPr lang="en-US" smtClean="0"/>
              <a:t>‹#›</a:t>
            </a:fld>
            <a:endParaRPr lang="en-US"/>
          </a:p>
        </p:txBody>
      </p:sp>
    </p:spTree>
    <p:extLst>
      <p:ext uri="{BB962C8B-B14F-4D97-AF65-F5344CB8AC3E}">
        <p14:creationId xmlns:p14="http://schemas.microsoft.com/office/powerpoint/2010/main" val="213985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0FBA9-2684-0D41-AF1D-A67D8D89FACB}"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7730A-0781-3F4F-AA43-8548DC26BEA9}" type="slidenum">
              <a:rPr lang="en-US" smtClean="0"/>
              <a:t>‹#›</a:t>
            </a:fld>
            <a:endParaRPr lang="en-US"/>
          </a:p>
        </p:txBody>
      </p:sp>
    </p:spTree>
    <p:extLst>
      <p:ext uri="{BB962C8B-B14F-4D97-AF65-F5344CB8AC3E}">
        <p14:creationId xmlns:p14="http://schemas.microsoft.com/office/powerpoint/2010/main" val="3407740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0FBA9-2684-0D41-AF1D-A67D8D89FACB}"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7730A-0781-3F4F-AA43-8548DC26BEA9}" type="slidenum">
              <a:rPr lang="en-US" smtClean="0"/>
              <a:t>‹#›</a:t>
            </a:fld>
            <a:endParaRPr lang="en-US"/>
          </a:p>
        </p:txBody>
      </p:sp>
    </p:spTree>
    <p:extLst>
      <p:ext uri="{BB962C8B-B14F-4D97-AF65-F5344CB8AC3E}">
        <p14:creationId xmlns:p14="http://schemas.microsoft.com/office/powerpoint/2010/main" val="143757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D0FBA9-2684-0D41-AF1D-A67D8D89FACB}"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7730A-0781-3F4F-AA43-8548DC26BEA9}" type="slidenum">
              <a:rPr lang="en-US" smtClean="0"/>
              <a:t>‹#›</a:t>
            </a:fld>
            <a:endParaRPr lang="en-US"/>
          </a:p>
        </p:txBody>
      </p:sp>
    </p:spTree>
    <p:extLst>
      <p:ext uri="{BB962C8B-B14F-4D97-AF65-F5344CB8AC3E}">
        <p14:creationId xmlns:p14="http://schemas.microsoft.com/office/powerpoint/2010/main" val="175782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D0FBA9-2684-0D41-AF1D-A67D8D89FACB}"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7730A-0781-3F4F-AA43-8548DC26BEA9}" type="slidenum">
              <a:rPr lang="en-US" smtClean="0"/>
              <a:t>‹#›</a:t>
            </a:fld>
            <a:endParaRPr lang="en-US"/>
          </a:p>
        </p:txBody>
      </p:sp>
    </p:spTree>
    <p:extLst>
      <p:ext uri="{BB962C8B-B14F-4D97-AF65-F5344CB8AC3E}">
        <p14:creationId xmlns:p14="http://schemas.microsoft.com/office/powerpoint/2010/main" val="28400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D0FBA9-2684-0D41-AF1D-A67D8D89FACB}" type="datetimeFigureOut">
              <a:rPr lang="en-US" smtClean="0"/>
              <a:t>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7730A-0781-3F4F-AA43-8548DC26BEA9}" type="slidenum">
              <a:rPr lang="en-US" smtClean="0"/>
              <a:t>‹#›</a:t>
            </a:fld>
            <a:endParaRPr lang="en-US"/>
          </a:p>
        </p:txBody>
      </p:sp>
    </p:spTree>
    <p:extLst>
      <p:ext uri="{BB962C8B-B14F-4D97-AF65-F5344CB8AC3E}">
        <p14:creationId xmlns:p14="http://schemas.microsoft.com/office/powerpoint/2010/main" val="49701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D0FBA9-2684-0D41-AF1D-A67D8D89FACB}" type="datetimeFigureOut">
              <a:rPr lang="en-US" smtClean="0"/>
              <a:t>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7730A-0781-3F4F-AA43-8548DC26BEA9}" type="slidenum">
              <a:rPr lang="en-US" smtClean="0"/>
              <a:t>‹#›</a:t>
            </a:fld>
            <a:endParaRPr lang="en-US"/>
          </a:p>
        </p:txBody>
      </p:sp>
    </p:spTree>
    <p:extLst>
      <p:ext uri="{BB962C8B-B14F-4D97-AF65-F5344CB8AC3E}">
        <p14:creationId xmlns:p14="http://schemas.microsoft.com/office/powerpoint/2010/main" val="220571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0FBA9-2684-0D41-AF1D-A67D8D89FACB}" type="datetimeFigureOut">
              <a:rPr lang="en-US" smtClean="0"/>
              <a:t>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7730A-0781-3F4F-AA43-8548DC26BEA9}" type="slidenum">
              <a:rPr lang="en-US" smtClean="0"/>
              <a:t>‹#›</a:t>
            </a:fld>
            <a:endParaRPr lang="en-US"/>
          </a:p>
        </p:txBody>
      </p:sp>
    </p:spTree>
    <p:extLst>
      <p:ext uri="{BB962C8B-B14F-4D97-AF65-F5344CB8AC3E}">
        <p14:creationId xmlns:p14="http://schemas.microsoft.com/office/powerpoint/2010/main" val="25808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0FBA9-2684-0D41-AF1D-A67D8D89FACB}"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7730A-0781-3F4F-AA43-8548DC26BEA9}" type="slidenum">
              <a:rPr lang="en-US" smtClean="0"/>
              <a:t>‹#›</a:t>
            </a:fld>
            <a:endParaRPr lang="en-US"/>
          </a:p>
        </p:txBody>
      </p:sp>
    </p:spTree>
    <p:extLst>
      <p:ext uri="{BB962C8B-B14F-4D97-AF65-F5344CB8AC3E}">
        <p14:creationId xmlns:p14="http://schemas.microsoft.com/office/powerpoint/2010/main" val="340694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0FBA9-2684-0D41-AF1D-A67D8D89FACB}"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7730A-0781-3F4F-AA43-8548DC26BEA9}" type="slidenum">
              <a:rPr lang="en-US" smtClean="0"/>
              <a:t>‹#›</a:t>
            </a:fld>
            <a:endParaRPr lang="en-US"/>
          </a:p>
        </p:txBody>
      </p:sp>
    </p:spTree>
    <p:extLst>
      <p:ext uri="{BB962C8B-B14F-4D97-AF65-F5344CB8AC3E}">
        <p14:creationId xmlns:p14="http://schemas.microsoft.com/office/powerpoint/2010/main" val="410755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0FBA9-2684-0D41-AF1D-A67D8D89FACB}" type="datetimeFigureOut">
              <a:rPr lang="en-US" smtClean="0"/>
              <a:t>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7730A-0781-3F4F-AA43-8548DC26BEA9}" type="slidenum">
              <a:rPr lang="en-US" smtClean="0"/>
              <a:t>‹#›</a:t>
            </a:fld>
            <a:endParaRPr lang="en-US"/>
          </a:p>
        </p:txBody>
      </p:sp>
    </p:spTree>
    <p:extLst>
      <p:ext uri="{BB962C8B-B14F-4D97-AF65-F5344CB8AC3E}">
        <p14:creationId xmlns:p14="http://schemas.microsoft.com/office/powerpoint/2010/main" val="21928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758"/>
            <a:ext cx="8229600" cy="1143000"/>
          </a:xfrm>
        </p:spPr>
        <p:txBody>
          <a:bodyPr>
            <a:noAutofit/>
          </a:bodyPr>
          <a:lstStyle/>
          <a:p>
            <a:r>
              <a:rPr lang="en-US" sz="3600" b="1" dirty="0">
                <a:solidFill>
                  <a:srgbClr val="800000"/>
                </a:solidFill>
                <a:latin typeface="Baskerville"/>
                <a:cs typeface="Baskerville"/>
              </a:rPr>
              <a:t>Documenting State Presence along Transnational Border </a:t>
            </a:r>
            <a:r>
              <a:rPr lang="en-US" sz="3600" b="1" dirty="0" smtClean="0">
                <a:solidFill>
                  <a:srgbClr val="800000"/>
                </a:solidFill>
                <a:latin typeface="Baskerville"/>
                <a:cs typeface="Baskerville"/>
              </a:rPr>
              <a:t>Crossings</a:t>
            </a:r>
            <a:br>
              <a:rPr lang="en-US" sz="3600" b="1" dirty="0" smtClean="0">
                <a:solidFill>
                  <a:srgbClr val="800000"/>
                </a:solidFill>
                <a:latin typeface="Baskerville"/>
                <a:cs typeface="Baskerville"/>
              </a:rPr>
            </a:br>
            <a:r>
              <a:rPr lang="en-US" sz="2400" dirty="0" smtClean="0">
                <a:solidFill>
                  <a:srgbClr val="800000"/>
                </a:solidFill>
                <a:latin typeface="Baskerville"/>
                <a:cs typeface="Baskerville"/>
              </a:rPr>
              <a:t>Beth Simmons, Shelley Liu, Angie Bautista-Chavez </a:t>
            </a:r>
            <a:br>
              <a:rPr lang="en-US" sz="2400" dirty="0" smtClean="0">
                <a:solidFill>
                  <a:srgbClr val="800000"/>
                </a:solidFill>
                <a:latin typeface="Baskerville"/>
                <a:cs typeface="Baskerville"/>
              </a:rPr>
            </a:br>
            <a:r>
              <a:rPr lang="en-US" sz="2400" dirty="0" smtClean="0">
                <a:solidFill>
                  <a:srgbClr val="800000"/>
                </a:solidFill>
                <a:latin typeface="Baskerville"/>
                <a:cs typeface="Baskerville"/>
              </a:rPr>
              <a:t>(with lots of help from Jeff Blossom)</a:t>
            </a:r>
            <a:endParaRPr lang="en-US" sz="2400" dirty="0">
              <a:solidFill>
                <a:srgbClr val="800000"/>
              </a:solidFill>
              <a:latin typeface="Baskerville"/>
              <a:cs typeface="Baskerville"/>
            </a:endParaRPr>
          </a:p>
        </p:txBody>
      </p:sp>
      <p:sp>
        <p:nvSpPr>
          <p:cNvPr id="3" name="Content Placeholder 2"/>
          <p:cNvSpPr>
            <a:spLocks noGrp="1"/>
          </p:cNvSpPr>
          <p:nvPr>
            <p:ph idx="1"/>
          </p:nvPr>
        </p:nvSpPr>
        <p:spPr>
          <a:xfrm>
            <a:off x="457200" y="2042160"/>
            <a:ext cx="8229600" cy="4525963"/>
          </a:xfrm>
        </p:spPr>
        <p:txBody>
          <a:bodyPr>
            <a:normAutofit fontScale="40000" lnSpcReduction="20000"/>
          </a:bodyPr>
          <a:lstStyle/>
          <a:p>
            <a:r>
              <a:rPr lang="en-US" sz="6000" dirty="0" smtClean="0"/>
              <a:t>Key questions:</a:t>
            </a:r>
          </a:p>
          <a:p>
            <a:pPr lvl="1"/>
            <a:r>
              <a:rPr lang="en-US" sz="5000" dirty="0"/>
              <a:t>Are borders as permeable as studies of globalization suggest?  </a:t>
            </a:r>
            <a:endParaRPr lang="en-US" sz="5000" dirty="0" smtClean="0"/>
          </a:p>
          <a:p>
            <a:pPr lvl="1"/>
            <a:r>
              <a:rPr lang="en-US" sz="5000" dirty="0"/>
              <a:t>What </a:t>
            </a:r>
            <a:r>
              <a:rPr lang="en-US" sz="5000" dirty="0" smtClean="0"/>
              <a:t>are </a:t>
            </a:r>
            <a:r>
              <a:rPr lang="en-US" sz="5000" dirty="0"/>
              <a:t>the </a:t>
            </a:r>
            <a:r>
              <a:rPr lang="en-US" sz="5000" dirty="0" smtClean="0"/>
              <a:t>motivations </a:t>
            </a:r>
            <a:r>
              <a:rPr lang="en-US" sz="5000" dirty="0"/>
              <a:t>for physical investments states make at their international border crossings?</a:t>
            </a:r>
          </a:p>
          <a:p>
            <a:endParaRPr lang="en-US" sz="5000" dirty="0"/>
          </a:p>
          <a:p>
            <a:r>
              <a:rPr lang="en-US" sz="6000" dirty="0" smtClean="0"/>
              <a:t>Purposes of this project:</a:t>
            </a:r>
          </a:p>
          <a:p>
            <a:pPr lvl="1"/>
            <a:r>
              <a:rPr lang="en-US" sz="5000" dirty="0" smtClean="0"/>
              <a:t>To explore the relationships between physical investments at borders and state/social anxieties and ideologies</a:t>
            </a:r>
            <a:endParaRPr lang="en-US" sz="5000" dirty="0"/>
          </a:p>
          <a:p>
            <a:endParaRPr lang="en-US" sz="5000" dirty="0" smtClean="0"/>
          </a:p>
          <a:p>
            <a:r>
              <a:rPr lang="en-US" sz="6000" dirty="0" smtClean="0"/>
              <a:t>Findings (very  tentative): </a:t>
            </a:r>
          </a:p>
          <a:p>
            <a:pPr lvl="1"/>
            <a:r>
              <a:rPr lang="en-US" sz="5000" dirty="0" smtClean="0"/>
              <a:t>state ‘presence’ at border crossings vary </a:t>
            </a:r>
            <a:r>
              <a:rPr lang="en-US" sz="5000" dirty="0"/>
              <a:t>significantly over space and time. </a:t>
            </a:r>
            <a:endParaRPr lang="en-US" sz="5000" dirty="0" smtClean="0"/>
          </a:p>
          <a:p>
            <a:pPr lvl="1"/>
            <a:r>
              <a:rPr lang="en-US" sz="5000" dirty="0" smtClean="0"/>
              <a:t>Evidence of sensitivity to economic and maybe even perceived cultural threats reflected in the built environment at border crossings</a:t>
            </a:r>
          </a:p>
          <a:p>
            <a:endParaRPr lang="en-US" dirty="0"/>
          </a:p>
        </p:txBody>
      </p:sp>
    </p:spTree>
    <p:extLst>
      <p:ext uri="{BB962C8B-B14F-4D97-AF65-F5344CB8AC3E}">
        <p14:creationId xmlns:p14="http://schemas.microsoft.com/office/powerpoint/2010/main" val="150631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8229600" cy="1143000"/>
          </a:xfrm>
        </p:spPr>
        <p:txBody>
          <a:bodyPr>
            <a:normAutofit fontScale="90000"/>
          </a:bodyPr>
          <a:lstStyle/>
          <a:p>
            <a:r>
              <a:rPr lang="en-US" b="1" dirty="0" smtClean="0"/>
              <a:t>Do the data make any sense</a:t>
            </a:r>
            <a:r>
              <a:rPr lang="en-US" b="1" dirty="0" smtClean="0"/>
              <a:t>?</a:t>
            </a:r>
            <a:br>
              <a:rPr lang="en-US" b="1" dirty="0" smtClean="0"/>
            </a:br>
            <a:r>
              <a:rPr lang="en-US" sz="3600" dirty="0"/>
              <a:t>Preliminary Analysis</a:t>
            </a:r>
            <a:r>
              <a:rPr lang="en-US" b="1" dirty="0"/>
              <a:t/>
            </a:r>
            <a:br>
              <a:rPr lang="en-US" b="1" dirty="0"/>
            </a:br>
            <a:endParaRPr lang="en-US" dirty="0"/>
          </a:p>
        </p:txBody>
      </p:sp>
      <p:sp>
        <p:nvSpPr>
          <p:cNvPr id="3" name="Content Placeholder 2"/>
          <p:cNvSpPr>
            <a:spLocks noGrp="1"/>
          </p:cNvSpPr>
          <p:nvPr>
            <p:ph idx="1"/>
          </p:nvPr>
        </p:nvSpPr>
        <p:spPr>
          <a:xfrm>
            <a:off x="457200" y="1600200"/>
            <a:ext cx="8229600" cy="4922520"/>
          </a:xfrm>
        </p:spPr>
        <p:txBody>
          <a:bodyPr>
            <a:normAutofit fontScale="77500" lnSpcReduction="20000"/>
          </a:bodyPr>
          <a:lstStyle/>
          <a:p>
            <a:r>
              <a:rPr lang="en-US" b="1" i="1" dirty="0" smtClean="0"/>
              <a:t>States </a:t>
            </a:r>
            <a:r>
              <a:rPr lang="en-US" b="1" i="1" dirty="0"/>
              <a:t>mimic one another </a:t>
            </a:r>
            <a:r>
              <a:rPr lang="en-US" dirty="0"/>
              <a:t>at the borders. Gates and official buildings on one side predict gates on the other.</a:t>
            </a:r>
          </a:p>
          <a:p>
            <a:endParaRPr lang="en-US" dirty="0"/>
          </a:p>
          <a:p>
            <a:r>
              <a:rPr lang="en-US" b="1" i="1" dirty="0"/>
              <a:t>The rich build to block out the poor</a:t>
            </a:r>
            <a:r>
              <a:rPr lang="en-US" dirty="0"/>
              <a:t>.  The wealthier a state and the poorer its neighbor, the thicker its official border presence.</a:t>
            </a:r>
          </a:p>
          <a:p>
            <a:endParaRPr lang="en-US" dirty="0"/>
          </a:p>
          <a:p>
            <a:r>
              <a:rPr lang="en-US" b="1" i="1" dirty="0"/>
              <a:t>Homogeneous states guard their borders. </a:t>
            </a:r>
            <a:r>
              <a:rPr lang="en-US" dirty="0"/>
              <a:t>Ethnically, religiously and linguistically heterogeneous states have thinner official border presence.</a:t>
            </a:r>
          </a:p>
          <a:p>
            <a:endParaRPr lang="en-US" dirty="0"/>
          </a:p>
          <a:p>
            <a:r>
              <a:rPr lang="en-US" b="1" i="1" dirty="0"/>
              <a:t>Democracies are less likely to block </a:t>
            </a:r>
            <a:r>
              <a:rPr lang="en-US" dirty="0"/>
              <a:t>their borders. Autocracies have a much thicker official border presence.</a:t>
            </a:r>
          </a:p>
          <a:p>
            <a:endParaRPr lang="en-US" dirty="0"/>
          </a:p>
        </p:txBody>
      </p:sp>
    </p:spTree>
    <p:extLst>
      <p:ext uri="{BB962C8B-B14F-4D97-AF65-F5344CB8AC3E}">
        <p14:creationId xmlns:p14="http://schemas.microsoft.com/office/powerpoint/2010/main" val="2426921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the data make any sense?</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1453752570"/>
              </p:ext>
            </p:extLst>
          </p:nvPr>
        </p:nvGraphicFramePr>
        <p:xfrm>
          <a:off x="198120" y="1188709"/>
          <a:ext cx="8945880" cy="5562610"/>
        </p:xfrm>
        <a:graphic>
          <a:graphicData uri="http://schemas.openxmlformats.org/drawingml/2006/table">
            <a:tbl>
              <a:tblPr>
                <a:tableStyleId>{5C22544A-7EE6-4342-B048-85BDC9FD1C3A}</a:tableStyleId>
              </a:tblPr>
              <a:tblGrid>
                <a:gridCol w="3777149"/>
                <a:gridCol w="1673212"/>
                <a:gridCol w="1474413"/>
                <a:gridCol w="2021106"/>
              </a:tblGrid>
              <a:tr h="202273">
                <a:tc>
                  <a:txBody>
                    <a:bodyPr/>
                    <a:lstStyle/>
                    <a:p>
                      <a:pPr marL="0" marR="0" algn="l">
                        <a:lnSpc>
                          <a:spcPct val="115000"/>
                        </a:lnSpc>
                        <a:spcBef>
                          <a:spcPts val="0"/>
                        </a:spcBef>
                        <a:spcAft>
                          <a:spcPts val="0"/>
                        </a:spcAft>
                      </a:pPr>
                      <a:r>
                        <a:rPr lang="en-US" sz="1200" b="1" dirty="0">
                          <a:effectLst/>
                        </a:rPr>
                        <a:t> </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(1)</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(2)</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(3)</a:t>
                      </a:r>
                      <a:endParaRPr lang="en-US" sz="1100" b="1">
                        <a:effectLst/>
                        <a:latin typeface="Calibri"/>
                        <a:ea typeface="Times New Roman"/>
                        <a:cs typeface="Times New Roman"/>
                      </a:endParaRPr>
                    </a:p>
                  </a:txBody>
                  <a:tcPr marL="30144" marR="30144" marT="0" marB="0"/>
                </a:tc>
              </a:tr>
              <a:tr h="417201">
                <a:tc>
                  <a:txBody>
                    <a:bodyPr/>
                    <a:lstStyle/>
                    <a:p>
                      <a:pPr marL="0" marR="0" algn="l">
                        <a:lnSpc>
                          <a:spcPct val="115000"/>
                        </a:lnSpc>
                        <a:spcBef>
                          <a:spcPts val="0"/>
                        </a:spcBef>
                        <a:spcAft>
                          <a:spcPts val="0"/>
                        </a:spcAft>
                      </a:pPr>
                      <a:r>
                        <a:rPr lang="en-US" sz="1200" b="1" dirty="0">
                          <a:effectLst/>
                        </a:rPr>
                        <a:t>VARIABLES</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gates</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official buildings</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a:effectLst/>
                        </a:rPr>
                        <a:t>official presence</a:t>
                      </a:r>
                      <a:endParaRPr lang="en-US" sz="1100" b="1" dirty="0">
                        <a:effectLst/>
                        <a:latin typeface="Calibri"/>
                        <a:ea typeface="Times New Roman"/>
                        <a:cs typeface="Times New Roman"/>
                      </a:endParaRPr>
                    </a:p>
                  </a:txBody>
                  <a:tcPr marL="30144" marR="30144" marT="0" marB="0"/>
                </a:tc>
              </a:tr>
              <a:tr h="202273">
                <a:tc>
                  <a:txBody>
                    <a:bodyPr/>
                    <a:lstStyle/>
                    <a:p>
                      <a:pPr marL="0" marR="0" algn="l">
                        <a:lnSpc>
                          <a:spcPct val="115000"/>
                        </a:lnSpc>
                        <a:spcBef>
                          <a:spcPts val="0"/>
                        </a:spcBef>
                        <a:spcAft>
                          <a:spcPts val="0"/>
                        </a:spcAft>
                      </a:pPr>
                      <a:r>
                        <a:rPr lang="en-US" sz="1200" b="1" dirty="0">
                          <a:effectLst/>
                        </a:rPr>
                        <a:t>Bordering state has gate(s)</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smtClean="0">
                          <a:effectLst/>
                        </a:rPr>
                        <a:t>0.83***</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 </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 </a:t>
                      </a:r>
                      <a:endParaRPr lang="en-US" sz="1100" b="1">
                        <a:effectLst/>
                        <a:latin typeface="Calibri"/>
                        <a:ea typeface="Times New Roman"/>
                        <a:cs typeface="Times New Roman"/>
                      </a:endParaRPr>
                    </a:p>
                  </a:txBody>
                  <a:tcPr marL="30144" marR="30144" marT="0" marB="0"/>
                </a:tc>
              </a:tr>
              <a:tr h="202273">
                <a:tc>
                  <a:txBody>
                    <a:bodyPr/>
                    <a:lstStyle/>
                    <a:p>
                      <a:pPr marL="0" marR="0" algn="l">
                        <a:lnSpc>
                          <a:spcPct val="115000"/>
                        </a:lnSpc>
                        <a:spcBef>
                          <a:spcPts val="0"/>
                        </a:spcBef>
                        <a:spcAft>
                          <a:spcPts val="0"/>
                        </a:spcAft>
                      </a:pPr>
                      <a:r>
                        <a:rPr lang="en-US" sz="1200" b="1" dirty="0">
                          <a:effectLst/>
                        </a:rPr>
                        <a:t> </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a:effectLst/>
                        </a:rPr>
                        <a:t>(</a:t>
                      </a:r>
                      <a:r>
                        <a:rPr lang="en-US" sz="1200" b="1" dirty="0" smtClean="0">
                          <a:effectLst/>
                        </a:rPr>
                        <a:t>0.03)</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 </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a:effectLst/>
                        </a:rPr>
                        <a:t> </a:t>
                      </a:r>
                      <a:endParaRPr lang="en-US" sz="1100" b="1" dirty="0">
                        <a:effectLst/>
                        <a:latin typeface="Calibri"/>
                        <a:ea typeface="Times New Roman"/>
                        <a:cs typeface="Times New Roman"/>
                      </a:endParaRPr>
                    </a:p>
                  </a:txBody>
                  <a:tcPr marL="30144" marR="30144" marT="0" marB="0"/>
                </a:tc>
              </a:tr>
              <a:tr h="417201">
                <a:tc>
                  <a:txBody>
                    <a:bodyPr/>
                    <a:lstStyle/>
                    <a:p>
                      <a:pPr marL="0" marR="0" algn="l">
                        <a:lnSpc>
                          <a:spcPct val="115000"/>
                        </a:lnSpc>
                        <a:spcBef>
                          <a:spcPts val="0"/>
                        </a:spcBef>
                        <a:spcAft>
                          <a:spcPts val="0"/>
                        </a:spcAft>
                      </a:pPr>
                      <a:r>
                        <a:rPr lang="en-US" sz="1200" b="1" dirty="0">
                          <a:effectLst/>
                        </a:rPr>
                        <a:t>Bordering states has official building(s)</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 </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smtClean="0">
                          <a:effectLst/>
                        </a:rPr>
                        <a:t>0.81***</a:t>
                      </a:r>
                      <a:endParaRPr lang="en-US" sz="1100" b="1" dirty="0">
                        <a:effectLst/>
                      </a:endParaRPr>
                    </a:p>
                    <a:p>
                      <a:pPr marL="0" marR="0" algn="ctr">
                        <a:lnSpc>
                          <a:spcPct val="115000"/>
                        </a:lnSpc>
                        <a:spcBef>
                          <a:spcPts val="0"/>
                        </a:spcBef>
                        <a:spcAft>
                          <a:spcPts val="0"/>
                        </a:spcAft>
                      </a:pPr>
                      <a:r>
                        <a:rPr lang="en-US" sz="1200" b="1" dirty="0">
                          <a:effectLst/>
                        </a:rPr>
                        <a:t>(</a:t>
                      </a:r>
                      <a:r>
                        <a:rPr lang="en-US" sz="1200" b="1" dirty="0" smtClean="0">
                          <a:effectLst/>
                        </a:rPr>
                        <a:t>0.03)</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a:effectLst/>
                        </a:rPr>
                        <a:t> </a:t>
                      </a:r>
                      <a:endParaRPr lang="en-US" sz="1100" b="1" dirty="0">
                        <a:effectLst/>
                        <a:latin typeface="Calibri"/>
                        <a:ea typeface="Times New Roman"/>
                        <a:cs typeface="Times New Roman"/>
                      </a:endParaRPr>
                    </a:p>
                  </a:txBody>
                  <a:tcPr marL="30144" marR="30144" marT="0" marB="0"/>
                </a:tc>
              </a:tr>
              <a:tr h="417201">
                <a:tc>
                  <a:txBody>
                    <a:bodyPr/>
                    <a:lstStyle/>
                    <a:p>
                      <a:pPr marL="0" marR="0" algn="l">
                        <a:lnSpc>
                          <a:spcPct val="115000"/>
                        </a:lnSpc>
                        <a:spcBef>
                          <a:spcPts val="0"/>
                        </a:spcBef>
                        <a:spcAft>
                          <a:spcPts val="0"/>
                        </a:spcAft>
                      </a:pPr>
                      <a:r>
                        <a:rPr lang="en-US" sz="1200" b="1" dirty="0">
                          <a:effectLst/>
                        </a:rPr>
                        <a:t>Bordering state’s total official presence</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a:effectLst/>
                        </a:rPr>
                        <a:t> </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a:effectLst/>
                        </a:rPr>
                        <a:t> </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smtClean="0">
                          <a:effectLst/>
                        </a:rPr>
                        <a:t>0.86***</a:t>
                      </a:r>
                      <a:endParaRPr lang="en-US" sz="1100" b="1" dirty="0">
                        <a:effectLst/>
                      </a:endParaRPr>
                    </a:p>
                    <a:p>
                      <a:pPr marL="0" marR="0" algn="ctr">
                        <a:lnSpc>
                          <a:spcPct val="115000"/>
                        </a:lnSpc>
                        <a:spcBef>
                          <a:spcPts val="0"/>
                        </a:spcBef>
                        <a:spcAft>
                          <a:spcPts val="0"/>
                        </a:spcAft>
                      </a:pPr>
                      <a:r>
                        <a:rPr lang="en-US" sz="1200" b="1" dirty="0">
                          <a:effectLst/>
                        </a:rPr>
                        <a:t>(</a:t>
                      </a:r>
                      <a:r>
                        <a:rPr lang="en-US" sz="1200" b="1" dirty="0" smtClean="0">
                          <a:effectLst/>
                        </a:rPr>
                        <a:t>0.03)</a:t>
                      </a:r>
                      <a:endParaRPr lang="en-US" sz="1100" b="1" dirty="0">
                        <a:effectLst/>
                        <a:latin typeface="Calibri"/>
                        <a:ea typeface="Times New Roman"/>
                        <a:cs typeface="Times New Roman"/>
                      </a:endParaRPr>
                    </a:p>
                  </a:txBody>
                  <a:tcPr marL="30144" marR="30144" marT="0" marB="0"/>
                </a:tc>
              </a:tr>
              <a:tr h="417201">
                <a:tc>
                  <a:txBody>
                    <a:bodyPr/>
                    <a:lstStyle/>
                    <a:p>
                      <a:pPr marL="0" marR="0" algn="l">
                        <a:lnSpc>
                          <a:spcPct val="115000"/>
                        </a:lnSpc>
                        <a:spcBef>
                          <a:spcPts val="0"/>
                        </a:spcBef>
                        <a:spcAft>
                          <a:spcPts val="0"/>
                        </a:spcAft>
                      </a:pPr>
                      <a:r>
                        <a:rPr lang="en-US" sz="1200" b="1" dirty="0">
                          <a:effectLst/>
                        </a:rPr>
                        <a:t>Logged GDP per capita, state 1 (ego)</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smtClean="0">
                          <a:effectLst/>
                        </a:rPr>
                        <a:t>0.09***</a:t>
                      </a:r>
                      <a:endParaRPr lang="en-US" sz="1100" b="1" dirty="0">
                        <a:effectLst/>
                      </a:endParaRPr>
                    </a:p>
                    <a:p>
                      <a:pPr marL="0" marR="0" algn="ctr">
                        <a:lnSpc>
                          <a:spcPct val="115000"/>
                        </a:lnSpc>
                        <a:spcBef>
                          <a:spcPts val="0"/>
                        </a:spcBef>
                        <a:spcAft>
                          <a:spcPts val="0"/>
                        </a:spcAft>
                      </a:pPr>
                      <a:r>
                        <a:rPr lang="en-US" sz="1200" b="1" dirty="0">
                          <a:effectLst/>
                        </a:rPr>
                        <a:t>(</a:t>
                      </a:r>
                      <a:r>
                        <a:rPr lang="en-US" sz="1200" b="1" dirty="0" smtClean="0">
                          <a:effectLst/>
                        </a:rPr>
                        <a:t>0.02)</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smtClean="0">
                          <a:effectLst/>
                        </a:rPr>
                        <a:t>0.05***</a:t>
                      </a:r>
                      <a:endParaRPr lang="en-US" sz="1100" b="1" dirty="0">
                        <a:effectLst/>
                      </a:endParaRPr>
                    </a:p>
                    <a:p>
                      <a:pPr marL="0" marR="0" algn="ctr">
                        <a:lnSpc>
                          <a:spcPct val="115000"/>
                        </a:lnSpc>
                        <a:spcBef>
                          <a:spcPts val="0"/>
                        </a:spcBef>
                        <a:spcAft>
                          <a:spcPts val="0"/>
                        </a:spcAft>
                      </a:pPr>
                      <a:r>
                        <a:rPr lang="en-US" sz="1200" b="1" dirty="0">
                          <a:effectLst/>
                        </a:rPr>
                        <a:t>(</a:t>
                      </a:r>
                      <a:r>
                        <a:rPr lang="en-US" sz="1200" b="1" dirty="0" smtClean="0">
                          <a:effectLst/>
                        </a:rPr>
                        <a:t>0.02)</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smtClean="0">
                          <a:effectLst/>
                        </a:rPr>
                        <a:t>0.15***</a:t>
                      </a:r>
                      <a:endParaRPr lang="en-US" sz="1100" b="1" dirty="0">
                        <a:effectLst/>
                      </a:endParaRPr>
                    </a:p>
                    <a:p>
                      <a:pPr marL="0" marR="0" algn="ctr">
                        <a:lnSpc>
                          <a:spcPct val="115000"/>
                        </a:lnSpc>
                        <a:spcBef>
                          <a:spcPts val="0"/>
                        </a:spcBef>
                        <a:spcAft>
                          <a:spcPts val="0"/>
                        </a:spcAft>
                      </a:pPr>
                      <a:r>
                        <a:rPr lang="en-US" sz="1200" b="1" dirty="0">
                          <a:effectLst/>
                        </a:rPr>
                        <a:t>(</a:t>
                      </a:r>
                      <a:r>
                        <a:rPr lang="en-US" sz="1200" b="1" dirty="0" smtClean="0">
                          <a:effectLst/>
                        </a:rPr>
                        <a:t>0.04)</a:t>
                      </a:r>
                      <a:endParaRPr lang="en-US" sz="1100" b="1" dirty="0">
                        <a:effectLst/>
                        <a:latin typeface="Calibri"/>
                        <a:ea typeface="Times New Roman"/>
                        <a:cs typeface="Times New Roman"/>
                      </a:endParaRPr>
                    </a:p>
                  </a:txBody>
                  <a:tcPr marL="30144" marR="30144" marT="0" marB="0"/>
                </a:tc>
              </a:tr>
              <a:tr h="417201">
                <a:tc>
                  <a:txBody>
                    <a:bodyPr/>
                    <a:lstStyle/>
                    <a:p>
                      <a:pPr marL="0" marR="0" algn="l">
                        <a:lnSpc>
                          <a:spcPct val="115000"/>
                        </a:lnSpc>
                        <a:spcBef>
                          <a:spcPts val="0"/>
                        </a:spcBef>
                        <a:spcAft>
                          <a:spcPts val="0"/>
                        </a:spcAft>
                      </a:pPr>
                      <a:r>
                        <a:rPr lang="en-US" sz="1200" b="1" dirty="0">
                          <a:effectLst/>
                        </a:rPr>
                        <a:t>Logged GDP per capita, state 2 (partner)</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a:effectLst/>
                        </a:rPr>
                        <a:t>-</a:t>
                      </a:r>
                      <a:r>
                        <a:rPr lang="en-US" sz="1200" b="1" dirty="0" smtClean="0">
                          <a:effectLst/>
                        </a:rPr>
                        <a:t>0.07***</a:t>
                      </a:r>
                      <a:endParaRPr lang="en-US" sz="1100" b="1" dirty="0">
                        <a:effectLst/>
                      </a:endParaRPr>
                    </a:p>
                    <a:p>
                      <a:pPr marL="0" marR="0" algn="ctr">
                        <a:lnSpc>
                          <a:spcPct val="115000"/>
                        </a:lnSpc>
                        <a:spcBef>
                          <a:spcPts val="0"/>
                        </a:spcBef>
                        <a:spcAft>
                          <a:spcPts val="0"/>
                        </a:spcAft>
                      </a:pPr>
                      <a:r>
                        <a:rPr lang="en-US" sz="1200" b="1" dirty="0">
                          <a:effectLst/>
                        </a:rPr>
                        <a:t>(</a:t>
                      </a:r>
                      <a:r>
                        <a:rPr lang="en-US" sz="1200" b="1" dirty="0" smtClean="0">
                          <a:effectLst/>
                        </a:rPr>
                        <a:t>0.02)</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a:effectLst/>
                        </a:rPr>
                        <a:t>-</a:t>
                      </a:r>
                      <a:r>
                        <a:rPr lang="en-US" sz="1200" b="1" dirty="0" smtClean="0">
                          <a:effectLst/>
                        </a:rPr>
                        <a:t>0.04**</a:t>
                      </a:r>
                      <a:endParaRPr lang="en-US" sz="1100" b="1" dirty="0">
                        <a:effectLst/>
                      </a:endParaRPr>
                    </a:p>
                    <a:p>
                      <a:pPr marL="0" marR="0" algn="ctr">
                        <a:lnSpc>
                          <a:spcPct val="115000"/>
                        </a:lnSpc>
                        <a:spcBef>
                          <a:spcPts val="0"/>
                        </a:spcBef>
                        <a:spcAft>
                          <a:spcPts val="0"/>
                        </a:spcAft>
                      </a:pPr>
                      <a:r>
                        <a:rPr lang="en-US" sz="1200" b="1" dirty="0">
                          <a:effectLst/>
                        </a:rPr>
                        <a:t>(</a:t>
                      </a:r>
                      <a:r>
                        <a:rPr lang="en-US" sz="1200" b="1" dirty="0" smtClean="0">
                          <a:effectLst/>
                        </a:rPr>
                        <a:t>0.02)</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a:effectLst/>
                        </a:rPr>
                        <a:t>-</a:t>
                      </a:r>
                      <a:r>
                        <a:rPr lang="en-US" sz="1200" b="1" dirty="0" smtClean="0">
                          <a:effectLst/>
                        </a:rPr>
                        <a:t>0.12***</a:t>
                      </a:r>
                      <a:endParaRPr lang="en-US" sz="1100" b="1" dirty="0">
                        <a:effectLst/>
                      </a:endParaRPr>
                    </a:p>
                    <a:p>
                      <a:pPr marL="0" marR="0" algn="ctr">
                        <a:lnSpc>
                          <a:spcPct val="115000"/>
                        </a:lnSpc>
                        <a:spcBef>
                          <a:spcPts val="0"/>
                        </a:spcBef>
                        <a:spcAft>
                          <a:spcPts val="0"/>
                        </a:spcAft>
                      </a:pPr>
                      <a:r>
                        <a:rPr lang="en-US" sz="1200" b="1" dirty="0">
                          <a:effectLst/>
                        </a:rPr>
                        <a:t>(</a:t>
                      </a:r>
                      <a:r>
                        <a:rPr lang="en-US" sz="1200" b="1" dirty="0" smtClean="0">
                          <a:effectLst/>
                        </a:rPr>
                        <a:t>0.03)</a:t>
                      </a:r>
                      <a:endParaRPr lang="en-US" sz="1100" b="1" dirty="0">
                        <a:effectLst/>
                        <a:latin typeface="Calibri"/>
                        <a:ea typeface="Times New Roman"/>
                        <a:cs typeface="Times New Roman"/>
                      </a:endParaRPr>
                    </a:p>
                  </a:txBody>
                  <a:tcPr marL="30144" marR="30144" marT="0" marB="0"/>
                </a:tc>
              </a:tr>
              <a:tr h="417201">
                <a:tc>
                  <a:txBody>
                    <a:bodyPr/>
                    <a:lstStyle/>
                    <a:p>
                      <a:pPr marL="0" marR="0" algn="l">
                        <a:lnSpc>
                          <a:spcPct val="115000"/>
                        </a:lnSpc>
                        <a:spcBef>
                          <a:spcPts val="0"/>
                        </a:spcBef>
                        <a:spcAft>
                          <a:spcPts val="0"/>
                        </a:spcAft>
                      </a:pPr>
                      <a:r>
                        <a:rPr lang="en-US" sz="1200" b="1" dirty="0">
                          <a:effectLst/>
                        </a:rPr>
                        <a:t>Ethnic, religious and linguistic heterogeneity state 1</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a:effectLst/>
                        </a:rPr>
                        <a:t>-</a:t>
                      </a:r>
                      <a:r>
                        <a:rPr lang="en-US" sz="1200" b="1" dirty="0" smtClean="0">
                          <a:effectLst/>
                        </a:rPr>
                        <a:t>0.07*</a:t>
                      </a:r>
                      <a:endParaRPr lang="en-US" sz="1100" b="1" dirty="0">
                        <a:effectLst/>
                      </a:endParaRPr>
                    </a:p>
                    <a:p>
                      <a:pPr marL="0" marR="0" algn="ctr">
                        <a:lnSpc>
                          <a:spcPct val="115000"/>
                        </a:lnSpc>
                        <a:spcBef>
                          <a:spcPts val="0"/>
                        </a:spcBef>
                        <a:spcAft>
                          <a:spcPts val="0"/>
                        </a:spcAft>
                      </a:pPr>
                      <a:r>
                        <a:rPr lang="en-US" sz="1200" b="1" dirty="0">
                          <a:effectLst/>
                        </a:rPr>
                        <a:t>(</a:t>
                      </a:r>
                      <a:r>
                        <a:rPr lang="en-US" sz="1200" b="1" dirty="0" smtClean="0">
                          <a:effectLst/>
                        </a:rPr>
                        <a:t>0.04)</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a:effectLst/>
                        </a:rPr>
                        <a:t>-</a:t>
                      </a:r>
                      <a:r>
                        <a:rPr lang="en-US" sz="1200" b="1" dirty="0" smtClean="0">
                          <a:effectLst/>
                        </a:rPr>
                        <a:t>0.07**</a:t>
                      </a:r>
                      <a:endParaRPr lang="en-US" sz="1100" b="1" dirty="0">
                        <a:effectLst/>
                      </a:endParaRPr>
                    </a:p>
                    <a:p>
                      <a:pPr marL="0" marR="0" algn="ctr">
                        <a:lnSpc>
                          <a:spcPct val="115000"/>
                        </a:lnSpc>
                        <a:spcBef>
                          <a:spcPts val="0"/>
                        </a:spcBef>
                        <a:spcAft>
                          <a:spcPts val="0"/>
                        </a:spcAft>
                      </a:pPr>
                      <a:r>
                        <a:rPr lang="en-US" sz="1200" b="1" dirty="0">
                          <a:effectLst/>
                        </a:rPr>
                        <a:t>(</a:t>
                      </a:r>
                      <a:r>
                        <a:rPr lang="en-US" sz="1200" b="1" dirty="0" smtClean="0">
                          <a:effectLst/>
                        </a:rPr>
                        <a:t>0.03)</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a:effectLst/>
                        </a:rPr>
                        <a:t>-</a:t>
                      </a:r>
                      <a:r>
                        <a:rPr lang="en-US" sz="1200" b="1" dirty="0" smtClean="0">
                          <a:effectLst/>
                        </a:rPr>
                        <a:t>0.16**</a:t>
                      </a:r>
                      <a:endParaRPr lang="en-US" sz="1100" b="1" dirty="0">
                        <a:effectLst/>
                      </a:endParaRPr>
                    </a:p>
                    <a:p>
                      <a:pPr marL="0" marR="0" algn="ctr">
                        <a:lnSpc>
                          <a:spcPct val="115000"/>
                        </a:lnSpc>
                        <a:spcBef>
                          <a:spcPts val="0"/>
                        </a:spcBef>
                        <a:spcAft>
                          <a:spcPts val="0"/>
                        </a:spcAft>
                      </a:pPr>
                      <a:r>
                        <a:rPr lang="en-US" sz="1200" b="1" dirty="0">
                          <a:effectLst/>
                        </a:rPr>
                        <a:t>(</a:t>
                      </a:r>
                      <a:r>
                        <a:rPr lang="en-US" sz="1200" b="1" dirty="0" smtClean="0">
                          <a:effectLst/>
                        </a:rPr>
                        <a:t>0.08)</a:t>
                      </a:r>
                      <a:endParaRPr lang="en-US" sz="1100" b="1" dirty="0">
                        <a:effectLst/>
                        <a:latin typeface="Calibri"/>
                        <a:ea typeface="Times New Roman"/>
                        <a:cs typeface="Times New Roman"/>
                      </a:endParaRPr>
                    </a:p>
                  </a:txBody>
                  <a:tcPr marL="30144" marR="30144" marT="0" marB="0"/>
                </a:tc>
              </a:tr>
              <a:tr h="202273">
                <a:tc>
                  <a:txBody>
                    <a:bodyPr/>
                    <a:lstStyle/>
                    <a:p>
                      <a:pPr marL="0" marR="0" algn="l">
                        <a:lnSpc>
                          <a:spcPct val="115000"/>
                        </a:lnSpc>
                        <a:spcBef>
                          <a:spcPts val="0"/>
                        </a:spcBef>
                        <a:spcAft>
                          <a:spcPts val="0"/>
                        </a:spcAft>
                      </a:pPr>
                      <a:r>
                        <a:rPr lang="en-US" sz="1200" b="1" dirty="0">
                          <a:effectLst/>
                        </a:rPr>
                        <a:t>Polity score, state 1</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-0.00778**</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a:effectLst/>
                        </a:rPr>
                        <a:t>-0.00297</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-0.0116*</a:t>
                      </a:r>
                      <a:endParaRPr lang="en-US" sz="1100" b="1">
                        <a:effectLst/>
                        <a:latin typeface="Calibri"/>
                        <a:ea typeface="Times New Roman"/>
                        <a:cs typeface="Times New Roman"/>
                      </a:endParaRPr>
                    </a:p>
                  </a:txBody>
                  <a:tcPr marL="30144" marR="30144" marT="0" marB="0"/>
                </a:tc>
              </a:tr>
              <a:tr h="202273">
                <a:tc>
                  <a:txBody>
                    <a:bodyPr/>
                    <a:lstStyle/>
                    <a:p>
                      <a:pPr marL="0" marR="0" algn="l">
                        <a:lnSpc>
                          <a:spcPct val="115000"/>
                        </a:lnSpc>
                        <a:spcBef>
                          <a:spcPts val="0"/>
                        </a:spcBef>
                        <a:spcAft>
                          <a:spcPts val="0"/>
                        </a:spcAft>
                      </a:pPr>
                      <a:r>
                        <a:rPr lang="en-US" sz="1200" b="1">
                          <a:effectLst/>
                        </a:rPr>
                        <a:t> </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(0.00339)</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(0.00240)</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(0.00597)</a:t>
                      </a:r>
                      <a:endParaRPr lang="en-US" sz="1100" b="1">
                        <a:effectLst/>
                        <a:latin typeface="Calibri"/>
                        <a:ea typeface="Times New Roman"/>
                        <a:cs typeface="Times New Roman"/>
                      </a:endParaRPr>
                    </a:p>
                  </a:txBody>
                  <a:tcPr marL="30144" marR="30144" marT="0" marB="0"/>
                </a:tc>
              </a:tr>
              <a:tr h="202273">
                <a:tc>
                  <a:txBody>
                    <a:bodyPr/>
                    <a:lstStyle/>
                    <a:p>
                      <a:pPr marL="0" marR="0" algn="l">
                        <a:lnSpc>
                          <a:spcPct val="115000"/>
                        </a:lnSpc>
                        <a:spcBef>
                          <a:spcPts val="0"/>
                        </a:spcBef>
                        <a:spcAft>
                          <a:spcPts val="0"/>
                        </a:spcAft>
                      </a:pPr>
                      <a:r>
                        <a:rPr lang="en-US" sz="1200" b="1" dirty="0">
                          <a:effectLst/>
                        </a:rPr>
                        <a:t>Civil </a:t>
                      </a:r>
                      <a:r>
                        <a:rPr lang="en-US" sz="1200" b="1" dirty="0" smtClean="0">
                          <a:effectLst/>
                        </a:rPr>
                        <a:t>war, </a:t>
                      </a:r>
                      <a:r>
                        <a:rPr lang="en-US" sz="1200" b="1" dirty="0">
                          <a:effectLst/>
                        </a:rPr>
                        <a:t>state 2</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0.0101</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a:effectLst/>
                        </a:rPr>
                        <a:t>0.00130</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0.00687</a:t>
                      </a:r>
                      <a:endParaRPr lang="en-US" sz="1100" b="1">
                        <a:effectLst/>
                        <a:latin typeface="Calibri"/>
                        <a:ea typeface="Times New Roman"/>
                        <a:cs typeface="Times New Roman"/>
                      </a:endParaRPr>
                    </a:p>
                  </a:txBody>
                  <a:tcPr marL="30144" marR="30144" marT="0" marB="0"/>
                </a:tc>
              </a:tr>
              <a:tr h="202273">
                <a:tc>
                  <a:txBody>
                    <a:bodyPr/>
                    <a:lstStyle/>
                    <a:p>
                      <a:pPr marL="0" marR="0" algn="l">
                        <a:lnSpc>
                          <a:spcPct val="115000"/>
                        </a:lnSpc>
                        <a:spcBef>
                          <a:spcPts val="0"/>
                        </a:spcBef>
                        <a:spcAft>
                          <a:spcPts val="0"/>
                        </a:spcAft>
                      </a:pPr>
                      <a:r>
                        <a:rPr lang="en-US" sz="1200" b="1">
                          <a:effectLst/>
                        </a:rPr>
                        <a:t> </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(0.0192)</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a:effectLst/>
                        </a:rPr>
                        <a:t>(0.0121)</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(0.0315)</a:t>
                      </a:r>
                      <a:endParaRPr lang="en-US" sz="1100" b="1">
                        <a:effectLst/>
                        <a:latin typeface="Calibri"/>
                        <a:ea typeface="Times New Roman"/>
                        <a:cs typeface="Times New Roman"/>
                      </a:endParaRPr>
                    </a:p>
                  </a:txBody>
                  <a:tcPr marL="30144" marR="30144" marT="0" marB="0"/>
                </a:tc>
              </a:tr>
              <a:tr h="202273">
                <a:tc>
                  <a:txBody>
                    <a:bodyPr/>
                    <a:lstStyle/>
                    <a:p>
                      <a:pPr marL="0" marR="0" algn="l">
                        <a:lnSpc>
                          <a:spcPct val="115000"/>
                        </a:lnSpc>
                        <a:spcBef>
                          <a:spcPts val="0"/>
                        </a:spcBef>
                        <a:spcAft>
                          <a:spcPts val="0"/>
                        </a:spcAft>
                      </a:pPr>
                      <a:r>
                        <a:rPr lang="en-US" sz="1200" b="1" dirty="0">
                          <a:effectLst/>
                        </a:rPr>
                        <a:t>Constant</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0.0939</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a:effectLst/>
                        </a:rPr>
                        <a:t>0.235</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0.348</a:t>
                      </a:r>
                      <a:endParaRPr lang="en-US" sz="1100" b="1">
                        <a:effectLst/>
                        <a:latin typeface="Calibri"/>
                        <a:ea typeface="Times New Roman"/>
                        <a:cs typeface="Times New Roman"/>
                      </a:endParaRPr>
                    </a:p>
                  </a:txBody>
                  <a:tcPr marL="30144" marR="30144" marT="0" marB="0"/>
                </a:tc>
              </a:tr>
              <a:tr h="202273">
                <a:tc>
                  <a:txBody>
                    <a:bodyPr/>
                    <a:lstStyle/>
                    <a:p>
                      <a:pPr marL="0" marR="0" algn="l">
                        <a:lnSpc>
                          <a:spcPct val="115000"/>
                        </a:lnSpc>
                        <a:spcBef>
                          <a:spcPts val="0"/>
                        </a:spcBef>
                        <a:spcAft>
                          <a:spcPts val="0"/>
                        </a:spcAft>
                      </a:pPr>
                      <a:r>
                        <a:rPr lang="en-US" sz="1200" b="1">
                          <a:effectLst/>
                        </a:rPr>
                        <a:t> </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(0.183)</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a:effectLst/>
                        </a:rPr>
                        <a:t>(0.144)</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(0.338)</a:t>
                      </a:r>
                      <a:endParaRPr lang="en-US" sz="1100" b="1">
                        <a:effectLst/>
                        <a:latin typeface="Calibri"/>
                        <a:ea typeface="Times New Roman"/>
                        <a:cs typeface="Times New Roman"/>
                      </a:endParaRPr>
                    </a:p>
                  </a:txBody>
                  <a:tcPr marL="30144" marR="30144" marT="0" marB="0"/>
                </a:tc>
              </a:tr>
              <a:tr h="202273">
                <a:tc>
                  <a:txBody>
                    <a:bodyPr/>
                    <a:lstStyle/>
                    <a:p>
                      <a:pPr marL="0" marR="0" algn="l">
                        <a:lnSpc>
                          <a:spcPct val="115000"/>
                        </a:lnSpc>
                        <a:spcBef>
                          <a:spcPts val="0"/>
                        </a:spcBef>
                        <a:spcAft>
                          <a:spcPts val="0"/>
                        </a:spcAft>
                      </a:pPr>
                      <a:r>
                        <a:rPr lang="en-US" sz="1200" b="1">
                          <a:effectLst/>
                        </a:rPr>
                        <a:t> </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 </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a:effectLst/>
                        </a:rPr>
                        <a:t> </a:t>
                      </a:r>
                      <a:endParaRPr lang="en-US" sz="11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a:effectLst/>
                        </a:rPr>
                        <a:t> </a:t>
                      </a:r>
                      <a:endParaRPr lang="en-US" sz="1100" b="1" dirty="0">
                        <a:effectLst/>
                        <a:latin typeface="Calibri"/>
                        <a:ea typeface="Times New Roman"/>
                        <a:cs typeface="Times New Roman"/>
                      </a:endParaRPr>
                    </a:p>
                  </a:txBody>
                  <a:tcPr marL="30144" marR="30144" marT="0" marB="0"/>
                </a:tc>
              </a:tr>
              <a:tr h="202273">
                <a:tc>
                  <a:txBody>
                    <a:bodyPr/>
                    <a:lstStyle/>
                    <a:p>
                      <a:pPr marL="0" marR="0" algn="l">
                        <a:lnSpc>
                          <a:spcPct val="115000"/>
                        </a:lnSpc>
                        <a:spcBef>
                          <a:spcPts val="0"/>
                        </a:spcBef>
                        <a:spcAft>
                          <a:spcPts val="0"/>
                        </a:spcAft>
                      </a:pPr>
                      <a:r>
                        <a:rPr lang="en-US" sz="1200" b="1">
                          <a:effectLst/>
                        </a:rPr>
                        <a:t>Observations</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421</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421</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a:effectLst/>
                        </a:rPr>
                        <a:t>421</a:t>
                      </a:r>
                      <a:endParaRPr lang="en-US" sz="1100" b="1" dirty="0">
                        <a:effectLst/>
                        <a:latin typeface="Calibri"/>
                        <a:ea typeface="Times New Roman"/>
                        <a:cs typeface="Times New Roman"/>
                      </a:endParaRPr>
                    </a:p>
                  </a:txBody>
                  <a:tcPr marL="30144" marR="30144" marT="0" marB="0"/>
                </a:tc>
              </a:tr>
              <a:tr h="202273">
                <a:tc>
                  <a:txBody>
                    <a:bodyPr/>
                    <a:lstStyle/>
                    <a:p>
                      <a:pPr marL="0" marR="0" algn="l">
                        <a:lnSpc>
                          <a:spcPct val="115000"/>
                        </a:lnSpc>
                        <a:spcBef>
                          <a:spcPts val="0"/>
                        </a:spcBef>
                        <a:spcAft>
                          <a:spcPts val="0"/>
                        </a:spcAft>
                      </a:pPr>
                      <a:r>
                        <a:rPr lang="en-US" sz="1200" b="1">
                          <a:effectLst/>
                        </a:rPr>
                        <a:t>R-squared</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0.754</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a:effectLst/>
                        </a:rPr>
                        <a:t>0.718</a:t>
                      </a:r>
                      <a:endParaRPr lang="en-US" sz="11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1200" b="1" dirty="0">
                          <a:effectLst/>
                        </a:rPr>
                        <a:t>0.800</a:t>
                      </a:r>
                      <a:endParaRPr lang="en-US" sz="1100" b="1" dirty="0">
                        <a:effectLst/>
                        <a:latin typeface="Calibri"/>
                        <a:ea typeface="Times New Roman"/>
                        <a:cs typeface="Times New Roman"/>
                      </a:endParaRPr>
                    </a:p>
                  </a:txBody>
                  <a:tcPr marL="30144" marR="30144" marT="0" marB="0"/>
                </a:tc>
              </a:tr>
              <a:tr h="632128">
                <a:tc gridSpan="4">
                  <a:txBody>
                    <a:bodyPr/>
                    <a:lstStyle/>
                    <a:p>
                      <a:pPr marL="0" marR="0" algn="ctr">
                        <a:lnSpc>
                          <a:spcPct val="115000"/>
                        </a:lnSpc>
                        <a:spcBef>
                          <a:spcPts val="0"/>
                        </a:spcBef>
                        <a:spcAft>
                          <a:spcPts val="0"/>
                        </a:spcAft>
                      </a:pPr>
                      <a:r>
                        <a:rPr lang="en-US" sz="1200" b="1" dirty="0">
                          <a:effectLst/>
                        </a:rPr>
                        <a:t> </a:t>
                      </a:r>
                      <a:endParaRPr lang="en-US" sz="1100" b="1" dirty="0">
                        <a:effectLst/>
                      </a:endParaRPr>
                    </a:p>
                    <a:p>
                      <a:pPr marL="0" marR="0" algn="ctr">
                        <a:lnSpc>
                          <a:spcPct val="115000"/>
                        </a:lnSpc>
                        <a:spcBef>
                          <a:spcPts val="0"/>
                        </a:spcBef>
                        <a:spcAft>
                          <a:spcPts val="0"/>
                        </a:spcAft>
                      </a:pPr>
                      <a:r>
                        <a:rPr lang="en-US" sz="1200" b="1" dirty="0">
                          <a:effectLst/>
                        </a:rPr>
                        <a:t>OLS; Robust standard errors in </a:t>
                      </a:r>
                      <a:r>
                        <a:rPr lang="en-US" sz="1200" b="1" dirty="0" smtClean="0">
                          <a:effectLst/>
                        </a:rPr>
                        <a:t>parentheses</a:t>
                      </a:r>
                      <a:r>
                        <a:rPr lang="en-US" sz="1100" b="1" dirty="0" smtClean="0">
                          <a:effectLst/>
                        </a:rPr>
                        <a:t>;</a:t>
                      </a:r>
                      <a:r>
                        <a:rPr lang="en-US" sz="1100" b="1" baseline="0" dirty="0" smtClean="0">
                          <a:effectLst/>
                        </a:rPr>
                        <a:t> </a:t>
                      </a:r>
                      <a:r>
                        <a:rPr lang="en-US" sz="1200" b="1" dirty="0" smtClean="0">
                          <a:effectLst/>
                        </a:rPr>
                        <a:t>*** </a:t>
                      </a:r>
                      <a:r>
                        <a:rPr lang="en-US" sz="1200" b="1" dirty="0">
                          <a:effectLst/>
                        </a:rPr>
                        <a:t>p&lt;0.01, ** p&lt;0.05, * </a:t>
                      </a:r>
                      <a:r>
                        <a:rPr lang="en-US" sz="1200" b="1" dirty="0" smtClean="0">
                          <a:effectLst/>
                        </a:rPr>
                        <a:t>p&lt;0.1</a:t>
                      </a:r>
                      <a:r>
                        <a:rPr lang="en-US" sz="1200" b="1" baseline="0" dirty="0" smtClean="0">
                          <a:effectLst/>
                        </a:rPr>
                        <a:t> </a:t>
                      </a:r>
                      <a:r>
                        <a:rPr lang="en-US" sz="1200" b="1" dirty="0" smtClean="0">
                          <a:effectLst/>
                          <a:latin typeface="Calibri"/>
                          <a:ea typeface="Times New Roman"/>
                          <a:cs typeface="Times New Roman"/>
                        </a:rPr>
                        <a:t>(unit of analysis: border pairs</a:t>
                      </a:r>
                      <a:r>
                        <a:rPr lang="en-US" sz="1200" b="1" baseline="0" dirty="0" smtClean="0">
                          <a:effectLst/>
                          <a:latin typeface="Calibri"/>
                          <a:ea typeface="Times New Roman"/>
                          <a:cs typeface="Times New Roman"/>
                        </a:rPr>
                        <a:t> </a:t>
                      </a:r>
                      <a:r>
                        <a:rPr lang="en-US" sz="1200" b="1" dirty="0" smtClean="0">
                          <a:effectLst/>
                          <a:latin typeface="Calibri"/>
                          <a:ea typeface="Times New Roman"/>
                          <a:cs typeface="Times New Roman"/>
                        </a:rPr>
                        <a:t>(average of crossings)</a:t>
                      </a:r>
                      <a:endParaRPr lang="en-US" sz="1100" b="1" dirty="0">
                        <a:effectLst/>
                        <a:latin typeface="Calibri"/>
                        <a:ea typeface="Times New Roman"/>
                        <a:cs typeface="Times New Roman"/>
                      </a:endParaRPr>
                    </a:p>
                  </a:txBody>
                  <a:tcPr marL="30144" marR="30144"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744188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cs typeface="Baskerville"/>
              </a:rPr>
              <a:t>Into the Future: Time Series </a:t>
            </a:r>
            <a:r>
              <a:rPr lang="en-US" b="1" dirty="0" smtClean="0">
                <a:cs typeface="Baskerville"/>
              </a:rPr>
              <a:t>Project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cs typeface="Baskerville"/>
              </a:rPr>
              <a:t>In process: a </a:t>
            </a:r>
            <a:r>
              <a:rPr lang="en-US" dirty="0">
                <a:cs typeface="Baskerville"/>
              </a:rPr>
              <a:t>database that documents change at the border over time.  </a:t>
            </a:r>
            <a:endParaRPr lang="en-US" dirty="0" smtClean="0">
              <a:cs typeface="Baskerville"/>
            </a:endParaRPr>
          </a:p>
          <a:p>
            <a:r>
              <a:rPr lang="en-US" dirty="0" smtClean="0">
                <a:cs typeface="Baskerville"/>
              </a:rPr>
              <a:t>Google </a:t>
            </a:r>
            <a:r>
              <a:rPr lang="en-US" dirty="0">
                <a:cs typeface="Baskerville"/>
              </a:rPr>
              <a:t>Earth stores images as far back as 1980, though image quality is only adequate since about 1990.  </a:t>
            </a:r>
            <a:endParaRPr lang="en-US" dirty="0" smtClean="0">
              <a:cs typeface="Baskerville"/>
            </a:endParaRPr>
          </a:p>
          <a:p>
            <a:r>
              <a:rPr lang="en-US" dirty="0" smtClean="0">
                <a:cs typeface="Baskerville"/>
              </a:rPr>
              <a:t>Time </a:t>
            </a:r>
            <a:r>
              <a:rPr lang="en-US" dirty="0">
                <a:cs typeface="Baskerville"/>
              </a:rPr>
              <a:t>series data will allow investigation of the dynamics of change at the border: </a:t>
            </a:r>
            <a:endParaRPr lang="en-US" dirty="0" smtClean="0">
              <a:cs typeface="Baskerville"/>
            </a:endParaRPr>
          </a:p>
          <a:p>
            <a:pPr lvl="1"/>
            <a:r>
              <a:rPr lang="en-US" dirty="0" smtClean="0">
                <a:cs typeface="Baskerville"/>
              </a:rPr>
              <a:t>what </a:t>
            </a:r>
            <a:r>
              <a:rPr lang="en-US" dirty="0">
                <a:cs typeface="Baskerville"/>
              </a:rPr>
              <a:t>events or conditions prompt states to heighten their border presence? </a:t>
            </a:r>
            <a:endParaRPr lang="en-US" dirty="0" smtClean="0">
              <a:cs typeface="Baskerville"/>
            </a:endParaRPr>
          </a:p>
          <a:p>
            <a:pPr lvl="1"/>
            <a:r>
              <a:rPr lang="en-US" dirty="0" smtClean="0">
                <a:cs typeface="Baskerville"/>
              </a:rPr>
              <a:t>The </a:t>
            </a:r>
            <a:r>
              <a:rPr lang="en-US" dirty="0">
                <a:cs typeface="Baskerville"/>
              </a:rPr>
              <a:t>US-Mexico border (27.596992°, -99.535692) near San Antonio, Texas illustrates border build up that show build up during a period of intense liberalization between these two states. </a:t>
            </a:r>
            <a:endParaRPr lang="en-US" dirty="0" smtClean="0">
              <a:cs typeface="Baskerville"/>
            </a:endParaRPr>
          </a:p>
          <a:p>
            <a:pPr lvl="1"/>
            <a:r>
              <a:rPr lang="en-US" b="1" dirty="0" smtClean="0">
                <a:cs typeface="Baskerville"/>
              </a:rPr>
              <a:t>Does </a:t>
            </a:r>
            <a:r>
              <a:rPr lang="en-US" b="1" dirty="0">
                <a:cs typeface="Baskerville"/>
              </a:rPr>
              <a:t>globalization stimulate </a:t>
            </a:r>
            <a:r>
              <a:rPr lang="en-US" b="1" i="1" dirty="0">
                <a:cs typeface="Baskerville"/>
              </a:rPr>
              <a:t>thicker </a:t>
            </a:r>
            <a:r>
              <a:rPr lang="en-US" b="1" dirty="0">
                <a:cs typeface="Baskerville"/>
              </a:rPr>
              <a:t>borders?</a:t>
            </a:r>
            <a:endParaRPr lang="en-US" sz="5000" b="1" dirty="0">
              <a:cs typeface="Baskerville"/>
            </a:endParaRPr>
          </a:p>
          <a:p>
            <a:endParaRPr lang="en-US" dirty="0"/>
          </a:p>
        </p:txBody>
      </p:sp>
    </p:spTree>
    <p:extLst>
      <p:ext uri="{BB962C8B-B14F-4D97-AF65-F5344CB8AC3E}">
        <p14:creationId xmlns:p14="http://schemas.microsoft.com/office/powerpoint/2010/main" val="144371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434" y="259716"/>
            <a:ext cx="4724400" cy="1143000"/>
          </a:xfrm>
        </p:spPr>
        <p:txBody>
          <a:bodyPr>
            <a:normAutofit fontScale="90000"/>
          </a:bodyPr>
          <a:lstStyle/>
          <a:p>
            <a:r>
              <a:rPr lang="en-US" b="1" dirty="0">
                <a:cs typeface="Baskerville"/>
              </a:rPr>
              <a:t>U.S –Mexico Border</a:t>
            </a:r>
            <a:br>
              <a:rPr lang="en-US" b="1" dirty="0">
                <a:cs typeface="Baskerville"/>
              </a:rPr>
            </a:br>
            <a:r>
              <a:rPr lang="en-US" b="1" dirty="0">
                <a:cs typeface="Baskerville"/>
              </a:rPr>
              <a:t>(27.5965, -</a:t>
            </a:r>
            <a:r>
              <a:rPr lang="en-US" b="1" dirty="0" smtClean="0">
                <a:cs typeface="Baskerville"/>
              </a:rPr>
              <a:t>95.53569)</a:t>
            </a:r>
            <a:endParaRPr lang="en-US" dirty="0"/>
          </a:p>
        </p:txBody>
      </p:sp>
      <p:pic>
        <p:nvPicPr>
          <p:cNvPr id="4" name="Picture 3" descr="2015.png"/>
          <p:cNvPicPr>
            <a:picLocks/>
          </p:cNvPicPr>
          <p:nvPr/>
        </p:nvPicPr>
        <p:blipFill>
          <a:blip r:embed="rId2">
            <a:extLst>
              <a:ext uri="{28A0092B-C50C-407E-A947-70E740481C1C}">
                <a14:useLocalDpi xmlns:a14="http://schemas.microsoft.com/office/drawing/2010/main" val="0"/>
              </a:ext>
            </a:extLst>
          </a:blip>
          <a:stretch>
            <a:fillRect/>
          </a:stretch>
        </p:blipFill>
        <p:spPr>
          <a:xfrm>
            <a:off x="6737342" y="4932285"/>
            <a:ext cx="2355464" cy="1600201"/>
          </a:xfrm>
          <a:prstGeom prst="rect">
            <a:avLst/>
          </a:prstGeom>
        </p:spPr>
      </p:pic>
      <p:pic>
        <p:nvPicPr>
          <p:cNvPr id="5" name="Picture 4" descr="2005.png"/>
          <p:cNvPicPr>
            <a:picLocks/>
          </p:cNvPicPr>
          <p:nvPr/>
        </p:nvPicPr>
        <p:blipFill>
          <a:blip r:embed="rId3">
            <a:extLst>
              <a:ext uri="{28A0092B-C50C-407E-A947-70E740481C1C}">
                <a14:useLocalDpi xmlns:a14="http://schemas.microsoft.com/office/drawing/2010/main" val="0"/>
              </a:ext>
            </a:extLst>
          </a:blip>
          <a:stretch>
            <a:fillRect/>
          </a:stretch>
        </p:blipFill>
        <p:spPr>
          <a:xfrm>
            <a:off x="4394605" y="3355340"/>
            <a:ext cx="2355464" cy="1576945"/>
          </a:xfrm>
          <a:prstGeom prst="rect">
            <a:avLst/>
          </a:prstGeom>
        </p:spPr>
      </p:pic>
      <p:pic>
        <p:nvPicPr>
          <p:cNvPr id="6" name="Picture 5" descr="2002.png"/>
          <p:cNvPicPr>
            <a:picLocks/>
          </p:cNvPicPr>
          <p:nvPr/>
        </p:nvPicPr>
        <p:blipFill>
          <a:blip r:embed="rId4">
            <a:extLst>
              <a:ext uri="{28A0092B-C50C-407E-A947-70E740481C1C}">
                <a14:useLocalDpi xmlns:a14="http://schemas.microsoft.com/office/drawing/2010/main" val="0"/>
              </a:ext>
            </a:extLst>
          </a:blip>
          <a:stretch>
            <a:fillRect/>
          </a:stretch>
        </p:blipFill>
        <p:spPr>
          <a:xfrm>
            <a:off x="2399416" y="1840116"/>
            <a:ext cx="2355464" cy="1515225"/>
          </a:xfrm>
          <a:prstGeom prst="rect">
            <a:avLst/>
          </a:prstGeom>
        </p:spPr>
      </p:pic>
      <p:pic>
        <p:nvPicPr>
          <p:cNvPr id="7" name="Picture 6" descr="1995.png"/>
          <p:cNvPicPr>
            <a:picLocks/>
          </p:cNvPicPr>
          <p:nvPr/>
        </p:nvPicPr>
        <p:blipFill>
          <a:blip r:embed="rId5">
            <a:extLst>
              <a:ext uri="{28A0092B-C50C-407E-A947-70E740481C1C}">
                <a14:useLocalDpi xmlns:a14="http://schemas.microsoft.com/office/drawing/2010/main" val="0"/>
              </a:ext>
            </a:extLst>
          </a:blip>
          <a:stretch>
            <a:fillRect/>
          </a:stretch>
        </p:blipFill>
        <p:spPr>
          <a:xfrm>
            <a:off x="303032" y="416852"/>
            <a:ext cx="2355464" cy="1645013"/>
          </a:xfrm>
          <a:prstGeom prst="rect">
            <a:avLst/>
          </a:prstGeom>
        </p:spPr>
      </p:pic>
      <p:sp>
        <p:nvSpPr>
          <p:cNvPr id="8" name="TextBox 7"/>
          <p:cNvSpPr txBox="1"/>
          <p:nvPr/>
        </p:nvSpPr>
        <p:spPr>
          <a:xfrm>
            <a:off x="2727931" y="477812"/>
            <a:ext cx="1108297" cy="461665"/>
          </a:xfrm>
          <a:prstGeom prst="rect">
            <a:avLst/>
          </a:prstGeom>
          <a:noFill/>
        </p:spPr>
        <p:txBody>
          <a:bodyPr wrap="square" rtlCol="0">
            <a:spAutoFit/>
          </a:bodyPr>
          <a:lstStyle/>
          <a:p>
            <a:r>
              <a:rPr lang="en-US" sz="2400" dirty="0" smtClean="0"/>
              <a:t>1995</a:t>
            </a:r>
            <a:endParaRPr lang="en-US" sz="2400" dirty="0"/>
          </a:p>
        </p:txBody>
      </p:sp>
      <p:sp>
        <p:nvSpPr>
          <p:cNvPr id="9" name="TextBox 8"/>
          <p:cNvSpPr txBox="1"/>
          <p:nvPr/>
        </p:nvSpPr>
        <p:spPr>
          <a:xfrm>
            <a:off x="1291119" y="2977819"/>
            <a:ext cx="1108297" cy="461665"/>
          </a:xfrm>
          <a:prstGeom prst="rect">
            <a:avLst/>
          </a:prstGeom>
          <a:noFill/>
        </p:spPr>
        <p:txBody>
          <a:bodyPr wrap="square" rtlCol="0">
            <a:spAutoFit/>
          </a:bodyPr>
          <a:lstStyle/>
          <a:p>
            <a:r>
              <a:rPr lang="en-US" sz="2400" dirty="0" smtClean="0"/>
              <a:t>2002</a:t>
            </a:r>
          </a:p>
        </p:txBody>
      </p:sp>
      <p:sp>
        <p:nvSpPr>
          <p:cNvPr id="10" name="TextBox 9"/>
          <p:cNvSpPr txBox="1"/>
          <p:nvPr/>
        </p:nvSpPr>
        <p:spPr>
          <a:xfrm>
            <a:off x="3470468" y="4470620"/>
            <a:ext cx="1108297" cy="461665"/>
          </a:xfrm>
          <a:prstGeom prst="rect">
            <a:avLst/>
          </a:prstGeom>
          <a:noFill/>
        </p:spPr>
        <p:txBody>
          <a:bodyPr wrap="square" rtlCol="0">
            <a:spAutoFit/>
          </a:bodyPr>
          <a:lstStyle/>
          <a:p>
            <a:r>
              <a:rPr lang="en-US" sz="2400" dirty="0" smtClean="0"/>
              <a:t>2010</a:t>
            </a:r>
            <a:endParaRPr lang="en-US" sz="2400" dirty="0"/>
          </a:p>
        </p:txBody>
      </p:sp>
      <p:sp>
        <p:nvSpPr>
          <p:cNvPr id="11" name="TextBox 10"/>
          <p:cNvSpPr txBox="1"/>
          <p:nvPr/>
        </p:nvSpPr>
        <p:spPr>
          <a:xfrm>
            <a:off x="5836920" y="6070821"/>
            <a:ext cx="913149" cy="461665"/>
          </a:xfrm>
          <a:prstGeom prst="rect">
            <a:avLst/>
          </a:prstGeom>
          <a:noFill/>
        </p:spPr>
        <p:txBody>
          <a:bodyPr wrap="square" rtlCol="0">
            <a:spAutoFit/>
          </a:bodyPr>
          <a:lstStyle/>
          <a:p>
            <a:r>
              <a:rPr lang="en-US" sz="2400" dirty="0" smtClean="0"/>
              <a:t>2015</a:t>
            </a:r>
            <a:endParaRPr lang="en-US" sz="2400" dirty="0"/>
          </a:p>
        </p:txBody>
      </p:sp>
    </p:spTree>
    <p:extLst>
      <p:ext uri="{BB962C8B-B14F-4D97-AF65-F5344CB8AC3E}">
        <p14:creationId xmlns:p14="http://schemas.microsoft.com/office/powerpoint/2010/main" val="556530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Likelihood of observing a gate: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180987469"/>
              </p:ext>
            </p:extLst>
          </p:nvPr>
        </p:nvGraphicFramePr>
        <p:xfrm>
          <a:off x="563880" y="1417638"/>
          <a:ext cx="7940040" cy="48955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1861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1470025"/>
          </a:xfrm>
        </p:spPr>
        <p:txBody>
          <a:bodyPr>
            <a:normAutofit/>
          </a:bodyPr>
          <a:lstStyle/>
          <a:p>
            <a:r>
              <a:rPr lang="en-US" dirty="0" smtClean="0"/>
              <a:t>Adding geographic  information</a:t>
            </a:r>
            <a:endParaRPr lang="en-US" sz="2400" dirty="0"/>
          </a:p>
        </p:txBody>
      </p:sp>
      <p:sp>
        <p:nvSpPr>
          <p:cNvPr id="3" name="Subtitle 2"/>
          <p:cNvSpPr>
            <a:spLocks noGrp="1"/>
          </p:cNvSpPr>
          <p:nvPr>
            <p:ph type="subTitle" idx="1"/>
          </p:nvPr>
        </p:nvSpPr>
        <p:spPr>
          <a:xfrm>
            <a:off x="1371600" y="1700808"/>
            <a:ext cx="6400800" cy="4608512"/>
          </a:xfrm>
        </p:spPr>
        <p:txBody>
          <a:bodyPr>
            <a:normAutofit lnSpcReduction="10000"/>
          </a:bodyPr>
          <a:lstStyle/>
          <a:p>
            <a:pPr marL="457200" indent="-457200" algn="l">
              <a:buFont typeface="Arial" panose="020B0604020202020204" pitchFamily="34" charset="0"/>
              <a:buChar char="•"/>
            </a:pPr>
            <a:r>
              <a:rPr lang="en-US" dirty="0" smtClean="0"/>
              <a:t>Completed:</a:t>
            </a:r>
          </a:p>
          <a:p>
            <a:pPr marL="914400" lvl="1" indent="-457200" algn="l">
              <a:buFont typeface="Arial" panose="020B0604020202020204" pitchFamily="34" charset="0"/>
              <a:buChar char="•"/>
            </a:pPr>
            <a:r>
              <a:rPr lang="en-US" dirty="0" smtClean="0"/>
              <a:t>Distance to nearest city &gt; 500,000</a:t>
            </a:r>
          </a:p>
          <a:p>
            <a:pPr marL="914400" lvl="1" indent="-457200" algn="l">
              <a:buFont typeface="Arial" panose="020B0604020202020204" pitchFamily="34" charset="0"/>
              <a:buChar char="•"/>
            </a:pPr>
            <a:r>
              <a:rPr lang="en-US" dirty="0" smtClean="0"/>
              <a:t>Distance to nearest country capital</a:t>
            </a:r>
          </a:p>
          <a:p>
            <a:pPr marL="914400" lvl="1" indent="-457200" algn="l">
              <a:buFont typeface="Arial" panose="020B0604020202020204" pitchFamily="34" charset="0"/>
              <a:buChar char="•"/>
            </a:pPr>
            <a:r>
              <a:rPr lang="en-US" dirty="0" smtClean="0"/>
              <a:t>Elevation</a:t>
            </a:r>
          </a:p>
          <a:p>
            <a:pPr marL="457200" indent="-457200" algn="l">
              <a:buFont typeface="Arial" panose="020B0604020202020204" pitchFamily="34" charset="0"/>
              <a:buChar char="•"/>
            </a:pPr>
            <a:r>
              <a:rPr lang="en-US" dirty="0" smtClean="0"/>
              <a:t>In progress:</a:t>
            </a:r>
          </a:p>
          <a:p>
            <a:pPr marL="914400" lvl="1" indent="-457200" algn="l">
              <a:buFont typeface="Arial" panose="020B0604020202020204" pitchFamily="34" charset="0"/>
              <a:buChar char="•"/>
            </a:pPr>
            <a:r>
              <a:rPr lang="en-US" dirty="0" smtClean="0"/>
              <a:t>Slope within 5km</a:t>
            </a:r>
          </a:p>
          <a:p>
            <a:pPr marL="914400" lvl="1" indent="-457200" algn="l">
              <a:buFont typeface="Arial" panose="020B0604020202020204" pitchFamily="34" charset="0"/>
              <a:buChar char="•"/>
            </a:pPr>
            <a:r>
              <a:rPr lang="en-US" dirty="0" smtClean="0"/>
              <a:t>Population within 5km</a:t>
            </a:r>
          </a:p>
          <a:p>
            <a:pPr marL="914400" lvl="1" indent="-457200" algn="l">
              <a:buFont typeface="Arial" panose="020B0604020202020204" pitchFamily="34" charset="0"/>
              <a:buChar char="•"/>
            </a:pPr>
            <a:r>
              <a:rPr lang="en-US" dirty="0" smtClean="0"/>
              <a:t>Lights at night within 5km</a:t>
            </a:r>
          </a:p>
          <a:p>
            <a:pPr marL="914400" lvl="1" indent="-457200" algn="l">
              <a:buFont typeface="Arial" panose="020B0604020202020204" pitchFamily="34" charset="0"/>
              <a:buChar char="•"/>
            </a:pPr>
            <a:r>
              <a:rPr lang="en-US" dirty="0" smtClean="0"/>
              <a:t>Ruggedness</a:t>
            </a:r>
            <a:endParaRPr lang="en-US" dirty="0"/>
          </a:p>
        </p:txBody>
      </p:sp>
    </p:spTree>
    <p:extLst>
      <p:ext uri="{BB962C8B-B14F-4D97-AF65-F5344CB8AC3E}">
        <p14:creationId xmlns:p14="http://schemas.microsoft.com/office/powerpoint/2010/main" val="2738565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463"/>
            <a:ext cx="8892480" cy="6871463"/>
          </a:xfrm>
        </p:spPr>
      </p:pic>
    </p:spTree>
    <p:extLst>
      <p:ext uri="{BB962C8B-B14F-4D97-AF65-F5344CB8AC3E}">
        <p14:creationId xmlns:p14="http://schemas.microsoft.com/office/powerpoint/2010/main" val="88831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4444"/>
            <a:ext cx="8784976" cy="6788391"/>
          </a:xfrm>
        </p:spPr>
      </p:pic>
    </p:spTree>
    <p:extLst>
      <p:ext uri="{BB962C8B-B14F-4D97-AF65-F5344CB8AC3E}">
        <p14:creationId xmlns:p14="http://schemas.microsoft.com/office/powerpoint/2010/main" val="808193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5347"/>
            <a:ext cx="8809456" cy="6807307"/>
          </a:xfrm>
        </p:spPr>
      </p:pic>
    </p:spTree>
    <p:extLst>
      <p:ext uri="{BB962C8B-B14F-4D97-AF65-F5344CB8AC3E}">
        <p14:creationId xmlns:p14="http://schemas.microsoft.com/office/powerpoint/2010/main" val="3091624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directions</a:t>
            </a:r>
            <a:endParaRPr lang="en-US" dirty="0"/>
          </a:p>
        </p:txBody>
      </p:sp>
      <p:sp>
        <p:nvSpPr>
          <p:cNvPr id="3" name="Content Placeholder 2"/>
          <p:cNvSpPr>
            <a:spLocks noGrp="1"/>
          </p:cNvSpPr>
          <p:nvPr>
            <p:ph idx="1"/>
          </p:nvPr>
        </p:nvSpPr>
        <p:spPr/>
        <p:txBody>
          <a:bodyPr>
            <a:normAutofit/>
          </a:bodyPr>
          <a:lstStyle/>
          <a:p>
            <a:r>
              <a:rPr lang="en-US" dirty="0" smtClean="0"/>
              <a:t>Border environments and globalization: “disappearing” or thickening?</a:t>
            </a:r>
          </a:p>
          <a:p>
            <a:r>
              <a:rPr lang="en-US" dirty="0" smtClean="0"/>
              <a:t>Borders as anxiety: as response to multiple threats</a:t>
            </a:r>
          </a:p>
          <a:p>
            <a:pPr marL="857250" lvl="2" indent="0">
              <a:buNone/>
            </a:pPr>
            <a:r>
              <a:rPr lang="en-US" dirty="0" smtClean="0"/>
              <a:t>Economic; traditional security; ontological security </a:t>
            </a:r>
          </a:p>
          <a:p>
            <a:r>
              <a:rPr lang="en-US" dirty="0" smtClean="0"/>
              <a:t>Border crossings as cooperative environments</a:t>
            </a:r>
          </a:p>
          <a:p>
            <a:r>
              <a:rPr lang="en-US" dirty="0"/>
              <a:t>Borders, corruption and </a:t>
            </a:r>
            <a:r>
              <a:rPr lang="en-US" dirty="0" smtClean="0"/>
              <a:t>rents</a:t>
            </a:r>
          </a:p>
          <a:p>
            <a:endParaRPr lang="en-US" dirty="0"/>
          </a:p>
        </p:txBody>
      </p:sp>
    </p:spTree>
    <p:extLst>
      <p:ext uri="{BB962C8B-B14F-4D97-AF65-F5344CB8AC3E}">
        <p14:creationId xmlns:p14="http://schemas.microsoft.com/office/powerpoint/2010/main" val="3418329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1: Locate Border Crossings</a:t>
            </a:r>
            <a:br>
              <a:rPr lang="en-US" dirty="0" smtClean="0"/>
            </a:br>
            <a:r>
              <a:rPr lang="en-US" sz="2700" dirty="0" smtClean="0"/>
              <a:t>(major highways that intersect international political boundaries</a:t>
            </a:r>
            <a:endParaRPr lang="en-US" sz="2700" dirty="0"/>
          </a:p>
        </p:txBody>
      </p:sp>
      <p:sp>
        <p:nvSpPr>
          <p:cNvPr id="3" name="Content Placeholder 2"/>
          <p:cNvSpPr>
            <a:spLocks noGrp="1"/>
          </p:cNvSpPr>
          <p:nvPr>
            <p:ph idx="1"/>
          </p:nvPr>
        </p:nvSpPr>
        <p:spPr/>
        <p:txBody>
          <a:bodyPr/>
          <a:lstStyle/>
          <a:p>
            <a:pPr lvl="0"/>
            <a:r>
              <a:rPr lang="en-US" dirty="0"/>
              <a:t>We are constructing two databases:</a:t>
            </a:r>
            <a:endParaRPr lang="en-US" sz="2400" dirty="0"/>
          </a:p>
          <a:p>
            <a:pPr lvl="1"/>
            <a:r>
              <a:rPr lang="en-US" dirty="0"/>
              <a:t>A collection of dated and geo-coded satellite imagery of border crossings [picture collection]</a:t>
            </a:r>
            <a:endParaRPr lang="en-US" sz="2000" dirty="0"/>
          </a:p>
          <a:p>
            <a:pPr lvl="1"/>
            <a:r>
              <a:rPr lang="en-US" dirty="0"/>
              <a:t>Human coded spread sheet of what we see at the crossings (in the process of creating a time series).</a:t>
            </a:r>
            <a:endParaRPr lang="en-US" sz="2000"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1417638"/>
            <a:ext cx="9031287" cy="573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496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66000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09681" y="112072"/>
            <a:ext cx="7233840" cy="615553"/>
          </a:xfrm>
          <a:prstGeom prst="rect">
            <a:avLst/>
          </a:prstGeom>
          <a:noFill/>
        </p:spPr>
        <p:txBody>
          <a:bodyPr wrap="none" rtlCol="0">
            <a:spAutoFit/>
          </a:bodyPr>
          <a:lstStyle/>
          <a:p>
            <a:r>
              <a:rPr lang="en-US" sz="1700" b="1" dirty="0" smtClean="0">
                <a:solidFill>
                  <a:srgbClr val="800000"/>
                </a:solidFill>
                <a:latin typeface="Baskerville"/>
                <a:cs typeface="Baskerville"/>
              </a:rPr>
              <a:t>Documenting State Presence along Transnational Border Crossings</a:t>
            </a:r>
          </a:p>
          <a:p>
            <a:endParaRPr lang="en-US" sz="1700" b="1" dirty="0">
              <a:solidFill>
                <a:srgbClr val="800000"/>
              </a:solidFill>
              <a:latin typeface="Baskerville"/>
              <a:cs typeface="Baskerville"/>
            </a:endParaRPr>
          </a:p>
        </p:txBody>
      </p:sp>
      <p:sp>
        <p:nvSpPr>
          <p:cNvPr id="11" name="TextBox 10"/>
          <p:cNvSpPr txBox="1"/>
          <p:nvPr/>
        </p:nvSpPr>
        <p:spPr>
          <a:xfrm>
            <a:off x="2467412" y="510124"/>
            <a:ext cx="4132863" cy="338554"/>
          </a:xfrm>
          <a:prstGeom prst="rect">
            <a:avLst/>
          </a:prstGeom>
          <a:noFill/>
        </p:spPr>
        <p:txBody>
          <a:bodyPr wrap="none" rtlCol="0">
            <a:spAutoFit/>
          </a:bodyPr>
          <a:lstStyle/>
          <a:p>
            <a:pPr algn="ctr"/>
            <a:r>
              <a:rPr lang="en-US" sz="800" dirty="0" smtClean="0">
                <a:solidFill>
                  <a:srgbClr val="800000"/>
                </a:solidFill>
                <a:latin typeface="Baskerville"/>
                <a:cs typeface="Baskerville"/>
              </a:rPr>
              <a:t>Lead Researchers: </a:t>
            </a:r>
            <a:r>
              <a:rPr lang="en-US" sz="800" dirty="0" smtClean="0">
                <a:solidFill>
                  <a:srgbClr val="7F7F7F"/>
                </a:solidFill>
                <a:latin typeface="Baskerville"/>
                <a:cs typeface="Baskerville"/>
              </a:rPr>
              <a:t>Beth Simmons and Jeff Blossom    </a:t>
            </a:r>
            <a:r>
              <a:rPr lang="en-US" sz="800" dirty="0" smtClean="0">
                <a:solidFill>
                  <a:schemeClr val="accent2">
                    <a:lumMod val="75000"/>
                  </a:schemeClr>
                </a:solidFill>
                <a:latin typeface="Baskerville"/>
                <a:cs typeface="Baskerville"/>
              </a:rPr>
              <a:t>Graduate Assistant</a:t>
            </a:r>
            <a:r>
              <a:rPr lang="en-US" sz="800" dirty="0" smtClean="0">
                <a:solidFill>
                  <a:srgbClr val="7F7F7F"/>
                </a:solidFill>
                <a:latin typeface="Baskerville"/>
                <a:cs typeface="Baskerville"/>
              </a:rPr>
              <a:t>: Shelley Liu</a:t>
            </a:r>
          </a:p>
          <a:p>
            <a:pPr algn="ctr"/>
            <a:r>
              <a:rPr lang="en-US" sz="800" dirty="0">
                <a:solidFill>
                  <a:srgbClr val="800000"/>
                </a:solidFill>
                <a:latin typeface="Baskerville"/>
                <a:cs typeface="Baskerville"/>
              </a:rPr>
              <a:t>Assistant Researchers: </a:t>
            </a:r>
            <a:r>
              <a:rPr lang="en-US" sz="800" dirty="0">
                <a:solidFill>
                  <a:schemeClr val="bg1">
                    <a:lumMod val="50000"/>
                  </a:schemeClr>
                </a:solidFill>
                <a:latin typeface="Baskerville"/>
                <a:cs typeface="Baskerville"/>
              </a:rPr>
              <a:t>Nick </a:t>
            </a:r>
            <a:r>
              <a:rPr lang="en-US" sz="800" dirty="0" err="1">
                <a:solidFill>
                  <a:schemeClr val="bg1">
                    <a:lumMod val="50000"/>
                  </a:schemeClr>
                </a:solidFill>
                <a:latin typeface="Baskerville"/>
                <a:cs typeface="Baskerville"/>
              </a:rPr>
              <a:t>Rossenblum</a:t>
            </a:r>
            <a:r>
              <a:rPr lang="en-US" sz="800" dirty="0">
                <a:solidFill>
                  <a:schemeClr val="bg1">
                    <a:lumMod val="50000"/>
                  </a:schemeClr>
                </a:solidFill>
                <a:latin typeface="Baskerville"/>
                <a:cs typeface="Baskerville"/>
              </a:rPr>
              <a:t>, Dina Perez, Ed </a:t>
            </a:r>
            <a:r>
              <a:rPr lang="en-US" sz="800" dirty="0" err="1">
                <a:solidFill>
                  <a:schemeClr val="bg1">
                    <a:lumMod val="50000"/>
                  </a:schemeClr>
                </a:solidFill>
                <a:latin typeface="Baskerville"/>
                <a:cs typeface="Baskerville"/>
              </a:rPr>
              <a:t>Magema</a:t>
            </a:r>
            <a:r>
              <a:rPr lang="en-US" sz="800" dirty="0">
                <a:solidFill>
                  <a:schemeClr val="bg1">
                    <a:lumMod val="50000"/>
                  </a:schemeClr>
                </a:solidFill>
                <a:latin typeface="Baskerville"/>
                <a:cs typeface="Baskerville"/>
              </a:rPr>
              <a:t>, Hanel </a:t>
            </a:r>
            <a:r>
              <a:rPr lang="en-US" sz="800" dirty="0" err="1" smtClean="0">
                <a:solidFill>
                  <a:schemeClr val="bg1">
                    <a:lumMod val="50000"/>
                  </a:schemeClr>
                </a:solidFill>
                <a:latin typeface="Baskerville"/>
                <a:cs typeface="Baskerville"/>
              </a:rPr>
              <a:t>Baveja</a:t>
            </a:r>
            <a:r>
              <a:rPr lang="en-US" sz="800" dirty="0" err="1" smtClean="0">
                <a:solidFill>
                  <a:srgbClr val="7F7F7F"/>
                </a:solidFill>
                <a:latin typeface="Baskerville"/>
                <a:cs typeface="Baskerville"/>
              </a:rPr>
              <a:t>l</a:t>
            </a:r>
            <a:endParaRPr lang="en-US" sz="800" dirty="0">
              <a:solidFill>
                <a:srgbClr val="7F7F7F"/>
              </a:solidFill>
              <a:latin typeface="Baskerville"/>
              <a:cs typeface="Baskerville"/>
            </a:endParaRPr>
          </a:p>
        </p:txBody>
      </p:sp>
      <p:sp>
        <p:nvSpPr>
          <p:cNvPr id="6" name="Rectangle 5"/>
          <p:cNvSpPr/>
          <p:nvPr/>
        </p:nvSpPr>
        <p:spPr>
          <a:xfrm>
            <a:off x="32434" y="41700"/>
            <a:ext cx="9038112" cy="6725081"/>
          </a:xfrm>
          <a:prstGeom prst="rect">
            <a:avLst/>
          </a:prstGeom>
          <a:noFill/>
          <a:ln>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sp>
        <p:nvSpPr>
          <p:cNvPr id="22" name="Rectangle 21"/>
          <p:cNvSpPr/>
          <p:nvPr/>
        </p:nvSpPr>
        <p:spPr>
          <a:xfrm>
            <a:off x="71098" y="70899"/>
            <a:ext cx="9038112" cy="6725081"/>
          </a:xfrm>
          <a:prstGeom prst="rect">
            <a:avLst/>
          </a:prstGeom>
          <a:noFill/>
          <a:ln>
            <a:solidFill>
              <a:srgbClr val="80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askerville"/>
              <a:cs typeface="Baskerville"/>
            </a:endParaRPr>
          </a:p>
        </p:txBody>
      </p:sp>
      <p:pic>
        <p:nvPicPr>
          <p:cNvPr id="13" name="Picture 12" descr="2015.png"/>
          <p:cNvPicPr>
            <a:picLocks/>
          </p:cNvPicPr>
          <p:nvPr/>
        </p:nvPicPr>
        <p:blipFill>
          <a:blip r:embed="rId2">
            <a:extLst>
              <a:ext uri="{28A0092B-C50C-407E-A947-70E740481C1C}">
                <a14:useLocalDpi xmlns:a14="http://schemas.microsoft.com/office/drawing/2010/main" val="0"/>
              </a:ext>
            </a:extLst>
          </a:blip>
          <a:stretch>
            <a:fillRect/>
          </a:stretch>
        </p:blipFill>
        <p:spPr>
          <a:xfrm>
            <a:off x="7533520" y="5955474"/>
            <a:ext cx="1371600" cy="780586"/>
          </a:xfrm>
          <a:prstGeom prst="rect">
            <a:avLst/>
          </a:prstGeom>
        </p:spPr>
      </p:pic>
      <p:pic>
        <p:nvPicPr>
          <p:cNvPr id="15" name="Picture 14" descr="2005.png"/>
          <p:cNvPicPr>
            <a:picLocks/>
          </p:cNvPicPr>
          <p:nvPr/>
        </p:nvPicPr>
        <p:blipFill>
          <a:blip r:embed="rId3">
            <a:extLst>
              <a:ext uri="{28A0092B-C50C-407E-A947-70E740481C1C}">
                <a14:useLocalDpi xmlns:a14="http://schemas.microsoft.com/office/drawing/2010/main" val="0"/>
              </a:ext>
            </a:extLst>
          </a:blip>
          <a:stretch>
            <a:fillRect/>
          </a:stretch>
        </p:blipFill>
        <p:spPr>
          <a:xfrm>
            <a:off x="7533520" y="5141030"/>
            <a:ext cx="1371600" cy="777240"/>
          </a:xfrm>
          <a:prstGeom prst="rect">
            <a:avLst/>
          </a:prstGeom>
        </p:spPr>
      </p:pic>
      <p:pic>
        <p:nvPicPr>
          <p:cNvPr id="16" name="Picture 15" descr="2002.png"/>
          <p:cNvPicPr>
            <a:picLocks/>
          </p:cNvPicPr>
          <p:nvPr/>
        </p:nvPicPr>
        <p:blipFill>
          <a:blip r:embed="rId4">
            <a:extLst>
              <a:ext uri="{28A0092B-C50C-407E-A947-70E740481C1C}">
                <a14:useLocalDpi xmlns:a14="http://schemas.microsoft.com/office/drawing/2010/main" val="0"/>
              </a:ext>
            </a:extLst>
          </a:blip>
          <a:stretch>
            <a:fillRect/>
          </a:stretch>
        </p:blipFill>
        <p:spPr>
          <a:xfrm>
            <a:off x="7533520" y="4319373"/>
            <a:ext cx="1371600" cy="777240"/>
          </a:xfrm>
          <a:prstGeom prst="rect">
            <a:avLst/>
          </a:prstGeom>
        </p:spPr>
      </p:pic>
      <p:pic>
        <p:nvPicPr>
          <p:cNvPr id="17" name="Picture 16" descr="1995.png"/>
          <p:cNvPicPr>
            <a:picLocks/>
          </p:cNvPicPr>
          <p:nvPr/>
        </p:nvPicPr>
        <p:blipFill>
          <a:blip r:embed="rId5">
            <a:extLst>
              <a:ext uri="{28A0092B-C50C-407E-A947-70E740481C1C}">
                <a14:useLocalDpi xmlns:a14="http://schemas.microsoft.com/office/drawing/2010/main" val="0"/>
              </a:ext>
            </a:extLst>
          </a:blip>
          <a:stretch>
            <a:fillRect/>
          </a:stretch>
        </p:blipFill>
        <p:spPr>
          <a:xfrm>
            <a:off x="7533520" y="3440594"/>
            <a:ext cx="1371600" cy="777240"/>
          </a:xfrm>
          <a:prstGeom prst="rect">
            <a:avLst/>
          </a:prstGeom>
        </p:spPr>
      </p:pic>
      <p:sp>
        <p:nvSpPr>
          <p:cNvPr id="19" name="TextBox 18"/>
          <p:cNvSpPr txBox="1"/>
          <p:nvPr/>
        </p:nvSpPr>
        <p:spPr>
          <a:xfrm>
            <a:off x="6958940" y="3712111"/>
            <a:ext cx="462415" cy="215444"/>
          </a:xfrm>
          <a:prstGeom prst="rect">
            <a:avLst/>
          </a:prstGeom>
          <a:noFill/>
        </p:spPr>
        <p:txBody>
          <a:bodyPr wrap="square" rtlCol="0">
            <a:spAutoFit/>
          </a:bodyPr>
          <a:lstStyle/>
          <a:p>
            <a:r>
              <a:rPr lang="en-US" sz="800" dirty="0" smtClean="0"/>
              <a:t>1995</a:t>
            </a:r>
            <a:endParaRPr lang="en-US" sz="800" dirty="0"/>
          </a:p>
        </p:txBody>
      </p:sp>
      <p:sp>
        <p:nvSpPr>
          <p:cNvPr id="23" name="TextBox 22"/>
          <p:cNvSpPr txBox="1"/>
          <p:nvPr/>
        </p:nvSpPr>
        <p:spPr>
          <a:xfrm>
            <a:off x="6939889" y="4600271"/>
            <a:ext cx="462415" cy="215444"/>
          </a:xfrm>
          <a:prstGeom prst="rect">
            <a:avLst/>
          </a:prstGeom>
          <a:noFill/>
        </p:spPr>
        <p:txBody>
          <a:bodyPr wrap="square" rtlCol="0">
            <a:spAutoFit/>
          </a:bodyPr>
          <a:lstStyle/>
          <a:p>
            <a:r>
              <a:rPr lang="en-US" sz="800" dirty="0" smtClean="0"/>
              <a:t>2002</a:t>
            </a:r>
          </a:p>
        </p:txBody>
      </p:sp>
      <p:sp>
        <p:nvSpPr>
          <p:cNvPr id="24" name="TextBox 23"/>
          <p:cNvSpPr txBox="1"/>
          <p:nvPr/>
        </p:nvSpPr>
        <p:spPr>
          <a:xfrm>
            <a:off x="6939889" y="5395049"/>
            <a:ext cx="462415" cy="215444"/>
          </a:xfrm>
          <a:prstGeom prst="rect">
            <a:avLst/>
          </a:prstGeom>
          <a:noFill/>
        </p:spPr>
        <p:txBody>
          <a:bodyPr wrap="square" rtlCol="0">
            <a:spAutoFit/>
          </a:bodyPr>
          <a:lstStyle/>
          <a:p>
            <a:r>
              <a:rPr lang="en-US" sz="800" dirty="0" smtClean="0"/>
              <a:t>2010</a:t>
            </a:r>
            <a:endParaRPr lang="en-US" sz="800" dirty="0"/>
          </a:p>
        </p:txBody>
      </p:sp>
      <p:sp>
        <p:nvSpPr>
          <p:cNvPr id="26" name="TextBox 25"/>
          <p:cNvSpPr txBox="1"/>
          <p:nvPr/>
        </p:nvSpPr>
        <p:spPr>
          <a:xfrm>
            <a:off x="6964578" y="6168490"/>
            <a:ext cx="462415" cy="215444"/>
          </a:xfrm>
          <a:prstGeom prst="rect">
            <a:avLst/>
          </a:prstGeom>
          <a:noFill/>
        </p:spPr>
        <p:txBody>
          <a:bodyPr wrap="square" rtlCol="0">
            <a:spAutoFit/>
          </a:bodyPr>
          <a:lstStyle/>
          <a:p>
            <a:r>
              <a:rPr lang="en-US" sz="800" dirty="0" smtClean="0"/>
              <a:t>2015</a:t>
            </a:r>
            <a:endParaRPr lang="en-US" sz="800" dirty="0"/>
          </a:p>
        </p:txBody>
      </p:sp>
      <p:sp>
        <p:nvSpPr>
          <p:cNvPr id="20" name="TextBox 19"/>
          <p:cNvSpPr txBox="1"/>
          <p:nvPr/>
        </p:nvSpPr>
        <p:spPr>
          <a:xfrm>
            <a:off x="6877050" y="629437"/>
            <a:ext cx="2187858" cy="2431435"/>
          </a:xfrm>
          <a:prstGeom prst="rect">
            <a:avLst/>
          </a:prstGeom>
          <a:noFill/>
        </p:spPr>
        <p:txBody>
          <a:bodyPr wrap="square" rtlCol="0">
            <a:spAutoFit/>
          </a:bodyPr>
          <a:lstStyle/>
          <a:p>
            <a:r>
              <a:rPr lang="en-US" sz="1200" b="1" dirty="0" smtClean="0">
                <a:latin typeface="+mj-lt"/>
                <a:cs typeface="Baskerville"/>
              </a:rPr>
              <a:t>Into the Future: </a:t>
            </a:r>
          </a:p>
          <a:p>
            <a:r>
              <a:rPr lang="en-US" sz="1200" b="1" dirty="0" smtClean="0">
                <a:latin typeface="+mj-lt"/>
                <a:cs typeface="Baskerville"/>
              </a:rPr>
              <a:t>Time Series Project</a:t>
            </a:r>
            <a:endParaRPr lang="en-US" sz="800" b="1" dirty="0">
              <a:cs typeface="Baskerville"/>
            </a:endParaRPr>
          </a:p>
          <a:p>
            <a:r>
              <a:rPr lang="en-US" sz="800" dirty="0" smtClean="0">
                <a:latin typeface="+mj-lt"/>
                <a:cs typeface="Baskerville"/>
              </a:rPr>
              <a:t>To date two or more students have coded both sides of 1,066 border crossings using the most recent imagery available.  Our next step is to develop a database that documents change at the border over time.  Google Earth stores images as far back as 1980, though image quality is only adequate since about 1990.  Time series data will allow investigation of the dynamics of change at the border: what events or </a:t>
            </a:r>
            <a:r>
              <a:rPr lang="en-US" sz="800" dirty="0" smtClean="0">
                <a:cs typeface="Baskerville"/>
              </a:rPr>
              <a:t>conditions prompt states to heighten their border presence? The US-Mexico </a:t>
            </a:r>
            <a:r>
              <a:rPr lang="en-US" sz="800" dirty="0">
                <a:cs typeface="Baskerville"/>
              </a:rPr>
              <a:t>border (27.596992°, -99.535692) near San Antonio, Texas </a:t>
            </a:r>
            <a:r>
              <a:rPr lang="en-US" sz="800" dirty="0" smtClean="0">
                <a:cs typeface="Baskerville"/>
              </a:rPr>
              <a:t>illustrates border build up that show </a:t>
            </a:r>
            <a:r>
              <a:rPr lang="en-US" sz="800" dirty="0">
                <a:cs typeface="Baskerville"/>
              </a:rPr>
              <a:t>build up </a:t>
            </a:r>
            <a:r>
              <a:rPr lang="en-US" sz="800" dirty="0" smtClean="0">
                <a:cs typeface="Baskerville"/>
              </a:rPr>
              <a:t>during a </a:t>
            </a:r>
            <a:r>
              <a:rPr lang="en-US" sz="800" dirty="0">
                <a:cs typeface="Baskerville"/>
              </a:rPr>
              <a:t>period of intense liberalization between </a:t>
            </a:r>
            <a:r>
              <a:rPr lang="en-US" sz="800" dirty="0" smtClean="0">
                <a:cs typeface="Baskerville"/>
              </a:rPr>
              <a:t>these two states. </a:t>
            </a:r>
            <a:r>
              <a:rPr lang="en-US" sz="800" b="1" dirty="0" smtClean="0">
                <a:cs typeface="Baskerville"/>
              </a:rPr>
              <a:t>Does globalization stimulate </a:t>
            </a:r>
            <a:r>
              <a:rPr lang="en-US" sz="800" b="1" i="1" dirty="0" smtClean="0">
                <a:cs typeface="Baskerville"/>
              </a:rPr>
              <a:t>thicker </a:t>
            </a:r>
            <a:r>
              <a:rPr lang="en-US" sz="800" b="1" dirty="0" smtClean="0">
                <a:cs typeface="Baskerville"/>
              </a:rPr>
              <a:t>borders?</a:t>
            </a:r>
            <a:endParaRPr lang="en-US" sz="1200" b="1" dirty="0" smtClean="0">
              <a:cs typeface="Baskerville"/>
            </a:endParaRPr>
          </a:p>
        </p:txBody>
      </p:sp>
      <p:sp>
        <p:nvSpPr>
          <p:cNvPr id="21" name="TextBox 20"/>
          <p:cNvSpPr txBox="1"/>
          <p:nvPr/>
        </p:nvSpPr>
        <p:spPr>
          <a:xfrm>
            <a:off x="7636330" y="3115496"/>
            <a:ext cx="1165980" cy="369332"/>
          </a:xfrm>
          <a:prstGeom prst="rect">
            <a:avLst/>
          </a:prstGeom>
          <a:noFill/>
        </p:spPr>
        <p:txBody>
          <a:bodyPr wrap="square" rtlCol="0">
            <a:spAutoFit/>
          </a:bodyPr>
          <a:lstStyle/>
          <a:p>
            <a:r>
              <a:rPr lang="en-US" sz="900" b="1" dirty="0" smtClean="0">
                <a:cs typeface="Baskerville"/>
              </a:rPr>
              <a:t>U.S –Mexico Border</a:t>
            </a:r>
          </a:p>
          <a:p>
            <a:r>
              <a:rPr lang="en-US" sz="900" b="1" dirty="0" smtClean="0">
                <a:cs typeface="Baskerville"/>
              </a:rPr>
              <a:t>(27.5965, -95.53569)</a:t>
            </a:r>
            <a:endParaRPr lang="en-US" sz="900" b="1" dirty="0">
              <a:cs typeface="Baskerville"/>
            </a:endParaRPr>
          </a:p>
        </p:txBody>
      </p:sp>
      <p:sp>
        <p:nvSpPr>
          <p:cNvPr id="32" name="TextBox 31"/>
          <p:cNvSpPr txBox="1"/>
          <p:nvPr/>
        </p:nvSpPr>
        <p:spPr>
          <a:xfrm>
            <a:off x="133414" y="635039"/>
            <a:ext cx="2368486" cy="2123658"/>
          </a:xfrm>
          <a:prstGeom prst="rect">
            <a:avLst/>
          </a:prstGeom>
          <a:noFill/>
        </p:spPr>
        <p:txBody>
          <a:bodyPr wrap="square" rtlCol="0">
            <a:spAutoFit/>
          </a:bodyPr>
          <a:lstStyle/>
          <a:p>
            <a:r>
              <a:rPr lang="en-US" sz="1200" b="1" dirty="0" smtClean="0"/>
              <a:t>Motivation</a:t>
            </a:r>
          </a:p>
          <a:p>
            <a:r>
              <a:rPr lang="en-US" sz="800" dirty="0" smtClean="0"/>
              <a:t>Are borders as permeable as studies of globalization suggest?  We can learn a great deal about state motivations and identities by watching the physical investments they make at their international borders. Using global satellite imagery, our team is creating the first ever dataset documenting “state presence” along major highways that connect neighboring states. We are finding that state presence along borders vary significantly over space and time. </a:t>
            </a:r>
            <a:r>
              <a:rPr lang="en-US" sz="800" dirty="0"/>
              <a:t>E</a:t>
            </a:r>
            <a:r>
              <a:rPr lang="en-US" sz="800" dirty="0" smtClean="0"/>
              <a:t>fforts of the state physically </a:t>
            </a:r>
            <a:r>
              <a:rPr lang="en-US" sz="800" dirty="0"/>
              <a:t>t</a:t>
            </a:r>
            <a:r>
              <a:rPr lang="en-US" sz="800" dirty="0" smtClean="0"/>
              <a:t>o regulate exit and entry within its territory expresses economic and security concerns, cultural anxieties,  and political ideologies.   Our database can also be used for the study of licit and illicit transnational flows, law enforcement, and border conflict.  </a:t>
            </a:r>
            <a:endParaRPr lang="en-US" sz="800" dirty="0"/>
          </a:p>
        </p:txBody>
      </p:sp>
      <p:graphicFrame>
        <p:nvGraphicFramePr>
          <p:cNvPr id="33" name="Content Placeholder 3"/>
          <p:cNvGraphicFramePr>
            <a:graphicFrameLocks/>
          </p:cNvGraphicFramePr>
          <p:nvPr>
            <p:extLst>
              <p:ext uri="{D42A27DB-BD31-4B8C-83A1-F6EECF244321}">
                <p14:modId xmlns:p14="http://schemas.microsoft.com/office/powerpoint/2010/main" val="1338861008"/>
              </p:ext>
            </p:extLst>
          </p:nvPr>
        </p:nvGraphicFramePr>
        <p:xfrm>
          <a:off x="2776959" y="3611418"/>
          <a:ext cx="1756884" cy="3059224"/>
        </p:xfrm>
        <a:graphic>
          <a:graphicData uri="http://schemas.openxmlformats.org/drawingml/2006/table">
            <a:tbl>
              <a:tblPr>
                <a:tableStyleId>{5C22544A-7EE6-4342-B048-85BDC9FD1C3A}</a:tableStyleId>
              </a:tblPr>
              <a:tblGrid>
                <a:gridCol w="589794"/>
                <a:gridCol w="401352"/>
                <a:gridCol w="285171"/>
                <a:gridCol w="480567"/>
              </a:tblGrid>
              <a:tr h="84161">
                <a:tc>
                  <a:txBody>
                    <a:bodyPr/>
                    <a:lstStyle/>
                    <a:p>
                      <a:pPr marL="0" marR="0" algn="l">
                        <a:lnSpc>
                          <a:spcPct val="115000"/>
                        </a:lnSpc>
                        <a:spcBef>
                          <a:spcPts val="0"/>
                        </a:spcBef>
                        <a:spcAft>
                          <a:spcPts val="0"/>
                        </a:spcAft>
                      </a:pPr>
                      <a:r>
                        <a:rPr lang="en-US" sz="400" b="1" dirty="0">
                          <a:effectLst/>
                        </a:rPr>
                        <a:t> </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(1)</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(2)</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(3)</a:t>
                      </a:r>
                      <a:endParaRPr lang="en-US" sz="300" b="1">
                        <a:effectLst/>
                        <a:latin typeface="Calibri"/>
                        <a:ea typeface="Times New Roman"/>
                        <a:cs typeface="Times New Roman"/>
                      </a:endParaRPr>
                    </a:p>
                  </a:txBody>
                  <a:tcPr marL="30144" marR="30144" marT="0" marB="0"/>
                </a:tc>
              </a:tr>
              <a:tr h="168322">
                <a:tc>
                  <a:txBody>
                    <a:bodyPr/>
                    <a:lstStyle/>
                    <a:p>
                      <a:pPr marL="0" marR="0" algn="l">
                        <a:lnSpc>
                          <a:spcPct val="115000"/>
                        </a:lnSpc>
                        <a:spcBef>
                          <a:spcPts val="0"/>
                        </a:spcBef>
                        <a:spcAft>
                          <a:spcPts val="0"/>
                        </a:spcAft>
                      </a:pPr>
                      <a:r>
                        <a:rPr lang="en-US" sz="400" b="1" dirty="0">
                          <a:effectLst/>
                        </a:rPr>
                        <a:t>VARIABLES</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gates</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official buildings</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official presence</a:t>
                      </a:r>
                      <a:endParaRPr lang="en-US" sz="300" b="1" dirty="0">
                        <a:effectLst/>
                        <a:latin typeface="Calibri"/>
                        <a:ea typeface="Times New Roman"/>
                        <a:cs typeface="Times New Roman"/>
                      </a:endParaRPr>
                    </a:p>
                  </a:txBody>
                  <a:tcPr marL="30144" marR="30144" marT="0" marB="0"/>
                </a:tc>
              </a:tr>
              <a:tr h="84161">
                <a:tc>
                  <a:txBody>
                    <a:bodyPr/>
                    <a:lstStyle/>
                    <a:p>
                      <a:pPr marL="0" marR="0" algn="l">
                        <a:lnSpc>
                          <a:spcPct val="115000"/>
                        </a:lnSpc>
                        <a:spcBef>
                          <a:spcPts val="0"/>
                        </a:spcBef>
                        <a:spcAft>
                          <a:spcPts val="0"/>
                        </a:spcAft>
                      </a:pPr>
                      <a:r>
                        <a:rPr lang="en-US" sz="400" b="1" dirty="0">
                          <a:effectLst/>
                        </a:rPr>
                        <a:t> </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 </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r>
              <a:tr h="134136">
                <a:tc>
                  <a:txBody>
                    <a:bodyPr/>
                    <a:lstStyle/>
                    <a:p>
                      <a:pPr marL="0" marR="0" algn="l">
                        <a:lnSpc>
                          <a:spcPct val="115000"/>
                        </a:lnSpc>
                        <a:spcBef>
                          <a:spcPts val="0"/>
                        </a:spcBef>
                        <a:spcAft>
                          <a:spcPts val="0"/>
                        </a:spcAft>
                      </a:pPr>
                      <a:r>
                        <a:rPr lang="en-US" sz="400" b="1" dirty="0">
                          <a:effectLst/>
                        </a:rPr>
                        <a:t>Bordering state has gate(s)</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smtClean="0">
                          <a:effectLst/>
                        </a:rPr>
                        <a:t>0.83***</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r>
              <a:tr h="84161">
                <a:tc>
                  <a:txBody>
                    <a:bodyPr/>
                    <a:lstStyle/>
                    <a:p>
                      <a:pPr marL="0" marR="0" algn="l">
                        <a:lnSpc>
                          <a:spcPct val="115000"/>
                        </a:lnSpc>
                        <a:spcBef>
                          <a:spcPts val="0"/>
                        </a:spcBef>
                        <a:spcAft>
                          <a:spcPts val="0"/>
                        </a:spcAft>
                      </a:pPr>
                      <a:r>
                        <a:rPr lang="en-US" sz="400" b="1" dirty="0">
                          <a:effectLst/>
                        </a:rPr>
                        <a:t> </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a:t>
                      </a:r>
                      <a:r>
                        <a:rPr lang="en-US" sz="400" b="1" dirty="0" smtClean="0">
                          <a:effectLst/>
                        </a:rPr>
                        <a:t>0.03)</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r>
              <a:tr h="168322">
                <a:tc>
                  <a:txBody>
                    <a:bodyPr/>
                    <a:lstStyle/>
                    <a:p>
                      <a:pPr marL="0" marR="0" algn="l">
                        <a:lnSpc>
                          <a:spcPct val="115000"/>
                        </a:lnSpc>
                        <a:spcBef>
                          <a:spcPts val="0"/>
                        </a:spcBef>
                        <a:spcAft>
                          <a:spcPts val="0"/>
                        </a:spcAft>
                      </a:pPr>
                      <a:r>
                        <a:rPr lang="en-US" sz="400" b="1" dirty="0">
                          <a:effectLst/>
                        </a:rPr>
                        <a:t>Bordering states has official building(s)</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smtClean="0">
                          <a:effectLst/>
                        </a:rPr>
                        <a:t>0.81***</a:t>
                      </a:r>
                      <a:endParaRPr lang="en-US" sz="300" b="1" dirty="0">
                        <a:effectLst/>
                      </a:endParaRPr>
                    </a:p>
                    <a:p>
                      <a:pPr marL="0" marR="0" algn="ctr">
                        <a:lnSpc>
                          <a:spcPct val="115000"/>
                        </a:lnSpc>
                        <a:spcBef>
                          <a:spcPts val="0"/>
                        </a:spcBef>
                        <a:spcAft>
                          <a:spcPts val="0"/>
                        </a:spcAft>
                      </a:pPr>
                      <a:r>
                        <a:rPr lang="en-US" sz="400" b="1" dirty="0">
                          <a:effectLst/>
                        </a:rPr>
                        <a:t>(</a:t>
                      </a:r>
                      <a:r>
                        <a:rPr lang="en-US" sz="400" b="1" dirty="0" smtClean="0">
                          <a:effectLst/>
                        </a:rPr>
                        <a:t>0.03)</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 </a:t>
                      </a:r>
                      <a:endParaRPr lang="en-US" sz="300" b="1" dirty="0">
                        <a:effectLst/>
                        <a:latin typeface="Calibri"/>
                        <a:ea typeface="Times New Roman"/>
                        <a:cs typeface="Times New Roman"/>
                      </a:endParaRPr>
                    </a:p>
                  </a:txBody>
                  <a:tcPr marL="30144" marR="30144" marT="0" marB="0"/>
                </a:tc>
              </a:tr>
              <a:tr h="84161">
                <a:tc>
                  <a:txBody>
                    <a:bodyPr/>
                    <a:lstStyle/>
                    <a:p>
                      <a:pPr marL="0" marR="0" algn="l">
                        <a:lnSpc>
                          <a:spcPct val="115000"/>
                        </a:lnSpc>
                        <a:spcBef>
                          <a:spcPts val="0"/>
                        </a:spcBef>
                        <a:spcAft>
                          <a:spcPts val="0"/>
                        </a:spcAft>
                      </a:pPr>
                      <a:r>
                        <a:rPr lang="en-US" sz="400" b="1" dirty="0">
                          <a:effectLst/>
                        </a:rPr>
                        <a:t> </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r>
              <a:tr h="168322">
                <a:tc>
                  <a:txBody>
                    <a:bodyPr/>
                    <a:lstStyle/>
                    <a:p>
                      <a:pPr marL="0" marR="0" algn="l">
                        <a:lnSpc>
                          <a:spcPct val="115000"/>
                        </a:lnSpc>
                        <a:spcBef>
                          <a:spcPts val="0"/>
                        </a:spcBef>
                        <a:spcAft>
                          <a:spcPts val="0"/>
                        </a:spcAft>
                      </a:pPr>
                      <a:r>
                        <a:rPr lang="en-US" sz="400" b="1" dirty="0">
                          <a:effectLst/>
                        </a:rPr>
                        <a:t>Bordering state’s total official presence</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 </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 </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smtClean="0">
                          <a:effectLst/>
                        </a:rPr>
                        <a:t>0.86***</a:t>
                      </a:r>
                      <a:endParaRPr lang="en-US" sz="300" b="1" dirty="0">
                        <a:effectLst/>
                      </a:endParaRPr>
                    </a:p>
                    <a:p>
                      <a:pPr marL="0" marR="0" algn="ctr">
                        <a:lnSpc>
                          <a:spcPct val="115000"/>
                        </a:lnSpc>
                        <a:spcBef>
                          <a:spcPts val="0"/>
                        </a:spcBef>
                        <a:spcAft>
                          <a:spcPts val="0"/>
                        </a:spcAft>
                      </a:pPr>
                      <a:r>
                        <a:rPr lang="en-US" sz="400" b="1" dirty="0">
                          <a:effectLst/>
                        </a:rPr>
                        <a:t>(</a:t>
                      </a:r>
                      <a:r>
                        <a:rPr lang="en-US" sz="400" b="1" dirty="0" smtClean="0">
                          <a:effectLst/>
                        </a:rPr>
                        <a:t>0.03)</a:t>
                      </a:r>
                      <a:endParaRPr lang="en-US" sz="300" b="1" dirty="0">
                        <a:effectLst/>
                        <a:latin typeface="Calibri"/>
                        <a:ea typeface="Times New Roman"/>
                        <a:cs typeface="Times New Roman"/>
                      </a:endParaRPr>
                    </a:p>
                  </a:txBody>
                  <a:tcPr marL="30144" marR="30144" marT="0" marB="0"/>
                </a:tc>
              </a:tr>
              <a:tr h="84161">
                <a:tc>
                  <a:txBody>
                    <a:bodyPr/>
                    <a:lstStyle/>
                    <a:p>
                      <a:pPr marL="0" marR="0" algn="l">
                        <a:lnSpc>
                          <a:spcPct val="115000"/>
                        </a:lnSpc>
                        <a:spcBef>
                          <a:spcPts val="0"/>
                        </a:spcBef>
                        <a:spcAft>
                          <a:spcPts val="0"/>
                        </a:spcAft>
                      </a:pPr>
                      <a:r>
                        <a:rPr lang="en-US" sz="400" b="1" dirty="0">
                          <a:effectLst/>
                        </a:rPr>
                        <a:t> </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 </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 </a:t>
                      </a:r>
                      <a:endParaRPr lang="en-US" sz="300" b="1" dirty="0">
                        <a:effectLst/>
                        <a:latin typeface="Calibri"/>
                        <a:ea typeface="Times New Roman"/>
                        <a:cs typeface="Times New Roman"/>
                      </a:endParaRPr>
                    </a:p>
                  </a:txBody>
                  <a:tcPr marL="30144" marR="30144" marT="0" marB="0"/>
                </a:tc>
              </a:tr>
              <a:tr h="168322">
                <a:tc>
                  <a:txBody>
                    <a:bodyPr/>
                    <a:lstStyle/>
                    <a:p>
                      <a:pPr marL="0" marR="0" algn="l">
                        <a:lnSpc>
                          <a:spcPct val="115000"/>
                        </a:lnSpc>
                        <a:spcBef>
                          <a:spcPts val="0"/>
                        </a:spcBef>
                        <a:spcAft>
                          <a:spcPts val="0"/>
                        </a:spcAft>
                      </a:pPr>
                      <a:r>
                        <a:rPr lang="en-US" sz="400" b="1" dirty="0">
                          <a:effectLst/>
                        </a:rPr>
                        <a:t>Logged GDP per capita, state 1 (ego)</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smtClean="0">
                          <a:effectLst/>
                        </a:rPr>
                        <a:t>0.09***</a:t>
                      </a:r>
                      <a:endParaRPr lang="en-US" sz="300" b="1" dirty="0">
                        <a:effectLst/>
                      </a:endParaRPr>
                    </a:p>
                    <a:p>
                      <a:pPr marL="0" marR="0" algn="ctr">
                        <a:lnSpc>
                          <a:spcPct val="115000"/>
                        </a:lnSpc>
                        <a:spcBef>
                          <a:spcPts val="0"/>
                        </a:spcBef>
                        <a:spcAft>
                          <a:spcPts val="0"/>
                        </a:spcAft>
                      </a:pPr>
                      <a:r>
                        <a:rPr lang="en-US" sz="400" b="1" dirty="0">
                          <a:effectLst/>
                        </a:rPr>
                        <a:t>(</a:t>
                      </a:r>
                      <a:r>
                        <a:rPr lang="en-US" sz="400" b="1" dirty="0" smtClean="0">
                          <a:effectLst/>
                        </a:rPr>
                        <a:t>0.02)</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smtClean="0">
                          <a:effectLst/>
                        </a:rPr>
                        <a:t>0.05***</a:t>
                      </a:r>
                      <a:endParaRPr lang="en-US" sz="300" b="1" dirty="0">
                        <a:effectLst/>
                      </a:endParaRPr>
                    </a:p>
                    <a:p>
                      <a:pPr marL="0" marR="0" algn="ctr">
                        <a:lnSpc>
                          <a:spcPct val="115000"/>
                        </a:lnSpc>
                        <a:spcBef>
                          <a:spcPts val="0"/>
                        </a:spcBef>
                        <a:spcAft>
                          <a:spcPts val="0"/>
                        </a:spcAft>
                      </a:pPr>
                      <a:r>
                        <a:rPr lang="en-US" sz="400" b="1" dirty="0">
                          <a:effectLst/>
                        </a:rPr>
                        <a:t>(</a:t>
                      </a:r>
                      <a:r>
                        <a:rPr lang="en-US" sz="400" b="1" dirty="0" smtClean="0">
                          <a:effectLst/>
                        </a:rPr>
                        <a:t>0.02)</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smtClean="0">
                          <a:effectLst/>
                        </a:rPr>
                        <a:t>0.15***</a:t>
                      </a:r>
                      <a:endParaRPr lang="en-US" sz="300" b="1" dirty="0">
                        <a:effectLst/>
                      </a:endParaRPr>
                    </a:p>
                    <a:p>
                      <a:pPr marL="0" marR="0" algn="ctr">
                        <a:lnSpc>
                          <a:spcPct val="115000"/>
                        </a:lnSpc>
                        <a:spcBef>
                          <a:spcPts val="0"/>
                        </a:spcBef>
                        <a:spcAft>
                          <a:spcPts val="0"/>
                        </a:spcAft>
                      </a:pPr>
                      <a:r>
                        <a:rPr lang="en-US" sz="400" b="1" dirty="0">
                          <a:effectLst/>
                        </a:rPr>
                        <a:t>(</a:t>
                      </a:r>
                      <a:r>
                        <a:rPr lang="en-US" sz="400" b="1" dirty="0" smtClean="0">
                          <a:effectLst/>
                        </a:rPr>
                        <a:t>0.04)</a:t>
                      </a:r>
                      <a:endParaRPr lang="en-US" sz="300" b="1" dirty="0">
                        <a:effectLst/>
                        <a:latin typeface="Calibri"/>
                        <a:ea typeface="Times New Roman"/>
                        <a:cs typeface="Times New Roman"/>
                      </a:endParaRPr>
                    </a:p>
                  </a:txBody>
                  <a:tcPr marL="30144" marR="30144" marT="0" marB="0"/>
                </a:tc>
              </a:tr>
              <a:tr h="84161">
                <a:tc>
                  <a:txBody>
                    <a:bodyPr/>
                    <a:lstStyle/>
                    <a:p>
                      <a:pPr marL="0" marR="0" algn="l">
                        <a:lnSpc>
                          <a:spcPct val="115000"/>
                        </a:lnSpc>
                        <a:spcBef>
                          <a:spcPts val="0"/>
                        </a:spcBef>
                        <a:spcAft>
                          <a:spcPts val="0"/>
                        </a:spcAft>
                      </a:pPr>
                      <a:r>
                        <a:rPr lang="en-US" sz="400" b="1" dirty="0">
                          <a:effectLst/>
                        </a:rPr>
                        <a:t> </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r>
              <a:tr h="168322">
                <a:tc>
                  <a:txBody>
                    <a:bodyPr/>
                    <a:lstStyle/>
                    <a:p>
                      <a:pPr marL="0" marR="0" algn="l">
                        <a:lnSpc>
                          <a:spcPct val="115000"/>
                        </a:lnSpc>
                        <a:spcBef>
                          <a:spcPts val="0"/>
                        </a:spcBef>
                        <a:spcAft>
                          <a:spcPts val="0"/>
                        </a:spcAft>
                      </a:pPr>
                      <a:r>
                        <a:rPr lang="en-US" sz="400" b="1">
                          <a:effectLst/>
                        </a:rPr>
                        <a:t>Logged GDP per capita, state 2 (partner)</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a:t>
                      </a:r>
                      <a:r>
                        <a:rPr lang="en-US" sz="400" b="1" dirty="0" smtClean="0">
                          <a:effectLst/>
                        </a:rPr>
                        <a:t>0.07***</a:t>
                      </a:r>
                      <a:endParaRPr lang="en-US" sz="300" b="1" dirty="0">
                        <a:effectLst/>
                      </a:endParaRPr>
                    </a:p>
                    <a:p>
                      <a:pPr marL="0" marR="0" algn="ctr">
                        <a:lnSpc>
                          <a:spcPct val="115000"/>
                        </a:lnSpc>
                        <a:spcBef>
                          <a:spcPts val="0"/>
                        </a:spcBef>
                        <a:spcAft>
                          <a:spcPts val="0"/>
                        </a:spcAft>
                      </a:pPr>
                      <a:r>
                        <a:rPr lang="en-US" sz="400" b="1" dirty="0">
                          <a:effectLst/>
                        </a:rPr>
                        <a:t>(</a:t>
                      </a:r>
                      <a:r>
                        <a:rPr lang="en-US" sz="400" b="1" dirty="0" smtClean="0">
                          <a:effectLst/>
                        </a:rPr>
                        <a:t>0.02)</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a:t>
                      </a:r>
                      <a:r>
                        <a:rPr lang="en-US" sz="400" b="1" dirty="0" smtClean="0">
                          <a:effectLst/>
                        </a:rPr>
                        <a:t>0.04**</a:t>
                      </a:r>
                      <a:endParaRPr lang="en-US" sz="300" b="1" dirty="0">
                        <a:effectLst/>
                      </a:endParaRPr>
                    </a:p>
                    <a:p>
                      <a:pPr marL="0" marR="0" algn="ctr">
                        <a:lnSpc>
                          <a:spcPct val="115000"/>
                        </a:lnSpc>
                        <a:spcBef>
                          <a:spcPts val="0"/>
                        </a:spcBef>
                        <a:spcAft>
                          <a:spcPts val="0"/>
                        </a:spcAft>
                      </a:pPr>
                      <a:r>
                        <a:rPr lang="en-US" sz="400" b="1" dirty="0">
                          <a:effectLst/>
                        </a:rPr>
                        <a:t>(</a:t>
                      </a:r>
                      <a:r>
                        <a:rPr lang="en-US" sz="400" b="1" dirty="0" smtClean="0">
                          <a:effectLst/>
                        </a:rPr>
                        <a:t>0.02)</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a:t>
                      </a:r>
                      <a:r>
                        <a:rPr lang="en-US" sz="400" b="1" dirty="0" smtClean="0">
                          <a:effectLst/>
                        </a:rPr>
                        <a:t>0.12***</a:t>
                      </a:r>
                      <a:endParaRPr lang="en-US" sz="300" b="1" dirty="0">
                        <a:effectLst/>
                      </a:endParaRPr>
                    </a:p>
                    <a:p>
                      <a:pPr marL="0" marR="0" algn="ctr">
                        <a:lnSpc>
                          <a:spcPct val="115000"/>
                        </a:lnSpc>
                        <a:spcBef>
                          <a:spcPts val="0"/>
                        </a:spcBef>
                        <a:spcAft>
                          <a:spcPts val="0"/>
                        </a:spcAft>
                      </a:pPr>
                      <a:r>
                        <a:rPr lang="en-US" sz="400" b="1" dirty="0">
                          <a:effectLst/>
                        </a:rPr>
                        <a:t>(</a:t>
                      </a:r>
                      <a:r>
                        <a:rPr lang="en-US" sz="400" b="1" dirty="0" smtClean="0">
                          <a:effectLst/>
                        </a:rPr>
                        <a:t>0.03)</a:t>
                      </a:r>
                      <a:endParaRPr lang="en-US" sz="300" b="1" dirty="0">
                        <a:effectLst/>
                        <a:latin typeface="Calibri"/>
                        <a:ea typeface="Times New Roman"/>
                        <a:cs typeface="Times New Roman"/>
                      </a:endParaRPr>
                    </a:p>
                  </a:txBody>
                  <a:tcPr marL="30144" marR="30144" marT="0" marB="0"/>
                </a:tc>
              </a:tr>
              <a:tr h="84161">
                <a:tc>
                  <a:txBody>
                    <a:bodyPr/>
                    <a:lstStyle/>
                    <a:p>
                      <a:pPr marL="0" marR="0" algn="l">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 </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r>
              <a:tr h="203238">
                <a:tc>
                  <a:txBody>
                    <a:bodyPr/>
                    <a:lstStyle/>
                    <a:p>
                      <a:pPr marL="0" marR="0" algn="l">
                        <a:lnSpc>
                          <a:spcPct val="115000"/>
                        </a:lnSpc>
                        <a:spcBef>
                          <a:spcPts val="0"/>
                        </a:spcBef>
                        <a:spcAft>
                          <a:spcPts val="0"/>
                        </a:spcAft>
                      </a:pPr>
                      <a:r>
                        <a:rPr lang="en-US" sz="400" b="1">
                          <a:effectLst/>
                        </a:rPr>
                        <a:t>Ethnic, religious and linguistic heterogeneity state 1</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a:t>
                      </a:r>
                      <a:r>
                        <a:rPr lang="en-US" sz="400" b="1" dirty="0" smtClean="0">
                          <a:effectLst/>
                        </a:rPr>
                        <a:t>0.07*</a:t>
                      </a:r>
                      <a:endParaRPr lang="en-US" sz="300" b="1" dirty="0">
                        <a:effectLst/>
                      </a:endParaRPr>
                    </a:p>
                    <a:p>
                      <a:pPr marL="0" marR="0" algn="ctr">
                        <a:lnSpc>
                          <a:spcPct val="115000"/>
                        </a:lnSpc>
                        <a:spcBef>
                          <a:spcPts val="0"/>
                        </a:spcBef>
                        <a:spcAft>
                          <a:spcPts val="0"/>
                        </a:spcAft>
                      </a:pPr>
                      <a:r>
                        <a:rPr lang="en-US" sz="400" b="1" dirty="0">
                          <a:effectLst/>
                        </a:rPr>
                        <a:t>(</a:t>
                      </a:r>
                      <a:r>
                        <a:rPr lang="en-US" sz="400" b="1" dirty="0" smtClean="0">
                          <a:effectLst/>
                        </a:rPr>
                        <a:t>0.04)</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a:t>
                      </a:r>
                      <a:r>
                        <a:rPr lang="en-US" sz="400" b="1" dirty="0" smtClean="0">
                          <a:effectLst/>
                        </a:rPr>
                        <a:t>0.07**</a:t>
                      </a:r>
                      <a:endParaRPr lang="en-US" sz="300" b="1" dirty="0">
                        <a:effectLst/>
                      </a:endParaRPr>
                    </a:p>
                    <a:p>
                      <a:pPr marL="0" marR="0" algn="ctr">
                        <a:lnSpc>
                          <a:spcPct val="115000"/>
                        </a:lnSpc>
                        <a:spcBef>
                          <a:spcPts val="0"/>
                        </a:spcBef>
                        <a:spcAft>
                          <a:spcPts val="0"/>
                        </a:spcAft>
                      </a:pPr>
                      <a:r>
                        <a:rPr lang="en-US" sz="400" b="1" dirty="0">
                          <a:effectLst/>
                        </a:rPr>
                        <a:t>(</a:t>
                      </a:r>
                      <a:r>
                        <a:rPr lang="en-US" sz="400" b="1" dirty="0" smtClean="0">
                          <a:effectLst/>
                        </a:rPr>
                        <a:t>0.03)</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a:t>
                      </a:r>
                      <a:r>
                        <a:rPr lang="en-US" sz="400" b="1" dirty="0" smtClean="0">
                          <a:effectLst/>
                        </a:rPr>
                        <a:t>0.16**</a:t>
                      </a:r>
                      <a:endParaRPr lang="en-US" sz="300" b="1" dirty="0">
                        <a:effectLst/>
                      </a:endParaRPr>
                    </a:p>
                    <a:p>
                      <a:pPr marL="0" marR="0" algn="ctr">
                        <a:lnSpc>
                          <a:spcPct val="115000"/>
                        </a:lnSpc>
                        <a:spcBef>
                          <a:spcPts val="0"/>
                        </a:spcBef>
                        <a:spcAft>
                          <a:spcPts val="0"/>
                        </a:spcAft>
                      </a:pPr>
                      <a:r>
                        <a:rPr lang="en-US" sz="400" b="1" dirty="0">
                          <a:effectLst/>
                        </a:rPr>
                        <a:t>(</a:t>
                      </a:r>
                      <a:r>
                        <a:rPr lang="en-US" sz="400" b="1" dirty="0" smtClean="0">
                          <a:effectLst/>
                        </a:rPr>
                        <a:t>0.08)</a:t>
                      </a:r>
                      <a:endParaRPr lang="en-US" sz="300" b="1" dirty="0">
                        <a:effectLst/>
                        <a:latin typeface="Calibri"/>
                        <a:ea typeface="Times New Roman"/>
                        <a:cs typeface="Times New Roman"/>
                      </a:endParaRPr>
                    </a:p>
                  </a:txBody>
                  <a:tcPr marL="30144" marR="30144" marT="0" marB="0"/>
                </a:tc>
              </a:tr>
              <a:tr h="84161">
                <a:tc>
                  <a:txBody>
                    <a:bodyPr/>
                    <a:lstStyle/>
                    <a:p>
                      <a:pPr marL="0" marR="0" algn="l">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 </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 </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r>
              <a:tr h="84161">
                <a:tc>
                  <a:txBody>
                    <a:bodyPr/>
                    <a:lstStyle/>
                    <a:p>
                      <a:pPr marL="0" marR="0" algn="l">
                        <a:lnSpc>
                          <a:spcPct val="115000"/>
                        </a:lnSpc>
                        <a:spcBef>
                          <a:spcPts val="0"/>
                        </a:spcBef>
                        <a:spcAft>
                          <a:spcPts val="0"/>
                        </a:spcAft>
                      </a:pPr>
                      <a:r>
                        <a:rPr lang="en-US" sz="400" b="1">
                          <a:effectLst/>
                        </a:rPr>
                        <a:t>Polity score, state 1</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-0.00778**</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-0.00297</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-0.0116*</a:t>
                      </a:r>
                      <a:endParaRPr lang="en-US" sz="300" b="1">
                        <a:effectLst/>
                        <a:latin typeface="Calibri"/>
                        <a:ea typeface="Times New Roman"/>
                        <a:cs typeface="Times New Roman"/>
                      </a:endParaRPr>
                    </a:p>
                  </a:txBody>
                  <a:tcPr marL="30144" marR="30144" marT="0" marB="0"/>
                </a:tc>
              </a:tr>
              <a:tr h="84161">
                <a:tc>
                  <a:txBody>
                    <a:bodyPr/>
                    <a:lstStyle/>
                    <a:p>
                      <a:pPr marL="0" marR="0" algn="l">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(0.00339)</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(0.00240)</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(0.00597)</a:t>
                      </a:r>
                      <a:endParaRPr lang="en-US" sz="300" b="1">
                        <a:effectLst/>
                        <a:latin typeface="Calibri"/>
                        <a:ea typeface="Times New Roman"/>
                        <a:cs typeface="Times New Roman"/>
                      </a:endParaRPr>
                    </a:p>
                  </a:txBody>
                  <a:tcPr marL="30144" marR="30144" marT="0" marB="0"/>
                </a:tc>
              </a:tr>
              <a:tr h="84161">
                <a:tc>
                  <a:txBody>
                    <a:bodyPr/>
                    <a:lstStyle/>
                    <a:p>
                      <a:pPr marL="0" marR="0" algn="l">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 </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r>
              <a:tr h="84161">
                <a:tc>
                  <a:txBody>
                    <a:bodyPr/>
                    <a:lstStyle/>
                    <a:p>
                      <a:pPr marL="0" marR="0" algn="l">
                        <a:lnSpc>
                          <a:spcPct val="115000"/>
                        </a:lnSpc>
                        <a:spcBef>
                          <a:spcPts val="0"/>
                        </a:spcBef>
                        <a:spcAft>
                          <a:spcPts val="0"/>
                        </a:spcAft>
                      </a:pPr>
                      <a:r>
                        <a:rPr lang="en-US" sz="400" b="1" dirty="0">
                          <a:effectLst/>
                        </a:rPr>
                        <a:t>Civil </a:t>
                      </a:r>
                      <a:r>
                        <a:rPr lang="en-US" sz="400" b="1" dirty="0" smtClean="0">
                          <a:effectLst/>
                        </a:rPr>
                        <a:t>war, </a:t>
                      </a:r>
                      <a:r>
                        <a:rPr lang="en-US" sz="400" b="1" dirty="0">
                          <a:effectLst/>
                        </a:rPr>
                        <a:t>state 2</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0.0101</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0.00130</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0.00687</a:t>
                      </a:r>
                      <a:endParaRPr lang="en-US" sz="300" b="1">
                        <a:effectLst/>
                        <a:latin typeface="Calibri"/>
                        <a:ea typeface="Times New Roman"/>
                        <a:cs typeface="Times New Roman"/>
                      </a:endParaRPr>
                    </a:p>
                  </a:txBody>
                  <a:tcPr marL="30144" marR="30144" marT="0" marB="0"/>
                </a:tc>
              </a:tr>
              <a:tr h="84161">
                <a:tc>
                  <a:txBody>
                    <a:bodyPr/>
                    <a:lstStyle/>
                    <a:p>
                      <a:pPr marL="0" marR="0" algn="l">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(0.0192)</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(0.0121)</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(0.0315)</a:t>
                      </a:r>
                      <a:endParaRPr lang="en-US" sz="300" b="1">
                        <a:effectLst/>
                        <a:latin typeface="Calibri"/>
                        <a:ea typeface="Times New Roman"/>
                        <a:cs typeface="Times New Roman"/>
                      </a:endParaRPr>
                    </a:p>
                  </a:txBody>
                  <a:tcPr marL="30144" marR="30144" marT="0" marB="0"/>
                </a:tc>
              </a:tr>
              <a:tr h="84161">
                <a:tc>
                  <a:txBody>
                    <a:bodyPr/>
                    <a:lstStyle/>
                    <a:p>
                      <a:pPr marL="0" marR="0" algn="l">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r>
              <a:tr h="84161">
                <a:tc>
                  <a:txBody>
                    <a:bodyPr/>
                    <a:lstStyle/>
                    <a:p>
                      <a:pPr marL="0" marR="0" algn="l">
                        <a:lnSpc>
                          <a:spcPct val="115000"/>
                        </a:lnSpc>
                        <a:spcBef>
                          <a:spcPts val="0"/>
                        </a:spcBef>
                        <a:spcAft>
                          <a:spcPts val="0"/>
                        </a:spcAft>
                      </a:pPr>
                      <a:r>
                        <a:rPr lang="en-US" sz="400" b="1">
                          <a:effectLst/>
                        </a:rPr>
                        <a:t>Constant</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0.0939</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0.235</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0.348</a:t>
                      </a:r>
                      <a:endParaRPr lang="en-US" sz="300" b="1">
                        <a:effectLst/>
                        <a:latin typeface="Calibri"/>
                        <a:ea typeface="Times New Roman"/>
                        <a:cs typeface="Times New Roman"/>
                      </a:endParaRPr>
                    </a:p>
                  </a:txBody>
                  <a:tcPr marL="30144" marR="30144" marT="0" marB="0"/>
                </a:tc>
              </a:tr>
              <a:tr h="84161">
                <a:tc>
                  <a:txBody>
                    <a:bodyPr/>
                    <a:lstStyle/>
                    <a:p>
                      <a:pPr marL="0" marR="0" algn="l">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(0.183)</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(0.144)</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(0.338)</a:t>
                      </a:r>
                      <a:endParaRPr lang="en-US" sz="300" b="1">
                        <a:effectLst/>
                        <a:latin typeface="Calibri"/>
                        <a:ea typeface="Times New Roman"/>
                        <a:cs typeface="Times New Roman"/>
                      </a:endParaRPr>
                    </a:p>
                  </a:txBody>
                  <a:tcPr marL="30144" marR="30144" marT="0" marB="0"/>
                </a:tc>
              </a:tr>
              <a:tr h="84161">
                <a:tc>
                  <a:txBody>
                    <a:bodyPr/>
                    <a:lstStyle/>
                    <a:p>
                      <a:pPr marL="0" marR="0" algn="l">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 </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 </a:t>
                      </a:r>
                      <a:endParaRPr lang="en-US" sz="300" b="1" dirty="0">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 </a:t>
                      </a:r>
                      <a:endParaRPr lang="en-US" sz="300" b="1" dirty="0">
                        <a:effectLst/>
                        <a:latin typeface="Calibri"/>
                        <a:ea typeface="Times New Roman"/>
                        <a:cs typeface="Times New Roman"/>
                      </a:endParaRPr>
                    </a:p>
                  </a:txBody>
                  <a:tcPr marL="30144" marR="30144" marT="0" marB="0"/>
                </a:tc>
              </a:tr>
              <a:tr h="84161">
                <a:tc>
                  <a:txBody>
                    <a:bodyPr/>
                    <a:lstStyle/>
                    <a:p>
                      <a:pPr marL="0" marR="0" algn="l">
                        <a:lnSpc>
                          <a:spcPct val="115000"/>
                        </a:lnSpc>
                        <a:spcBef>
                          <a:spcPts val="0"/>
                        </a:spcBef>
                        <a:spcAft>
                          <a:spcPts val="0"/>
                        </a:spcAft>
                      </a:pPr>
                      <a:r>
                        <a:rPr lang="en-US" sz="400" b="1">
                          <a:effectLst/>
                        </a:rPr>
                        <a:t>Observations</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421</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421</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421</a:t>
                      </a:r>
                      <a:endParaRPr lang="en-US" sz="300" b="1" dirty="0">
                        <a:effectLst/>
                        <a:latin typeface="Calibri"/>
                        <a:ea typeface="Times New Roman"/>
                        <a:cs typeface="Times New Roman"/>
                      </a:endParaRPr>
                    </a:p>
                  </a:txBody>
                  <a:tcPr marL="30144" marR="30144" marT="0" marB="0"/>
                </a:tc>
              </a:tr>
              <a:tr h="84161">
                <a:tc>
                  <a:txBody>
                    <a:bodyPr/>
                    <a:lstStyle/>
                    <a:p>
                      <a:pPr marL="0" marR="0" algn="l">
                        <a:lnSpc>
                          <a:spcPct val="115000"/>
                        </a:lnSpc>
                        <a:spcBef>
                          <a:spcPts val="0"/>
                        </a:spcBef>
                        <a:spcAft>
                          <a:spcPts val="0"/>
                        </a:spcAft>
                      </a:pPr>
                      <a:r>
                        <a:rPr lang="en-US" sz="400" b="1">
                          <a:effectLst/>
                        </a:rPr>
                        <a:t>R-squared</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0.754</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a:effectLst/>
                        </a:rPr>
                        <a:t>0.718</a:t>
                      </a:r>
                      <a:endParaRPr lang="en-US" sz="300" b="1">
                        <a:effectLst/>
                        <a:latin typeface="Calibri"/>
                        <a:ea typeface="Times New Roman"/>
                        <a:cs typeface="Times New Roman"/>
                      </a:endParaRPr>
                    </a:p>
                  </a:txBody>
                  <a:tcPr marL="30144" marR="30144" marT="0" marB="0"/>
                </a:tc>
                <a:tc>
                  <a:txBody>
                    <a:bodyPr/>
                    <a:lstStyle/>
                    <a:p>
                      <a:pPr marL="0" marR="0" algn="ctr">
                        <a:lnSpc>
                          <a:spcPct val="115000"/>
                        </a:lnSpc>
                        <a:spcBef>
                          <a:spcPts val="0"/>
                        </a:spcBef>
                        <a:spcAft>
                          <a:spcPts val="0"/>
                        </a:spcAft>
                      </a:pPr>
                      <a:r>
                        <a:rPr lang="en-US" sz="400" b="1" dirty="0">
                          <a:effectLst/>
                        </a:rPr>
                        <a:t>0.800</a:t>
                      </a:r>
                      <a:endParaRPr lang="en-US" sz="300" b="1" dirty="0">
                        <a:effectLst/>
                        <a:latin typeface="Calibri"/>
                        <a:ea typeface="Times New Roman"/>
                        <a:cs typeface="Times New Roman"/>
                      </a:endParaRPr>
                    </a:p>
                  </a:txBody>
                  <a:tcPr marL="30144" marR="30144" marT="0" marB="0"/>
                </a:tc>
              </a:tr>
              <a:tr h="272340">
                <a:tc gridSpan="4">
                  <a:txBody>
                    <a:bodyPr/>
                    <a:lstStyle/>
                    <a:p>
                      <a:pPr marL="0" marR="0" algn="ctr">
                        <a:lnSpc>
                          <a:spcPct val="115000"/>
                        </a:lnSpc>
                        <a:spcBef>
                          <a:spcPts val="0"/>
                        </a:spcBef>
                        <a:spcAft>
                          <a:spcPts val="0"/>
                        </a:spcAft>
                      </a:pPr>
                      <a:r>
                        <a:rPr lang="en-US" sz="400" b="1" dirty="0">
                          <a:effectLst/>
                        </a:rPr>
                        <a:t> </a:t>
                      </a:r>
                      <a:endParaRPr lang="en-US" sz="300" b="1" dirty="0">
                        <a:effectLst/>
                      </a:endParaRPr>
                    </a:p>
                    <a:p>
                      <a:pPr marL="0" marR="0" algn="ctr">
                        <a:lnSpc>
                          <a:spcPct val="115000"/>
                        </a:lnSpc>
                        <a:spcBef>
                          <a:spcPts val="0"/>
                        </a:spcBef>
                        <a:spcAft>
                          <a:spcPts val="0"/>
                        </a:spcAft>
                      </a:pPr>
                      <a:r>
                        <a:rPr lang="en-US" sz="400" b="1" dirty="0">
                          <a:effectLst/>
                        </a:rPr>
                        <a:t>OLS; Robust standard errors in parentheses</a:t>
                      </a:r>
                      <a:endParaRPr lang="en-US" sz="300" b="1" dirty="0">
                        <a:effectLst/>
                      </a:endParaRPr>
                    </a:p>
                    <a:p>
                      <a:pPr marL="0" marR="0" algn="ctr">
                        <a:lnSpc>
                          <a:spcPct val="115000"/>
                        </a:lnSpc>
                        <a:spcBef>
                          <a:spcPts val="0"/>
                        </a:spcBef>
                        <a:spcAft>
                          <a:spcPts val="0"/>
                        </a:spcAft>
                      </a:pPr>
                      <a:r>
                        <a:rPr lang="en-US" sz="400" b="1" dirty="0">
                          <a:effectLst/>
                        </a:rPr>
                        <a:t>*** p&lt;0.01, ** p&lt;0.05, * </a:t>
                      </a:r>
                      <a:r>
                        <a:rPr lang="en-US" sz="400" b="1" dirty="0" smtClean="0">
                          <a:effectLst/>
                        </a:rPr>
                        <a:t>p&lt;0.1</a:t>
                      </a:r>
                    </a:p>
                    <a:p>
                      <a:pPr marL="0" marR="0" algn="ctr">
                        <a:lnSpc>
                          <a:spcPct val="115000"/>
                        </a:lnSpc>
                        <a:spcBef>
                          <a:spcPts val="0"/>
                        </a:spcBef>
                        <a:spcAft>
                          <a:spcPts val="0"/>
                        </a:spcAft>
                      </a:pPr>
                      <a:r>
                        <a:rPr lang="en-US" sz="400" b="1" dirty="0" smtClean="0">
                          <a:effectLst/>
                          <a:latin typeface="Calibri"/>
                          <a:ea typeface="Times New Roman"/>
                          <a:cs typeface="Times New Roman"/>
                        </a:rPr>
                        <a:t>(unit of analysis: border pairs</a:t>
                      </a:r>
                      <a:r>
                        <a:rPr lang="en-US" sz="400" b="1" baseline="0" dirty="0" smtClean="0">
                          <a:effectLst/>
                          <a:latin typeface="Calibri"/>
                          <a:ea typeface="Times New Roman"/>
                          <a:cs typeface="Times New Roman"/>
                        </a:rPr>
                        <a:t> </a:t>
                      </a:r>
                      <a:r>
                        <a:rPr lang="en-US" sz="400" b="1" dirty="0" smtClean="0">
                          <a:effectLst/>
                          <a:latin typeface="Calibri"/>
                          <a:ea typeface="Times New Roman"/>
                          <a:cs typeface="Times New Roman"/>
                        </a:rPr>
                        <a:t>(average of crossings)</a:t>
                      </a:r>
                      <a:endParaRPr lang="en-US" sz="300" b="1" dirty="0">
                        <a:effectLst/>
                        <a:latin typeface="Calibri"/>
                        <a:ea typeface="Times New Roman"/>
                        <a:cs typeface="Times New Roman"/>
                      </a:endParaRPr>
                    </a:p>
                  </a:txBody>
                  <a:tcPr marL="30144" marR="30144"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34" name="Picture 33" descr="Screen shot 2014-04-21 at 10.13.12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186" y="3877265"/>
            <a:ext cx="1249945" cy="888739"/>
          </a:xfrm>
          <a:prstGeom prst="rect">
            <a:avLst/>
          </a:prstGeom>
        </p:spPr>
      </p:pic>
      <p:pic>
        <p:nvPicPr>
          <p:cNvPr id="35" name="Picture 34" descr="Screen shot 2014-04-21 at 10.12.54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9309" y="3873724"/>
            <a:ext cx="1321861" cy="904323"/>
          </a:xfrm>
          <a:prstGeom prst="rect">
            <a:avLst/>
          </a:prstGeom>
        </p:spPr>
      </p:pic>
      <p:sp>
        <p:nvSpPr>
          <p:cNvPr id="36" name="TextBox 35"/>
          <p:cNvSpPr txBox="1"/>
          <p:nvPr/>
        </p:nvSpPr>
        <p:spPr>
          <a:xfrm>
            <a:off x="5881607" y="2761752"/>
            <a:ext cx="405981" cy="215444"/>
          </a:xfrm>
          <a:prstGeom prst="rect">
            <a:avLst/>
          </a:prstGeom>
          <a:noFill/>
        </p:spPr>
        <p:txBody>
          <a:bodyPr wrap="none" rtlCol="0">
            <a:spAutoFit/>
          </a:bodyPr>
          <a:lstStyle/>
          <a:p>
            <a:r>
              <a:rPr lang="en-US" sz="800" dirty="0" smtClean="0"/>
              <a:t>N=12</a:t>
            </a:r>
            <a:endParaRPr lang="en-US" sz="800" dirty="0"/>
          </a:p>
        </p:txBody>
      </p:sp>
      <p:sp>
        <p:nvSpPr>
          <p:cNvPr id="37" name="TextBox 36"/>
          <p:cNvSpPr txBox="1"/>
          <p:nvPr/>
        </p:nvSpPr>
        <p:spPr>
          <a:xfrm>
            <a:off x="2789176" y="2761752"/>
            <a:ext cx="405079" cy="215444"/>
          </a:xfrm>
          <a:prstGeom prst="rect">
            <a:avLst/>
          </a:prstGeom>
          <a:noFill/>
        </p:spPr>
        <p:txBody>
          <a:bodyPr wrap="none" rtlCol="0">
            <a:spAutoFit/>
          </a:bodyPr>
          <a:lstStyle/>
          <a:p>
            <a:r>
              <a:rPr lang="en-US" sz="800" dirty="0" smtClean="0"/>
              <a:t>*N=0</a:t>
            </a:r>
            <a:endParaRPr lang="en-US" sz="800" dirty="0"/>
          </a:p>
        </p:txBody>
      </p:sp>
      <p:sp>
        <p:nvSpPr>
          <p:cNvPr id="43" name="TextBox 42"/>
          <p:cNvSpPr txBox="1"/>
          <p:nvPr/>
        </p:nvSpPr>
        <p:spPr>
          <a:xfrm>
            <a:off x="2798654" y="2950947"/>
            <a:ext cx="3555280" cy="307777"/>
          </a:xfrm>
          <a:prstGeom prst="rect">
            <a:avLst/>
          </a:prstGeom>
          <a:noFill/>
        </p:spPr>
        <p:txBody>
          <a:bodyPr wrap="square" rtlCol="0">
            <a:spAutoFit/>
          </a:bodyPr>
          <a:lstStyle/>
          <a:p>
            <a:r>
              <a:rPr lang="en-US" sz="700" dirty="0" smtClean="0"/>
              <a:t>*N = For each border crossing, N represents the accumulated value of 12 measurable binary variables (0 for Yes, 1 for No) indicating higher state presence as N increases. </a:t>
            </a:r>
            <a:endParaRPr lang="en-US" sz="700" dirty="0"/>
          </a:p>
        </p:txBody>
      </p:sp>
      <p:sp>
        <p:nvSpPr>
          <p:cNvPr id="44" name="Rounded Rectangle 43"/>
          <p:cNvSpPr/>
          <p:nvPr/>
        </p:nvSpPr>
        <p:spPr>
          <a:xfrm>
            <a:off x="3155229" y="2801600"/>
            <a:ext cx="2757228" cy="139966"/>
          </a:xfrm>
          <a:prstGeom prst="roundRect">
            <a:avLst/>
          </a:prstGeom>
          <a:gradFill flip="none" rotWithShape="1">
            <a:gsLst>
              <a:gs pos="0">
                <a:srgbClr val="008000"/>
              </a:gs>
              <a:gs pos="100000">
                <a:srgbClr val="FF0000"/>
              </a:gs>
              <a:gs pos="50000">
                <a:srgbClr val="FFFF00"/>
              </a:gs>
              <a:gs pos="75000">
                <a:srgbClr val="FF6600"/>
              </a:gs>
              <a:gs pos="25000">
                <a:schemeClr val="accent3"/>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04564" y="2824559"/>
            <a:ext cx="2672397" cy="1015663"/>
          </a:xfrm>
          <a:prstGeom prst="rect">
            <a:avLst/>
          </a:prstGeom>
        </p:spPr>
        <p:txBody>
          <a:bodyPr wrap="square">
            <a:spAutoFit/>
          </a:bodyPr>
          <a:lstStyle/>
          <a:p>
            <a:r>
              <a:rPr lang="en-US" sz="1200" b="1" dirty="0"/>
              <a:t>Methods </a:t>
            </a:r>
          </a:p>
          <a:p>
            <a:r>
              <a:rPr lang="en-US" sz="800" dirty="0"/>
              <a:t>We inspected images from </a:t>
            </a:r>
            <a:r>
              <a:rPr lang="en-US" sz="800" dirty="0" smtClean="0"/>
              <a:t>Google/Bing. For </a:t>
            </a:r>
            <a:r>
              <a:rPr lang="en-US" sz="800" dirty="0"/>
              <a:t>each border crossing, </a:t>
            </a:r>
            <a:r>
              <a:rPr lang="en-US" sz="800" dirty="0" smtClean="0"/>
              <a:t>we document </a:t>
            </a:r>
            <a:r>
              <a:rPr lang="en-US" sz="800" dirty="0"/>
              <a:t>whether or not there is: a gate and/or a barricade on the road, a covered gate and/or a barricade on the road, multiple lanes for vehicles, and presence of  single or multiple governmental buildings. W</a:t>
            </a:r>
            <a:r>
              <a:rPr lang="en-US" sz="800" dirty="0" smtClean="0"/>
              <a:t>e </a:t>
            </a:r>
            <a:r>
              <a:rPr lang="en-US" sz="800" dirty="0"/>
              <a:t>also </a:t>
            </a:r>
            <a:r>
              <a:rPr lang="en-US" sz="800" dirty="0" smtClean="0"/>
              <a:t>collected </a:t>
            </a:r>
            <a:r>
              <a:rPr lang="en-US" sz="800" dirty="0"/>
              <a:t>screenshots </a:t>
            </a:r>
            <a:r>
              <a:rPr lang="en-US" sz="800" dirty="0" smtClean="0"/>
              <a:t>of </a:t>
            </a:r>
            <a:r>
              <a:rPr lang="en-US" sz="800" dirty="0"/>
              <a:t>each border crossing. </a:t>
            </a:r>
          </a:p>
        </p:txBody>
      </p:sp>
      <p:sp>
        <p:nvSpPr>
          <p:cNvPr id="45" name="TextBox 44"/>
          <p:cNvSpPr txBox="1"/>
          <p:nvPr/>
        </p:nvSpPr>
        <p:spPr>
          <a:xfrm>
            <a:off x="104564" y="4732226"/>
            <a:ext cx="2466607" cy="307777"/>
          </a:xfrm>
          <a:prstGeom prst="rect">
            <a:avLst/>
          </a:prstGeom>
          <a:noFill/>
        </p:spPr>
        <p:txBody>
          <a:bodyPr wrap="square" rtlCol="0">
            <a:spAutoFit/>
          </a:bodyPr>
          <a:lstStyle/>
          <a:p>
            <a:r>
              <a:rPr lang="en-US" sz="700" b="1" dirty="0" smtClean="0"/>
              <a:t>Latitude: 27.354159</a:t>
            </a:r>
            <a:r>
              <a:rPr lang="en-US" sz="700" b="1" dirty="0"/>
              <a:t>, </a:t>
            </a:r>
            <a:r>
              <a:rPr lang="en-US" sz="700" b="1" dirty="0" smtClean="0"/>
              <a:t>Longitude:-99.45647 </a:t>
            </a:r>
            <a:r>
              <a:rPr lang="en-US" sz="700" dirty="0" smtClean="0"/>
              <a:t>(US-Mexico border): Example of  “thick” state presence</a:t>
            </a:r>
            <a:endParaRPr lang="en-US" sz="700" dirty="0"/>
          </a:p>
        </p:txBody>
      </p:sp>
      <p:sp>
        <p:nvSpPr>
          <p:cNvPr id="46" name="TextBox 45"/>
          <p:cNvSpPr txBox="1"/>
          <p:nvPr/>
        </p:nvSpPr>
        <p:spPr>
          <a:xfrm>
            <a:off x="104564" y="6138018"/>
            <a:ext cx="2735263" cy="415498"/>
          </a:xfrm>
          <a:prstGeom prst="rect">
            <a:avLst/>
          </a:prstGeom>
          <a:noFill/>
        </p:spPr>
        <p:txBody>
          <a:bodyPr wrap="square" rtlCol="0">
            <a:spAutoFit/>
          </a:bodyPr>
          <a:lstStyle/>
          <a:p>
            <a:r>
              <a:rPr lang="en-US" sz="700" b="1" dirty="0" smtClean="0"/>
              <a:t>Latitude: 10.977346</a:t>
            </a:r>
            <a:r>
              <a:rPr lang="en-US" sz="700" b="1" dirty="0"/>
              <a:t>, </a:t>
            </a:r>
            <a:r>
              <a:rPr lang="en-US" sz="700" b="1" dirty="0" smtClean="0"/>
              <a:t>Longitude: 0.514248 </a:t>
            </a:r>
            <a:r>
              <a:rPr lang="en-US" sz="700" dirty="0" smtClean="0"/>
              <a:t>(Burkina Faso</a:t>
            </a:r>
            <a:r>
              <a:rPr lang="en-US" sz="700" dirty="0"/>
              <a:t>-</a:t>
            </a:r>
            <a:r>
              <a:rPr lang="en-US" sz="700" dirty="0" smtClean="0"/>
              <a:t>Togo border): example of no state presence</a:t>
            </a:r>
            <a:endParaRPr lang="en-US" sz="700" dirty="0"/>
          </a:p>
          <a:p>
            <a:endParaRPr lang="en-US" sz="700" dirty="0"/>
          </a:p>
        </p:txBody>
      </p:sp>
      <p:pic>
        <p:nvPicPr>
          <p:cNvPr id="47" name="Picture 46" descr="Screen shot 2014-04-21 at 10.23.46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955" y="5229252"/>
            <a:ext cx="2419216" cy="939238"/>
          </a:xfrm>
          <a:prstGeom prst="rect">
            <a:avLst/>
          </a:prstGeom>
        </p:spPr>
      </p:pic>
      <p:sp>
        <p:nvSpPr>
          <p:cNvPr id="7" name="TextBox 6"/>
          <p:cNvSpPr txBox="1"/>
          <p:nvPr/>
        </p:nvSpPr>
        <p:spPr>
          <a:xfrm>
            <a:off x="4734350" y="3220916"/>
            <a:ext cx="2063101" cy="3600986"/>
          </a:xfrm>
          <a:prstGeom prst="rect">
            <a:avLst/>
          </a:prstGeom>
          <a:noFill/>
        </p:spPr>
        <p:txBody>
          <a:bodyPr wrap="square" rtlCol="0">
            <a:spAutoFit/>
          </a:bodyPr>
          <a:lstStyle/>
          <a:p>
            <a:r>
              <a:rPr lang="en-US" sz="1200" b="1" dirty="0" smtClean="0"/>
              <a:t>Preliminary Analysis</a:t>
            </a:r>
          </a:p>
          <a:p>
            <a:r>
              <a:rPr lang="en-US" sz="800" dirty="0" smtClean="0"/>
              <a:t>A preliminary analysis of the data collected to date suggests we are capturing and coding important border characteristics, and not just gathering ‘noise.’  To the left are the results of regressions that test some basic relationships that should hold if the data are actually reflecting real expressions of state sovereignty at border crossings.</a:t>
            </a:r>
          </a:p>
          <a:p>
            <a:endParaRPr lang="en-US" sz="800" dirty="0"/>
          </a:p>
          <a:p>
            <a:r>
              <a:rPr lang="en-US" sz="800" b="1" dirty="0" smtClean="0"/>
              <a:t>Findings:</a:t>
            </a:r>
            <a:endParaRPr lang="en-US" sz="800" dirty="0"/>
          </a:p>
          <a:p>
            <a:r>
              <a:rPr lang="en-US" sz="800" b="1" i="1" dirty="0" smtClean="0"/>
              <a:t>States mimic one another </a:t>
            </a:r>
            <a:r>
              <a:rPr lang="en-US" sz="800" dirty="0" smtClean="0"/>
              <a:t>at the borders. Gates and official buildings on one side predict gates on the other.</a:t>
            </a:r>
          </a:p>
          <a:p>
            <a:endParaRPr lang="en-US" sz="800" dirty="0"/>
          </a:p>
          <a:p>
            <a:r>
              <a:rPr lang="en-US" sz="800" b="1" i="1" dirty="0" smtClean="0"/>
              <a:t>The rich build to block out the poor</a:t>
            </a:r>
            <a:r>
              <a:rPr lang="en-US" sz="800" dirty="0" smtClean="0"/>
              <a:t>.  The wealthier a state and the poorer its neighbor, the thicker its official border presence.</a:t>
            </a:r>
          </a:p>
          <a:p>
            <a:endParaRPr lang="en-US" sz="800" dirty="0"/>
          </a:p>
          <a:p>
            <a:r>
              <a:rPr lang="en-US" sz="800" b="1" i="1" dirty="0" smtClean="0"/>
              <a:t>Homogeneous states guard their borders. </a:t>
            </a:r>
            <a:r>
              <a:rPr lang="en-US" sz="800" dirty="0" smtClean="0"/>
              <a:t>Ethnically, religiously and linguistically heterogeneous states have thinner official border presence.</a:t>
            </a:r>
          </a:p>
          <a:p>
            <a:endParaRPr lang="en-US" sz="800" dirty="0"/>
          </a:p>
          <a:p>
            <a:r>
              <a:rPr lang="en-US" sz="800" b="1" i="1" dirty="0" smtClean="0"/>
              <a:t>Democracies are less likely to block </a:t>
            </a:r>
            <a:r>
              <a:rPr lang="en-US" sz="800" dirty="0" smtClean="0"/>
              <a:t>their borders. Autocracies have a much thicker official border presence.</a:t>
            </a:r>
            <a:endParaRPr lang="en-US" sz="800" dirty="0"/>
          </a:p>
        </p:txBody>
      </p:sp>
      <p:sp>
        <p:nvSpPr>
          <p:cNvPr id="48" name="TextBox 47"/>
          <p:cNvSpPr txBox="1"/>
          <p:nvPr/>
        </p:nvSpPr>
        <p:spPr>
          <a:xfrm>
            <a:off x="1258274" y="352438"/>
            <a:ext cx="5956946" cy="276999"/>
          </a:xfrm>
          <a:prstGeom prst="rect">
            <a:avLst/>
          </a:prstGeom>
          <a:noFill/>
        </p:spPr>
        <p:txBody>
          <a:bodyPr wrap="square" rtlCol="0">
            <a:spAutoFit/>
          </a:bodyPr>
          <a:lstStyle/>
          <a:p>
            <a:r>
              <a:rPr lang="en-US" sz="1200" dirty="0" smtClean="0"/>
              <a:t>Harvard Institute of Quantitative Social Science | Undergraduate Research Scholars Program </a:t>
            </a:r>
            <a:endParaRPr lang="en-US" sz="1200" dirty="0"/>
          </a:p>
        </p:txBody>
      </p:sp>
      <p:sp>
        <p:nvSpPr>
          <p:cNvPr id="12" name="TextBox 11"/>
          <p:cNvSpPr txBox="1"/>
          <p:nvPr/>
        </p:nvSpPr>
        <p:spPr>
          <a:xfrm>
            <a:off x="2776959" y="3220916"/>
            <a:ext cx="1791653" cy="461665"/>
          </a:xfrm>
          <a:prstGeom prst="rect">
            <a:avLst/>
          </a:prstGeom>
          <a:noFill/>
        </p:spPr>
        <p:txBody>
          <a:bodyPr wrap="square" rtlCol="0">
            <a:spAutoFit/>
          </a:bodyPr>
          <a:lstStyle/>
          <a:p>
            <a:r>
              <a:rPr lang="en-US" sz="1200" b="1" dirty="0" smtClean="0"/>
              <a:t>Explaining a state’s official border presence</a:t>
            </a:r>
            <a:endParaRPr lang="en-US" sz="1200" b="1" dirty="0"/>
          </a:p>
        </p:txBody>
      </p:sp>
      <p:pic>
        <p:nvPicPr>
          <p:cNvPr id="39" name="Picture 38" descr="EconDev.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2271" y="864499"/>
            <a:ext cx="4128004" cy="18284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59951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Evidence of “state presence” at border crossings</a:t>
            </a:r>
            <a:endParaRPr lang="en-US" dirty="0"/>
          </a:p>
        </p:txBody>
      </p:sp>
      <p:sp>
        <p:nvSpPr>
          <p:cNvPr id="3" name="Content Placeholder 2"/>
          <p:cNvSpPr>
            <a:spLocks noGrp="1"/>
          </p:cNvSpPr>
          <p:nvPr>
            <p:ph idx="1"/>
          </p:nvPr>
        </p:nvSpPr>
        <p:spPr>
          <a:xfrm>
            <a:off x="457200" y="1600200"/>
            <a:ext cx="8503920" cy="4953000"/>
          </a:xfrm>
        </p:spPr>
        <p:txBody>
          <a:bodyPr>
            <a:normAutofit fontScale="92500" lnSpcReduction="10000"/>
          </a:bodyPr>
          <a:lstStyle/>
          <a:p>
            <a:r>
              <a:rPr lang="en-US" dirty="0" smtClean="0"/>
              <a:t>Are images available on google earth?</a:t>
            </a:r>
          </a:p>
          <a:p>
            <a:r>
              <a:rPr lang="en-US" dirty="0" smtClean="0"/>
              <a:t>Is there really a border crossing? Confirm.</a:t>
            </a:r>
          </a:p>
          <a:p>
            <a:r>
              <a:rPr lang="en-US" dirty="0" smtClean="0"/>
              <a:t>Zoom in on the road/border intersection. Code for the following:</a:t>
            </a:r>
          </a:p>
          <a:p>
            <a:pPr lvl="1"/>
            <a:r>
              <a:rPr lang="en-US" dirty="0" smtClean="0"/>
              <a:t>Gates/barriers (and covered gates)</a:t>
            </a:r>
          </a:p>
          <a:p>
            <a:pPr lvl="1"/>
            <a:r>
              <a:rPr lang="en-US" dirty="0" smtClean="0"/>
              <a:t>Multiple lanes</a:t>
            </a:r>
          </a:p>
          <a:p>
            <a:pPr lvl="1"/>
            <a:r>
              <a:rPr lang="en-US" dirty="0" smtClean="0"/>
              <a:t>Split lanes (suggesting inspection areas)</a:t>
            </a:r>
          </a:p>
          <a:p>
            <a:pPr lvl="1"/>
            <a:r>
              <a:rPr lang="en-US" dirty="0" smtClean="0"/>
              <a:t>Official buildings (and multiple buildings)</a:t>
            </a:r>
          </a:p>
          <a:p>
            <a:r>
              <a:rPr lang="en-US" dirty="0" smtClean="0"/>
              <a:t>How hard is this? A closer look at “official buildings”…</a:t>
            </a:r>
          </a:p>
          <a:p>
            <a:endParaRPr lang="en-US" dirty="0" smtClean="0"/>
          </a:p>
          <a:p>
            <a:pPr lvl="1"/>
            <a:endParaRPr lang="en-US" dirty="0"/>
          </a:p>
        </p:txBody>
      </p:sp>
    </p:spTree>
    <p:extLst>
      <p:ext uri="{BB962C8B-B14F-4D97-AF65-F5344CB8AC3E}">
        <p14:creationId xmlns:p14="http://schemas.microsoft.com/office/powerpoint/2010/main" val="1744507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 for official buildings</a:t>
            </a:r>
            <a:endParaRPr lang="en-US" dirty="0"/>
          </a:p>
        </p:txBody>
      </p:sp>
      <p:sp>
        <p:nvSpPr>
          <p:cNvPr id="3" name="Content Placeholder 2"/>
          <p:cNvSpPr>
            <a:spLocks noGrp="1"/>
          </p:cNvSpPr>
          <p:nvPr>
            <p:ph idx="1"/>
          </p:nvPr>
        </p:nvSpPr>
        <p:spPr>
          <a:xfrm>
            <a:off x="457200" y="1600200"/>
            <a:ext cx="8229600" cy="5090160"/>
          </a:xfrm>
        </p:spPr>
        <p:txBody>
          <a:bodyPr>
            <a:normAutofit fontScale="62500" lnSpcReduction="20000"/>
          </a:bodyPr>
          <a:lstStyle/>
          <a:p>
            <a:r>
              <a:rPr lang="en-US" b="1" dirty="0"/>
              <a:t>Official Building</a:t>
            </a:r>
            <a:r>
              <a:rPr lang="en-US" b="1" dirty="0" smtClean="0"/>
              <a:t>?</a:t>
            </a:r>
          </a:p>
          <a:p>
            <a:endParaRPr lang="en-US" dirty="0"/>
          </a:p>
          <a:p>
            <a:pPr lvl="1"/>
            <a:r>
              <a:rPr lang="en-US" dirty="0"/>
              <a:t>Code 1 if there is one or more </a:t>
            </a:r>
            <a:r>
              <a:rPr lang="en-US" i="1" dirty="0"/>
              <a:t>official</a:t>
            </a:r>
            <a:r>
              <a:rPr lang="en-US" dirty="0"/>
              <a:t> looking buildings at or near the border.  Official looking buildings </a:t>
            </a:r>
            <a:r>
              <a:rPr lang="en-US" i="1" dirty="0"/>
              <a:t>tend to be</a:t>
            </a:r>
            <a:r>
              <a:rPr lang="en-US" dirty="0"/>
              <a:t>: </a:t>
            </a:r>
          </a:p>
          <a:p>
            <a:pPr lvl="2"/>
            <a:r>
              <a:rPr lang="en-US" dirty="0"/>
              <a:t>at or near the border (proximity; nearer the border than residential or commercial structures.);</a:t>
            </a:r>
          </a:p>
          <a:p>
            <a:pPr lvl="2"/>
            <a:r>
              <a:rPr lang="en-US" dirty="0"/>
              <a:t>symmetrical on each side of the road; </a:t>
            </a:r>
          </a:p>
          <a:p>
            <a:pPr lvl="2"/>
            <a:r>
              <a:rPr lang="en-US" dirty="0"/>
              <a:t>located on road loops that swing out from and then rejoin the main road;</a:t>
            </a:r>
          </a:p>
          <a:p>
            <a:pPr lvl="2"/>
            <a:r>
              <a:rPr lang="en-US" dirty="0"/>
              <a:t>near to inspection areas; near to gates/barriers.  </a:t>
            </a:r>
          </a:p>
          <a:p>
            <a:pPr lvl="2"/>
            <a:r>
              <a:rPr lang="en-US" dirty="0"/>
              <a:t>one of a kind or one of a cluster of a kind around an inspection center/vehicle holding or parking area.  </a:t>
            </a:r>
          </a:p>
          <a:p>
            <a:pPr lvl="2"/>
            <a:r>
              <a:rPr lang="en-US" dirty="0"/>
              <a:t>Linked/near to the gates or barriers</a:t>
            </a:r>
          </a:p>
          <a:p>
            <a:pPr lvl="1"/>
            <a:r>
              <a:rPr lang="en-US" i="1" dirty="0"/>
              <a:t>Guideline:</a:t>
            </a:r>
            <a:r>
              <a:rPr lang="en-US" dirty="0"/>
              <a:t> (override this if there are other reasons to code as official buildings): Code 1 if proximity plus at least one other characteristic hold; otherwise code 0. </a:t>
            </a:r>
          </a:p>
          <a:p>
            <a:pPr lvl="1"/>
            <a:r>
              <a:rPr lang="en-US" i="1" dirty="0"/>
              <a:t>Recommendation:</a:t>
            </a:r>
            <a:r>
              <a:rPr lang="en-US" dirty="0"/>
              <a:t> Look at street shots if available.  Consider parking lots configurations; trucks lined up near buildings (but watch but for gas stations</a:t>
            </a:r>
            <a:r>
              <a:rPr lang="en-US" dirty="0" smtClean="0"/>
              <a:t>.)</a:t>
            </a:r>
          </a:p>
          <a:p>
            <a:pPr marL="457200" lvl="1" indent="0">
              <a:buNone/>
            </a:pPr>
            <a:endParaRPr lang="en-US" dirty="0"/>
          </a:p>
          <a:p>
            <a:r>
              <a:rPr lang="en-US" b="1" dirty="0"/>
              <a:t>Building Confidence: 1 low, 2 med, 3 high</a:t>
            </a:r>
            <a:endParaRPr lang="en-US" dirty="0"/>
          </a:p>
          <a:p>
            <a:endParaRPr lang="en-US" dirty="0"/>
          </a:p>
        </p:txBody>
      </p:sp>
    </p:spTree>
    <p:extLst>
      <p:ext uri="{BB962C8B-B14F-4D97-AF65-F5344CB8AC3E}">
        <p14:creationId xmlns:p14="http://schemas.microsoft.com/office/powerpoint/2010/main" val="2835124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4-21 at 10.13.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510" y="274638"/>
            <a:ext cx="3962345" cy="2817316"/>
          </a:xfrm>
          <a:prstGeom prst="rect">
            <a:avLst/>
          </a:prstGeom>
        </p:spPr>
      </p:pic>
      <p:sp>
        <p:nvSpPr>
          <p:cNvPr id="7" name="TextBox 6"/>
          <p:cNvSpPr txBox="1"/>
          <p:nvPr/>
        </p:nvSpPr>
        <p:spPr>
          <a:xfrm>
            <a:off x="983731" y="3091954"/>
            <a:ext cx="7162800" cy="830997"/>
          </a:xfrm>
          <a:prstGeom prst="rect">
            <a:avLst/>
          </a:prstGeom>
          <a:noFill/>
        </p:spPr>
        <p:txBody>
          <a:bodyPr wrap="square" rtlCol="0">
            <a:spAutoFit/>
          </a:bodyPr>
          <a:lstStyle/>
          <a:p>
            <a:r>
              <a:rPr lang="en-US" sz="2400" b="1" dirty="0" smtClean="0"/>
              <a:t>Latitude: 27.354159</a:t>
            </a:r>
            <a:r>
              <a:rPr lang="en-US" sz="2400" b="1" dirty="0"/>
              <a:t>, </a:t>
            </a:r>
            <a:r>
              <a:rPr lang="en-US" sz="2400" b="1" dirty="0" smtClean="0"/>
              <a:t>Longitude:-99.45647 </a:t>
            </a:r>
            <a:r>
              <a:rPr lang="en-US" sz="2400" dirty="0" smtClean="0"/>
              <a:t>(US-Mexico border): </a:t>
            </a:r>
            <a:r>
              <a:rPr lang="en-US" sz="2400" dirty="0"/>
              <a:t> </a:t>
            </a:r>
            <a:r>
              <a:rPr lang="en-US" sz="2400" dirty="0" smtClean="0"/>
              <a:t>Example of  “thick” state presence</a:t>
            </a:r>
            <a:endParaRPr lang="en-US" sz="2400" dirty="0"/>
          </a:p>
        </p:txBody>
      </p:sp>
      <p:sp>
        <p:nvSpPr>
          <p:cNvPr id="8" name="TextBox 7"/>
          <p:cNvSpPr txBox="1"/>
          <p:nvPr/>
        </p:nvSpPr>
        <p:spPr>
          <a:xfrm>
            <a:off x="1264921" y="5589378"/>
            <a:ext cx="6881610" cy="1200329"/>
          </a:xfrm>
          <a:prstGeom prst="rect">
            <a:avLst/>
          </a:prstGeom>
          <a:noFill/>
        </p:spPr>
        <p:txBody>
          <a:bodyPr wrap="square" rtlCol="0">
            <a:spAutoFit/>
          </a:bodyPr>
          <a:lstStyle/>
          <a:p>
            <a:r>
              <a:rPr lang="en-US" sz="2400" b="1" dirty="0" smtClean="0"/>
              <a:t>Latitude: 10.977346</a:t>
            </a:r>
            <a:r>
              <a:rPr lang="en-US" sz="2400" b="1" dirty="0"/>
              <a:t>, </a:t>
            </a:r>
            <a:r>
              <a:rPr lang="en-US" sz="2400" b="1" dirty="0" smtClean="0"/>
              <a:t>Longitude: 0.514248 </a:t>
            </a:r>
            <a:r>
              <a:rPr lang="en-US" sz="2400" dirty="0" smtClean="0"/>
              <a:t>(Burkina Faso</a:t>
            </a:r>
            <a:r>
              <a:rPr lang="en-US" sz="2400" dirty="0"/>
              <a:t>-</a:t>
            </a:r>
            <a:r>
              <a:rPr lang="en-US" sz="2400" dirty="0" smtClean="0"/>
              <a:t>Togo border): example of no state presence</a:t>
            </a:r>
            <a:endParaRPr lang="en-US" sz="2400" dirty="0"/>
          </a:p>
          <a:p>
            <a:endParaRPr lang="en-US" sz="2400" dirty="0"/>
          </a:p>
        </p:txBody>
      </p:sp>
      <p:pic>
        <p:nvPicPr>
          <p:cNvPr id="9" name="Picture 8" descr="Screen shot 2014-04-21 at 10.23.4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1477" y="3915125"/>
            <a:ext cx="4312410" cy="1674253"/>
          </a:xfrm>
          <a:prstGeom prst="rect">
            <a:avLst/>
          </a:prstGeom>
        </p:spPr>
      </p:pic>
    </p:spTree>
    <p:extLst>
      <p:ext uri="{BB962C8B-B14F-4D97-AF65-F5344CB8AC3E}">
        <p14:creationId xmlns:p14="http://schemas.microsoft.com/office/powerpoint/2010/main" val="1339259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Border Crossings and State Presence</a:t>
            </a:r>
            <a:endParaRPr lang="en-US" dirty="0"/>
          </a:p>
        </p:txBody>
      </p:sp>
      <p:sp>
        <p:nvSpPr>
          <p:cNvPr id="3" name="Content Placeholder 2"/>
          <p:cNvSpPr>
            <a:spLocks noGrp="1"/>
          </p:cNvSpPr>
          <p:nvPr>
            <p:ph idx="1"/>
          </p:nvPr>
        </p:nvSpPr>
        <p:spPr/>
        <p:txBody>
          <a:bodyPr/>
          <a:lstStyle/>
          <a:p>
            <a:endParaRPr lang="en-US"/>
          </a:p>
        </p:txBody>
      </p:sp>
      <p:pic>
        <p:nvPicPr>
          <p:cNvPr id="4" name="Picture 3" descr="EconD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1127760"/>
            <a:ext cx="8839200" cy="4906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3155229" y="6306800"/>
            <a:ext cx="2757228" cy="139966"/>
          </a:xfrm>
          <a:prstGeom prst="roundRect">
            <a:avLst/>
          </a:prstGeom>
          <a:gradFill flip="none" rotWithShape="1">
            <a:gsLst>
              <a:gs pos="0">
                <a:srgbClr val="008000"/>
              </a:gs>
              <a:gs pos="100000">
                <a:srgbClr val="FF0000"/>
              </a:gs>
              <a:gs pos="50000">
                <a:srgbClr val="FFFF00"/>
              </a:gs>
              <a:gs pos="75000">
                <a:srgbClr val="FF6600"/>
              </a:gs>
              <a:gs pos="25000">
                <a:schemeClr val="accent3"/>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756203" y="6459370"/>
            <a:ext cx="3555280" cy="307777"/>
          </a:xfrm>
          <a:prstGeom prst="rect">
            <a:avLst/>
          </a:prstGeom>
          <a:noFill/>
        </p:spPr>
        <p:txBody>
          <a:bodyPr wrap="square" rtlCol="0">
            <a:spAutoFit/>
          </a:bodyPr>
          <a:lstStyle/>
          <a:p>
            <a:r>
              <a:rPr lang="en-US" sz="700" dirty="0" smtClean="0"/>
              <a:t>*N = For each border crossing, N represents the accumulated value of 12 measurable binary variables (0 for Yes, 1 for No) indicating higher state presence as N increases. </a:t>
            </a:r>
            <a:endParaRPr lang="en-US" sz="700" dirty="0"/>
          </a:p>
        </p:txBody>
      </p:sp>
      <p:sp>
        <p:nvSpPr>
          <p:cNvPr id="8" name="TextBox 7"/>
          <p:cNvSpPr txBox="1"/>
          <p:nvPr/>
        </p:nvSpPr>
        <p:spPr>
          <a:xfrm>
            <a:off x="5881606" y="6231322"/>
            <a:ext cx="405981" cy="215444"/>
          </a:xfrm>
          <a:prstGeom prst="rect">
            <a:avLst/>
          </a:prstGeom>
          <a:noFill/>
        </p:spPr>
        <p:txBody>
          <a:bodyPr wrap="none" rtlCol="0">
            <a:spAutoFit/>
          </a:bodyPr>
          <a:lstStyle/>
          <a:p>
            <a:r>
              <a:rPr lang="en-US" sz="800" dirty="0" smtClean="0"/>
              <a:t>N=12</a:t>
            </a:r>
            <a:endParaRPr lang="en-US" sz="800" dirty="0"/>
          </a:p>
        </p:txBody>
      </p:sp>
      <p:sp>
        <p:nvSpPr>
          <p:cNvPr id="9" name="TextBox 8"/>
          <p:cNvSpPr txBox="1"/>
          <p:nvPr/>
        </p:nvSpPr>
        <p:spPr>
          <a:xfrm>
            <a:off x="2789175" y="6231322"/>
            <a:ext cx="405079" cy="215444"/>
          </a:xfrm>
          <a:prstGeom prst="rect">
            <a:avLst/>
          </a:prstGeom>
          <a:noFill/>
        </p:spPr>
        <p:txBody>
          <a:bodyPr wrap="none" rtlCol="0">
            <a:spAutoFit/>
          </a:bodyPr>
          <a:lstStyle/>
          <a:p>
            <a:r>
              <a:rPr lang="en-US" sz="800" dirty="0" smtClean="0"/>
              <a:t>*N=0</a:t>
            </a:r>
            <a:endParaRPr lang="en-US" sz="800" dirty="0"/>
          </a:p>
        </p:txBody>
      </p:sp>
    </p:spTree>
    <p:extLst>
      <p:ext uri="{BB962C8B-B14F-4D97-AF65-F5344CB8AC3E}">
        <p14:creationId xmlns:p14="http://schemas.microsoft.com/office/powerpoint/2010/main" val="151612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a:t>
            </a:r>
            <a:r>
              <a:rPr lang="en-US" dirty="0"/>
              <a:t>A</a:t>
            </a:r>
            <a:r>
              <a:rPr lang="en-US" dirty="0" smtClean="0"/>
              <a:t>merica</a:t>
            </a:r>
            <a:endParaRPr lang="en-US" dirty="0"/>
          </a:p>
        </p:txBody>
      </p:sp>
      <p:pic>
        <p:nvPicPr>
          <p:cNvPr id="3" name="Picture 2" descr="Screen shot 2014-04-21 at 9.51.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417638"/>
            <a:ext cx="8220781" cy="4943301"/>
          </a:xfrm>
          <a:prstGeom prst="rect">
            <a:avLst/>
          </a:prstGeom>
        </p:spPr>
      </p:pic>
    </p:spTree>
    <p:extLst>
      <p:ext uri="{BB962C8B-B14F-4D97-AF65-F5344CB8AC3E}">
        <p14:creationId xmlns:p14="http://schemas.microsoft.com/office/powerpoint/2010/main" val="2334303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t>
            </a:r>
            <a:endParaRPr lang="en-US" dirty="0"/>
          </a:p>
        </p:txBody>
      </p:sp>
      <p:pic>
        <p:nvPicPr>
          <p:cNvPr id="3" name="Picture 2" descr="Screen shot 2014-04-21 at 9.50.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1417638"/>
            <a:ext cx="7859341" cy="5164916"/>
          </a:xfrm>
          <a:prstGeom prst="rect">
            <a:avLst/>
          </a:prstGeom>
        </p:spPr>
      </p:pic>
    </p:spTree>
    <p:extLst>
      <p:ext uri="{BB962C8B-B14F-4D97-AF65-F5344CB8AC3E}">
        <p14:creationId xmlns:p14="http://schemas.microsoft.com/office/powerpoint/2010/main" val="665025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Southern Hemisphere</a:t>
            </a:r>
            <a:endParaRPr lang="en-US" dirty="0"/>
          </a:p>
        </p:txBody>
      </p:sp>
      <p:pic>
        <p:nvPicPr>
          <p:cNvPr id="3" name="Picture 2" descr="Screen shot 2014-04-21 at 9.51.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60" y="1417638"/>
            <a:ext cx="8725366" cy="5243242"/>
          </a:xfrm>
          <a:prstGeom prst="rect">
            <a:avLst/>
          </a:prstGeom>
        </p:spPr>
      </p:pic>
    </p:spTree>
    <p:extLst>
      <p:ext uri="{BB962C8B-B14F-4D97-AF65-F5344CB8AC3E}">
        <p14:creationId xmlns:p14="http://schemas.microsoft.com/office/powerpoint/2010/main" val="1200332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1736</Words>
  <Application>Microsoft Office PowerPoint</Application>
  <PresentationFormat>On-screen Show (4:3)</PresentationFormat>
  <Paragraphs>324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Documenting State Presence along Transnational Border Crossings Beth Simmons, Shelley Liu, Angie Bautista-Chavez  (with lots of help from Jeff Blossom)</vt:lpstr>
      <vt:lpstr>Step 1: Locate Border Crossings (major highways that intersect international political boundaries</vt:lpstr>
      <vt:lpstr>Step 2: Evidence of “state presence” at border crossings</vt:lpstr>
      <vt:lpstr>Instructions for official buildings</vt:lpstr>
      <vt:lpstr>PowerPoint Presentation</vt:lpstr>
      <vt:lpstr>Border Crossings and State Presence</vt:lpstr>
      <vt:lpstr>North America</vt:lpstr>
      <vt:lpstr>Europe</vt:lpstr>
      <vt:lpstr>Southern Hemisphere</vt:lpstr>
      <vt:lpstr>Do the data make any sense? Preliminary Analysis </vt:lpstr>
      <vt:lpstr>Do the data make any sense?</vt:lpstr>
      <vt:lpstr>Into the Future: Time Series Project</vt:lpstr>
      <vt:lpstr>U.S –Mexico Border (27.5965, -95.53569)</vt:lpstr>
      <vt:lpstr>Likelihood of observing a gate:</vt:lpstr>
      <vt:lpstr>Adding geographic  information</vt:lpstr>
      <vt:lpstr>PowerPoint Presentation</vt:lpstr>
      <vt:lpstr>PowerPoint Presentation</vt:lpstr>
      <vt:lpstr>PowerPoint Presentation</vt:lpstr>
      <vt:lpstr>Possible directions</vt:lpstr>
      <vt:lpstr>end</vt:lpstr>
      <vt:lpstr>PowerPoint Presentation</vt:lpstr>
    </vt:vector>
  </TitlesOfParts>
  <Company>Harvard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Taeyoung Kim</dc:creator>
  <cp:lastModifiedBy>Beth Simmons</cp:lastModifiedBy>
  <cp:revision>82</cp:revision>
  <cp:lastPrinted>2016-02-01T16:57:35Z</cp:lastPrinted>
  <dcterms:created xsi:type="dcterms:W3CDTF">2014-04-21T13:20:28Z</dcterms:created>
  <dcterms:modified xsi:type="dcterms:W3CDTF">2016-02-01T17:00:04Z</dcterms:modified>
</cp:coreProperties>
</file>