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9" r:id="rId53"/>
  </p:sldMasterIdLst>
  <p:notesMasterIdLst>
    <p:notesMasterId r:id="rId67"/>
  </p:notesMasterIdLst>
  <p:sldIdLst>
    <p:sldId id="256" r:id="rId54"/>
    <p:sldId id="261" r:id="rId55"/>
    <p:sldId id="264" r:id="rId56"/>
    <p:sldId id="265" r:id="rId57"/>
    <p:sldId id="267" r:id="rId58"/>
    <p:sldId id="268" r:id="rId59"/>
    <p:sldId id="270" r:id="rId60"/>
    <p:sldId id="269" r:id="rId61"/>
    <p:sldId id="266" r:id="rId62"/>
    <p:sldId id="262" r:id="rId63"/>
    <p:sldId id="263" r:id="rId64"/>
    <p:sldId id="308" r:id="rId65"/>
    <p:sldId id="285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9FB4E1-5D6D-9942-A27A-5B12DD800CE4}">
          <p14:sldIdLst>
            <p14:sldId id="256"/>
            <p14:sldId id="261"/>
          </p14:sldIdLst>
        </p14:section>
        <p14:section name="Planning" id="{EC1E1E9C-885B-D243-9D70-E669BF0C6D15}">
          <p14:sldIdLst>
            <p14:sldId id="264"/>
            <p14:sldId id="265"/>
            <p14:sldId id="267"/>
            <p14:sldId id="268"/>
            <p14:sldId id="270"/>
            <p14:sldId id="269"/>
            <p14:sldId id="266"/>
            <p14:sldId id="262"/>
            <p14:sldId id="263"/>
          </p14:sldIdLst>
        </p14:section>
        <p14:section name="Wrapup" id="{DAE5AA2F-877A-F145-8812-4449276B380C}">
          <p14:sldIdLst>
            <p14:sldId id="308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5" autoAdjust="0"/>
    <p:restoredTop sz="94660"/>
  </p:normalViewPr>
  <p:slideViewPr>
    <p:cSldViewPr>
      <p:cViewPr varScale="1">
        <p:scale>
          <a:sx n="77" d="100"/>
          <a:sy n="77" d="100"/>
        </p:scale>
        <p:origin x="8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10.xml"/><Relationship Id="rId68" Type="http://schemas.openxmlformats.org/officeDocument/2006/relationships/presProps" Target="presProps.xml"/><Relationship Id="rId7" Type="http://schemas.openxmlformats.org/officeDocument/2006/relationships/customXml" Target="../customXml/item7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Master" Target="slideMasters/slideMaster1.xml"/><Relationship Id="rId58" Type="http://schemas.openxmlformats.org/officeDocument/2006/relationships/slide" Target="slides/slide5.xml"/><Relationship Id="rId66" Type="http://schemas.openxmlformats.org/officeDocument/2006/relationships/slide" Target="slides/slide13.xml"/><Relationship Id="rId5" Type="http://schemas.openxmlformats.org/officeDocument/2006/relationships/customXml" Target="../customXml/item5.xml"/><Relationship Id="rId61" Type="http://schemas.openxmlformats.org/officeDocument/2006/relationships/slide" Target="slides/slide8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3.xml"/><Relationship Id="rId64" Type="http://schemas.openxmlformats.org/officeDocument/2006/relationships/slide" Target="slides/slide11.xml"/><Relationship Id="rId69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6.xml"/><Relationship Id="rId67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1.xml"/><Relationship Id="rId62" Type="http://schemas.openxmlformats.org/officeDocument/2006/relationships/slide" Target="slides/slide9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4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7.xml"/><Relationship Id="rId65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478CE-5689-4E9A-8AEA-D424CFF40B39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3EFEB-EDFE-4BD7-A76A-52C5F75F8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5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8E80666-FB37-4B36-9149-507F3B0178E3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D21D-5A84-4382-910C-3B0F89898B22}" type="datetime1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F679-FDF5-4845-83E9-5F7EC40C8452}" type="datetime1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3D92-EC23-47D6-B753-DE289390E2BF}" type="datetime1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D862-7DFA-45AD-A1DC-15BC7A67980F}" type="datetime1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3987-FAA6-4853-83FD-F5DE627218B7}" type="datetime1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16CF-6ABB-465C-AFEA-22291C4616CA}" type="datetime1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A7ED-80AA-4F08-BAC8-A9E44919D7CF}" type="datetime1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2B3D-AFA8-4CE9-9BEA-44B06326BB46}" type="datetime1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3AEE-9838-42FA-917A-85C5907FB033}" type="datetime1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01D073-041C-4785-8399-2C00EDC9B9E6}" type="datetime1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landsat.usgs.gov/tools_spectralViewer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33800"/>
            <a:ext cx="6705600" cy="1138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Planning a Remote Sensing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Stacy </a:t>
            </a:r>
            <a:r>
              <a:rPr lang="en-US" dirty="0" smtClean="0"/>
              <a:t>Bogan  2/13/2018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533400"/>
            <a:ext cx="3155950" cy="1133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100402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Advanced Remote Sensing</a:t>
            </a:r>
          </a:p>
          <a:p>
            <a:r>
              <a:rPr lang="en-US" sz="2400" dirty="0" smtClean="0">
                <a:latin typeface="+mj-lt"/>
              </a:rPr>
              <a:t>Land Use / Land Cover Change Analysis</a:t>
            </a:r>
          </a:p>
          <a:p>
            <a:r>
              <a:rPr lang="en-US" sz="2400" dirty="0" smtClean="0">
                <a:latin typeface="+mj-lt"/>
              </a:rPr>
              <a:t>Module 1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49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816403"/>
              </p:ext>
            </p:extLst>
          </p:nvPr>
        </p:nvGraphicFramePr>
        <p:xfrm>
          <a:off x="304800" y="304800"/>
          <a:ext cx="5410200" cy="6324605"/>
        </p:xfrm>
        <a:graphic>
          <a:graphicData uri="http://schemas.openxmlformats.org/drawingml/2006/table">
            <a:tbl>
              <a:tblPr firstCol="1">
                <a:tableStyleId>{93296810-A885-4BE3-A3E7-6D5BEEA58F35}</a:tableStyleId>
              </a:tblPr>
              <a:tblGrid>
                <a:gridCol w="1724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4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Environment Type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Forest and shrub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Mediterranean Type Ecosystem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1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Spatial Scale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grain = smallest burned vegetation 1m - 5m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1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extent = San Diego County 144 x 102 km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1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Temporal Scale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One image per week during May - October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4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Spatial dimensions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 resolution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grain: 1m - 5m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extent: 144 km x 102 km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7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Temporal dimensions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May - October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34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Spectral dimensions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blue (400-500 nm)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4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u="none" strike="noStrike">
                          <a:effectLst/>
                        </a:rPr>
                        <a:t>green (500-600 nm)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4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red (600-680 nm)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NIR (750-900 nm)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4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407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Radiometric dimensions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11 bit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4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407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Error tolerance levels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error &lt; smallest unit of measurement, 1-5m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50" marR="7750" marT="775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8" name="Picture 7" descr="burn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24200"/>
            <a:ext cx="3505200" cy="240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3170" y="457200"/>
            <a:ext cx="167566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dirty="0" smtClean="0"/>
              <a:t>Scene model: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200" dirty="0" smtClean="0"/>
              <a:t>Burn Monitoring</a:t>
            </a:r>
            <a:br>
              <a:rPr lang="en-US" sz="1200" dirty="0" smtClean="0"/>
            </a:br>
            <a:r>
              <a:rPr lang="en-US" sz="1200" dirty="0" smtClean="0"/>
              <a:t>in San Diego County, CA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05600" y="6339845"/>
            <a:ext cx="1981200" cy="289555"/>
          </a:xfrm>
        </p:spPr>
        <p:txBody>
          <a:bodyPr/>
          <a:lstStyle/>
          <a:p>
            <a:pPr algn="r"/>
            <a:fld id="{39978BA8-D234-4988-BEF1-FEDDDF044596}" type="slidenum">
              <a:rPr lang="en-US" smtClean="0"/>
              <a:pPr algn="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Compliance Matrix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8BA8-D234-4988-BEF1-FEDDDF04459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217191"/>
              </p:ext>
            </p:extLst>
          </p:nvPr>
        </p:nvGraphicFramePr>
        <p:xfrm>
          <a:off x="685800" y="1262070"/>
          <a:ext cx="7848600" cy="4986330"/>
        </p:xfrm>
        <a:graphic>
          <a:graphicData uri="http://schemas.openxmlformats.org/drawingml/2006/table">
            <a:tbl>
              <a:tblPr firstRow="1" firstCol="1" bandCol="1">
                <a:tableStyleId>{7DF18680-E054-41AD-8BC1-D1AEF772440D}</a:tableStyleId>
              </a:tblPr>
              <a:tblGrid>
                <a:gridCol w="1678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5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Parameter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Scene Model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Data, IKONOS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Level of Match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Data, 4 bands of </a:t>
                      </a:r>
                      <a:r>
                        <a:rPr lang="en-US" sz="1100" u="none" strike="noStrike" dirty="0" smtClean="0">
                          <a:effectLst/>
                        </a:rPr>
                        <a:t>LANDSAT TM</a:t>
                      </a:r>
                    </a:p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Level of Match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Spatial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pixel size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1-5m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4m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suitable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30m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unsuitable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scene extent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144 x 102 km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11 x 11 km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suitable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185 km x 185 km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suitable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H/L resolution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suitable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unsuitable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Spectral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No. of Bands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suitable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suitable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Position of Bands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blue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blue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blue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Radiometric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resolution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10 bit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11 bit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suitable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8 bit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unsuitable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8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Temporal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May - October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yearly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suitable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yearly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suitable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Scale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 per week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every 3 days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suitable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every 16 days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suitable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8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64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Time + Cost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imagery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high*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depends 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free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suitable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8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processing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high**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budget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moderate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suitable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96" marR="9096" marT="9096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2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1524000"/>
          </a:xfrm>
        </p:spPr>
        <p:txBody>
          <a:bodyPr/>
          <a:lstStyle/>
          <a:p>
            <a:r>
              <a:rPr lang="en-US" dirty="0" smtClean="0"/>
              <a:t>Want to learn more?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Modules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Module 2:</a:t>
            </a:r>
          </a:p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/>
              <a:t>to download Landsat Data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Module 3: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Processing Level1 Landsat Data</a:t>
            </a:r>
          </a:p>
          <a:p>
            <a:pPr lvl="1"/>
            <a:r>
              <a:rPr lang="en-US" dirty="0"/>
              <a:t>Atmospheric Correction</a:t>
            </a:r>
          </a:p>
          <a:p>
            <a:pPr marL="36576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Module 4:</a:t>
            </a:r>
          </a:p>
          <a:p>
            <a:pPr marL="0" indent="0">
              <a:buNone/>
            </a:pPr>
            <a:r>
              <a:rPr lang="en-US" dirty="0" smtClean="0"/>
              <a:t>Analysis </a:t>
            </a:r>
            <a:r>
              <a:rPr lang="en-US" dirty="0"/>
              <a:t>with the Land Change Modeler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3124200"/>
            <a:ext cx="6858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Please submit </a:t>
            </a:r>
            <a:r>
              <a:rPr lang="en-US" dirty="0">
                <a:solidFill>
                  <a:schemeClr val="bg1"/>
                </a:solidFill>
              </a:rPr>
              <a:t>feedback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http://gis.harvard.edu/form/workshop-evaluation-form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304800"/>
            <a:ext cx="5562600" cy="6019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Planning for a land use / land cover change analysis remote sensing project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Collect background information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Select a classification scheme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Select a remotely-sensed dataset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Build a scene model</a:t>
            </a:r>
          </a:p>
          <a:p>
            <a:pPr lvl="1"/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70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 Background Information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is the phenomenon you want to study?</a:t>
            </a:r>
          </a:p>
          <a:p>
            <a:endParaRPr lang="en-US" dirty="0" smtClean="0"/>
          </a:p>
          <a:p>
            <a:r>
              <a:rPr lang="en-US" dirty="0" smtClean="0"/>
              <a:t>What reflectance would you expect in </a:t>
            </a:r>
            <a:r>
              <a:rPr lang="en-US" dirty="0" smtClean="0"/>
              <a:t>the different areas </a:t>
            </a:r>
            <a:r>
              <a:rPr lang="en-US" dirty="0" smtClean="0"/>
              <a:t>of the </a:t>
            </a:r>
            <a:r>
              <a:rPr lang="en-US" dirty="0" smtClean="0"/>
              <a:t>electromagnetic spectrum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What are the other land covers that you need to differentiate?</a:t>
            </a:r>
          </a:p>
          <a:p>
            <a:endParaRPr lang="en-US" dirty="0" smtClean="0"/>
          </a:p>
          <a:p>
            <a:r>
              <a:rPr lang="en-US" dirty="0" smtClean="0"/>
              <a:t>What are the physiological processes dictating the spectral reflectance patterns?</a:t>
            </a:r>
          </a:p>
          <a:p>
            <a:endParaRPr lang="en-US" dirty="0" smtClean="0"/>
          </a:p>
          <a:p>
            <a:r>
              <a:rPr lang="en-US" dirty="0" smtClean="0"/>
              <a:t>Are there different patterns during different times of the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a classification scheme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Different schemes require different types of input information</a:t>
            </a:r>
          </a:p>
          <a:p>
            <a:endParaRPr lang="en-US" dirty="0" smtClean="0"/>
          </a:p>
          <a:p>
            <a:r>
              <a:rPr lang="en-US" dirty="0" smtClean="0"/>
              <a:t>One good web-based tool for choosing which bands to use is the USGS </a:t>
            </a:r>
            <a:r>
              <a:rPr lang="en-US" dirty="0"/>
              <a:t>S</a:t>
            </a:r>
            <a:r>
              <a:rPr lang="en-US" dirty="0" smtClean="0"/>
              <a:t>pectral Characteristics viewer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http://landsat.usgs.gov/</a:t>
            </a:r>
            <a:r>
              <a:rPr lang="en-US" dirty="0" smtClean="0">
                <a:hlinkClick r:id="rId2"/>
              </a:rPr>
              <a:t>tools_spectralViewer.php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spectral_seperabil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962400"/>
            <a:ext cx="5181600" cy="244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USGS Spectral Library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4" descr="plastic_spectra.gif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" r="101"/>
          <a:stretch/>
        </p:blipFill>
        <p:spPr>
          <a:xfrm>
            <a:off x="1447800" y="1295400"/>
            <a:ext cx="6172200" cy="4572000"/>
          </a:xfrm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433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speclab.cr.usgs.gov</a:t>
            </a:r>
            <a:r>
              <a:rPr lang="en-US" dirty="0"/>
              <a:t>/spectral.lib06/</a:t>
            </a:r>
          </a:p>
        </p:txBody>
      </p:sp>
    </p:spTree>
    <p:extLst>
      <p:ext uri="{BB962C8B-B14F-4D97-AF65-F5344CB8AC3E}">
        <p14:creationId xmlns:p14="http://schemas.microsoft.com/office/powerpoint/2010/main" val="12256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 Spectral library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4" descr="aster_spectral_lib_weathered_red_brick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27187" y="1401759"/>
            <a:ext cx="6145219" cy="4389442"/>
          </a:xfrm>
        </p:spPr>
      </p:pic>
      <p:sp>
        <p:nvSpPr>
          <p:cNvPr id="6" name="TextBox 5"/>
          <p:cNvSpPr txBox="1"/>
          <p:nvPr/>
        </p:nvSpPr>
        <p:spPr>
          <a:xfrm>
            <a:off x="228600" y="5943600"/>
            <a:ext cx="288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speclib.jpl.nasa.gov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289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 Spectra in the field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4" descr="fieldwork2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01225" y="1219200"/>
            <a:ext cx="3941549" cy="4937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4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Develop training </a:t>
            </a:r>
            <a:r>
              <a:rPr lang="en-US" dirty="0" smtClean="0"/>
              <a:t>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8</a:t>
            </a:fld>
            <a:endParaRPr lang="en-US"/>
          </a:p>
        </p:txBody>
      </p:sp>
      <p:pic>
        <p:nvPicPr>
          <p:cNvPr id="6" name="Content Placeholder 5" descr="fieldwork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16864"/>
          <a:stretch>
            <a:fillRect/>
          </a:stretch>
        </p:blipFill>
        <p:spPr>
          <a:xfrm>
            <a:off x="533400" y="609600"/>
            <a:ext cx="5423406" cy="5410200"/>
          </a:xfrm>
        </p:spPr>
      </p:pic>
    </p:spTree>
    <p:extLst>
      <p:ext uri="{BB962C8B-B14F-4D97-AF65-F5344CB8AC3E}">
        <p14:creationId xmlns:p14="http://schemas.microsoft.com/office/powerpoint/2010/main" val="34868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possible datasets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7706506"/>
              </p:ext>
            </p:extLst>
          </p:nvPr>
        </p:nvGraphicFramePr>
        <p:xfrm>
          <a:off x="381000" y="2590800"/>
          <a:ext cx="840739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Name</a:t>
                      </a:r>
                      <a:endParaRPr lang="en-US" sz="1600" b="1" i="0" u="none" strike="noStrike" dirty="0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Launched</a:t>
                      </a:r>
                      <a:endParaRPr lang="en-US" sz="1600" b="1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</a:t>
                      </a:r>
                      <a:r>
                        <a:rPr lang="en-US" sz="1600" u="none" strike="noStrike" dirty="0" smtClean="0">
                          <a:effectLst/>
                        </a:rPr>
                        <a:t>ixel </a:t>
                      </a:r>
                      <a:r>
                        <a:rPr lang="en-US" sz="1600" u="none" strike="noStrike" dirty="0">
                          <a:effectLst/>
                        </a:rPr>
                        <a:t>size</a:t>
                      </a:r>
                      <a:endParaRPr lang="en-US" sz="1600" b="1" i="0" u="none" strike="noStrike" dirty="0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Swath</a:t>
                      </a:r>
                      <a:endParaRPr lang="en-US" sz="1600" b="1" i="0" u="none" strike="noStrike" dirty="0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Temporal</a:t>
                      </a:r>
                      <a:endParaRPr lang="en-US" sz="1600" b="1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Spectral</a:t>
                      </a:r>
                      <a:endParaRPr lang="en-US" sz="1600" b="1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NOAA/AVHRR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1978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 Km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2600 km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daily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4 - 6 bands</a:t>
                      </a:r>
                      <a:endParaRPr lang="hu-HU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Landsat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1970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30 m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183 km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 days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 bands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SPOT </a:t>
                      </a:r>
                      <a:endParaRPr lang="en-US" sz="1600" b="0" i="0" u="none" strike="noStrike" dirty="0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1998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 m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60 Km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2-3 days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4 - 6 </a:t>
                      </a:r>
                      <a:r>
                        <a:rPr lang="en-US" sz="1600" u="none" strike="noStrike" dirty="0">
                          <a:effectLst/>
                        </a:rPr>
                        <a:t>bands</a:t>
                      </a:r>
                      <a:endParaRPr lang="en-US" sz="1600" b="0" i="0" u="none" strike="noStrike" dirty="0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ASTER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2000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15 - 30 m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60 Km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 days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14 bands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MODIS</a:t>
                      </a:r>
                      <a:endParaRPr lang="en-US" sz="1600" b="0" i="0" u="none" strike="noStrike" dirty="0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2001</a:t>
                      </a:r>
                      <a:endParaRPr lang="en-US" sz="1600" b="0" i="0" u="none" strike="noStrike" dirty="0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250m - 1 Km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2300 Km</a:t>
                      </a:r>
                      <a:endParaRPr lang="en-US" sz="1600" b="0" i="0" u="none" strike="noStrike" dirty="0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2-3 days</a:t>
                      </a:r>
                      <a:endParaRPr lang="en-US" sz="1600" b="0" i="0" u="none" strike="noStrike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36 bands</a:t>
                      </a:r>
                      <a:endParaRPr lang="en-US" sz="1600" b="0" i="0" u="none" strike="noStrike" dirty="0">
                        <a:solidFill>
                          <a:srgbClr val="31869B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1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True</RequiresSignIn>
</EsriMapsInfo>
</file>

<file path=customXml/item10.xml><?xml version="1.0" encoding="utf-8"?>
<EsriMapsInfo xmlns="ESRI.ArcGIS.Mapping.OfficeIntegration.PowerPointInfo">
  <Version>Version1</Version>
  <RequiresSignIn>True</RequiresSignIn>
</EsriMapsInfo>
</file>

<file path=customXml/item11.xml><?xml version="1.0" encoding="utf-8"?>
<EsriMapsInfo xmlns="ESRI.ArcGIS.Mapping.OfficeIntegration.PowerPointInfo">
  <Version>Version1</Version>
  <RequiresSignIn>True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True</RequiresSignIn>
</EsriMapsInfo>
</file>

<file path=customXml/item14.xml><?xml version="1.0" encoding="utf-8"?>
<EsriMapsInfo xmlns="ESRI.ArcGIS.Mapping.OfficeIntegration.PowerPointInfo">
  <Version>Version1</Version>
  <RequiresSignIn>True</RequiresSignIn>
</EsriMapsInfo>
</file>

<file path=customXml/item15.xml><?xml version="1.0" encoding="utf-8"?>
<EsriMapsInfo xmlns="ESRI.ArcGIS.Mapping.OfficeIntegration.PowerPointInfo">
  <Version>Version1</Version>
  <RequiresSignIn>True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True</RequiresSignIn>
</EsriMapsInfo>
</file>

<file path=customXml/item18.xml><?xml version="1.0" encoding="utf-8"?>
<EsriMapsInfo xmlns="ESRI.ArcGIS.Mapping.OfficeIntegration.PowerPointInfo">
  <Version>Version1</Version>
  <RequiresSignIn>True</RequiresSignIn>
</EsriMapsInfo>
</file>

<file path=customXml/item19.xml><?xml version="1.0" encoding="utf-8"?>
<EsriMapsInfo xmlns="ESRI.ArcGIS.Mapping.OfficeIntegration.PowerPointInfo">
  <Version>Version1</Version>
  <RequiresSignIn>True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True</RequiresSignIn>
</EsriMapsInfo>
</file>

<file path=customXml/item21.xml><?xml version="1.0" encoding="utf-8"?>
<EsriMapsInfo xmlns="ESRI.ArcGIS.Mapping.OfficeIntegration.PowerPointInfo">
  <Version>Version1</Version>
  <RequiresSignIn>True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True</RequiresSignIn>
</EsriMapsInfo>
</file>

<file path=customXml/item24.xml><?xml version="1.0" encoding="utf-8"?>
<EsriMapsInfo xmlns="ESRI.ArcGIS.Mapping.OfficeIntegration.PowerPointInfo">
  <Version>Version1</Version>
  <RequiresSignIn>True</RequiresSignIn>
</EsriMapsInfo>
</file>

<file path=customXml/item25.xml><?xml version="1.0" encoding="utf-8"?>
<EsriMapsInfo xmlns="ESRI.ArcGIS.Mapping.OfficeIntegration.PowerPointInfo">
  <Version>Version1</Version>
  <RequiresSignIn>True</RequiresSignIn>
</EsriMapsInfo>
</file>

<file path=customXml/item26.xml><?xml version="1.0" encoding="utf-8"?>
<EsriMapsInfo xmlns="ESRI.ArcGIS.Mapping.OfficeIntegration.PowerPointInfo">
  <Version>Version1</Version>
  <RequiresSignIn>True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True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True</RequiresSignIn>
</EsriMapsInfo>
</file>

<file path=customXml/item30.xml><?xml version="1.0" encoding="utf-8"?>
<EsriMapsInfo xmlns="ESRI.ArcGIS.Mapping.OfficeIntegration.PowerPointInfo">
  <Version>Version1</Version>
  <RequiresSignIn>True</RequiresSignIn>
</EsriMapsInfo>
</file>

<file path=customXml/item31.xml><?xml version="1.0" encoding="utf-8"?>
<EsriMapsInfo xmlns="ESRI.ArcGIS.Mapping.OfficeIntegration.PowerPointInfo">
  <Version>Version1</Version>
  <RequiresSignIn>True</RequiresSignIn>
</EsriMapsInfo>
</file>

<file path=customXml/item32.xml><?xml version="1.0" encoding="utf-8"?>
<EsriMapsInfo xmlns="ESRI.ArcGIS.Mapping.OfficeIntegration.PowerPointInfo">
  <Version>Version1</Version>
  <RequiresSignIn>True</RequiresSignIn>
</EsriMapsInfo>
</file>

<file path=customXml/item33.xml><?xml version="1.0" encoding="utf-8"?>
<EsriMapsInfo xmlns="ESRI.ArcGIS.Mapping.OfficeIntegration.PowerPointInfo">
  <Version>Version1</Version>
  <RequiresSignIn>True</RequiresSignIn>
</EsriMapsInfo>
</file>

<file path=customXml/item34.xml><?xml version="1.0" encoding="utf-8"?>
<EsriMapsInfo xmlns="ESRI.ArcGIS.Mapping.OfficeIntegration.PowerPointInfo">
  <Version>Version1</Version>
  <RequiresSignIn>True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True</RequiresSignIn>
</EsriMapsInfo>
</file>

<file path=customXml/item37.xml><?xml version="1.0" encoding="utf-8"?>
<EsriMapsInfo xmlns="ESRI.ArcGIS.Mapping.OfficeIntegration.PowerPointInfo">
  <Version>Version1</Version>
  <RequiresSignIn>True</RequiresSignIn>
</EsriMapsInfo>
</file>

<file path=customXml/item38.xml><?xml version="1.0" encoding="utf-8"?>
<EsriMapsInfo xmlns="ESRI.ArcGIS.Mapping.OfficeIntegration.PowerPointInfo">
  <Version>Version1</Version>
  <RequiresSignIn>True</RequiresSignIn>
</EsriMapsInfo>
</file>

<file path=customXml/item39.xml><?xml version="1.0" encoding="utf-8"?>
<EsriMapsInfo xmlns="ESRI.ArcGIS.Mapping.OfficeIntegration.PowerPointInfo">
  <Version>Version1</Version>
  <RequiresSignIn>True</RequiresSignIn>
</EsriMapsInfo>
</file>

<file path=customXml/item4.xml><?xml version="1.0" encoding="utf-8"?>
<EsriMapsInfo xmlns="ESRI.ArcGIS.Mapping.OfficeIntegration.PowerPointInfo">
  <Version>Version1</Version>
  <RequiresSignIn>True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True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True</RequiresSignIn>
</EsriMapsInfo>
</file>

<file path=customXml/item44.xml><?xml version="1.0" encoding="utf-8"?>
<EsriMapsInfo xmlns="ESRI.ArcGIS.Mapping.OfficeIntegration.PowerPointInfo">
  <Version>Version1</Version>
  <RequiresSignIn>True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True</RequiresSignIn>
</EsriMapsInfo>
</file>

<file path=customXml/item47.xml><?xml version="1.0" encoding="utf-8"?>
<EsriMapsInfo xmlns="ESRI.ArcGIS.Mapping.OfficeIntegration.PowerPointInfo">
  <Version>Version1</Version>
  <RequiresSignIn>True</RequiresSignIn>
</EsriMapsInfo>
</file>

<file path=customXml/item48.xml><?xml version="1.0" encoding="utf-8"?>
<EsriMapsInfo xmlns="ESRI.ArcGIS.Mapping.OfficeIntegration.PowerPointInfo">
  <Version>Version1</Version>
  <RequiresSignIn>True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True</RequiresSignIn>
</EsriMapsInfo>
</file>

<file path=customXml/item51.xml><?xml version="1.0" encoding="utf-8"?>
<EsriMapsInfo xmlns="ESRI.ArcGIS.Mapping.OfficeIntegration.PowerPointInfo">
  <Version>Version1</Version>
  <RequiresSignIn>True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True</RequiresSignIn>
</EsriMapsInfo>
</file>

<file path=customXml/item7.xml><?xml version="1.0" encoding="utf-8"?>
<EsriMapsInfo xmlns="ESRI.ArcGIS.Mapping.OfficeIntegration.PowerPointInfo">
  <Version>Version1</Version>
  <RequiresSignIn>True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True</RequiresSignIn>
</EsriMapsInfo>
</file>

<file path=customXml/itemProps1.xml><?xml version="1.0" encoding="utf-8"?>
<ds:datastoreItem xmlns:ds="http://schemas.openxmlformats.org/officeDocument/2006/customXml" ds:itemID="{BF2B764F-97D0-40B1-89C8-83A5BD7B0DD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4E5541A5-9CBD-4E72-8791-A2F7759191C0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DAF5928D-21BB-4E25-93C4-12AFAF7757F1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C76F7405-38AE-4505-A863-D4AF11610167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B85D5F1F-75B0-4D61-BD64-5BFED017CD1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A67A751-227C-4BAC-AA14-0AE61DC603C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5E1E6C03-ADAE-46BC-AD84-AE8BC3AFE688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18B5A06D-A448-4CB6-B301-7390D4E58553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C19E0F26-40C6-4FCB-87FD-285E55DBC7C7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8A2EB608-4DE4-40F1-A30B-8776BA572D38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E7C9588E-EE84-4069-89F9-8272B7C4B5A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51004D3-6725-4550-B139-135AC2688779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E5EE491-A9A7-4726-BEAC-46B34FBE1C30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81F86FB1-D352-43C3-A9A4-BE157B2EC76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D293BFE2-1716-468F-A056-098DF39DA2FE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2893DA50-8BA7-4E30-820C-42AB9A812929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0AA5A9F-D85D-4DD5-AFEE-BB724D6EE24C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06CD0E37-CC9B-41AD-9CFC-DDB96F0D7DAB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7688E825-F1E2-474F-88C9-54C20BF6420D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A7801A65-9A83-497C-9D6F-63932FBC7E22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D5FFD089-6EBA-4198-9220-FA1EC5B45806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52DF117C-6C75-4F07-9006-2B57D00A8DD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E06F26F-94FE-46D7-8C49-7F8ACE08B966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011A35A2-7FD0-4311-8066-B6CDF8A837B9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74D8DCF8-808A-48E8-B0A2-6AA28929ECC2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12C01DD2-7FB4-424E-A9C1-F2F177F35928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DB1E30BA-2EFE-4BB0-8ACB-A3AA7F7F7751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943D86AF-2DF3-417B-B6E6-3B7E7B7E030C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6A161D20-D948-443B-8B61-17863B0D5D9B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9C928834-C26A-46C8-9EE4-BC591DC6B1A9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C8EF4063-258F-4B63-B254-6FDCD4A44049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BA362ABF-A8B0-4467-BACB-9DC3A3560075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A0466D5E-2133-4496-8860-F0FFABD40DD3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3FF35FB-BFA3-4F78-A105-ED55C7B4EF13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00794882-A842-48C2-A938-90E4105E0FAD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49171D2B-3F93-4DC6-B711-4DCDD27754E6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CBADB12D-40C3-434C-84BF-A0A68517889F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38D819E2-5608-4349-9514-F349F33FB9B3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8D418C57-D82B-4E8E-A269-35DA43587061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4B35B122-CA12-4C6D-8CF2-7F0B7C28D503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D4130F10-D3CF-4A8B-A291-7175DF7E561A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2AF408D5-B4AB-4F18-BC56-C8AA3876DD7E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D7BFFC57-E782-4886-A164-B7AEF1D2B9F1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807E3509-10C5-4C4D-AD62-0ACEA59EB32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33E8923-8C89-4F8F-A9FB-858704809D03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43ABE2B1-0065-49FD-8D96-74B4EFFDFFF5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96CBF852-72C1-4D1A-A6D6-53895CFAEB8A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9C1CE9EA-8D7E-4220-8DC9-1ED3836F2F7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C7C1BB3-A42F-431E-99B5-23985096A79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D3ECE42-2D83-4F61-AF28-622183F32F57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4E355E9-C7CC-4A9C-86C9-6AEC33EDC141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65C3EAA8-0CC0-43E3-8421-8AF703B234A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8460</TotalTime>
  <Words>502</Words>
  <Application>Microsoft Office PowerPoint</Application>
  <PresentationFormat>On-screen Show (4:3)</PresentationFormat>
  <Paragraphs>263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Bookman Old Style</vt:lpstr>
      <vt:lpstr>Calibri</vt:lpstr>
      <vt:lpstr>Gill Sans MT</vt:lpstr>
      <vt:lpstr>Times New Roman</vt:lpstr>
      <vt:lpstr>Wingdings</vt:lpstr>
      <vt:lpstr>Wingdings 3</vt:lpstr>
      <vt:lpstr>Origin</vt:lpstr>
      <vt:lpstr> Planning a Remote Sensing Project</vt:lpstr>
      <vt:lpstr>Module Outline</vt:lpstr>
      <vt:lpstr>Collect Background Information</vt:lpstr>
      <vt:lpstr>Select a classification scheme</vt:lpstr>
      <vt:lpstr>USGS Spectral Library</vt:lpstr>
      <vt:lpstr>ASTER Spectral library</vt:lpstr>
      <vt:lpstr>Collect Spectra in the field</vt:lpstr>
      <vt:lpstr>Develop training sites</vt:lpstr>
      <vt:lpstr>Select possible datasets</vt:lpstr>
      <vt:lpstr>example Scene model:  Burn Monitoring in San Diego County, CA</vt:lpstr>
      <vt:lpstr>Data Compliance Matrix</vt:lpstr>
      <vt:lpstr>Want to learn more?  Related Modules</vt:lpstr>
      <vt:lpstr>Thank you!   Please submit feedback http://gis.harvard.edu/form/workshop-evaluation-form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Bogan</dc:creator>
  <cp:lastModifiedBy>Bogan, Stacy</cp:lastModifiedBy>
  <cp:revision>168</cp:revision>
  <dcterms:created xsi:type="dcterms:W3CDTF">2013-04-05T16:45:08Z</dcterms:created>
  <dcterms:modified xsi:type="dcterms:W3CDTF">2018-02-13T21:27:52Z</dcterms:modified>
</cp:coreProperties>
</file>