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 id="2147483780" r:id="rId2"/>
    <p:sldMasterId id="2147483793" r:id="rId3"/>
  </p:sldMasterIdLst>
  <p:notesMasterIdLst>
    <p:notesMasterId r:id="rId37"/>
  </p:notesMasterIdLst>
  <p:handoutMasterIdLst>
    <p:handoutMasterId r:id="rId38"/>
  </p:handoutMasterIdLst>
  <p:sldIdLst>
    <p:sldId id="256" r:id="rId4"/>
    <p:sldId id="347" r:id="rId5"/>
    <p:sldId id="348" r:id="rId6"/>
    <p:sldId id="349" r:id="rId7"/>
    <p:sldId id="350" r:id="rId8"/>
    <p:sldId id="351" r:id="rId9"/>
    <p:sldId id="359" r:id="rId10"/>
    <p:sldId id="337" r:id="rId11"/>
    <p:sldId id="360" r:id="rId12"/>
    <p:sldId id="352" r:id="rId13"/>
    <p:sldId id="295" r:id="rId14"/>
    <p:sldId id="345" r:id="rId15"/>
    <p:sldId id="310" r:id="rId16"/>
    <p:sldId id="341" r:id="rId17"/>
    <p:sldId id="353" r:id="rId18"/>
    <p:sldId id="354" r:id="rId19"/>
    <p:sldId id="355" r:id="rId20"/>
    <p:sldId id="356" r:id="rId21"/>
    <p:sldId id="357" r:id="rId22"/>
    <p:sldId id="358" r:id="rId23"/>
    <p:sldId id="361" r:id="rId24"/>
    <p:sldId id="362" r:id="rId25"/>
    <p:sldId id="363" r:id="rId26"/>
    <p:sldId id="365" r:id="rId27"/>
    <p:sldId id="366" r:id="rId28"/>
    <p:sldId id="367" r:id="rId29"/>
    <p:sldId id="368" r:id="rId30"/>
    <p:sldId id="369" r:id="rId31"/>
    <p:sldId id="374" r:id="rId32"/>
    <p:sldId id="370" r:id="rId33"/>
    <p:sldId id="371" r:id="rId34"/>
    <p:sldId id="372" r:id="rId35"/>
    <p:sldId id="373" r:id="rId36"/>
  </p:sldIdLst>
  <p:sldSz cx="9144000" cy="6858000" type="screen4x3"/>
  <p:notesSz cx="6858000" cy="9296400"/>
  <p:defaultTextStyle>
    <a:defPPr>
      <a:defRPr lang="en-US"/>
    </a:defPPr>
    <a:lvl1pPr algn="l"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FCCCC"/>
    <a:srgbClr val="DDDDDD"/>
    <a:srgbClr val="CCFFFF"/>
    <a:srgbClr val="FFCCFF"/>
    <a:srgbClr val="CCECFF"/>
    <a:srgbClr val="FFFF00"/>
    <a:srgbClr val="0002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84881" autoAdjust="0"/>
  </p:normalViewPr>
  <p:slideViewPr>
    <p:cSldViewPr>
      <p:cViewPr varScale="1">
        <p:scale>
          <a:sx n="109" d="100"/>
          <a:sy n="109" d="100"/>
        </p:scale>
        <p:origin x="63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002" y="22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299011" name="Rectangle 3"/>
          <p:cNvSpPr>
            <a:spLocks noGrp="1" noChangeArrowheads="1"/>
          </p:cNvSpPr>
          <p:nvPr>
            <p:ph type="dt" sz="quarter" idx="1"/>
          </p:nvPr>
        </p:nvSpPr>
        <p:spPr bwMode="auto">
          <a:xfrm>
            <a:off x="3884613" y="0"/>
            <a:ext cx="2971800"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29901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29901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pPr>
              <a:defRPr/>
            </a:pPr>
            <a:fld id="{E2AAB215-A900-4673-9491-698C20B80729}" type="slidenum">
              <a:rPr lang="en-US"/>
              <a:pPr>
                <a:defRPr/>
              </a:pPr>
              <a:t>‹#›</a:t>
            </a:fld>
            <a:endParaRPr lang="en-US"/>
          </a:p>
        </p:txBody>
      </p:sp>
    </p:spTree>
    <p:extLst>
      <p:ext uri="{BB962C8B-B14F-4D97-AF65-F5344CB8AC3E}">
        <p14:creationId xmlns:p14="http://schemas.microsoft.com/office/powerpoint/2010/main" val="1825276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0275" eaLnBrk="1" hangingPunct="1">
              <a:defRPr sz="1200" b="0">
                <a:latin typeface="Arial" charset="0"/>
              </a:defRPr>
            </a:lvl1pPr>
          </a:lstStyle>
          <a:p>
            <a:pPr>
              <a:defRPr/>
            </a:pPr>
            <a:endParaRPr lang="en-US"/>
          </a:p>
        </p:txBody>
      </p:sp>
      <p:sp>
        <p:nvSpPr>
          <p:cNvPr id="66563" name="Rectangle 3"/>
          <p:cNvSpPr>
            <a:spLocks noGrp="1" noChangeArrowheads="1"/>
          </p:cNvSpPr>
          <p:nvPr>
            <p:ph type="dt" idx="1"/>
          </p:nvPr>
        </p:nvSpPr>
        <p:spPr bwMode="auto">
          <a:xfrm>
            <a:off x="3884613" y="0"/>
            <a:ext cx="2971800" cy="46355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eaLnBrk="1" hangingPunct="1">
              <a:defRPr sz="1200" b="0">
                <a:latin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04900" y="698500"/>
            <a:ext cx="4648200" cy="348615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85800" y="4416425"/>
            <a:ext cx="5486400" cy="4181475"/>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6566"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0275" eaLnBrk="1" hangingPunct="1">
              <a:defRPr sz="1200" b="0">
                <a:latin typeface="Arial" charset="0"/>
              </a:defRPr>
            </a:lvl1pPr>
          </a:lstStyle>
          <a:p>
            <a:pPr>
              <a:defRPr/>
            </a:pPr>
            <a:endParaRPr lang="en-US"/>
          </a:p>
        </p:txBody>
      </p:sp>
      <p:sp>
        <p:nvSpPr>
          <p:cNvPr id="66567"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eaLnBrk="1" hangingPunct="1">
              <a:defRPr sz="1200" b="0">
                <a:latin typeface="Arial" charset="0"/>
              </a:defRPr>
            </a:lvl1pPr>
          </a:lstStyle>
          <a:p>
            <a:pPr>
              <a:defRPr/>
            </a:pPr>
            <a:fld id="{2A8BDB2F-6916-4E1B-BD8C-6AF17393C39D}" type="slidenum">
              <a:rPr lang="en-US"/>
              <a:pPr>
                <a:defRPr/>
              </a:pPr>
              <a:t>‹#›</a:t>
            </a:fld>
            <a:endParaRPr lang="en-US"/>
          </a:p>
        </p:txBody>
      </p:sp>
    </p:spTree>
    <p:extLst>
      <p:ext uri="{BB962C8B-B14F-4D97-AF65-F5344CB8AC3E}">
        <p14:creationId xmlns:p14="http://schemas.microsoft.com/office/powerpoint/2010/main" val="2910379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30F0FA95-124D-48F1-BCCD-4A44827E4766}" type="slidenum">
              <a:rPr lang="en-US" smtClean="0"/>
              <a:pPr/>
              <a:t>1</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64661F0-4707-4A08-B723-A711D41CD389}" type="slidenum">
              <a:rPr lang="en-US" smtClean="0"/>
              <a:pPr/>
              <a:t>13</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DF0622F-9173-4E85-A70A-0F835F13C212}" type="slidenum">
              <a:rPr lang="en-US" smtClean="0"/>
              <a:pPr/>
              <a:t>14</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04900" y="696913"/>
            <a:ext cx="4648200" cy="3486150"/>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GIS was started in the late 1960’s, and today is really an industry unto itself that is used by numerous disciplines in private, government, and academic work.</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D0E38AF8-35D4-4929-BD28-9CBA820D7E07}" type="slidenum">
              <a:rPr kumimoji="0" lang="en-US" altLang="en-US">
                <a:solidFill>
                  <a:prstClr val="black"/>
                </a:solidFill>
              </a:rPr>
              <a:pPr eaLnBrk="1" hangingPunct="1">
                <a:spcBef>
                  <a:spcPct val="0"/>
                </a:spcBef>
              </a:pPr>
              <a:t>15</a:t>
            </a:fld>
            <a:endParaRPr kumimoji="0"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04900" y="696913"/>
            <a:ext cx="4648200" cy="34861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GIS is not just one map – it is the entire world, mapped at multiple scales from global all the way down to neighborhood, accesses by anyone using a computer.</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8F64A4F7-A0BC-452F-BBB3-3A9D81754318}" type="slidenum">
              <a:rPr kumimoji="0" lang="en-US" altLang="en-US">
                <a:solidFill>
                  <a:prstClr val="black"/>
                </a:solidFill>
              </a:rPr>
              <a:pPr eaLnBrk="1" hangingPunct="1">
                <a:spcBef>
                  <a:spcPct val="0"/>
                </a:spcBef>
              </a:pPr>
              <a:t>16</a:t>
            </a:fld>
            <a:endParaRPr kumimoji="0" lang="en-US"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04900" y="696913"/>
            <a:ext cx="4648200" cy="348615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Features like roads shown on this map aren’t just mapped – there’s intelligence built into each road, like the speed limit of that road.  This travel speed information can be used in GIS the fastest route between two locations on the map, shown here with the blue line on the left.  Intelligent features in GIS can also accommodate for barriers in a network.  For example if there was construction on the interstate, the routing algorithm would take this into account, and map the fastest path around the obstruction, shown in the image on the right.</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E0F54ED5-8204-4D86-BC73-20BBD44910F7}" type="slidenum">
              <a:rPr kumimoji="0" lang="en-US" altLang="en-US">
                <a:solidFill>
                  <a:prstClr val="black"/>
                </a:solidFill>
              </a:rPr>
              <a:pPr eaLnBrk="1" hangingPunct="1">
                <a:spcBef>
                  <a:spcPct val="0"/>
                </a:spcBef>
              </a:pPr>
              <a:t>17</a:t>
            </a:fld>
            <a:endParaRPr kumimoji="0"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104900" y="696913"/>
            <a:ext cx="4648200" cy="348615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On this map the colors represent elevation, red as high, ranging to blue as low.  Everything in blue is in the floodplain, here along the river.  The tan shapes are buildings.  GIS can be used to answer the question “which buildings lie in the floodplain?” by overlaying the buildings with the elevation, showing us that all buildings in lying on the blue area of the map are in the floodplain.</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E3A0437E-A21E-4912-936B-38228216EC12}" type="slidenum">
              <a:rPr kumimoji="0" lang="en-US" altLang="en-US">
                <a:solidFill>
                  <a:prstClr val="black"/>
                </a:solidFill>
              </a:rPr>
              <a:pPr eaLnBrk="1" hangingPunct="1">
                <a:spcBef>
                  <a:spcPct val="0"/>
                </a:spcBef>
              </a:pPr>
              <a:t>18</a:t>
            </a:fld>
            <a:endParaRPr kumimoji="0" lang="en-US"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04900" y="696913"/>
            <a:ext cx="4648200" cy="348615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map of the midwestern U.S. shows county boundaries in black lines, and the colored dots are land purchases by women between 1823 and 1910.  There are over a hundred thousand dots on this map, and displayed like this it is hard to get a feel for the distribution of purchases. </a:t>
            </a:r>
          </a:p>
          <a:p>
            <a:r>
              <a:rPr lang="en-US" altLang="en-US" smtClean="0"/>
              <a:t>(next slide)</a:t>
            </a:r>
          </a:p>
          <a:p>
            <a:r>
              <a:rPr lang="en-US" altLang="en-US" smtClean="0"/>
              <a:t>GIS can be used to produce heat maps, or “density maps”  that display this phenomenon much more effectively.  This map shows all points combined into one heat surface, with dense areas in red, and lower density areas in blue.  Now it is easy to see where the “hot spots”, or high density areas of land purchases are.</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F4C89854-DF0F-413A-A14A-E408A4FD6684}" type="slidenum">
              <a:rPr kumimoji="0" lang="en-US" altLang="en-US">
                <a:solidFill>
                  <a:prstClr val="black"/>
                </a:solidFill>
              </a:rPr>
              <a:pPr eaLnBrk="1" hangingPunct="1">
                <a:spcBef>
                  <a:spcPct val="0"/>
                </a:spcBef>
              </a:pPr>
              <a:t>19</a:t>
            </a:fld>
            <a:endParaRPr kumimoji="0" lang="en-US"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104900" y="696913"/>
            <a:ext cx="4648200" cy="34861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earth is a spherical shape, in three dimensions.  GIS programs such as google earth show the earth this way, and are great for depicting terrain, buildings, or other features that are best represented in 3D.</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FC477CB7-024A-4780-867A-90007D36D525}" type="slidenum">
              <a:rPr kumimoji="0" lang="en-US" altLang="en-US">
                <a:solidFill>
                  <a:prstClr val="black"/>
                </a:solidFill>
              </a:rPr>
              <a:pPr eaLnBrk="1" hangingPunct="1">
                <a:spcBef>
                  <a:spcPct val="0"/>
                </a:spcBef>
              </a:pPr>
              <a:t>20</a:t>
            </a:fld>
            <a:endParaRPr kumimoji="0" lang="en-US"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60E71A47-EA2C-49DD-9483-3795DB0B018E}" type="slidenum">
              <a:rPr kumimoji="0" lang="en-US" altLang="en-US">
                <a:solidFill>
                  <a:prstClr val="black"/>
                </a:solidFill>
              </a:rPr>
              <a:pPr eaLnBrk="1" hangingPunct="1">
                <a:spcBef>
                  <a:spcPct val="0"/>
                </a:spcBef>
              </a:pPr>
              <a:t>21</a:t>
            </a:fld>
            <a:endParaRPr kumimoji="0" lang="en-US" altLang="en-US">
              <a:solidFill>
                <a:prstClr val="black"/>
              </a:solidFill>
            </a:endParaRPr>
          </a:p>
        </p:txBody>
      </p:sp>
      <p:sp>
        <p:nvSpPr>
          <p:cNvPr id="62467" name="Rectangle 2"/>
          <p:cNvSpPr>
            <a:spLocks noGrp="1" noRot="1" noChangeAspect="1" noChangeArrowheads="1" noTextEdit="1"/>
          </p:cNvSpPr>
          <p:nvPr>
            <p:ph type="sldImg"/>
          </p:nvPr>
        </p:nvSpPr>
        <p:spPr>
          <a:xfrm>
            <a:off x="1104900" y="696913"/>
            <a:ext cx="4648200" cy="34861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(read the slide, explaining how the coordinates relate to specific places on the map)</a:t>
            </a:r>
          </a:p>
          <a:p>
            <a:pPr eaLnBrk="1" hangingPunct="1"/>
            <a:r>
              <a:rPr lang="en-US" altLang="en-US" smtClean="0"/>
              <a:t>All GIS software uses this common geographic coordinate system, enabling the use of mapped data in many GIS systems.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04900" y="696913"/>
            <a:ext cx="4648200" cy="348615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“I” in GIS is information, perhaps the most powerful part of a GIS, as an unlimited amount of information can be associated with each mapped feature.  Here is the information table behind a GIS cities layer.  Not only does this dataset contain the locations of each city, but each location is represented by a row in a table.  The columns in the table describe about each feature, such as the city name, state, population, and median age, shown here.</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D1AD5700-593B-47BA-99C2-A7EB8166723F}" type="slidenum">
              <a:rPr kumimoji="0" lang="en-US" altLang="en-US">
                <a:solidFill>
                  <a:prstClr val="black"/>
                </a:solidFill>
              </a:rPr>
              <a:pPr eaLnBrk="1" hangingPunct="1">
                <a:spcBef>
                  <a:spcPct val="0"/>
                </a:spcBef>
              </a:pPr>
              <a:t>22</a:t>
            </a:fld>
            <a:endParaRPr kumimoji="0"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3BB1841-8B73-4CE7-983D-4E394AF9393E}" type="slidenum">
              <a:rPr lang="en-US" smtClean="0">
                <a:solidFill>
                  <a:prstClr val="black"/>
                </a:solidFill>
              </a:rPr>
              <a:pPr/>
              <a:t>2</a:t>
            </a:fld>
            <a:endParaRPr lang="en-US" smtClean="0">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104900" y="696913"/>
            <a:ext cx="4648200" cy="3486150"/>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Read the slide, then:  The image on the right is the classic “layer cake” GIS graphic showing many different mapped features aligned properly in the same geographic space, allowing one to not only make maps of these features, but answer questions like “what is the land usage of my parcels?”  What is the distance from my customers to the nearest major street?</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B5BC550E-0070-42B4-845A-772FBA46E259}" type="slidenum">
              <a:rPr kumimoji="0" lang="en-US" altLang="en-US">
                <a:solidFill>
                  <a:prstClr val="black"/>
                </a:solidFill>
              </a:rPr>
              <a:pPr eaLnBrk="1" hangingPunct="1">
                <a:spcBef>
                  <a:spcPct val="0"/>
                </a:spcBef>
              </a:pPr>
              <a:t>23</a:t>
            </a:fld>
            <a:endParaRPr kumimoji="0" lang="en-US"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B7D4A620-9D0A-45E6-AE89-A5BBBAAC6FE7}" type="slidenum">
              <a:rPr kumimoji="0" lang="en-US" altLang="en-US" smtClean="0"/>
              <a:pPr eaLnBrk="1" hangingPunct="1">
                <a:spcBef>
                  <a:spcPct val="0"/>
                </a:spcBef>
              </a:pPr>
              <a:t>24</a:t>
            </a:fld>
            <a:endParaRPr kumimoji="0" lang="en-US" altLang="en-US" smtClean="0"/>
          </a:p>
        </p:txBody>
      </p:sp>
      <p:sp>
        <p:nvSpPr>
          <p:cNvPr id="70659" name="Rectangle 2"/>
          <p:cNvSpPr>
            <a:spLocks noGrp="1" noRot="1" noChangeAspect="1" noChangeArrowheads="1" noTextEdit="1"/>
          </p:cNvSpPr>
          <p:nvPr>
            <p:ph type="sldImg"/>
          </p:nvPr>
        </p:nvSpPr>
        <p:spPr>
          <a:xfrm>
            <a:off x="1108075" y="698500"/>
            <a:ext cx="4643438" cy="3484563"/>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Depending on scale and accuracy, a real world object may be represented in more than one type of features. For example, a city can be a point, or can be a polygon around the city boundary. A river can be a line, or can be a polygon mapping the full width of the river. A feature can have one part, or many parts. For example, the islands of Hawaii are mapped with many polygons, but only one row in the attribute table.</a:t>
            </a:r>
          </a:p>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97E0FD69-2588-49E4-A21A-CFD3AFB215D3}" type="slidenum">
              <a:rPr kumimoji="0" lang="en-US" altLang="en-US" smtClean="0"/>
              <a:pPr eaLnBrk="1" hangingPunct="1">
                <a:spcBef>
                  <a:spcPct val="0"/>
                </a:spcBef>
              </a:pPr>
              <a:t>26</a:t>
            </a:fld>
            <a:endParaRPr kumimoji="0" lang="en-US" altLang="en-US" smtClean="0"/>
          </a:p>
        </p:txBody>
      </p:sp>
      <p:sp>
        <p:nvSpPr>
          <p:cNvPr id="72707" name="Rectangle 2"/>
          <p:cNvSpPr>
            <a:spLocks noGrp="1" noRot="1" noChangeAspect="1" noChangeArrowheads="1" noTextEdit="1"/>
          </p:cNvSpPr>
          <p:nvPr>
            <p:ph type="sldImg"/>
          </p:nvPr>
        </p:nvSpPr>
        <p:spPr>
          <a:xfrm>
            <a:off x="1104900" y="696913"/>
            <a:ext cx="4648200" cy="348615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Read the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4B6F1342-5998-48AE-964A-B1BB3E8EB45B}" type="slidenum">
              <a:rPr kumimoji="0" lang="en-US" altLang="en-US" smtClean="0"/>
              <a:pPr eaLnBrk="1" hangingPunct="1">
                <a:spcBef>
                  <a:spcPct val="0"/>
                </a:spcBef>
              </a:pPr>
              <a:t>27</a:t>
            </a:fld>
            <a:endParaRPr kumimoji="0" lang="en-US" altLang="en-US" smtClean="0"/>
          </a:p>
        </p:txBody>
      </p:sp>
      <p:sp>
        <p:nvSpPr>
          <p:cNvPr id="74755" name="Rectangle 2"/>
          <p:cNvSpPr>
            <a:spLocks noGrp="1" noRot="1" noChangeAspect="1" noChangeArrowheads="1" noTextEdit="1"/>
          </p:cNvSpPr>
          <p:nvPr>
            <p:ph type="sldImg"/>
          </p:nvPr>
        </p:nvSpPr>
        <p:spPr>
          <a:xfrm>
            <a:off x="1104900" y="696913"/>
            <a:ext cx="4648200" cy="34861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Read the slide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49227BE6-B3DD-4EB9-BA4F-721C1CE4A8B3}" type="slidenum">
              <a:rPr kumimoji="0" lang="en-US" altLang="en-US" smtClean="0"/>
              <a:pPr eaLnBrk="1" hangingPunct="1">
                <a:spcBef>
                  <a:spcPct val="0"/>
                </a:spcBef>
              </a:pPr>
              <a:t>28</a:t>
            </a:fld>
            <a:endParaRPr kumimoji="0" lang="en-US" altLang="en-US" smtClean="0"/>
          </a:p>
        </p:txBody>
      </p:sp>
      <p:sp>
        <p:nvSpPr>
          <p:cNvPr id="75779" name="Rectangle 2"/>
          <p:cNvSpPr>
            <a:spLocks noGrp="1" noRot="1" noChangeAspect="1" noChangeArrowheads="1" noTextEdit="1"/>
          </p:cNvSpPr>
          <p:nvPr>
            <p:ph type="sldImg"/>
          </p:nvPr>
        </p:nvSpPr>
        <p:spPr>
          <a:xfrm>
            <a:off x="1104900" y="696913"/>
            <a:ext cx="4648200" cy="34861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570EDDA2-35E7-4527-93B8-F99DAC307054}" type="slidenum">
              <a:rPr kumimoji="0" lang="en-US" altLang="en-US" smtClean="0"/>
              <a:pPr eaLnBrk="1" hangingPunct="1">
                <a:spcBef>
                  <a:spcPct val="0"/>
                </a:spcBef>
              </a:pPr>
              <a:t>30</a:t>
            </a:fld>
            <a:endParaRPr kumimoji="0" lang="en-US" altLang="en-US" smtClean="0"/>
          </a:p>
        </p:txBody>
      </p:sp>
      <p:sp>
        <p:nvSpPr>
          <p:cNvPr id="78851" name="Rectangle 2"/>
          <p:cNvSpPr>
            <a:spLocks noGrp="1" noRot="1" noChangeAspect="1" noChangeArrowheads="1" noTextEdit="1"/>
          </p:cNvSpPr>
          <p:nvPr>
            <p:ph type="sldImg"/>
          </p:nvPr>
        </p:nvSpPr>
        <p:spPr>
          <a:xfrm>
            <a:off x="1108075" y="698500"/>
            <a:ext cx="4643438" cy="3484563"/>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Quantative mapping – What is the total area of the rain forest?</a:t>
            </a:r>
          </a:p>
          <a:p>
            <a:r>
              <a:rPr lang="en-US" altLang="en-US" smtClean="0"/>
              <a:t>Location based query – Which toxic waste sites are inside my city boundary?</a:t>
            </a:r>
          </a:p>
          <a:p>
            <a:r>
              <a:rPr lang="en-US" altLang="en-US" smtClean="0"/>
              <a:t>Attribute query – What cities have  a median age over 40?</a:t>
            </a:r>
          </a:p>
          <a:p>
            <a:endParaRPr lang="en-US" altLang="en-US" smtClean="0"/>
          </a:p>
          <a:p>
            <a:r>
              <a:rPr lang="en-US" altLang="en-US" smtClean="0"/>
              <a:t>Proximity – What is the distance from all patient addresses to the nearest doctor?</a:t>
            </a:r>
          </a:p>
          <a:p>
            <a:r>
              <a:rPr lang="en-US" altLang="en-US" smtClean="0"/>
              <a:t>Overlay – How many factories are in each county?</a:t>
            </a:r>
          </a:p>
          <a:p>
            <a:r>
              <a:rPr lang="en-US" altLang="en-US" smtClean="0"/>
              <a:t>Adjacency – Which land parcels border the state forest?</a:t>
            </a:r>
          </a:p>
          <a:p>
            <a:r>
              <a:rPr lang="en-US" altLang="en-US" smtClean="0"/>
              <a:t>Network – What’s the driving distance from each Mexican city to the U.S. border?</a:t>
            </a:r>
          </a:p>
          <a:p>
            <a:r>
              <a:rPr lang="en-US" altLang="en-US" smtClean="0"/>
              <a:t>Geostatistical – Are the oil spill locations clustered, dispersed, or randomly distributed?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04900" y="696913"/>
            <a:ext cx="4648200" cy="348615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8688" eaLnBrk="1" hangingPunct="1"/>
            <a:r>
              <a:rPr lang="en-US" altLang="en-US" smtClean="0"/>
              <a:t>Read slide, and explain that buffers can be created around point, line, or polygons.  </a:t>
            </a:r>
          </a:p>
          <a:p>
            <a:pPr defTabSz="928688" eaLnBrk="1" hangingPunct="1"/>
            <a:r>
              <a:rPr lang="en-US" altLang="en-US" smtClean="0"/>
              <a:t>Map on the right shows schools in blue with tan buffer around them, tobacco retailers in red, with a satellite image background.</a:t>
            </a:r>
          </a:p>
          <a:p>
            <a:pPr defTabSz="928688" eaLnBrk="1" hangingPunct="1"/>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3B61064F-0826-4322-8579-DCE2724EB30A}" type="slidenum">
              <a:rPr kumimoji="0" lang="en-US" altLang="en-US" smtClean="0"/>
              <a:pPr eaLnBrk="1" hangingPunct="1">
                <a:spcBef>
                  <a:spcPct val="0"/>
                </a:spcBef>
              </a:pPr>
              <a:t>31</a:t>
            </a:fld>
            <a:endParaRPr kumimoji="0"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04900" y="696913"/>
            <a:ext cx="4648200" cy="348615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Condominium addresses were geocoded and mapped, shown on the right, represented as blue dots.  Then read the “Geographic variables….” on the slide.</a:t>
            </a:r>
          </a:p>
          <a:p>
            <a:r>
              <a:rPr lang="en-US" altLang="en-US" smtClean="0"/>
              <a:t>The Wallprox area is both in close proximity to Wall Street where many people work, not too far from Central Park (popular place for recreation), with lots of subway stops and schools nearby.  This kind of analytical conclusion would not be possible to determine without GIS.</a:t>
            </a:r>
          </a:p>
          <a:p>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9AD183D2-FB32-4C7C-9E4C-07316DA27395}" type="slidenum">
              <a:rPr kumimoji="0" lang="en-US" altLang="en-US" smtClean="0"/>
              <a:pPr eaLnBrk="1" hangingPunct="1">
                <a:spcBef>
                  <a:spcPct val="0"/>
                </a:spcBef>
              </a:pPr>
              <a:t>32</a:t>
            </a:fld>
            <a:endParaRPr kumimoji="0"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34148B13-74A3-4133-B9ED-19DC3EE0E183}" type="slidenum">
              <a:rPr kumimoji="0" lang="en-US" altLang="en-US" smtClean="0"/>
              <a:pPr eaLnBrk="1" hangingPunct="1">
                <a:spcBef>
                  <a:spcPct val="0"/>
                </a:spcBef>
              </a:pPr>
              <a:t>33</a:t>
            </a:fld>
            <a:endParaRPr kumimoji="0" lang="en-US" altLang="en-US" smtClean="0"/>
          </a:p>
        </p:txBody>
      </p:sp>
      <p:sp>
        <p:nvSpPr>
          <p:cNvPr id="81923" name="Rectangle 2"/>
          <p:cNvSpPr>
            <a:spLocks noGrp="1" noRot="1" noChangeAspect="1" noChangeArrowheads="1" noTextEdit="1"/>
          </p:cNvSpPr>
          <p:nvPr>
            <p:ph type="sldImg"/>
          </p:nvPr>
        </p:nvSpPr>
        <p:spPr>
          <a:xfrm>
            <a:off x="1104900" y="696913"/>
            <a:ext cx="4648200" cy="348615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37F90EE-59DF-4BE9-B1CC-8D23B35C0415}" type="slidenum">
              <a:rPr lang="en-US" smtClean="0">
                <a:solidFill>
                  <a:prstClr val="black"/>
                </a:solidFill>
              </a:rPr>
              <a:pPr/>
              <a:t>3</a:t>
            </a:fld>
            <a:endParaRPr lang="en-US" smtClean="0">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48F1718-C881-46AD-843E-2BA60A7E9A8F}" type="slidenum">
              <a:rPr lang="en-US" smtClean="0">
                <a:solidFill>
                  <a:prstClr val="black"/>
                </a:solidFill>
              </a:rPr>
              <a:pPr/>
              <a:t>4</a:t>
            </a:fld>
            <a:endParaRPr lang="en-US"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Maps can show patterns over time.</a:t>
            </a:r>
          </a:p>
          <a:p>
            <a:pPr>
              <a:spcBef>
                <a:spcPct val="0"/>
              </a:spcBef>
            </a:pPr>
            <a:r>
              <a:rPr lang="en-US" smtClean="0"/>
              <a:t>http://www.schofieldbros.com/railroads.html</a:t>
            </a:r>
          </a:p>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C3D573-4547-4A2D-8AF7-F4FC01B9AA2F}" type="slidenum">
              <a:rPr lang="en-US">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04900" y="696913"/>
            <a:ext cx="4648200" cy="3486150"/>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Now let’s look at each letter in the acronym “GIS”.  The first, G stands for geographic.  (read the slide)</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519F0F40-A27D-40B4-A3E8-1968CA88A68B}" type="slidenum">
              <a:rPr kumimoji="0" lang="en-US" altLang="en-US">
                <a:solidFill>
                  <a:prstClr val="black"/>
                </a:solidFill>
              </a:rPr>
              <a:pPr eaLnBrk="1" hangingPunct="1">
                <a:spcBef>
                  <a:spcPct val="0"/>
                </a:spcBef>
              </a:pPr>
              <a:t>7</a:t>
            </a:fld>
            <a:endParaRPr kumimoji="0"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4FFFCF1-59A4-4A4C-B6E5-6B85B713E36D}" type="slidenum">
              <a:rPr lang="en-US" smtClean="0"/>
              <a:pPr/>
              <a:t>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04900" y="696913"/>
            <a:ext cx="4648200" cy="34861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And if we enter these coordinates into a geographic application like Google Maps, the map will zoom to this exact spot on earth, which happens to be in the center of Harvard Yard.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kumimoji="1" sz="1200">
                <a:solidFill>
                  <a:schemeClr val="tx1"/>
                </a:solidFill>
                <a:latin typeface="Times New Roman" pitchFamily="18" charset="0"/>
                <a:cs typeface="Arial" charset="0"/>
              </a:defRPr>
            </a:lvl1pPr>
            <a:lvl2pPr marL="742950" indent="-285750" defTabSz="930275" eaLnBrk="0" hangingPunct="0">
              <a:spcBef>
                <a:spcPct val="30000"/>
              </a:spcBef>
              <a:defRPr kumimoji="1" sz="1200">
                <a:solidFill>
                  <a:schemeClr val="tx1"/>
                </a:solidFill>
                <a:latin typeface="Times New Roman" pitchFamily="18" charset="0"/>
                <a:cs typeface="Arial" charset="0"/>
              </a:defRPr>
            </a:lvl2pPr>
            <a:lvl3pPr marL="1143000" indent="-228600" defTabSz="930275" eaLnBrk="0" hangingPunct="0">
              <a:spcBef>
                <a:spcPct val="30000"/>
              </a:spcBef>
              <a:defRPr kumimoji="1" sz="1200">
                <a:solidFill>
                  <a:schemeClr val="tx1"/>
                </a:solidFill>
                <a:latin typeface="Times New Roman" pitchFamily="18" charset="0"/>
                <a:cs typeface="Arial" charset="0"/>
              </a:defRPr>
            </a:lvl3pPr>
            <a:lvl4pPr marL="1600200" indent="-228600" defTabSz="930275" eaLnBrk="0" hangingPunct="0">
              <a:spcBef>
                <a:spcPct val="30000"/>
              </a:spcBef>
              <a:defRPr kumimoji="1" sz="1200">
                <a:solidFill>
                  <a:schemeClr val="tx1"/>
                </a:solidFill>
                <a:latin typeface="Times New Roman" pitchFamily="18" charset="0"/>
                <a:cs typeface="Arial" charset="0"/>
              </a:defRPr>
            </a:lvl4pPr>
            <a:lvl5pPr marL="2057400" indent="-228600" defTabSz="930275" eaLnBrk="0" hangingPunct="0">
              <a:spcBef>
                <a:spcPct val="30000"/>
              </a:spcBef>
              <a:defRPr kumimoji="1" sz="1200">
                <a:solidFill>
                  <a:schemeClr val="tx1"/>
                </a:solidFill>
                <a:latin typeface="Times New Roman" pitchFamily="18" charset="0"/>
                <a:cs typeface="Arial" charset="0"/>
              </a:defRPr>
            </a:lvl5pPr>
            <a:lvl6pPr marL="25146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6pPr>
            <a:lvl7pPr marL="29718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7pPr>
            <a:lvl8pPr marL="34290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8pPr>
            <a:lvl9pPr marL="3886200" indent="-228600" defTabSz="930275"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A6F0885E-9440-432E-92C0-211A725DF14C}" type="slidenum">
              <a:rPr kumimoji="0" lang="en-US" altLang="en-US">
                <a:solidFill>
                  <a:prstClr val="black"/>
                </a:solidFill>
              </a:rPr>
              <a:pPr eaLnBrk="1" hangingPunct="1">
                <a:spcBef>
                  <a:spcPct val="0"/>
                </a:spcBef>
              </a:pPr>
              <a:t>9</a:t>
            </a:fld>
            <a:endParaRPr kumimoji="0" lang="en-US"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354E916-A923-49F5-8910-B3851DFD4F03}" type="slidenum">
              <a:rPr lang="en-US" smtClean="0"/>
              <a:pPr/>
              <a:t>11</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t>What is a Google map?  Go to maps.google.com: and there is an interactive map interface.</a:t>
            </a:r>
          </a:p>
          <a:p>
            <a:pPr eaLnBrk="1" hangingPunct="1"/>
            <a:r>
              <a:rPr lang="en-US" dirty="0" smtClean="0"/>
              <a:t>It</a:t>
            </a:r>
            <a:r>
              <a:rPr lang="en-US" baseline="0" dirty="0" smtClean="0"/>
              <a:t> is several maps of the whole world.</a:t>
            </a:r>
          </a:p>
          <a:p>
            <a:pPr eaLnBrk="1" hangingPunct="1"/>
            <a:r>
              <a:rPr lang="en-US" baseline="0" dirty="0" smtClean="0"/>
              <a:t>You can type in an address or location, and the map will zoom to that location.</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23351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3351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0B93F15D-3B89-41C2-BCAF-05F3696264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C8391E8-8765-42C0-8013-85261DF3FBE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D444277-C79E-458F-907A-D26A889162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AC68C5B-45CC-432A-88B4-0BC7ACDDA4B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23351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3351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46D12F6-9503-49A3-ABDA-68B95BD5F5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051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5A674CB-82CF-4ACA-BC6F-DCEE9074A0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20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50D38C3-E576-44F6-979E-381812F607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37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94761744-ED96-480B-8380-7AF3031F77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96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D3AF78B8-F2A6-418B-8271-F3DDCA3F4D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751A1415-AE9A-4E77-841E-CF97C0E407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14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FDA6BF2-C897-4666-94D0-F8949CAED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13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79F6D42-BED3-4A77-A791-3AF9F16B6BD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9319F6A9-68F4-421A-92D6-BA52FBD124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2603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5DA4539-A3FE-4ABE-8D2D-D5B394467E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6070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D79122D-8728-4886-AE03-236F4FE9AB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593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263BB3F6-D2EC-4CDD-BE47-4C84907FB6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9015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FD153B00-7A91-421F-9C01-1CADFC37A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4218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0"/>
            <a:ext cx="9144000" cy="6858000"/>
            <a:chOff x="0" y="0"/>
            <a:chExt cx="5760" cy="4320"/>
          </a:xfrm>
        </p:grpSpPr>
        <p:sp>
          <p:nvSpPr>
            <p:cNvPr id="5" name="Rectangle 3"/>
            <p:cNvSpPr>
              <a:spLocks noChangeArrowheads="1"/>
            </p:cNvSpPr>
            <p:nvPr userDrawn="1"/>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2400" b="0" smtClean="0">
                <a:solidFill>
                  <a:prstClr val="black"/>
                </a:solidFill>
                <a:latin typeface="Times New Roman" pitchFamily="18" charset="0"/>
              </a:endParaRPr>
            </a:p>
          </p:txBody>
        </p:sp>
        <p:sp>
          <p:nvSpPr>
            <p:cNvPr id="6" name="Rectangle 4"/>
            <p:cNvSpPr>
              <a:spLocks noChangeArrowheads="1"/>
            </p:cNvSpPr>
            <p:nvPr userDrawn="1"/>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grpSp>
          <p:nvGrpSpPr>
            <p:cNvPr id="7" name="Group 5"/>
            <p:cNvGrpSpPr>
              <a:grpSpLocks/>
            </p:cNvGrpSpPr>
            <p:nvPr userDrawn="1"/>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2400" b="0" smtClean="0">
                  <a:solidFill>
                    <a:prstClr val="black"/>
                  </a:solidFill>
                  <a:latin typeface="Times New Roman" pitchFamily="18" charset="0"/>
                </a:endParaRPr>
              </a:p>
            </p:txBody>
          </p:sp>
        </p:grpSp>
      </p:gr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8" name="Date Placeholder 3"/>
          <p:cNvSpPr>
            <a:spLocks noGrp="1"/>
          </p:cNvSpPr>
          <p:nvPr>
            <p:ph type="dt" sz="half" idx="10"/>
          </p:nvPr>
        </p:nvSpPr>
        <p:spPr/>
        <p:txBody>
          <a:bodyPr/>
          <a:lstStyle>
            <a:lvl1pPr>
              <a:defRPr/>
            </a:lvl1pPr>
          </a:lstStyle>
          <a:p>
            <a:pPr>
              <a:defRPr/>
            </a:pPr>
            <a:endParaRPr lang="en-US" altLang="en-US"/>
          </a:p>
        </p:txBody>
      </p:sp>
      <p:sp>
        <p:nvSpPr>
          <p:cNvPr id="19" name="Footer Placeholder 4"/>
          <p:cNvSpPr>
            <a:spLocks noGrp="1"/>
          </p:cNvSpPr>
          <p:nvPr>
            <p:ph type="ftr" sz="quarter" idx="11"/>
          </p:nvPr>
        </p:nvSpPr>
        <p:spPr/>
        <p:txBody>
          <a:bodyPr/>
          <a:lstStyle>
            <a:lvl1pPr>
              <a:defRPr/>
            </a:lvl1pPr>
          </a:lstStyle>
          <a:p>
            <a:pPr>
              <a:defRPr/>
            </a:pPr>
            <a:endParaRPr lang="en-US" altLang="en-US"/>
          </a:p>
        </p:txBody>
      </p:sp>
      <p:sp>
        <p:nvSpPr>
          <p:cNvPr id="20" name="Slide Number Placeholder 5"/>
          <p:cNvSpPr>
            <a:spLocks noGrp="1"/>
          </p:cNvSpPr>
          <p:nvPr>
            <p:ph type="sldNum" sz="quarter" idx="12"/>
          </p:nvPr>
        </p:nvSpPr>
        <p:spPr/>
        <p:txBody>
          <a:bodyPr/>
          <a:lstStyle>
            <a:lvl1pPr>
              <a:defRPr/>
            </a:lvl1pPr>
          </a:lstStyle>
          <a:p>
            <a:pPr>
              <a:defRPr/>
            </a:pPr>
            <a:fld id="{99A83006-C572-4D2B-A2D0-5247ADE03B17}" type="slidenum">
              <a:rPr lang="en-US" altLang="en-US"/>
              <a:pPr>
                <a:defRPr/>
              </a:pPr>
              <a:t>‹#›</a:t>
            </a:fld>
            <a:endParaRPr lang="en-US" altLang="en-US"/>
          </a:p>
        </p:txBody>
      </p:sp>
    </p:spTree>
    <p:extLst>
      <p:ext uri="{BB962C8B-B14F-4D97-AF65-F5344CB8AC3E}">
        <p14:creationId xmlns:p14="http://schemas.microsoft.com/office/powerpoint/2010/main" val="687343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CF868F7-1CB0-472F-A61D-148AE9C2B12F}" type="slidenum">
              <a:rPr lang="en-US" altLang="en-US"/>
              <a:pPr>
                <a:defRPr/>
              </a:pPr>
              <a:t>‹#›</a:t>
            </a:fld>
            <a:endParaRPr lang="en-US" altLang="en-US"/>
          </a:p>
        </p:txBody>
      </p:sp>
    </p:spTree>
    <p:extLst>
      <p:ext uri="{BB962C8B-B14F-4D97-AF65-F5344CB8AC3E}">
        <p14:creationId xmlns:p14="http://schemas.microsoft.com/office/powerpoint/2010/main" val="643703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480D82A-E713-4108-8C7F-DB1B88276F33}" type="slidenum">
              <a:rPr lang="en-US" altLang="en-US"/>
              <a:pPr>
                <a:defRPr/>
              </a:pPr>
              <a:t>‹#›</a:t>
            </a:fld>
            <a:endParaRPr lang="en-US" altLang="en-US"/>
          </a:p>
        </p:txBody>
      </p:sp>
    </p:spTree>
    <p:extLst>
      <p:ext uri="{BB962C8B-B14F-4D97-AF65-F5344CB8AC3E}">
        <p14:creationId xmlns:p14="http://schemas.microsoft.com/office/powerpoint/2010/main" val="3764161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26FD91D-FC26-4F65-8E44-5148CBF246C5}" type="slidenum">
              <a:rPr lang="en-US" altLang="en-US"/>
              <a:pPr>
                <a:defRPr/>
              </a:pPr>
              <a:t>‹#›</a:t>
            </a:fld>
            <a:endParaRPr lang="en-US" altLang="en-US"/>
          </a:p>
        </p:txBody>
      </p:sp>
    </p:spTree>
    <p:extLst>
      <p:ext uri="{BB962C8B-B14F-4D97-AF65-F5344CB8AC3E}">
        <p14:creationId xmlns:p14="http://schemas.microsoft.com/office/powerpoint/2010/main" val="3093456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316DD95F-D42F-4F7A-8C0E-BA1C741CE344}" type="slidenum">
              <a:rPr lang="en-US" altLang="en-US"/>
              <a:pPr>
                <a:defRPr/>
              </a:pPr>
              <a:t>‹#›</a:t>
            </a:fld>
            <a:endParaRPr lang="en-US" altLang="en-US"/>
          </a:p>
        </p:txBody>
      </p:sp>
    </p:spTree>
    <p:extLst>
      <p:ext uri="{BB962C8B-B14F-4D97-AF65-F5344CB8AC3E}">
        <p14:creationId xmlns:p14="http://schemas.microsoft.com/office/powerpoint/2010/main" val="347179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FF8CDCF-227F-405D-BA1F-3F856BB222D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1738DCB7-01BD-4242-AD76-3F341EC6371F}" type="slidenum">
              <a:rPr lang="en-US" altLang="en-US"/>
              <a:pPr>
                <a:defRPr/>
              </a:pPr>
              <a:t>‹#›</a:t>
            </a:fld>
            <a:endParaRPr lang="en-US" altLang="en-US"/>
          </a:p>
        </p:txBody>
      </p:sp>
    </p:spTree>
    <p:extLst>
      <p:ext uri="{BB962C8B-B14F-4D97-AF65-F5344CB8AC3E}">
        <p14:creationId xmlns:p14="http://schemas.microsoft.com/office/powerpoint/2010/main" val="1379066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5FD0032E-7BE8-4FF4-9B3B-8752C5020BA3}" type="slidenum">
              <a:rPr lang="en-US" altLang="en-US"/>
              <a:pPr>
                <a:defRPr/>
              </a:pPr>
              <a:t>‹#›</a:t>
            </a:fld>
            <a:endParaRPr lang="en-US" altLang="en-US"/>
          </a:p>
        </p:txBody>
      </p:sp>
    </p:spTree>
    <p:extLst>
      <p:ext uri="{BB962C8B-B14F-4D97-AF65-F5344CB8AC3E}">
        <p14:creationId xmlns:p14="http://schemas.microsoft.com/office/powerpoint/2010/main" val="327725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53BEE98B-A9CF-4E69-97F8-4DAB25772215}" type="slidenum">
              <a:rPr lang="en-US" altLang="en-US"/>
              <a:pPr>
                <a:defRPr/>
              </a:pPr>
              <a:t>‹#›</a:t>
            </a:fld>
            <a:endParaRPr lang="en-US" altLang="en-US"/>
          </a:p>
        </p:txBody>
      </p:sp>
    </p:spTree>
    <p:extLst>
      <p:ext uri="{BB962C8B-B14F-4D97-AF65-F5344CB8AC3E}">
        <p14:creationId xmlns:p14="http://schemas.microsoft.com/office/powerpoint/2010/main" val="354327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720D117-5D4B-4834-8A28-445935CEDB4C}" type="slidenum">
              <a:rPr lang="en-US" altLang="en-US"/>
              <a:pPr>
                <a:defRPr/>
              </a:pPr>
              <a:t>‹#›</a:t>
            </a:fld>
            <a:endParaRPr lang="en-US" altLang="en-US"/>
          </a:p>
        </p:txBody>
      </p:sp>
    </p:spTree>
    <p:extLst>
      <p:ext uri="{BB962C8B-B14F-4D97-AF65-F5344CB8AC3E}">
        <p14:creationId xmlns:p14="http://schemas.microsoft.com/office/powerpoint/2010/main" val="108704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353FE02-584F-48D7-836F-4BF9855B3074}" type="slidenum">
              <a:rPr lang="en-US" altLang="en-US"/>
              <a:pPr>
                <a:defRPr/>
              </a:pPr>
              <a:t>‹#›</a:t>
            </a:fld>
            <a:endParaRPr lang="en-US" altLang="en-US"/>
          </a:p>
        </p:txBody>
      </p:sp>
    </p:spTree>
    <p:extLst>
      <p:ext uri="{BB962C8B-B14F-4D97-AF65-F5344CB8AC3E}">
        <p14:creationId xmlns:p14="http://schemas.microsoft.com/office/powerpoint/2010/main" val="2722654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61B9BEC-96BA-4822-8441-2994ED06F034}" type="slidenum">
              <a:rPr lang="en-US" altLang="en-US"/>
              <a:pPr>
                <a:defRPr/>
              </a:pPr>
              <a:t>‹#›</a:t>
            </a:fld>
            <a:endParaRPr lang="en-US" altLang="en-US"/>
          </a:p>
        </p:txBody>
      </p:sp>
    </p:spTree>
    <p:extLst>
      <p:ext uri="{BB962C8B-B14F-4D97-AF65-F5344CB8AC3E}">
        <p14:creationId xmlns:p14="http://schemas.microsoft.com/office/powerpoint/2010/main" val="1058721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153687DB-E8C7-4802-AFB2-3CFE9A976609}" type="slidenum">
              <a:rPr lang="en-US" altLang="en-US"/>
              <a:pPr>
                <a:defRPr/>
              </a:pPr>
              <a:t>‹#›</a:t>
            </a:fld>
            <a:endParaRPr lang="en-US" altLang="en-US"/>
          </a:p>
        </p:txBody>
      </p:sp>
    </p:spTree>
    <p:extLst>
      <p:ext uri="{BB962C8B-B14F-4D97-AF65-F5344CB8AC3E}">
        <p14:creationId xmlns:p14="http://schemas.microsoft.com/office/powerpoint/2010/main" val="129803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9066699-3F06-4AF2-906D-E707AB29C50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2F5830D-AC8D-4B97-963F-EBD689DED2F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30E65CC-6750-4F2D-8D6D-454FD2387F0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659234AF-8182-444A-8FB6-E3EA0D052A7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2760D56-AA3A-4666-BEC2-EE88052D238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F98ACC0-B64A-4B6D-A710-30206DB008A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23245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3245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3245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035" name="Group 6"/>
            <p:cNvGrpSpPr>
              <a:grpSpLocks/>
            </p:cNvGrpSpPr>
            <p:nvPr/>
          </p:nvGrpSpPr>
          <p:grpSpPr bwMode="auto">
            <a:xfrm>
              <a:off x="288" y="0"/>
              <a:ext cx="5098" cy="4316"/>
              <a:chOff x="288" y="0"/>
              <a:chExt cx="5098" cy="4316"/>
            </a:xfrm>
          </p:grpSpPr>
          <p:sp>
            <p:nvSpPr>
              <p:cNvPr id="23245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5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5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5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5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3246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23246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3246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23247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23247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23247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23247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23247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23247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23247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23247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23247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1047" name="Group 31"/>
            <p:cNvGrpSpPr>
              <a:grpSpLocks/>
            </p:cNvGrpSpPr>
            <p:nvPr/>
          </p:nvGrpSpPr>
          <p:grpSpPr bwMode="auto">
            <a:xfrm>
              <a:off x="1" y="392"/>
              <a:ext cx="5758" cy="1571"/>
              <a:chOff x="1" y="392"/>
              <a:chExt cx="5758" cy="1571"/>
            </a:xfrm>
          </p:grpSpPr>
          <p:sp>
            <p:nvSpPr>
              <p:cNvPr id="23248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3248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3248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3248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3248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3248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3248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23248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3248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defRPr>
            </a:lvl1pPr>
          </a:lstStyle>
          <a:p>
            <a:pPr>
              <a:defRPr/>
            </a:pPr>
            <a:endParaRPr lang="en-US"/>
          </a:p>
        </p:txBody>
      </p:sp>
      <p:sp>
        <p:nvSpPr>
          <p:cNvPr id="23248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defRPr>
            </a:lvl1pPr>
          </a:lstStyle>
          <a:p>
            <a:pPr>
              <a:defRPr/>
            </a:pPr>
            <a:endParaRPr lang="en-US"/>
          </a:p>
        </p:txBody>
      </p:sp>
      <p:sp>
        <p:nvSpPr>
          <p:cNvPr id="23249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defRPr>
            </a:lvl1pPr>
          </a:lstStyle>
          <a:p>
            <a:pPr>
              <a:defRPr/>
            </a:pPr>
            <a:fld id="{B1310920-46A5-4492-992B-9D904ADFA6C5}" type="slidenum">
              <a:rPr lang="en-US"/>
              <a:pPr>
                <a:defRPr/>
              </a:pPr>
              <a:t>‹#›</a:t>
            </a:fld>
            <a:endParaRPr lang="en-US"/>
          </a:p>
        </p:txBody>
      </p:sp>
      <p:sp>
        <p:nvSpPr>
          <p:cNvPr id="23249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79"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588" y="0"/>
            <a:ext cx="9148762" cy="6851650"/>
            <a:chOff x="1" y="0"/>
            <a:chExt cx="5763" cy="4316"/>
          </a:xfrm>
        </p:grpSpPr>
        <p:sp>
          <p:nvSpPr>
            <p:cNvPr id="23245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2059" name="Group 6"/>
            <p:cNvGrpSpPr>
              <a:grpSpLocks/>
            </p:cNvGrpSpPr>
            <p:nvPr/>
          </p:nvGrpSpPr>
          <p:grpSpPr bwMode="auto">
            <a:xfrm>
              <a:off x="288" y="0"/>
              <a:ext cx="5098" cy="4316"/>
              <a:chOff x="288" y="0"/>
              <a:chExt cx="5098" cy="4316"/>
            </a:xfrm>
          </p:grpSpPr>
          <p:sp>
            <p:nvSpPr>
              <p:cNvPr id="23245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5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23246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6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7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7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3247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3247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23247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3247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23247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7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7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nvGrpSpPr>
            <p:cNvPr id="2071" name="Group 31"/>
            <p:cNvGrpSpPr>
              <a:grpSpLocks/>
            </p:cNvGrpSpPr>
            <p:nvPr/>
          </p:nvGrpSpPr>
          <p:grpSpPr bwMode="auto">
            <a:xfrm>
              <a:off x="1" y="392"/>
              <a:ext cx="5758" cy="1571"/>
              <a:chOff x="1" y="392"/>
              <a:chExt cx="5758" cy="1571"/>
            </a:xfrm>
          </p:grpSpPr>
          <p:sp>
            <p:nvSpPr>
              <p:cNvPr id="23248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8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8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8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sp>
            <p:nvSpPr>
              <p:cNvPr id="23248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endParaRPr>
              </a:p>
            </p:txBody>
          </p:sp>
        </p:grpSp>
        <p:sp>
          <p:nvSpPr>
            <p:cNvPr id="23248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sp>
          <p:nvSpPr>
            <p:cNvPr id="23248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endParaRPr>
            </a:p>
          </p:txBody>
        </p:sp>
      </p:grpSp>
      <p:sp>
        <p:nvSpPr>
          <p:cNvPr id="23248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3248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effectLst>
                  <a:outerShdw blurRad="38100" dist="38100" dir="2700000" algn="tl">
                    <a:srgbClr val="000000"/>
                  </a:outerShdw>
                </a:effectLst>
              </a:defRPr>
            </a:lvl1pPr>
          </a:lstStyle>
          <a:p>
            <a:pPr>
              <a:defRPr/>
            </a:pPr>
            <a:endParaRPr lang="en-US">
              <a:solidFill>
                <a:srgbClr val="FFFFFF"/>
              </a:solidFill>
            </a:endParaRPr>
          </a:p>
        </p:txBody>
      </p:sp>
      <p:sp>
        <p:nvSpPr>
          <p:cNvPr id="23248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ffectLst>
                  <a:outerShdw blurRad="38100" dist="38100" dir="2700000" algn="tl">
                    <a:srgbClr val="000000"/>
                  </a:outerShdw>
                </a:effectLst>
              </a:defRPr>
            </a:lvl1pPr>
          </a:lstStyle>
          <a:p>
            <a:pPr>
              <a:defRPr/>
            </a:pPr>
            <a:endParaRPr lang="en-US">
              <a:solidFill>
                <a:srgbClr val="FFFFFF"/>
              </a:solidFill>
            </a:endParaRPr>
          </a:p>
        </p:txBody>
      </p:sp>
      <p:sp>
        <p:nvSpPr>
          <p:cNvPr id="23249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ffectLst>
                  <a:outerShdw blurRad="38100" dist="38100" dir="2700000" algn="tl">
                    <a:srgbClr val="000000"/>
                  </a:outerShdw>
                </a:effectLst>
              </a:defRPr>
            </a:lvl1pPr>
          </a:lstStyle>
          <a:p>
            <a:pPr>
              <a:defRPr/>
            </a:pPr>
            <a:fld id="{14E77DB3-C685-41C1-9F76-8D5AB3209B1B}" type="slidenum">
              <a:rPr lang="en-US">
                <a:solidFill>
                  <a:srgbClr val="FFFFFF"/>
                </a:solidFill>
              </a:rPr>
              <a:pPr>
                <a:defRPr/>
              </a:pPr>
              <a:t>‹#›</a:t>
            </a:fld>
            <a:endParaRPr lang="en-US">
              <a:solidFill>
                <a:srgbClr val="FFFFFF"/>
              </a:solidFill>
            </a:endParaRPr>
          </a:p>
        </p:txBody>
      </p:sp>
      <p:sp>
        <p:nvSpPr>
          <p:cNvPr id="23249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2166073"/>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eaLnBrk="1" hangingPunct="1">
              <a:defRPr/>
            </a:pPr>
            <a:endParaRPr lang="en-US" altLang="en-US" b="0">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eaLnBrk="1" hangingPunct="1">
              <a:defRPr/>
            </a:pPr>
            <a:endParaRPr lang="en-US" altLang="en-US" b="0">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1" hangingPunct="1">
              <a:defRPr/>
            </a:pPr>
            <a:fld id="{F004D66B-5CB6-41FD-BDB2-EDE938DD8FDD}" type="slidenum">
              <a:rPr lang="en-US" altLang="en-US" b="0">
                <a:latin typeface="Arial" charset="0"/>
                <a:cs typeface="Arial" charset="0"/>
              </a:rPr>
              <a:pPr eaLnBrk="1" hangingPunct="1">
                <a:defRPr/>
              </a:pPr>
              <a:t>‹#›</a:t>
            </a:fld>
            <a:endParaRPr lang="en-US" altLang="en-US" b="0">
              <a:latin typeface="Arial" charset="0"/>
              <a:cs typeface="Arial" charset="0"/>
            </a:endParaRPr>
          </a:p>
        </p:txBody>
      </p:sp>
    </p:spTree>
    <p:extLst>
      <p:ext uri="{BB962C8B-B14F-4D97-AF65-F5344CB8AC3E}">
        <p14:creationId xmlns:p14="http://schemas.microsoft.com/office/powerpoint/2010/main" val="276361129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blossom@cga.harvar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gis.harvard.edu/training/non-credit-training/intro-gis-sroh-interns" TargetMode="External"/><Relationship Id="rId2" Type="http://schemas.openxmlformats.org/officeDocument/2006/relationships/hyperlink" Target="http://gis.harvard.edu/"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gis.harvard.edu/training/non-credit-training/intro-gis-sroh-interns" TargetMode="External"/><Relationship Id="rId2" Type="http://schemas.openxmlformats.org/officeDocument/2006/relationships/hyperlink" Target="http://gis.harvard.edu/"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676400"/>
            <a:ext cx="7772400" cy="2895600"/>
          </a:xfrm>
        </p:spPr>
        <p:txBody>
          <a:bodyPr>
            <a:normAutofit fontScale="90000"/>
          </a:bodyPr>
          <a:lstStyle/>
          <a:p>
            <a:pPr eaLnBrk="1" hangingPunct="1">
              <a:defRPr/>
            </a:pPr>
            <a:r>
              <a:rPr lang="en-US" sz="6600" dirty="0" smtClean="0"/>
              <a:t>Introduction to Mapping and Geographic Information Systems</a:t>
            </a:r>
          </a:p>
        </p:txBody>
      </p:sp>
      <p:sp>
        <p:nvSpPr>
          <p:cNvPr id="2052" name="Rectangle 4"/>
          <p:cNvSpPr>
            <a:spLocks noGrp="1" noChangeArrowheads="1"/>
          </p:cNvSpPr>
          <p:nvPr>
            <p:ph type="subTitle" idx="1"/>
          </p:nvPr>
        </p:nvSpPr>
        <p:spPr>
          <a:xfrm>
            <a:off x="1371600" y="5181600"/>
            <a:ext cx="6400800" cy="2057400"/>
          </a:xfrm>
        </p:spPr>
        <p:txBody>
          <a:bodyPr/>
          <a:lstStyle/>
          <a:p>
            <a:pPr eaLnBrk="1" hangingPunct="1">
              <a:lnSpc>
                <a:spcPct val="80000"/>
              </a:lnSpc>
              <a:defRPr/>
            </a:pPr>
            <a:endParaRPr lang="en-US" sz="1800" dirty="0" smtClean="0"/>
          </a:p>
          <a:p>
            <a:pPr eaLnBrk="1" hangingPunct="1">
              <a:lnSpc>
                <a:spcPct val="80000"/>
              </a:lnSpc>
              <a:defRPr/>
            </a:pPr>
            <a:r>
              <a:rPr lang="en-US" sz="1800" dirty="0" smtClean="0"/>
              <a:t>Jeff Blossom</a:t>
            </a:r>
          </a:p>
          <a:p>
            <a:pPr eaLnBrk="1" hangingPunct="1">
              <a:lnSpc>
                <a:spcPct val="80000"/>
              </a:lnSpc>
              <a:defRPr/>
            </a:pPr>
            <a:r>
              <a:rPr lang="en-US" sz="1800" dirty="0" smtClean="0">
                <a:hlinkClick r:id="rId3"/>
              </a:rPr>
              <a:t>jblossom@cga.harvard.edu</a:t>
            </a:r>
            <a:endParaRPr lang="en-US" sz="1800" dirty="0" smtClean="0"/>
          </a:p>
          <a:p>
            <a:pPr eaLnBrk="1" hangingPunct="1">
              <a:lnSpc>
                <a:spcPct val="80000"/>
              </a:lnSpc>
              <a:defRPr/>
            </a:pPr>
            <a:r>
              <a:rPr lang="en-US" sz="1800" dirty="0" smtClean="0"/>
              <a:t>Harvard University </a:t>
            </a:r>
          </a:p>
          <a:p>
            <a:pPr eaLnBrk="1" hangingPunct="1">
              <a:lnSpc>
                <a:spcPct val="80000"/>
              </a:lnSpc>
              <a:defRPr/>
            </a:pPr>
            <a:r>
              <a:rPr lang="en-US" sz="1800" dirty="0" smtClean="0"/>
              <a:t>gis.harvard.edu</a:t>
            </a:r>
          </a:p>
          <a:p>
            <a:pPr eaLnBrk="1" hangingPunct="1">
              <a:lnSpc>
                <a:spcPct val="80000"/>
              </a:lnSpc>
              <a:defRPr/>
            </a:pPr>
            <a:endParaRPr lang="en-US" sz="1800" dirty="0" smtClean="0"/>
          </a:p>
        </p:txBody>
      </p:sp>
      <p:pic>
        <p:nvPicPr>
          <p:cNvPr id="3076" name="Picture 5" descr="CGA_logo_transparent"/>
          <p:cNvPicPr>
            <a:picLocks noChangeAspect="1" noChangeArrowheads="1"/>
          </p:cNvPicPr>
          <p:nvPr/>
        </p:nvPicPr>
        <p:blipFill>
          <a:blip r:embed="rId4" cstate="print">
            <a:clrChange>
              <a:clrFrom>
                <a:srgbClr val="FDFDFD"/>
              </a:clrFrom>
              <a:clrTo>
                <a:srgbClr val="FDFDFD">
                  <a:alpha val="0"/>
                </a:srgbClr>
              </a:clrTo>
            </a:clrChange>
            <a:lum bright="-18000" contrast="30000"/>
          </a:blip>
          <a:srcRect/>
          <a:stretch>
            <a:fillRect/>
          </a:stretch>
        </p:blipFill>
        <p:spPr bwMode="auto">
          <a:xfrm>
            <a:off x="228600" y="381000"/>
            <a:ext cx="2362200" cy="849313"/>
          </a:xfrm>
          <a:prstGeom prst="rect">
            <a:avLst/>
          </a:prstGeom>
          <a:noFill/>
          <a:ln w="9525">
            <a:noFill/>
            <a:miter lim="800000"/>
            <a:headEnd/>
            <a:tailEnd/>
          </a:ln>
        </p:spPr>
      </p:pic>
      <p:sp>
        <p:nvSpPr>
          <p:cNvPr id="2054" name="Rectangle 6"/>
          <p:cNvSpPr>
            <a:spLocks noChangeArrowheads="1"/>
          </p:cNvSpPr>
          <p:nvPr/>
        </p:nvSpPr>
        <p:spPr bwMode="auto">
          <a:xfrm>
            <a:off x="609600" y="4191000"/>
            <a:ext cx="7772400" cy="1111250"/>
          </a:xfrm>
          <a:prstGeom prst="rect">
            <a:avLst/>
          </a:prstGeom>
          <a:noFill/>
          <a:ln w="9525">
            <a:noFill/>
            <a:miter lim="800000"/>
            <a:headEnd/>
            <a:tailEnd/>
          </a:ln>
          <a:effectLst/>
        </p:spPr>
        <p:txBody>
          <a:bodyPr anchor="b" anchorCtr="1"/>
          <a:lstStyle/>
          <a:p>
            <a:pPr algn="ctr" eaLnBrk="1" hangingPunct="1">
              <a:defRPr/>
            </a:pPr>
            <a:r>
              <a:rPr lang="en-US" sz="2400" dirty="0" smtClean="0">
                <a:solidFill>
                  <a:schemeClr val="tx2"/>
                </a:solidFill>
                <a:effectLst>
                  <a:outerShdw blurRad="38100" dist="38100" dir="2700000" algn="tl">
                    <a:srgbClr val="000000"/>
                  </a:outerShdw>
                </a:effectLst>
                <a:latin typeface="Arial" charset="0"/>
              </a:rPr>
              <a:t>WORKSHOP FOR THE SROH INTERNS</a:t>
            </a:r>
            <a:endParaRPr lang="en-US" sz="2400" dirty="0">
              <a:solidFill>
                <a:schemeClr val="tx2"/>
              </a:solidFill>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3400" y="457200"/>
            <a:ext cx="8382000" cy="4530725"/>
          </a:xfrm>
          <a:prstGeom prst="rect">
            <a:avLst/>
          </a:prstGeom>
          <a:noFill/>
          <a:ln w="9525">
            <a:noFill/>
            <a:miter lim="800000"/>
            <a:headEnd/>
            <a:tailEnd/>
          </a:ln>
        </p:spPr>
        <p:txBody>
          <a:bodyPr/>
          <a:lstStyle/>
          <a:p>
            <a:pPr marL="342900" indent="-342900" algn="ctr">
              <a:spcBef>
                <a:spcPct val="20000"/>
              </a:spcBef>
              <a:buClr>
                <a:srgbClr val="FFFFCC"/>
              </a:buClr>
              <a:buSzPct val="60000"/>
              <a:buFont typeface="Wingdings" pitchFamily="2" charset="2"/>
              <a:buNone/>
            </a:pPr>
            <a:r>
              <a:rPr lang="en-US" sz="2000" b="0" dirty="0" smtClean="0">
                <a:solidFill>
                  <a:srgbClr val="FFFF00"/>
                </a:solidFill>
              </a:rPr>
              <a:t>Hands on </a:t>
            </a:r>
            <a:r>
              <a:rPr lang="en-US" sz="2000" b="0" dirty="0" smtClean="0">
                <a:solidFill>
                  <a:srgbClr val="FFFF00"/>
                </a:solidFill>
              </a:rPr>
              <a:t>exercise:  Create a list of locations in a spreadsheet, </a:t>
            </a:r>
          </a:p>
          <a:p>
            <a:pPr marL="342900" indent="-342900" algn="ctr">
              <a:spcBef>
                <a:spcPct val="20000"/>
              </a:spcBef>
              <a:buClr>
                <a:srgbClr val="FFFFCC"/>
              </a:buClr>
              <a:buSzPct val="60000"/>
              <a:buFont typeface="Wingdings" pitchFamily="2" charset="2"/>
              <a:buNone/>
            </a:pPr>
            <a:r>
              <a:rPr lang="en-US" sz="2000" b="0" dirty="0" smtClean="0">
                <a:solidFill>
                  <a:srgbClr val="FFFF00"/>
                </a:solidFill>
              </a:rPr>
              <a:t>and map the locations using Batc</a:t>
            </a:r>
            <a:r>
              <a:rPr lang="en-US" sz="2000" b="0" dirty="0" smtClean="0">
                <a:solidFill>
                  <a:srgbClr val="FFFF00"/>
                </a:solidFill>
              </a:rPr>
              <a:t>hGeo.com</a:t>
            </a:r>
          </a:p>
          <a:p>
            <a:pPr marL="342900" indent="-342900" algn="ctr">
              <a:spcBef>
                <a:spcPct val="20000"/>
              </a:spcBef>
              <a:buClr>
                <a:srgbClr val="FFFFCC"/>
              </a:buClr>
              <a:buSzPct val="60000"/>
              <a:buFont typeface="Wingdings" pitchFamily="2" charset="2"/>
              <a:buNone/>
            </a:pPr>
            <a:endParaRPr lang="en-US" sz="2000" b="0" dirty="0">
              <a:solidFill>
                <a:srgbClr val="FFFF00"/>
              </a:solidFill>
            </a:endParaRPr>
          </a:p>
          <a:p>
            <a:pPr marL="342900" indent="-342900" algn="ctr">
              <a:spcBef>
                <a:spcPct val="20000"/>
              </a:spcBef>
              <a:buClr>
                <a:srgbClr val="FFFFCC"/>
              </a:buClr>
              <a:buSzPct val="60000"/>
              <a:buFont typeface="Wingdings" pitchFamily="2" charset="2"/>
              <a:buNone/>
            </a:pPr>
            <a:r>
              <a:rPr lang="en-US" sz="2000" b="0" dirty="0" smtClean="0">
                <a:solidFill>
                  <a:srgbClr val="FFFF00"/>
                </a:solidFill>
              </a:rPr>
              <a:t>Geocoding:  The process of turning information into locations on a map.</a:t>
            </a:r>
            <a:endParaRPr lang="en-US" sz="2000" b="0" dirty="0">
              <a:solidFill>
                <a:srgbClr val="FFFF00"/>
              </a:solidFill>
            </a:endParaRPr>
          </a:p>
        </p:txBody>
      </p:sp>
    </p:spTree>
    <p:extLst>
      <p:ext uri="{BB962C8B-B14F-4D97-AF65-F5344CB8AC3E}">
        <p14:creationId xmlns:p14="http://schemas.microsoft.com/office/powerpoint/2010/main" val="45671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4" name="Rectangle 6"/>
          <p:cNvSpPr>
            <a:spLocks noChangeArrowheads="1"/>
          </p:cNvSpPr>
          <p:nvPr/>
        </p:nvSpPr>
        <p:spPr bwMode="auto">
          <a:xfrm>
            <a:off x="304800" y="-76200"/>
            <a:ext cx="8382000" cy="1139825"/>
          </a:xfrm>
          <a:prstGeom prst="rect">
            <a:avLst/>
          </a:prstGeom>
          <a:noFill/>
          <a:ln w="9525">
            <a:noFill/>
            <a:miter lim="800000"/>
            <a:headEnd/>
            <a:tailEnd/>
          </a:ln>
          <a:effectLst/>
        </p:spPr>
        <p:txBody>
          <a:bodyPr anchor="ctr" anchorCtr="1"/>
          <a:lstStyle/>
          <a:p>
            <a:pPr algn="ctr" eaLnBrk="1" hangingPunct="1">
              <a:defRPr/>
            </a:pPr>
            <a:r>
              <a:rPr lang="en-US" sz="2400" b="0" dirty="0">
                <a:solidFill>
                  <a:schemeClr val="tx2"/>
                </a:solidFill>
                <a:effectLst>
                  <a:outerShdw blurRad="38100" dist="38100" dir="2700000" algn="tl">
                    <a:srgbClr val="000000"/>
                  </a:outerShdw>
                </a:effectLst>
                <a:latin typeface="Arial" charset="0"/>
              </a:rPr>
              <a:t>What is a Google Map?</a:t>
            </a:r>
            <a:br>
              <a:rPr lang="en-US" sz="2400" b="0" dirty="0">
                <a:solidFill>
                  <a:schemeClr val="tx2"/>
                </a:solidFill>
                <a:effectLst>
                  <a:outerShdw blurRad="38100" dist="38100" dir="2700000" algn="tl">
                    <a:srgbClr val="000000"/>
                  </a:outerShdw>
                </a:effectLst>
                <a:latin typeface="Arial" charset="0"/>
              </a:rPr>
            </a:br>
            <a:r>
              <a:rPr lang="en-US" sz="2000" b="0" dirty="0">
                <a:effectLst>
                  <a:outerShdw blurRad="38100" dist="38100" dir="2700000" algn="tl">
                    <a:srgbClr val="000000"/>
                  </a:outerShdw>
                </a:effectLst>
                <a:latin typeface="Arial" charset="0"/>
              </a:rPr>
              <a:t>Maps.google.com - interactive street, satellite, terrain maps and more.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44" y="876300"/>
            <a:ext cx="7160936"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88" y="867457"/>
            <a:ext cx="7680048" cy="577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55663"/>
            <a:ext cx="7815025" cy="579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838200"/>
            <a:ext cx="80676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876300"/>
            <a:ext cx="80676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ppt_x"/>
                                          </p:val>
                                        </p:tav>
                                        <p:tav tm="100000">
                                          <p:val>
                                            <p:strVal val="#ppt_x"/>
                                          </p:val>
                                        </p:tav>
                                      </p:tavLst>
                                    </p:anim>
                                    <p:anim calcmode="lin" valueType="num">
                                      <p:cBhvr additive="base">
                                        <p:cTn id="20"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28600" y="2898775"/>
            <a:ext cx="8382000" cy="1139825"/>
          </a:xfrm>
          <a:prstGeom prst="rect">
            <a:avLst/>
          </a:prstGeom>
          <a:noFill/>
          <a:ln w="9525">
            <a:noFill/>
            <a:miter lim="800000"/>
            <a:headEnd/>
            <a:tailEnd/>
          </a:ln>
          <a:effectLst/>
        </p:spPr>
        <p:txBody>
          <a:bodyPr anchor="ctr" anchorCtr="1"/>
          <a:lstStyle/>
          <a:p>
            <a:pPr algn="ctr" eaLnBrk="1" hangingPunct="1">
              <a:defRPr/>
            </a:pPr>
            <a:r>
              <a:rPr lang="en-US" sz="2800" b="0" dirty="0" smtClean="0">
                <a:effectLst>
                  <a:outerShdw blurRad="38100" dist="38100" dir="2700000" algn="tl">
                    <a:srgbClr val="000000"/>
                  </a:outerShdw>
                </a:effectLst>
                <a:latin typeface="Arial" charset="0"/>
              </a:rPr>
              <a:t>Google Maps Exercise</a:t>
            </a:r>
          </a:p>
          <a:p>
            <a:pPr lvl="1" algn="ctr" eaLnBrk="1" hangingPunct="1">
              <a:defRPr/>
            </a:pPr>
            <a:endParaRPr lang="en-US" sz="2800" b="0" dirty="0" smtClean="0">
              <a:effectLst>
                <a:outerShdw blurRad="38100" dist="38100" dir="2700000" algn="tl">
                  <a:srgbClr val="000000"/>
                </a:outerShdw>
              </a:effectLst>
              <a:latin typeface="Arial" charset="0"/>
            </a:endParaRPr>
          </a:p>
          <a:p>
            <a:pPr marL="457200" indent="-457200" eaLnBrk="1" hangingPunct="1">
              <a:buFont typeface="+mj-lt"/>
              <a:buAutoNum type="arabicPeriod"/>
              <a:defRPr/>
            </a:pPr>
            <a:r>
              <a:rPr lang="en-US" sz="2400" b="0" dirty="0">
                <a:effectLst>
                  <a:outerShdw blurRad="38100" dist="38100" dir="2700000" algn="tl">
                    <a:srgbClr val="000000"/>
                  </a:outerShdw>
                </a:effectLst>
                <a:latin typeface="Arial" charset="0"/>
              </a:rPr>
              <a:t>Open Google </a:t>
            </a:r>
            <a:r>
              <a:rPr lang="en-US" sz="2400" b="0" dirty="0" smtClean="0">
                <a:effectLst>
                  <a:outerShdw blurRad="38100" dist="38100" dir="2700000" algn="tl">
                    <a:srgbClr val="000000"/>
                  </a:outerShdw>
                </a:effectLst>
                <a:latin typeface="Arial" charset="0"/>
              </a:rPr>
              <a:t>Chrome by clicking Start </a:t>
            </a:r>
            <a:r>
              <a:rPr lang="en-US" sz="2400" b="0" dirty="0">
                <a:effectLst>
                  <a:outerShdw blurRad="38100" dist="38100" dir="2700000" algn="tl">
                    <a:srgbClr val="000000"/>
                  </a:outerShdw>
                </a:effectLst>
                <a:latin typeface="Arial" charset="0"/>
              </a:rPr>
              <a:t>&gt; All Programs &gt; Google Chrome &gt; Google Chrome</a:t>
            </a:r>
          </a:p>
          <a:p>
            <a:pPr lvl="1" indent="-457200" eaLnBrk="1" hangingPunct="1">
              <a:buFont typeface="+mj-lt"/>
              <a:buAutoNum type="arabicPeriod"/>
              <a:defRPr/>
            </a:pPr>
            <a:endParaRPr lang="en-US" sz="2400" b="0" dirty="0">
              <a:effectLst>
                <a:outerShdw blurRad="38100" dist="38100" dir="2700000" algn="tl">
                  <a:srgbClr val="000000"/>
                </a:outerShdw>
              </a:effectLst>
              <a:latin typeface="Arial" charset="0"/>
            </a:endParaRPr>
          </a:p>
          <a:p>
            <a:pPr marL="0" lvl="1" eaLnBrk="1" hangingPunct="1">
              <a:defRPr/>
            </a:pPr>
            <a:r>
              <a:rPr lang="en-US" sz="2400" b="0" dirty="0" smtClean="0">
                <a:effectLst>
                  <a:outerShdw blurRad="38100" dist="38100" dir="2700000" algn="tl">
                    <a:srgbClr val="000000"/>
                  </a:outerShdw>
                </a:effectLst>
                <a:latin typeface="Arial" charset="0"/>
              </a:rPr>
              <a:t>2. Download </a:t>
            </a:r>
            <a:r>
              <a:rPr lang="en-US" sz="2400" b="0" dirty="0">
                <a:effectLst>
                  <a:outerShdw blurRad="38100" dist="38100" dir="2700000" algn="tl">
                    <a:srgbClr val="000000"/>
                  </a:outerShdw>
                </a:effectLst>
                <a:latin typeface="Arial" charset="0"/>
              </a:rPr>
              <a:t>the exercise by going to: </a:t>
            </a:r>
            <a:r>
              <a:rPr lang="en-US" sz="2400" b="0" dirty="0">
                <a:effectLst>
                  <a:outerShdw blurRad="38100" dist="38100" dir="2700000" algn="tl">
                    <a:srgbClr val="000000"/>
                  </a:outerShdw>
                </a:effectLst>
                <a:latin typeface="Arial" charset="0"/>
                <a:hlinkClick r:id="rId2"/>
              </a:rPr>
              <a:t>http://gis.harvard.edu</a:t>
            </a:r>
            <a:endParaRPr lang="en-US" sz="2400" b="0" dirty="0">
              <a:effectLst>
                <a:outerShdw blurRad="38100" dist="38100" dir="2700000" algn="tl">
                  <a:srgbClr val="000000"/>
                </a:outerShdw>
              </a:effectLst>
              <a:latin typeface="Arial" charset="0"/>
            </a:endParaRP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3.Click </a:t>
            </a:r>
            <a:r>
              <a:rPr lang="en-US" sz="2400" b="0" dirty="0">
                <a:effectLst>
                  <a:outerShdw blurRad="38100" dist="38100" dir="2700000" algn="tl">
                    <a:srgbClr val="000000"/>
                  </a:outerShdw>
                </a:effectLst>
                <a:latin typeface="Arial" charset="0"/>
              </a:rPr>
              <a:t>the </a:t>
            </a:r>
            <a:r>
              <a:rPr lang="en-US" sz="2400" b="0" dirty="0" smtClean="0">
                <a:effectLst>
                  <a:outerShdw blurRad="38100" dist="38100" dir="2700000" algn="tl">
                    <a:srgbClr val="000000"/>
                  </a:outerShdw>
                </a:effectLst>
                <a:latin typeface="Arial" charset="0"/>
              </a:rPr>
              <a:t>“</a:t>
            </a:r>
            <a:r>
              <a:rPr lang="nb-NO" sz="2400" b="0" dirty="0">
                <a:hlinkClick r:id="rId3"/>
              </a:rPr>
              <a:t>Intro to GIS for SROH interns</a:t>
            </a:r>
            <a:r>
              <a:rPr lang="en-US" sz="2400" b="0" dirty="0" smtClean="0">
                <a:effectLst>
                  <a:outerShdw blurRad="38100" dist="38100" dir="2700000" algn="tl">
                    <a:srgbClr val="000000"/>
                  </a:outerShdw>
                </a:effectLst>
                <a:latin typeface="Arial" charset="0"/>
              </a:rPr>
              <a:t>” </a:t>
            </a:r>
            <a:r>
              <a:rPr lang="en-US" sz="2400" b="0" dirty="0" smtClean="0">
                <a:effectLst>
                  <a:outerShdw blurRad="38100" dist="38100" dir="2700000" algn="tl">
                    <a:srgbClr val="000000"/>
                  </a:outerShdw>
                </a:effectLst>
                <a:latin typeface="Arial" charset="0"/>
              </a:rPr>
              <a:t>link.</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4. Click </a:t>
            </a:r>
            <a:r>
              <a:rPr lang="en-US" sz="2400" dirty="0" smtClean="0">
                <a:effectLst>
                  <a:outerShdw blurRad="38100" dist="38100" dir="2700000" algn="tl">
                    <a:srgbClr val="000000"/>
                  </a:outerShdw>
                </a:effectLst>
                <a:latin typeface="Arial" charset="0"/>
              </a:rPr>
              <a:t>Download </a:t>
            </a:r>
            <a:r>
              <a:rPr lang="en-US" sz="2400" dirty="0" smtClean="0">
                <a:effectLst>
                  <a:outerShdw blurRad="38100" dist="38100" dir="2700000" algn="tl">
                    <a:srgbClr val="000000"/>
                  </a:outerShdw>
                </a:effectLst>
                <a:latin typeface="Arial" charset="0"/>
              </a:rPr>
              <a:t>Google Maps Workshop </a:t>
            </a:r>
            <a:r>
              <a:rPr lang="en-US" sz="2400" dirty="0" smtClean="0">
                <a:effectLst>
                  <a:outerShdw blurRad="38100" dist="38100" dir="2700000" algn="tl">
                    <a:srgbClr val="000000"/>
                  </a:outerShdw>
                </a:effectLst>
                <a:latin typeface="Arial" charset="0"/>
              </a:rPr>
              <a:t>Materials</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5. Open the </a:t>
            </a:r>
            <a:r>
              <a:rPr lang="en-US" sz="2400" b="0" dirty="0" err="1" smtClean="0">
                <a:effectLst>
                  <a:outerShdw blurRad="38100" dist="38100" dir="2700000" algn="tl">
                    <a:srgbClr val="000000"/>
                  </a:outerShdw>
                </a:effectLst>
                <a:latin typeface="Arial" charset="0"/>
              </a:rPr>
              <a:t>Google_Workshop</a:t>
            </a:r>
            <a:r>
              <a:rPr lang="en-US" sz="2400" b="0" dirty="0" smtClean="0">
                <a:effectLst>
                  <a:outerShdw blurRad="38100" dist="38100" dir="2700000" algn="tl">
                    <a:srgbClr val="000000"/>
                  </a:outerShdw>
                </a:effectLst>
                <a:latin typeface="Arial" charset="0"/>
              </a:rPr>
              <a:t> zip file, and copy the 	contents to your Desktop.</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6. Open </a:t>
            </a:r>
            <a:r>
              <a:rPr lang="en-US" sz="2400" b="0" dirty="0">
                <a:effectLst>
                  <a:outerShdw blurRad="38100" dist="38100" dir="2700000" algn="tl">
                    <a:srgbClr val="000000"/>
                  </a:outerShdw>
                </a:effectLst>
                <a:latin typeface="Arial" charset="0"/>
              </a:rPr>
              <a:t>the </a:t>
            </a:r>
            <a:r>
              <a:rPr lang="en-US" sz="2400" b="0" dirty="0" smtClean="0">
                <a:effectLst>
                  <a:outerShdw blurRad="38100" dist="38100" dir="2700000" algn="tl">
                    <a:srgbClr val="000000"/>
                  </a:outerShdw>
                </a:effectLst>
                <a:latin typeface="Arial" charset="0"/>
              </a:rPr>
              <a:t>Gmaps_Exercise.pdf</a:t>
            </a:r>
            <a:endParaRPr lang="en-US" sz="2800" b="0" dirty="0" smtClean="0">
              <a:effectLst>
                <a:outerShdw blurRad="38100" dist="38100" dir="2700000" algn="tl">
                  <a:srgbClr val="000000"/>
                </a:outerShdw>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870592"/>
            <a:ext cx="561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600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0" y="277813"/>
            <a:ext cx="9144000" cy="1139825"/>
          </a:xfrm>
        </p:spPr>
        <p:txBody>
          <a:bodyPr/>
          <a:lstStyle/>
          <a:p>
            <a:pPr eaLnBrk="1" hangingPunct="1">
              <a:defRPr/>
            </a:pPr>
            <a:r>
              <a:rPr lang="en-US" sz="2800" dirty="0"/>
              <a:t>Google Maps, Earth, Fusion Tables, and </a:t>
            </a:r>
            <a:r>
              <a:rPr lang="en-US" sz="2800" dirty="0" err="1"/>
              <a:t>Mashups</a:t>
            </a:r>
            <a:r>
              <a:rPr lang="en-US" sz="3200" dirty="0" smtClean="0"/>
              <a:t/>
            </a:r>
            <a:br>
              <a:rPr lang="en-US" sz="3200" dirty="0" smtClean="0"/>
            </a:br>
            <a:r>
              <a:rPr lang="en-US" sz="2000" dirty="0" smtClean="0"/>
              <a:t>Differences and similarities</a:t>
            </a:r>
          </a:p>
        </p:txBody>
      </p:sp>
      <p:sp>
        <p:nvSpPr>
          <p:cNvPr id="257027" name="Rectangle 3"/>
          <p:cNvSpPr>
            <a:spLocks noGrp="1" noChangeArrowheads="1"/>
          </p:cNvSpPr>
          <p:nvPr>
            <p:ph type="body" idx="1"/>
          </p:nvPr>
        </p:nvSpPr>
        <p:spPr>
          <a:xfrm>
            <a:off x="0" y="1143000"/>
            <a:ext cx="9144000" cy="5334000"/>
          </a:xfrm>
        </p:spPr>
        <p:txBody>
          <a:bodyPr>
            <a:noAutofit/>
          </a:bodyPr>
          <a:lstStyle/>
          <a:p>
            <a:pPr eaLnBrk="1" hangingPunct="1">
              <a:lnSpc>
                <a:spcPct val="80000"/>
              </a:lnSpc>
              <a:defRPr/>
            </a:pPr>
            <a:r>
              <a:rPr lang="en-US" sz="1600" dirty="0" smtClean="0"/>
              <a:t>Google </a:t>
            </a:r>
            <a:r>
              <a:rPr lang="en-US" sz="1600" dirty="0" err="1" smtClean="0"/>
              <a:t>MyMaps</a:t>
            </a:r>
            <a:endParaRPr lang="en-US" sz="1600" dirty="0" smtClean="0"/>
          </a:p>
          <a:p>
            <a:pPr lvl="1" eaLnBrk="1" hangingPunct="1">
              <a:lnSpc>
                <a:spcPct val="80000"/>
              </a:lnSpc>
              <a:defRPr/>
            </a:pPr>
            <a:r>
              <a:rPr lang="en-US" sz="1600" dirty="0" smtClean="0"/>
              <a:t>A free web application (no software installation necessary)</a:t>
            </a:r>
          </a:p>
          <a:p>
            <a:pPr lvl="1" eaLnBrk="1" hangingPunct="1">
              <a:lnSpc>
                <a:spcPct val="80000"/>
              </a:lnSpc>
              <a:defRPr/>
            </a:pPr>
            <a:r>
              <a:rPr lang="en-US" sz="1600" dirty="0" smtClean="0"/>
              <a:t>2 dimensional map view, with street, satellite, terrain </a:t>
            </a:r>
            <a:r>
              <a:rPr lang="en-US" sz="1600" dirty="0" err="1" smtClean="0"/>
              <a:t>basemaps</a:t>
            </a:r>
            <a:endParaRPr lang="en-US" sz="1600" dirty="0" smtClean="0"/>
          </a:p>
          <a:p>
            <a:pPr lvl="1" eaLnBrk="1" hangingPunct="1">
              <a:lnSpc>
                <a:spcPct val="80000"/>
              </a:lnSpc>
              <a:defRPr/>
            </a:pPr>
            <a:r>
              <a:rPr lang="en-US" sz="1600" dirty="0" smtClean="0"/>
              <a:t>Allow for searching the Google gazetteer for places.</a:t>
            </a:r>
          </a:p>
          <a:p>
            <a:pPr lvl="1" eaLnBrk="1" hangingPunct="1">
              <a:lnSpc>
                <a:spcPct val="80000"/>
              </a:lnSpc>
              <a:defRPr/>
            </a:pPr>
            <a:r>
              <a:rPr lang="en-US" sz="1600" dirty="0" smtClean="0"/>
              <a:t>Data creation possible (points, lines, polygons), reads limited </a:t>
            </a:r>
            <a:r>
              <a:rPr lang="en-US" sz="1600" dirty="0" err="1" smtClean="0"/>
              <a:t>kml</a:t>
            </a:r>
            <a:r>
              <a:rPr lang="en-US" sz="1600" dirty="0" smtClean="0"/>
              <a:t>.</a:t>
            </a:r>
          </a:p>
          <a:p>
            <a:pPr lvl="1" eaLnBrk="1" hangingPunct="1">
              <a:lnSpc>
                <a:spcPct val="80000"/>
              </a:lnSpc>
              <a:defRPr/>
            </a:pPr>
            <a:r>
              <a:rPr lang="en-US" sz="1600" dirty="0" smtClean="0"/>
              <a:t>A selected set of map overlays and functions available.</a:t>
            </a:r>
          </a:p>
          <a:p>
            <a:pPr lvl="1" eaLnBrk="1" hangingPunct="1">
              <a:lnSpc>
                <a:spcPct val="80000"/>
              </a:lnSpc>
              <a:defRPr/>
            </a:pPr>
            <a:r>
              <a:rPr lang="en-US" sz="1600" dirty="0" smtClean="0"/>
              <a:t>Specific maps can be saved and shared easily on the web.</a:t>
            </a:r>
          </a:p>
          <a:p>
            <a:pPr eaLnBrk="1" hangingPunct="1">
              <a:lnSpc>
                <a:spcPct val="80000"/>
              </a:lnSpc>
              <a:defRPr/>
            </a:pPr>
            <a:r>
              <a:rPr lang="en-US" sz="1600" dirty="0" smtClean="0"/>
              <a:t>Google Earth</a:t>
            </a:r>
          </a:p>
          <a:p>
            <a:pPr lvl="1" eaLnBrk="1" hangingPunct="1">
              <a:lnSpc>
                <a:spcPct val="80000"/>
              </a:lnSpc>
              <a:defRPr/>
            </a:pPr>
            <a:r>
              <a:rPr lang="en-US" sz="1600" dirty="0" smtClean="0"/>
              <a:t>A free </a:t>
            </a:r>
            <a:r>
              <a:rPr lang="en-US" sz="1600" b="1" dirty="0" smtClean="0"/>
              <a:t>desktop</a:t>
            </a:r>
            <a:r>
              <a:rPr lang="en-US" sz="1600" dirty="0" smtClean="0"/>
              <a:t> application (downloading and installation necessary).</a:t>
            </a:r>
          </a:p>
          <a:p>
            <a:pPr lvl="1" eaLnBrk="1" hangingPunct="1">
              <a:lnSpc>
                <a:spcPct val="80000"/>
              </a:lnSpc>
              <a:defRPr/>
            </a:pPr>
            <a:r>
              <a:rPr lang="en-US" sz="1600" dirty="0" smtClean="0"/>
              <a:t>3 dimensional map view with satellite </a:t>
            </a:r>
            <a:r>
              <a:rPr lang="en-US" sz="1600" dirty="0" err="1" smtClean="0"/>
              <a:t>basemap</a:t>
            </a:r>
            <a:r>
              <a:rPr lang="en-US" sz="1600" dirty="0" smtClean="0"/>
              <a:t>, many map overlay layers, and a rich set of visualization tools.</a:t>
            </a:r>
          </a:p>
          <a:p>
            <a:pPr lvl="1" eaLnBrk="1" hangingPunct="1">
              <a:lnSpc>
                <a:spcPct val="80000"/>
              </a:lnSpc>
              <a:defRPr/>
            </a:pPr>
            <a:r>
              <a:rPr lang="en-US" sz="1600" dirty="0"/>
              <a:t>Allow for searching the Google gazetteer for places</a:t>
            </a:r>
            <a:r>
              <a:rPr lang="en-US" sz="1600" dirty="0" smtClean="0"/>
              <a:t>.</a:t>
            </a:r>
          </a:p>
          <a:p>
            <a:pPr lvl="1" eaLnBrk="1" hangingPunct="1">
              <a:lnSpc>
                <a:spcPct val="80000"/>
              </a:lnSpc>
              <a:defRPr/>
            </a:pPr>
            <a:r>
              <a:rPr lang="en-US" sz="1600" dirty="0" smtClean="0"/>
              <a:t>Data creation possible (points, lines, polygons).</a:t>
            </a:r>
          </a:p>
          <a:p>
            <a:pPr lvl="1" eaLnBrk="1" hangingPunct="1">
              <a:lnSpc>
                <a:spcPct val="80000"/>
              </a:lnSpc>
              <a:defRPr/>
            </a:pPr>
            <a:r>
              <a:rPr lang="en-US" sz="1600" dirty="0" smtClean="0"/>
              <a:t>Complex </a:t>
            </a:r>
            <a:r>
              <a:rPr lang="en-US" sz="1600" dirty="0" err="1" smtClean="0"/>
              <a:t>kml</a:t>
            </a:r>
            <a:r>
              <a:rPr lang="en-US" sz="1600" dirty="0" smtClean="0"/>
              <a:t> creation is possible.</a:t>
            </a:r>
          </a:p>
          <a:p>
            <a:pPr eaLnBrk="1" hangingPunct="1">
              <a:lnSpc>
                <a:spcPct val="80000"/>
              </a:lnSpc>
              <a:defRPr/>
            </a:pPr>
            <a:r>
              <a:rPr lang="en-US" sz="1600" dirty="0"/>
              <a:t>Google </a:t>
            </a:r>
            <a:r>
              <a:rPr lang="en-US" sz="1600" dirty="0" smtClean="0"/>
              <a:t>Fusion Tables</a:t>
            </a:r>
          </a:p>
          <a:p>
            <a:pPr lvl="1" eaLnBrk="1" hangingPunct="1">
              <a:lnSpc>
                <a:spcPct val="80000"/>
              </a:lnSpc>
              <a:defRPr/>
            </a:pPr>
            <a:r>
              <a:rPr lang="en-US" sz="1600" dirty="0" smtClean="0"/>
              <a:t>A free service allowing one to upload LOTS of tabular / spreadsheet data, and map it.</a:t>
            </a:r>
          </a:p>
          <a:p>
            <a:pPr eaLnBrk="1" hangingPunct="1">
              <a:lnSpc>
                <a:spcPct val="80000"/>
              </a:lnSpc>
              <a:defRPr/>
            </a:pPr>
            <a:r>
              <a:rPr lang="en-US" sz="1600" dirty="0" smtClean="0"/>
              <a:t>Google </a:t>
            </a:r>
            <a:r>
              <a:rPr lang="en-US" sz="1600" dirty="0"/>
              <a:t>Maps </a:t>
            </a:r>
            <a:r>
              <a:rPr lang="en-US" sz="1600" dirty="0" err="1"/>
              <a:t>Mashups</a:t>
            </a:r>
            <a:endParaRPr lang="en-US" sz="1600" dirty="0"/>
          </a:p>
          <a:p>
            <a:pPr lvl="1" eaLnBrk="1" hangingPunct="1">
              <a:lnSpc>
                <a:spcPct val="80000"/>
              </a:lnSpc>
              <a:defRPr/>
            </a:pPr>
            <a:r>
              <a:rPr lang="en-US" sz="1600" dirty="0"/>
              <a:t>A free service allowing one to </a:t>
            </a:r>
            <a:r>
              <a:rPr lang="en-US" sz="1600" b="1" dirty="0"/>
              <a:t>embed a Google Map into a web page</a:t>
            </a:r>
            <a:r>
              <a:rPr lang="en-US" sz="1600" dirty="0"/>
              <a:t>.</a:t>
            </a:r>
          </a:p>
          <a:p>
            <a:pPr lvl="1" eaLnBrk="1" hangingPunct="1">
              <a:lnSpc>
                <a:spcPct val="80000"/>
              </a:lnSpc>
              <a:defRPr/>
            </a:pPr>
            <a:r>
              <a:rPr lang="en-US" sz="1600" dirty="0"/>
              <a:t>2 dimensional map view, with street, satellite, terrain </a:t>
            </a:r>
            <a:r>
              <a:rPr lang="en-US" sz="1600" dirty="0" err="1"/>
              <a:t>basemaps</a:t>
            </a:r>
            <a:r>
              <a:rPr lang="en-US" sz="1600" dirty="0"/>
              <a:t>.</a:t>
            </a:r>
          </a:p>
          <a:p>
            <a:pPr lvl="1" eaLnBrk="1" hangingPunct="1">
              <a:lnSpc>
                <a:spcPct val="80000"/>
              </a:lnSpc>
              <a:defRPr/>
            </a:pPr>
            <a:r>
              <a:rPr lang="en-US" sz="1600" dirty="0"/>
              <a:t>Highly customizable to include everything in </a:t>
            </a:r>
            <a:r>
              <a:rPr lang="en-US" sz="1600" dirty="0" err="1"/>
              <a:t>MyMaps</a:t>
            </a:r>
            <a:r>
              <a:rPr lang="en-US" sz="1600" dirty="0"/>
              <a:t> and more.</a:t>
            </a:r>
          </a:p>
          <a:p>
            <a:pPr lvl="1" eaLnBrk="1" hangingPunct="1">
              <a:lnSpc>
                <a:spcPct val="80000"/>
              </a:lnSpc>
              <a:defRPr/>
            </a:pPr>
            <a:r>
              <a:rPr lang="en-US" sz="1600" dirty="0"/>
              <a:t>Customization requires using </a:t>
            </a:r>
            <a:r>
              <a:rPr lang="en-US" sz="1600" dirty="0" err="1"/>
              <a:t>javascript</a:t>
            </a:r>
            <a:r>
              <a:rPr lang="en-US" sz="1600" dirty="0"/>
              <a:t> and HTML. </a:t>
            </a:r>
          </a:p>
          <a:p>
            <a:pPr lvl="1" eaLnBrk="1" hangingPunct="1">
              <a:lnSpc>
                <a:spcPct val="80000"/>
              </a:lnSpc>
              <a:defRPr/>
            </a:pPr>
            <a:r>
              <a:rPr lang="en-US" sz="1600" dirty="0"/>
              <a:t>Requires access to a web-server to publish to the web.</a:t>
            </a:r>
          </a:p>
          <a:p>
            <a:pPr lvl="1" eaLnBrk="1" hangingPunct="1">
              <a:lnSpc>
                <a:spcPct val="80000"/>
              </a:lnSpc>
              <a:defRPr/>
            </a:pPr>
            <a:endParaRPr 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7027">
                                            <p:txEl>
                                              <p:pRg st="7" end="7"/>
                                            </p:txEl>
                                          </p:spTgt>
                                        </p:tgtEl>
                                        <p:attrNameLst>
                                          <p:attrName>style.visibility</p:attrName>
                                        </p:attrNameLst>
                                      </p:cBhvr>
                                      <p:to>
                                        <p:strVal val="visible"/>
                                      </p:to>
                                    </p:set>
                                    <p:anim calcmode="lin" valueType="num">
                                      <p:cBhvr additive="base">
                                        <p:cTn id="7" dur="500" fill="hold"/>
                                        <p:tgtEl>
                                          <p:spTgt spid="257027">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7027">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7027">
                                            <p:txEl>
                                              <p:pRg st="8" end="8"/>
                                            </p:txEl>
                                          </p:spTgt>
                                        </p:tgtEl>
                                        <p:attrNameLst>
                                          <p:attrName>style.visibility</p:attrName>
                                        </p:attrNameLst>
                                      </p:cBhvr>
                                      <p:to>
                                        <p:strVal val="visible"/>
                                      </p:to>
                                    </p:set>
                                    <p:anim calcmode="lin" valueType="num">
                                      <p:cBhvr additive="base">
                                        <p:cTn id="11" dur="500" fill="hold"/>
                                        <p:tgtEl>
                                          <p:spTgt spid="257027">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027">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7027">
                                            <p:txEl>
                                              <p:pRg st="9" end="9"/>
                                            </p:txEl>
                                          </p:spTgt>
                                        </p:tgtEl>
                                        <p:attrNameLst>
                                          <p:attrName>style.visibility</p:attrName>
                                        </p:attrNameLst>
                                      </p:cBhvr>
                                      <p:to>
                                        <p:strVal val="visible"/>
                                      </p:to>
                                    </p:set>
                                    <p:anim calcmode="lin" valueType="num">
                                      <p:cBhvr additive="base">
                                        <p:cTn id="15" dur="500" fill="hold"/>
                                        <p:tgtEl>
                                          <p:spTgt spid="257027">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7027">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7027">
                                            <p:txEl>
                                              <p:pRg st="10" end="10"/>
                                            </p:txEl>
                                          </p:spTgt>
                                        </p:tgtEl>
                                        <p:attrNameLst>
                                          <p:attrName>style.visibility</p:attrName>
                                        </p:attrNameLst>
                                      </p:cBhvr>
                                      <p:to>
                                        <p:strVal val="visible"/>
                                      </p:to>
                                    </p:set>
                                    <p:anim calcmode="lin" valueType="num">
                                      <p:cBhvr additive="base">
                                        <p:cTn id="19" dur="500" fill="hold"/>
                                        <p:tgtEl>
                                          <p:spTgt spid="257027">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7027">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7027">
                                            <p:txEl>
                                              <p:pRg st="11" end="11"/>
                                            </p:txEl>
                                          </p:spTgt>
                                        </p:tgtEl>
                                        <p:attrNameLst>
                                          <p:attrName>style.visibility</p:attrName>
                                        </p:attrNameLst>
                                      </p:cBhvr>
                                      <p:to>
                                        <p:strVal val="visible"/>
                                      </p:to>
                                    </p:set>
                                    <p:anim calcmode="lin" valueType="num">
                                      <p:cBhvr additive="base">
                                        <p:cTn id="23" dur="500" fill="hold"/>
                                        <p:tgtEl>
                                          <p:spTgt spid="257027">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7027">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7027">
                                            <p:txEl>
                                              <p:pRg st="12" end="12"/>
                                            </p:txEl>
                                          </p:spTgt>
                                        </p:tgtEl>
                                        <p:attrNameLst>
                                          <p:attrName>style.visibility</p:attrName>
                                        </p:attrNameLst>
                                      </p:cBhvr>
                                      <p:to>
                                        <p:strVal val="visible"/>
                                      </p:to>
                                    </p:set>
                                    <p:anim calcmode="lin" valueType="num">
                                      <p:cBhvr additive="base">
                                        <p:cTn id="27" dur="500" fill="hold"/>
                                        <p:tgtEl>
                                          <p:spTgt spid="257027">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7027">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7027">
                                            <p:txEl>
                                              <p:pRg st="15" end="15"/>
                                            </p:txEl>
                                          </p:spTgt>
                                        </p:tgtEl>
                                        <p:attrNameLst>
                                          <p:attrName>style.visibility</p:attrName>
                                        </p:attrNameLst>
                                      </p:cBhvr>
                                      <p:to>
                                        <p:strVal val="visible"/>
                                      </p:to>
                                    </p:set>
                                    <p:anim calcmode="lin" valueType="num">
                                      <p:cBhvr additive="base">
                                        <p:cTn id="31" dur="500" fill="hold"/>
                                        <p:tgtEl>
                                          <p:spTgt spid="257027">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7027">
                                            <p:txEl>
                                              <p:pRg st="15" end="1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7027">
                                            <p:txEl>
                                              <p:pRg st="13" end="13"/>
                                            </p:txEl>
                                          </p:spTgt>
                                        </p:tgtEl>
                                        <p:attrNameLst>
                                          <p:attrName>style.visibility</p:attrName>
                                        </p:attrNameLst>
                                      </p:cBhvr>
                                      <p:to>
                                        <p:strVal val="visible"/>
                                      </p:to>
                                    </p:set>
                                    <p:anim calcmode="lin" valueType="num">
                                      <p:cBhvr additive="base">
                                        <p:cTn id="35" dur="500" fill="hold"/>
                                        <p:tgtEl>
                                          <p:spTgt spid="257027">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7027">
                                            <p:txEl>
                                              <p:pRg st="13" end="1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7027">
                                            <p:txEl>
                                              <p:pRg st="14" end="14"/>
                                            </p:txEl>
                                          </p:spTgt>
                                        </p:tgtEl>
                                        <p:attrNameLst>
                                          <p:attrName>style.visibility</p:attrName>
                                        </p:attrNameLst>
                                      </p:cBhvr>
                                      <p:to>
                                        <p:strVal val="visible"/>
                                      </p:to>
                                    </p:set>
                                    <p:anim calcmode="lin" valueType="num">
                                      <p:cBhvr additive="base">
                                        <p:cTn id="39" dur="500" fill="hold"/>
                                        <p:tgtEl>
                                          <p:spTgt spid="257027">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7027">
                                            <p:txEl>
                                              <p:pRg st="14" end="1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7027">
                                            <p:txEl>
                                              <p:pRg st="16" end="16"/>
                                            </p:txEl>
                                          </p:spTgt>
                                        </p:tgtEl>
                                        <p:attrNameLst>
                                          <p:attrName>style.visibility</p:attrName>
                                        </p:attrNameLst>
                                      </p:cBhvr>
                                      <p:to>
                                        <p:strVal val="visible"/>
                                      </p:to>
                                    </p:set>
                                    <p:anim calcmode="lin" valueType="num">
                                      <p:cBhvr additive="base">
                                        <p:cTn id="43" dur="500" fill="hold"/>
                                        <p:tgtEl>
                                          <p:spTgt spid="257027">
                                            <p:txEl>
                                              <p:pRg st="16" end="1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7027">
                                            <p:txEl>
                                              <p:pRg st="16" end="1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7027">
                                            <p:txEl>
                                              <p:pRg st="17" end="17"/>
                                            </p:txEl>
                                          </p:spTgt>
                                        </p:tgtEl>
                                        <p:attrNameLst>
                                          <p:attrName>style.visibility</p:attrName>
                                        </p:attrNameLst>
                                      </p:cBhvr>
                                      <p:to>
                                        <p:strVal val="visible"/>
                                      </p:to>
                                    </p:set>
                                    <p:anim calcmode="lin" valueType="num">
                                      <p:cBhvr additive="base">
                                        <p:cTn id="47" dur="500" fill="hold"/>
                                        <p:tgtEl>
                                          <p:spTgt spid="257027">
                                            <p:txEl>
                                              <p:pRg st="17" end="1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7027">
                                            <p:txEl>
                                              <p:pRg st="17" end="1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7027">
                                            <p:txEl>
                                              <p:pRg st="18" end="18"/>
                                            </p:txEl>
                                          </p:spTgt>
                                        </p:tgtEl>
                                        <p:attrNameLst>
                                          <p:attrName>style.visibility</p:attrName>
                                        </p:attrNameLst>
                                      </p:cBhvr>
                                      <p:to>
                                        <p:strVal val="visible"/>
                                      </p:to>
                                    </p:set>
                                    <p:anim calcmode="lin" valueType="num">
                                      <p:cBhvr additive="base">
                                        <p:cTn id="51" dur="500" fill="hold"/>
                                        <p:tgtEl>
                                          <p:spTgt spid="257027">
                                            <p:txEl>
                                              <p:pRg st="18" end="1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7027">
                                            <p:txEl>
                                              <p:pRg st="18" end="18"/>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7027">
                                            <p:txEl>
                                              <p:pRg st="19" end="19"/>
                                            </p:txEl>
                                          </p:spTgt>
                                        </p:tgtEl>
                                        <p:attrNameLst>
                                          <p:attrName>style.visibility</p:attrName>
                                        </p:attrNameLst>
                                      </p:cBhvr>
                                      <p:to>
                                        <p:strVal val="visible"/>
                                      </p:to>
                                    </p:set>
                                    <p:anim calcmode="lin" valueType="num">
                                      <p:cBhvr additive="base">
                                        <p:cTn id="55" dur="500" fill="hold"/>
                                        <p:tgtEl>
                                          <p:spTgt spid="257027">
                                            <p:txEl>
                                              <p:pRg st="19" end="1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7027">
                                            <p:txEl>
                                              <p:pRg st="19" end="19"/>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7027">
                                            <p:txEl>
                                              <p:pRg st="20" end="20"/>
                                            </p:txEl>
                                          </p:spTgt>
                                        </p:tgtEl>
                                        <p:attrNameLst>
                                          <p:attrName>style.visibility</p:attrName>
                                        </p:attrNameLst>
                                      </p:cBhvr>
                                      <p:to>
                                        <p:strVal val="visible"/>
                                      </p:to>
                                    </p:set>
                                    <p:anim calcmode="lin" valueType="num">
                                      <p:cBhvr additive="base">
                                        <p:cTn id="59" dur="500" fill="hold"/>
                                        <p:tgtEl>
                                          <p:spTgt spid="257027">
                                            <p:txEl>
                                              <p:pRg st="20" end="2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57027">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0" y="277813"/>
            <a:ext cx="9144000" cy="1139825"/>
          </a:xfrm>
        </p:spPr>
        <p:txBody>
          <a:bodyPr/>
          <a:lstStyle/>
          <a:p>
            <a:pPr eaLnBrk="1" hangingPunct="1">
              <a:defRPr/>
            </a:pPr>
            <a:r>
              <a:rPr lang="en-US" sz="3200" dirty="0" smtClean="0"/>
              <a:t>Google Maps, Earth, Fusion Tables, and </a:t>
            </a:r>
            <a:r>
              <a:rPr lang="en-US" sz="3200" dirty="0" err="1" smtClean="0"/>
              <a:t>Mashups</a:t>
            </a:r>
            <a:r>
              <a:rPr lang="en-US" sz="3200" dirty="0" smtClean="0"/>
              <a:t/>
            </a:r>
            <a:br>
              <a:rPr lang="en-US" sz="3200" dirty="0" smtClean="0"/>
            </a:br>
            <a:r>
              <a:rPr lang="en-US" sz="2800" dirty="0" smtClean="0"/>
              <a:t>Which one to use?</a:t>
            </a:r>
          </a:p>
        </p:txBody>
      </p:sp>
      <p:sp>
        <p:nvSpPr>
          <p:cNvPr id="331779" name="Rectangle 3"/>
          <p:cNvSpPr>
            <a:spLocks noGrp="1" noChangeArrowheads="1"/>
          </p:cNvSpPr>
          <p:nvPr>
            <p:ph type="body" idx="1"/>
          </p:nvPr>
        </p:nvSpPr>
        <p:spPr>
          <a:xfrm>
            <a:off x="0" y="1447800"/>
            <a:ext cx="9144000" cy="5334000"/>
          </a:xfrm>
        </p:spPr>
        <p:txBody>
          <a:bodyPr>
            <a:normAutofit fontScale="92500" lnSpcReduction="10000"/>
          </a:bodyPr>
          <a:lstStyle/>
          <a:p>
            <a:pPr eaLnBrk="1" hangingPunct="1">
              <a:lnSpc>
                <a:spcPct val="90000"/>
              </a:lnSpc>
              <a:defRPr/>
            </a:pPr>
            <a:r>
              <a:rPr lang="en-US" sz="2400" dirty="0" smtClean="0"/>
              <a:t>Google </a:t>
            </a:r>
            <a:r>
              <a:rPr lang="en-US" sz="2400" dirty="0" err="1" smtClean="0"/>
              <a:t>MyMaps</a:t>
            </a:r>
            <a:endParaRPr lang="en-US" sz="2400" dirty="0" smtClean="0"/>
          </a:p>
          <a:p>
            <a:pPr lvl="1" eaLnBrk="1" hangingPunct="1">
              <a:lnSpc>
                <a:spcPct val="90000"/>
              </a:lnSpc>
              <a:defRPr/>
            </a:pPr>
            <a:r>
              <a:rPr lang="en-US" sz="2000" dirty="0" smtClean="0"/>
              <a:t>Locating, measuring, or learning about the geography of a place.</a:t>
            </a:r>
          </a:p>
          <a:p>
            <a:pPr lvl="1" eaLnBrk="1" hangingPunct="1">
              <a:lnSpc>
                <a:spcPct val="90000"/>
              </a:lnSpc>
              <a:defRPr/>
            </a:pPr>
            <a:r>
              <a:rPr lang="en-US" sz="2000" dirty="0" smtClean="0"/>
              <a:t>If you want to share a map.</a:t>
            </a:r>
          </a:p>
          <a:p>
            <a:pPr lvl="1" eaLnBrk="1" hangingPunct="1">
              <a:lnSpc>
                <a:spcPct val="90000"/>
              </a:lnSpc>
              <a:defRPr/>
            </a:pPr>
            <a:r>
              <a:rPr lang="en-US" sz="2000" dirty="0" smtClean="0"/>
              <a:t>Communicate geographic information quickly.</a:t>
            </a:r>
          </a:p>
          <a:p>
            <a:pPr eaLnBrk="1" hangingPunct="1">
              <a:lnSpc>
                <a:spcPct val="90000"/>
              </a:lnSpc>
              <a:defRPr/>
            </a:pPr>
            <a:r>
              <a:rPr lang="en-US" sz="2400" dirty="0" smtClean="0"/>
              <a:t>Google Earth</a:t>
            </a:r>
          </a:p>
          <a:p>
            <a:pPr lvl="1" eaLnBrk="1" hangingPunct="1">
              <a:lnSpc>
                <a:spcPct val="90000"/>
              </a:lnSpc>
              <a:defRPr/>
            </a:pPr>
            <a:r>
              <a:rPr lang="en-US" sz="2000" dirty="0" smtClean="0"/>
              <a:t>Visualizing terrain, 3d buildings, historical imagery, and access to many thematic map layers. </a:t>
            </a:r>
          </a:p>
          <a:p>
            <a:pPr lvl="1" eaLnBrk="1" hangingPunct="1">
              <a:lnSpc>
                <a:spcPct val="90000"/>
              </a:lnSpc>
              <a:defRPr/>
            </a:pPr>
            <a:r>
              <a:rPr lang="en-US" sz="2000" dirty="0" smtClean="0"/>
              <a:t>Virtual tour creation (movies)</a:t>
            </a:r>
          </a:p>
          <a:p>
            <a:pPr lvl="1" eaLnBrk="1" hangingPunct="1">
              <a:lnSpc>
                <a:spcPct val="90000"/>
              </a:lnSpc>
              <a:defRPr/>
            </a:pPr>
            <a:r>
              <a:rPr lang="en-US" sz="2000" dirty="0" smtClean="0"/>
              <a:t>Small amounts of data collection, geocoding, and image geo-referencing.</a:t>
            </a:r>
          </a:p>
          <a:p>
            <a:pPr eaLnBrk="1" hangingPunct="1">
              <a:lnSpc>
                <a:spcPct val="90000"/>
              </a:lnSpc>
              <a:defRPr/>
            </a:pPr>
            <a:r>
              <a:rPr lang="en-US" sz="2400" dirty="0"/>
              <a:t>Google </a:t>
            </a:r>
            <a:r>
              <a:rPr lang="en-US" sz="2400" dirty="0" smtClean="0"/>
              <a:t>Fusion Tables</a:t>
            </a:r>
            <a:endParaRPr lang="en-US" sz="2400" dirty="0"/>
          </a:p>
          <a:p>
            <a:pPr lvl="1" eaLnBrk="1" hangingPunct="1">
              <a:lnSpc>
                <a:spcPct val="90000"/>
              </a:lnSpc>
              <a:defRPr/>
            </a:pPr>
            <a:r>
              <a:rPr lang="en-US" sz="2000" dirty="0" smtClean="0"/>
              <a:t>To map lots of tabular data, and allow others to load to the same table.</a:t>
            </a:r>
          </a:p>
          <a:p>
            <a:pPr lvl="1" eaLnBrk="1" hangingPunct="1">
              <a:lnSpc>
                <a:spcPct val="90000"/>
              </a:lnSpc>
              <a:defRPr/>
            </a:pPr>
            <a:r>
              <a:rPr lang="en-US" sz="2000" dirty="0" smtClean="0"/>
              <a:t>To make a quick thematic map</a:t>
            </a:r>
          </a:p>
          <a:p>
            <a:pPr lvl="1" eaLnBrk="1" hangingPunct="1">
              <a:lnSpc>
                <a:spcPct val="90000"/>
              </a:lnSpc>
              <a:defRPr/>
            </a:pPr>
            <a:r>
              <a:rPr lang="en-US" sz="2000" dirty="0" smtClean="0"/>
              <a:t>To link your data to other tables of information.</a:t>
            </a:r>
          </a:p>
          <a:p>
            <a:pPr eaLnBrk="1" hangingPunct="1">
              <a:lnSpc>
                <a:spcPct val="90000"/>
              </a:lnSpc>
              <a:defRPr/>
            </a:pPr>
            <a:r>
              <a:rPr lang="en-US" sz="2400" dirty="0"/>
              <a:t>Google Maps </a:t>
            </a:r>
            <a:r>
              <a:rPr lang="en-US" sz="2400" dirty="0" err="1"/>
              <a:t>Mashups</a:t>
            </a:r>
            <a:endParaRPr lang="en-US" sz="2400" dirty="0"/>
          </a:p>
          <a:p>
            <a:pPr lvl="1" eaLnBrk="1" hangingPunct="1">
              <a:lnSpc>
                <a:spcPct val="90000"/>
              </a:lnSpc>
              <a:defRPr/>
            </a:pPr>
            <a:r>
              <a:rPr lang="en-US" sz="2000" dirty="0"/>
              <a:t>Used to embed a map into a new or existing website.</a:t>
            </a:r>
          </a:p>
          <a:p>
            <a:pPr lvl="1" eaLnBrk="1" hangingPunct="1">
              <a:lnSpc>
                <a:spcPct val="90000"/>
              </a:lnSpc>
              <a:defRPr/>
            </a:pPr>
            <a:r>
              <a:rPr lang="en-US" sz="2000" dirty="0"/>
              <a:t>Create interactive web maps for your users. </a:t>
            </a:r>
          </a:p>
          <a:p>
            <a:pPr marL="457200" lvl="1" indent="0" eaLnBrk="1" hangingPunct="1">
              <a:lnSpc>
                <a:spcPct val="90000"/>
              </a:lnSpc>
              <a:buNone/>
              <a:defRPr/>
            </a:pPr>
            <a:endParaRPr lang="en-US" sz="20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1143000"/>
          </a:xfrm>
        </p:spPr>
        <p:txBody>
          <a:bodyPr/>
          <a:lstStyle/>
          <a:p>
            <a:pPr eaLnBrk="1" hangingPunct="1"/>
            <a:r>
              <a:rPr lang="en-US" altLang="en-US" b="1" smtClean="0"/>
              <a:t>What is GIS? </a:t>
            </a:r>
          </a:p>
        </p:txBody>
      </p:sp>
      <p:sp>
        <p:nvSpPr>
          <p:cNvPr id="3" name="Content Placeholder 2"/>
          <p:cNvSpPr>
            <a:spLocks noGrp="1"/>
          </p:cNvSpPr>
          <p:nvPr>
            <p:ph idx="1"/>
          </p:nvPr>
        </p:nvSpPr>
        <p:spPr>
          <a:xfrm>
            <a:off x="0" y="1447800"/>
            <a:ext cx="9144000" cy="5410200"/>
          </a:xfrm>
          <a:solidFill>
            <a:schemeClr val="tx1"/>
          </a:solidFill>
        </p:spPr>
        <p:txBody>
          <a:bodyPr>
            <a:normAutofit/>
          </a:bodyPr>
          <a:lstStyle/>
          <a:p>
            <a:pPr eaLnBrk="1" hangingPunct="1">
              <a:buFont typeface="Arial" charset="0"/>
              <a:buNone/>
              <a:defRPr/>
            </a:pPr>
            <a:r>
              <a:rPr lang="en-US" altLang="en-US" sz="3000" smtClean="0">
                <a:solidFill>
                  <a:schemeClr val="bg1"/>
                </a:solidFill>
                <a:latin typeface="Arial" charset="0"/>
              </a:rPr>
              <a:t>	Geographic Information System (GIS) defined:  </a:t>
            </a:r>
          </a:p>
          <a:p>
            <a:pPr eaLnBrk="1" hangingPunct="1">
              <a:buFont typeface="Arial" charset="0"/>
              <a:buNone/>
              <a:defRPr/>
            </a:pPr>
            <a:endParaRPr lang="en-US" altLang="en-US" sz="3000" smtClean="0">
              <a:solidFill>
                <a:schemeClr val="bg1"/>
              </a:solidFill>
              <a:latin typeface="Arial" charset="0"/>
            </a:endParaRPr>
          </a:p>
          <a:p>
            <a:pPr eaLnBrk="1" hangingPunct="1">
              <a:buFont typeface="Arial" charset="0"/>
              <a:buNone/>
              <a:defRPr/>
            </a:pPr>
            <a:r>
              <a:rPr lang="en-US" altLang="en-US" sz="3000" smtClean="0">
                <a:solidFill>
                  <a:schemeClr val="bg1"/>
                </a:solidFill>
                <a:latin typeface="Arial" charset="0"/>
              </a:rPr>
              <a:t>	A collection of computer hardware and software designed for </a:t>
            </a:r>
            <a:r>
              <a:rPr lang="en-US" altLang="en-US" sz="3000" smtClean="0">
                <a:solidFill>
                  <a:srgbClr val="00FF00"/>
                </a:solidFill>
                <a:latin typeface="Arial" charset="0"/>
              </a:rPr>
              <a:t>capturing</a:t>
            </a:r>
            <a:r>
              <a:rPr lang="en-US" altLang="en-US" sz="3000" smtClean="0">
                <a:solidFill>
                  <a:schemeClr val="bg1"/>
                </a:solidFill>
                <a:latin typeface="Arial" charset="0"/>
              </a:rPr>
              <a:t>,</a:t>
            </a:r>
            <a:r>
              <a:rPr lang="en-US" altLang="en-US" sz="3000" smtClean="0">
                <a:latin typeface="Arial" charset="0"/>
              </a:rPr>
              <a:t> </a:t>
            </a:r>
            <a:r>
              <a:rPr lang="en-US" altLang="en-US" sz="3000" smtClean="0">
                <a:solidFill>
                  <a:srgbClr val="FF0000"/>
                </a:solidFill>
                <a:latin typeface="Arial" charset="0"/>
              </a:rPr>
              <a:t>storing</a:t>
            </a:r>
            <a:r>
              <a:rPr lang="en-US" altLang="en-US" sz="3000" smtClean="0">
                <a:solidFill>
                  <a:schemeClr val="bg1"/>
                </a:solidFill>
                <a:latin typeface="Arial" charset="0"/>
              </a:rPr>
              <a:t>,</a:t>
            </a:r>
            <a:r>
              <a:rPr lang="en-US" altLang="en-US" sz="3000" smtClean="0">
                <a:latin typeface="Arial" charset="0"/>
              </a:rPr>
              <a:t> </a:t>
            </a:r>
            <a:r>
              <a:rPr lang="en-US" altLang="en-US" sz="3000" smtClean="0">
                <a:solidFill>
                  <a:srgbClr val="FFFF00"/>
                </a:solidFill>
                <a:latin typeface="Arial" charset="0"/>
              </a:rPr>
              <a:t>updating</a:t>
            </a:r>
            <a:r>
              <a:rPr lang="en-US" altLang="en-US" sz="3000" smtClean="0">
                <a:solidFill>
                  <a:schemeClr val="bg1"/>
                </a:solidFill>
                <a:latin typeface="Arial" charset="0"/>
              </a:rPr>
              <a:t>,</a:t>
            </a:r>
            <a:r>
              <a:rPr lang="en-US" altLang="en-US" sz="3000" smtClean="0">
                <a:latin typeface="Arial" charset="0"/>
              </a:rPr>
              <a:t>, </a:t>
            </a:r>
            <a:r>
              <a:rPr lang="en-US" altLang="en-US" sz="3000" smtClean="0">
                <a:solidFill>
                  <a:srgbClr val="FF3399"/>
                </a:solidFill>
                <a:latin typeface="Arial" charset="0"/>
              </a:rPr>
              <a:t>manipulating</a:t>
            </a:r>
            <a:r>
              <a:rPr lang="en-US" altLang="en-US" sz="3000" smtClean="0">
                <a:solidFill>
                  <a:schemeClr val="bg1"/>
                </a:solidFill>
                <a:latin typeface="Arial" charset="0"/>
              </a:rPr>
              <a:t>,</a:t>
            </a:r>
            <a:r>
              <a:rPr lang="en-US" altLang="en-US" sz="3000" smtClean="0">
                <a:latin typeface="Arial" charset="0"/>
              </a:rPr>
              <a:t> </a:t>
            </a:r>
            <a:r>
              <a:rPr lang="en-US" altLang="en-US" sz="3000" smtClean="0">
                <a:solidFill>
                  <a:srgbClr val="FF9900"/>
                </a:solidFill>
                <a:latin typeface="Arial" charset="0"/>
              </a:rPr>
              <a:t>analyzing</a:t>
            </a:r>
            <a:r>
              <a:rPr lang="en-US" altLang="en-US" sz="3000" smtClean="0">
                <a:solidFill>
                  <a:schemeClr val="bg1"/>
                </a:solidFill>
                <a:latin typeface="Arial" charset="0"/>
              </a:rPr>
              <a:t>,</a:t>
            </a:r>
            <a:r>
              <a:rPr lang="en-US" altLang="en-US" sz="3000" smtClean="0">
                <a:latin typeface="Arial" charset="0"/>
              </a:rPr>
              <a:t> </a:t>
            </a:r>
            <a:r>
              <a:rPr lang="en-US" altLang="en-US" sz="3000" smtClean="0">
                <a:solidFill>
                  <a:srgbClr val="00FFFF"/>
                </a:solidFill>
                <a:latin typeface="Arial" charset="0"/>
              </a:rPr>
              <a:t>displaying</a:t>
            </a:r>
            <a:r>
              <a:rPr lang="en-US" altLang="en-US" sz="3000" smtClean="0">
                <a:solidFill>
                  <a:schemeClr val="bg1"/>
                </a:solidFill>
                <a:latin typeface="Arial" charset="0"/>
              </a:rPr>
              <a:t>,</a:t>
            </a:r>
            <a:r>
              <a:rPr lang="en-US" altLang="en-US" sz="3000" smtClean="0">
                <a:solidFill>
                  <a:srgbClr val="00FFFF"/>
                </a:solidFill>
                <a:latin typeface="Arial" charset="0"/>
              </a:rPr>
              <a:t> </a:t>
            </a:r>
            <a:r>
              <a:rPr lang="en-US" altLang="en-US" sz="3000" smtClean="0">
                <a:solidFill>
                  <a:schemeClr val="bg1"/>
                </a:solidFill>
                <a:latin typeface="Arial" charset="0"/>
              </a:rPr>
              <a:t>and</a:t>
            </a:r>
            <a:r>
              <a:rPr lang="en-US" altLang="en-US" sz="3000" smtClean="0">
                <a:solidFill>
                  <a:srgbClr val="00FFFF"/>
                </a:solidFill>
                <a:latin typeface="Arial" charset="0"/>
              </a:rPr>
              <a:t> </a:t>
            </a:r>
            <a:r>
              <a:rPr lang="en-US" altLang="en-US" sz="3000" smtClean="0">
                <a:solidFill>
                  <a:srgbClr val="E46C0A"/>
                </a:solidFill>
                <a:latin typeface="Arial" charset="0"/>
              </a:rPr>
              <a:t>publishing</a:t>
            </a:r>
            <a:r>
              <a:rPr lang="en-US" altLang="en-US" sz="3000" smtClean="0">
                <a:latin typeface="Arial" charset="0"/>
              </a:rPr>
              <a:t> </a:t>
            </a:r>
            <a:r>
              <a:rPr lang="en-US" altLang="en-US" sz="3000" smtClean="0">
                <a:solidFill>
                  <a:schemeClr val="bg1"/>
                </a:solidFill>
                <a:latin typeface="Arial" charset="0"/>
              </a:rPr>
              <a:t>all forms of geographically referenced information.</a:t>
            </a:r>
          </a:p>
          <a:p>
            <a:pPr eaLnBrk="1" hangingPunct="1">
              <a:defRPr/>
            </a:pPr>
            <a:endParaRPr lang="en-US" altLang="en-US" sz="3000" smtClean="0">
              <a:solidFill>
                <a:schemeClr val="bg1"/>
              </a:solidFill>
              <a:effectLst>
                <a:outerShdw blurRad="38100" dist="38100" dir="2700000" algn="tl">
                  <a:srgbClr val="EEECE1"/>
                </a:outerShdw>
              </a:effectLst>
              <a:latin typeface="Arial" charset="0"/>
            </a:endParaRPr>
          </a:p>
          <a:p>
            <a:pPr marL="400050" lvl="1" indent="0" eaLnBrk="1" hangingPunct="1">
              <a:buFont typeface="Arial" charset="0"/>
              <a:buNone/>
              <a:defRPr/>
            </a:pPr>
            <a:r>
              <a:rPr lang="en-US" altLang="en-US" sz="3000" smtClean="0">
                <a:solidFill>
                  <a:schemeClr val="bg1"/>
                </a:solidFill>
                <a:latin typeface="Arial" charset="0"/>
              </a:rPr>
              <a:t>People performing different roles are required.</a:t>
            </a:r>
          </a:p>
          <a:p>
            <a:pPr marL="400050" lvl="1" indent="0" eaLnBrk="1" hangingPunct="1">
              <a:buFont typeface="Arial" charset="0"/>
              <a:buNone/>
              <a:defRPr/>
            </a:pPr>
            <a:r>
              <a:rPr lang="en-US" altLang="en-US" sz="3000" smtClean="0">
                <a:solidFill>
                  <a:schemeClr val="bg1"/>
                </a:solidFill>
                <a:latin typeface="Arial" charset="0"/>
              </a:rPr>
              <a:t>Common methodologies are applied within a GIS.</a:t>
            </a:r>
          </a:p>
        </p:txBody>
      </p:sp>
      <p:sp>
        <p:nvSpPr>
          <p:cNvPr id="71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0C3F15ED-A93D-4F38-9C9B-28BFA3267A60}" type="slidenum">
              <a:rPr lang="en-US" altLang="en-US" sz="1200" smtClean="0">
                <a:solidFill>
                  <a:srgbClr val="898989"/>
                </a:solidFill>
                <a:latin typeface="Arial" charset="0"/>
              </a:rPr>
              <a:pPr eaLnBrk="1" hangingPunct="1">
                <a:spcBef>
                  <a:spcPct val="0"/>
                </a:spcBef>
                <a:buFontTx/>
                <a:buNone/>
              </a:pPr>
              <a:t>15</a:t>
            </a:fld>
            <a:endParaRPr lang="en-US" altLang="en-US" sz="1200" smtClean="0">
              <a:solidFill>
                <a:srgbClr val="898989"/>
              </a:solidFill>
              <a:latin typeface="Arial" charset="0"/>
            </a:endParaRPr>
          </a:p>
        </p:txBody>
      </p:sp>
    </p:spTree>
    <p:extLst>
      <p:ext uri="{BB962C8B-B14F-4D97-AF65-F5344CB8AC3E}">
        <p14:creationId xmlns:p14="http://schemas.microsoft.com/office/powerpoint/2010/main" val="1970043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http://www.ambassadormaps.com/dry_erase_wall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t>What is GIS?</a:t>
            </a:r>
            <a:br>
              <a:rPr lang="en-US" b="1" dirty="0" smtClean="0"/>
            </a:br>
            <a:r>
              <a:rPr lang="en-US" dirty="0" smtClean="0"/>
              <a:t>(Geographic Information Systems)</a:t>
            </a:r>
            <a:endParaRPr lang="en-US" dirty="0"/>
          </a:p>
        </p:txBody>
      </p:sp>
      <p:sp>
        <p:nvSpPr>
          <p:cNvPr id="8196" name="TextBox 9"/>
          <p:cNvSpPr txBox="1">
            <a:spLocks noChangeArrowheads="1"/>
          </p:cNvSpPr>
          <p:nvPr/>
        </p:nvSpPr>
        <p:spPr bwMode="auto">
          <a:xfrm>
            <a:off x="838200" y="1600200"/>
            <a:ext cx="7696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smtClean="0">
                <a:solidFill>
                  <a:prstClr val="black"/>
                </a:solidFill>
                <a:latin typeface="Arial" charset="0"/>
                <a:cs typeface="Arial" charset="0"/>
              </a:rPr>
              <a:t>A </a:t>
            </a:r>
            <a:r>
              <a:rPr lang="en-US" altLang="en-US" sz="2800" smtClean="0">
                <a:solidFill>
                  <a:srgbClr val="0000FF"/>
                </a:solidFill>
                <a:latin typeface="Arial" charset="0"/>
                <a:cs typeface="Arial" charset="0"/>
              </a:rPr>
              <a:t>pan-able</a:t>
            </a:r>
            <a:r>
              <a:rPr lang="en-US" altLang="en-US" sz="2800" smtClean="0">
                <a:solidFill>
                  <a:prstClr val="black"/>
                </a:solidFill>
                <a:latin typeface="Arial" charset="0"/>
                <a:cs typeface="Arial" charset="0"/>
              </a:rPr>
              <a:t> and </a:t>
            </a:r>
            <a:r>
              <a:rPr lang="en-US" altLang="en-US" sz="2800" smtClean="0">
                <a:solidFill>
                  <a:srgbClr val="0000FF"/>
                </a:solidFill>
                <a:latin typeface="Arial" charset="0"/>
                <a:cs typeface="Arial" charset="0"/>
              </a:rPr>
              <a:t>zoom-able</a:t>
            </a:r>
            <a:r>
              <a:rPr lang="en-US" altLang="en-US" sz="2800" smtClean="0">
                <a:solidFill>
                  <a:prstClr val="black"/>
                </a:solidFill>
                <a:latin typeface="Arial" charset="0"/>
                <a:cs typeface="Arial" charset="0"/>
              </a:rPr>
              <a:t> map </a:t>
            </a:r>
            <a:r>
              <a:rPr lang="en-US" altLang="en-US" sz="2800" b="0" smtClean="0">
                <a:solidFill>
                  <a:prstClr val="black"/>
                </a:solidFill>
                <a:latin typeface="Arial" charset="0"/>
                <a:cs typeface="Arial" charset="0"/>
              </a:rPr>
              <a:t>– so that little girl can see places above Argentina and Chile.</a:t>
            </a:r>
          </a:p>
        </p:txBody>
      </p:sp>
      <p:pic>
        <p:nvPicPr>
          <p:cNvPr id="8197" name="Picture 14" descr="http://blog.flabell.com/wp-content/uploads/2009/07/zoom_pan_map_vie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124200"/>
            <a:ext cx="49688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66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l" eaLnBrk="1" hangingPunct="1"/>
            <a:r>
              <a:rPr lang="en-US" altLang="en-US" sz="3000" b="1" smtClean="0"/>
              <a:t>An </a:t>
            </a:r>
            <a:r>
              <a:rPr lang="en-US" altLang="en-US" sz="3000" b="1" smtClean="0">
                <a:solidFill>
                  <a:srgbClr val="0000FF"/>
                </a:solidFill>
              </a:rPr>
              <a:t>intelligent</a:t>
            </a:r>
            <a:r>
              <a:rPr lang="en-US" altLang="en-US" sz="3000" b="1" smtClean="0"/>
              <a:t> map to answer your questions: </a:t>
            </a:r>
            <a:r>
              <a:rPr lang="en-US" altLang="en-US" sz="3000" smtClean="0"/>
              <a:t/>
            </a:r>
            <a:br>
              <a:rPr lang="en-US" altLang="en-US" sz="3000" smtClean="0"/>
            </a:br>
            <a:r>
              <a:rPr lang="en-US" altLang="en-US" sz="3000" i="1" smtClean="0"/>
              <a:t>How to get from place A to place B (</a:t>
            </a:r>
            <a:r>
              <a:rPr lang="en-US" altLang="en-US" sz="3000" i="1" smtClean="0">
                <a:solidFill>
                  <a:srgbClr val="0000FF"/>
                </a:solidFill>
              </a:rPr>
              <a:t>network routing</a:t>
            </a:r>
            <a:r>
              <a:rPr lang="en-US" altLang="en-US" sz="3000" i="1" smtClean="0"/>
              <a:t>)?</a:t>
            </a:r>
          </a:p>
        </p:txBody>
      </p:sp>
      <p:pic>
        <p:nvPicPr>
          <p:cNvPr id="9219" name="Picture 2" descr="http://www2.laptopgpsworld.com/images/uploads/iguidance-2009-traffic-pattern-004-20100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47825"/>
            <a:ext cx="58388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1"/>
          <p:cNvSpPr txBox="1">
            <a:spLocks noChangeArrowheads="1"/>
          </p:cNvSpPr>
          <p:nvPr/>
        </p:nvSpPr>
        <p:spPr bwMode="auto">
          <a:xfrm>
            <a:off x="1917700" y="2371725"/>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smtClean="0">
                <a:solidFill>
                  <a:prstClr val="black"/>
                </a:solidFill>
                <a:latin typeface="Arial" charset="0"/>
                <a:cs typeface="Arial" charset="0"/>
              </a:rPr>
              <a:t>A</a:t>
            </a:r>
          </a:p>
        </p:txBody>
      </p:sp>
      <p:sp>
        <p:nvSpPr>
          <p:cNvPr id="9221" name="TextBox 4"/>
          <p:cNvSpPr txBox="1">
            <a:spLocks noChangeArrowheads="1"/>
          </p:cNvSpPr>
          <p:nvPr/>
        </p:nvSpPr>
        <p:spPr bwMode="auto">
          <a:xfrm>
            <a:off x="3276600" y="5334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smtClean="0">
                <a:solidFill>
                  <a:prstClr val="black"/>
                </a:solidFill>
                <a:latin typeface="Arial" charset="0"/>
                <a:cs typeface="Arial" charset="0"/>
              </a:rPr>
              <a:t>B</a:t>
            </a:r>
          </a:p>
        </p:txBody>
      </p:sp>
      <p:sp>
        <p:nvSpPr>
          <p:cNvPr id="9222" name="TextBox 5"/>
          <p:cNvSpPr txBox="1">
            <a:spLocks noChangeArrowheads="1"/>
          </p:cNvSpPr>
          <p:nvPr/>
        </p:nvSpPr>
        <p:spPr bwMode="auto">
          <a:xfrm>
            <a:off x="4813300" y="2347913"/>
            <a:ext cx="444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smtClean="0">
                <a:solidFill>
                  <a:prstClr val="black"/>
                </a:solidFill>
                <a:latin typeface="Arial" charset="0"/>
                <a:cs typeface="Arial" charset="0"/>
              </a:rPr>
              <a:t>A</a:t>
            </a:r>
          </a:p>
        </p:txBody>
      </p:sp>
      <p:sp>
        <p:nvSpPr>
          <p:cNvPr id="9223" name="TextBox 6"/>
          <p:cNvSpPr txBox="1">
            <a:spLocks noChangeArrowheads="1"/>
          </p:cNvSpPr>
          <p:nvPr/>
        </p:nvSpPr>
        <p:spPr bwMode="auto">
          <a:xfrm>
            <a:off x="5778500" y="5334000"/>
            <a:ext cx="44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smtClean="0">
                <a:solidFill>
                  <a:prstClr val="black"/>
                </a:solidFill>
                <a:latin typeface="Arial" charset="0"/>
                <a:cs typeface="Arial" charset="0"/>
              </a:rPr>
              <a:t>B</a:t>
            </a:r>
          </a:p>
        </p:txBody>
      </p:sp>
      <p:pic>
        <p:nvPicPr>
          <p:cNvPr id="9224" name="Picture 4" descr="C:\Users\jblossom\AppData\Local\Microsoft\Windows\Temporary Internet Files\Content.IE5\VJ2GNEZA\512px-UnderConstruction.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30480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183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l" eaLnBrk="1" hangingPunct="1"/>
            <a:r>
              <a:rPr lang="en-US" altLang="en-US" sz="3000" b="1" smtClean="0"/>
              <a:t>An </a:t>
            </a:r>
            <a:r>
              <a:rPr lang="en-US" altLang="en-US" sz="3000" b="1" smtClean="0">
                <a:solidFill>
                  <a:srgbClr val="0000FF"/>
                </a:solidFill>
              </a:rPr>
              <a:t>intelligent</a:t>
            </a:r>
            <a:r>
              <a:rPr lang="en-US" altLang="en-US" sz="3000" b="1" smtClean="0"/>
              <a:t> map to answer your questions: </a:t>
            </a:r>
            <a:br>
              <a:rPr lang="en-US" altLang="en-US" sz="3000" b="1" smtClean="0"/>
            </a:br>
            <a:r>
              <a:rPr lang="en-US" altLang="en-US" sz="3000" i="1" smtClean="0"/>
              <a:t>What exist at the same location (</a:t>
            </a:r>
            <a:r>
              <a:rPr lang="en-US" altLang="en-US" sz="3000" i="1" smtClean="0">
                <a:solidFill>
                  <a:srgbClr val="0000FF"/>
                </a:solidFill>
              </a:rPr>
              <a:t>overlay</a:t>
            </a:r>
            <a:r>
              <a:rPr lang="en-US" altLang="en-US" sz="3000" i="1" smtClean="0"/>
              <a:t>)?</a:t>
            </a:r>
          </a:p>
        </p:txBody>
      </p:sp>
      <p:pic>
        <p:nvPicPr>
          <p:cNvPr id="10243" name="Picture 4" descr="http://terraordo.com/files/3412/6094/5132/google_over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1628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354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3213" y="-76200"/>
            <a:ext cx="8229600" cy="1143000"/>
          </a:xfrm>
        </p:spPr>
        <p:txBody>
          <a:bodyPr/>
          <a:lstStyle/>
          <a:p>
            <a:pPr algn="l" eaLnBrk="1" hangingPunct="1"/>
            <a:r>
              <a:rPr lang="en-US" altLang="en-US" sz="3000" b="1" smtClean="0"/>
              <a:t>An </a:t>
            </a:r>
            <a:r>
              <a:rPr lang="en-US" altLang="en-US" sz="3000" b="1" smtClean="0">
                <a:solidFill>
                  <a:srgbClr val="0000FF"/>
                </a:solidFill>
              </a:rPr>
              <a:t>intelligent</a:t>
            </a:r>
            <a:r>
              <a:rPr lang="en-US" altLang="en-US" sz="3000" b="1" smtClean="0"/>
              <a:t> map to answer your questions: </a:t>
            </a:r>
            <a:r>
              <a:rPr lang="en-US" altLang="en-US" sz="3000" smtClean="0"/>
              <a:t/>
            </a:r>
            <a:br>
              <a:rPr lang="en-US" altLang="en-US" sz="3000" smtClean="0"/>
            </a:br>
            <a:r>
              <a:rPr lang="en-US" altLang="en-US" sz="3000" i="1" smtClean="0"/>
              <a:t>Where are the </a:t>
            </a:r>
            <a:r>
              <a:rPr lang="en-US" altLang="en-US" sz="3000" i="1" smtClean="0">
                <a:solidFill>
                  <a:srgbClr val="0000FF"/>
                </a:solidFill>
              </a:rPr>
              <a:t>hot spots ?</a:t>
            </a:r>
            <a:endParaRPr lang="en-US" altLang="en-US" sz="3000" i="1" smtClean="0"/>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052513"/>
            <a:ext cx="6630987" cy="580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gis.harvard.edu/sites/default/files/styles/large/public/blm1.png?itok=XTTKBfn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86106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915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533400" y="762000"/>
            <a:ext cx="8382000" cy="4530725"/>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60000"/>
              <a:buFont typeface="Wingdings" pitchFamily="2" charset="2"/>
              <a:buNone/>
              <a:defRPr/>
            </a:pPr>
            <a:r>
              <a:rPr lang="en-US" sz="2200" b="0">
                <a:solidFill>
                  <a:srgbClr val="FFFFFF"/>
                </a:solidFill>
                <a:effectLst>
                  <a:outerShdw blurRad="38100" dist="38100" dir="2700000" algn="tl">
                    <a:srgbClr val="000000"/>
                  </a:outerShdw>
                </a:effectLst>
              </a:rPr>
              <a:t>Maps are a form of communication that show:</a:t>
            </a:r>
          </a:p>
          <a:p>
            <a:pPr marL="742950" lvl="1" indent="-285750" eaLnBrk="1" hangingPunct="1">
              <a:spcBef>
                <a:spcPct val="20000"/>
              </a:spcBef>
              <a:buClr>
                <a:srgbClr val="FFFFFF"/>
              </a:buClr>
              <a:defRPr/>
            </a:pPr>
            <a:r>
              <a:rPr lang="en-US" sz="2200" b="0">
                <a:solidFill>
                  <a:srgbClr val="FFFF00"/>
                </a:solidFill>
                <a:effectLst>
                  <a:outerShdw blurRad="38100" dist="38100" dir="2700000" algn="tl">
                    <a:srgbClr val="000000"/>
                  </a:outerShdw>
                </a:effectLst>
              </a:rPr>
              <a:t>Geographic context</a:t>
            </a:r>
          </a:p>
          <a:p>
            <a:pPr marL="342900" indent="-342900" eaLnBrk="1" hangingPunct="1">
              <a:spcBef>
                <a:spcPct val="20000"/>
              </a:spcBef>
              <a:buClr>
                <a:srgbClr val="FFFFCC"/>
              </a:buClr>
              <a:buSzPct val="60000"/>
              <a:buFont typeface="Wingdings" pitchFamily="2" charset="2"/>
              <a:buChar char="n"/>
              <a:defRPr/>
            </a:pPr>
            <a:endParaRPr lang="en-US" sz="2200" b="0">
              <a:solidFill>
                <a:srgbClr val="FFFF00"/>
              </a:solidFill>
              <a:effectLst>
                <a:outerShdw blurRad="38100" dist="38100" dir="2700000" algn="tl">
                  <a:srgbClr val="000000"/>
                </a:outerShdw>
              </a:effectLst>
            </a:endParaRPr>
          </a:p>
        </p:txBody>
      </p:sp>
      <p:sp>
        <p:nvSpPr>
          <p:cNvPr id="269315" name="Rectangle 3"/>
          <p:cNvSpPr>
            <a:spLocks noChangeArrowheads="1"/>
          </p:cNvSpPr>
          <p:nvPr/>
        </p:nvSpPr>
        <p:spPr bwMode="auto">
          <a:xfrm>
            <a:off x="304800" y="-76200"/>
            <a:ext cx="8382000" cy="1139825"/>
          </a:xfrm>
          <a:prstGeom prst="rect">
            <a:avLst/>
          </a:prstGeom>
          <a:noFill/>
          <a:ln w="9525">
            <a:noFill/>
            <a:miter lim="800000"/>
            <a:headEnd/>
            <a:tailEnd/>
          </a:ln>
          <a:effectLst/>
        </p:spPr>
        <p:txBody>
          <a:bodyPr anchor="ctr" anchorCtr="1"/>
          <a:lstStyle/>
          <a:p>
            <a:pPr algn="ctr" eaLnBrk="1" hangingPunct="1">
              <a:defRPr/>
            </a:pPr>
            <a:r>
              <a:rPr lang="en-US" sz="2800" b="0">
                <a:solidFill>
                  <a:srgbClr val="CCECFF"/>
                </a:solidFill>
                <a:effectLst>
                  <a:outerShdw blurRad="38100" dist="38100" dir="2700000" algn="tl">
                    <a:srgbClr val="000000"/>
                  </a:outerShdw>
                </a:effectLst>
                <a:latin typeface="Arial" charset="0"/>
              </a:rPr>
              <a:t>Why Maps?</a:t>
            </a:r>
          </a:p>
        </p:txBody>
      </p:sp>
      <p:grpSp>
        <p:nvGrpSpPr>
          <p:cNvPr id="2" name="Group 1"/>
          <p:cNvGrpSpPr/>
          <p:nvPr/>
        </p:nvGrpSpPr>
        <p:grpSpPr>
          <a:xfrm>
            <a:off x="304800" y="1620689"/>
            <a:ext cx="8458200" cy="5205413"/>
            <a:chOff x="342900" y="826293"/>
            <a:chExt cx="8458200" cy="5205413"/>
          </a:xfrm>
        </p:grpSpPr>
        <p:pic>
          <p:nvPicPr>
            <p:cNvPr id="6" name="Picture 5"/>
            <p:cNvPicPr>
              <a:picLocks noChangeAspect="1" noChangeArrowheads="1"/>
            </p:cNvPicPr>
            <p:nvPr/>
          </p:nvPicPr>
          <p:blipFill>
            <a:blip r:embed="rId3" cstate="print"/>
            <a:srcRect/>
            <a:stretch>
              <a:fillRect/>
            </a:stretch>
          </p:blipFill>
          <p:spPr bwMode="auto">
            <a:xfrm>
              <a:off x="342900" y="826293"/>
              <a:ext cx="8458200" cy="5205413"/>
            </a:xfrm>
            <a:prstGeom prst="rect">
              <a:avLst/>
            </a:prstGeom>
            <a:noFill/>
            <a:ln w="9525">
              <a:noFill/>
              <a:miter lim="800000"/>
              <a:headEnd/>
              <a:tailEnd/>
            </a:ln>
          </p:spPr>
        </p:pic>
        <p:sp>
          <p:nvSpPr>
            <p:cNvPr id="7" name="TextBox 5"/>
            <p:cNvSpPr txBox="1">
              <a:spLocks noChangeArrowheads="1"/>
            </p:cNvSpPr>
            <p:nvPr/>
          </p:nvSpPr>
          <p:spPr bwMode="auto">
            <a:xfrm>
              <a:off x="1714500" y="2836068"/>
              <a:ext cx="762000" cy="276225"/>
            </a:xfrm>
            <a:prstGeom prst="rect">
              <a:avLst/>
            </a:prstGeom>
            <a:solidFill>
              <a:srgbClr val="FFC000"/>
            </a:solidFill>
            <a:ln w="9525">
              <a:noFill/>
              <a:miter lim="800000"/>
              <a:headEnd/>
              <a:tailEnd/>
            </a:ln>
          </p:spPr>
          <p:txBody>
            <a:bodyPr lIns="0" tIns="0" rIns="0" bIns="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solidFill>
                    <a:srgbClr val="DADADA">
                      <a:lumMod val="10000"/>
                    </a:srgbClr>
                  </a:solidFill>
                  <a:latin typeface="Calibri" pitchFamily="34" charset="0"/>
                </a:rPr>
                <a:t>Nevada</a:t>
              </a:r>
            </a:p>
          </p:txBody>
        </p:sp>
        <p:sp>
          <p:nvSpPr>
            <p:cNvPr id="8" name="TextBox 6"/>
            <p:cNvSpPr txBox="1">
              <a:spLocks noChangeArrowheads="1"/>
            </p:cNvSpPr>
            <p:nvPr/>
          </p:nvSpPr>
          <p:spPr bwMode="auto">
            <a:xfrm>
              <a:off x="4305300" y="3293268"/>
              <a:ext cx="762000" cy="276225"/>
            </a:xfrm>
            <a:prstGeom prst="rect">
              <a:avLst/>
            </a:prstGeom>
            <a:solidFill>
              <a:srgbClr val="FFC000"/>
            </a:solidFill>
            <a:ln w="9525">
              <a:noFill/>
              <a:miter lim="800000"/>
              <a:headEnd/>
              <a:tailEnd/>
            </a:ln>
          </p:spPr>
          <p:txBody>
            <a:bodyPr lIns="0" tIns="0" rIns="0" bIns="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solidFill>
                    <a:srgbClr val="DADADA">
                      <a:lumMod val="10000"/>
                    </a:srgbClr>
                  </a:solidFill>
                  <a:latin typeface="Calibri" pitchFamily="34" charset="0"/>
                </a:rPr>
                <a:t>Kansas</a:t>
              </a:r>
            </a:p>
          </p:txBody>
        </p:sp>
      </p:grpSp>
    </p:spTree>
    <p:extLst>
      <p:ext uri="{BB962C8B-B14F-4D97-AF65-F5344CB8AC3E}">
        <p14:creationId xmlns:p14="http://schemas.microsoft.com/office/powerpoint/2010/main" val="3118425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l" eaLnBrk="1" hangingPunct="1"/>
            <a:r>
              <a:rPr lang="en-US" altLang="en-US" sz="3000" b="1" smtClean="0"/>
              <a:t>A </a:t>
            </a:r>
            <a:r>
              <a:rPr lang="en-US" altLang="en-US" sz="3000" b="1" smtClean="0">
                <a:solidFill>
                  <a:srgbClr val="0000FF"/>
                </a:solidFill>
              </a:rPr>
              <a:t>spinning globe </a:t>
            </a:r>
            <a:r>
              <a:rPr lang="en-US" altLang="en-US" sz="3000" b="1" smtClean="0"/>
              <a:t>with </a:t>
            </a:r>
            <a:r>
              <a:rPr lang="en-US" altLang="en-US" sz="3000" b="1" smtClean="0">
                <a:solidFill>
                  <a:srgbClr val="0000FF"/>
                </a:solidFill>
              </a:rPr>
              <a:t>elevated terrain</a:t>
            </a:r>
            <a:r>
              <a:rPr lang="en-US" altLang="en-US" sz="3000" smtClean="0">
                <a:solidFill>
                  <a:srgbClr val="0000FF"/>
                </a:solidFill>
              </a:rPr>
              <a:t> </a:t>
            </a:r>
            <a:r>
              <a:rPr lang="en-US" altLang="en-US" sz="3000" smtClean="0"/>
              <a:t>– so to give you a realistic view of places on earth.</a:t>
            </a:r>
          </a:p>
        </p:txBody>
      </p:sp>
      <p:sp>
        <p:nvSpPr>
          <p:cNvPr id="12291" name="AutoShape 4" descr="zahipedia-google-ea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b="0" smtClean="0">
              <a:solidFill>
                <a:prstClr val="black"/>
              </a:solidFill>
              <a:latin typeface="Arial" charset="0"/>
              <a:cs typeface="Arial" charset="0"/>
            </a:endParaRPr>
          </a:p>
        </p:txBody>
      </p:sp>
      <p:sp>
        <p:nvSpPr>
          <p:cNvPr id="12292" name="AutoShape 6" descr="zahipedia-google-ea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b="0" smtClean="0">
              <a:solidFill>
                <a:prstClr val="black"/>
              </a:solidFill>
              <a:latin typeface="Arial" charset="0"/>
              <a:cs typeface="Arial" charset="0"/>
            </a:endParaRPr>
          </a:p>
        </p:txBody>
      </p:sp>
      <p:sp>
        <p:nvSpPr>
          <p:cNvPr id="12293" name="AutoShape 8" descr="zahipedia-google-ea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b="0" smtClean="0">
              <a:solidFill>
                <a:prstClr val="black"/>
              </a:solidFill>
              <a:latin typeface="Arial" charset="0"/>
              <a:cs typeface="Arial" charset="0"/>
            </a:endParaRPr>
          </a:p>
        </p:txBody>
      </p:sp>
      <p:pic>
        <p:nvPicPr>
          <p:cNvPr id="12294" name="Picture 14" descr="http://www.geosage.com/products/ELS2000_V2/3D/ELS2000_3D_Sample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43313"/>
            <a:ext cx="57150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descr="http://t3.gstatic.com/images?q=tbn:ANd9GcT-e6LKqvdRnwKKxrPQ25-oBdAWhEnFw6OBScVnoksT7DMYiG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33972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2" descr="http://www.newscientist.com/data/galleries/2009june30-topographical-map/ahimalayanglaci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20980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8"/>
          <p:cNvSpPr txBox="1">
            <a:spLocks noChangeArrowheads="1"/>
          </p:cNvSpPr>
          <p:nvPr/>
        </p:nvSpPr>
        <p:spPr bwMode="auto">
          <a:xfrm>
            <a:off x="6934200" y="6172200"/>
            <a:ext cx="1920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0" smtClean="0">
                <a:solidFill>
                  <a:prstClr val="black"/>
                </a:solidFill>
                <a:latin typeface="Arial" charset="0"/>
                <a:cs typeface="Arial" charset="0"/>
              </a:rPr>
              <a:t>… and more</a:t>
            </a:r>
          </a:p>
        </p:txBody>
      </p:sp>
    </p:spTree>
    <p:extLst>
      <p:ext uri="{BB962C8B-B14F-4D97-AF65-F5344CB8AC3E}">
        <p14:creationId xmlns:p14="http://schemas.microsoft.com/office/powerpoint/2010/main" val="1096465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3">
            <a:extLst>
              <a:ext uri="{28A0092B-C50C-407E-A947-70E740481C1C}">
                <a14:useLocalDpi xmlns:a14="http://schemas.microsoft.com/office/drawing/2010/main" val="0"/>
              </a:ext>
            </a:extLst>
          </a:blip>
          <a:srcRect t="11111"/>
          <a:stretch>
            <a:fillRect/>
          </a:stretch>
        </p:blipFill>
        <p:spPr bwMode="auto">
          <a:xfrm>
            <a:off x="1371600" y="1447800"/>
            <a:ext cx="6515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ctangle 10"/>
          <p:cNvSpPr>
            <a:spLocks noChangeArrowheads="1"/>
          </p:cNvSpPr>
          <p:nvPr/>
        </p:nvSpPr>
        <p:spPr bwMode="auto">
          <a:xfrm>
            <a:off x="152400" y="5867400"/>
            <a:ext cx="8305800" cy="1143000"/>
          </a:xfrm>
          <a:prstGeom prst="rect">
            <a:avLst/>
          </a:prstGeom>
          <a:noFill/>
          <a:ln w="9525">
            <a:noFill/>
            <a:miter lim="800000"/>
            <a:headEnd/>
            <a:tailEnd/>
          </a:ln>
          <a:effectLst/>
        </p:spPr>
        <p:txBody>
          <a:bodyPr/>
          <a:lstStyle/>
          <a:p>
            <a:pPr marL="342900" indent="-342900" algn="ctr" eaLnBrk="1" hangingPunct="1">
              <a:spcBef>
                <a:spcPct val="20000"/>
              </a:spcBef>
              <a:buClr>
                <a:srgbClr val="0000FF"/>
              </a:buClr>
              <a:buSzPct val="60000"/>
              <a:buFont typeface="Wingdings" pitchFamily="2" charset="2"/>
              <a:buNone/>
              <a:defRPr/>
            </a:pPr>
            <a:r>
              <a:rPr lang="en-US" sz="2000" b="0" dirty="0">
                <a:solidFill>
                  <a:prstClr val="black"/>
                </a:solidFill>
                <a:latin typeface="Calibri"/>
                <a:cs typeface="Arial" charset="0"/>
              </a:rPr>
              <a:t>   ** There are also other coordinate systems that use units of </a:t>
            </a:r>
            <a:r>
              <a:rPr lang="en-US" sz="2000" dirty="0">
                <a:solidFill>
                  <a:prstClr val="black"/>
                </a:solidFill>
                <a:latin typeface="Calibri"/>
                <a:cs typeface="Arial" charset="0"/>
              </a:rPr>
              <a:t>meters</a:t>
            </a:r>
            <a:r>
              <a:rPr lang="en-US" sz="2000" b="0" dirty="0">
                <a:solidFill>
                  <a:prstClr val="black"/>
                </a:solidFill>
                <a:latin typeface="Calibri"/>
                <a:cs typeface="Arial" charset="0"/>
              </a:rPr>
              <a:t> or </a:t>
            </a:r>
            <a:r>
              <a:rPr lang="en-US" sz="2000" dirty="0">
                <a:solidFill>
                  <a:prstClr val="black"/>
                </a:solidFill>
                <a:latin typeface="Calibri"/>
                <a:cs typeface="Arial" charset="0"/>
              </a:rPr>
              <a:t>feet</a:t>
            </a:r>
            <a:r>
              <a:rPr lang="en-US" sz="2000" b="0" dirty="0">
                <a:solidFill>
                  <a:prstClr val="black"/>
                </a:solidFill>
                <a:latin typeface="Calibri"/>
                <a:cs typeface="Arial" charset="0"/>
              </a:rPr>
              <a:t> instead of longitude and latitude **</a:t>
            </a:r>
          </a:p>
        </p:txBody>
      </p:sp>
      <p:sp>
        <p:nvSpPr>
          <p:cNvPr id="15364" name="Title 1"/>
          <p:cNvSpPr txBox="1">
            <a:spLocks/>
          </p:cNvSpPr>
          <p:nvPr/>
        </p:nvSpPr>
        <p:spPr bwMode="auto">
          <a:xfrm>
            <a:off x="228600" y="274638"/>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smtClean="0">
                <a:solidFill>
                  <a:prstClr val="black"/>
                </a:solidFill>
                <a:cs typeface="Arial" charset="0"/>
              </a:rPr>
              <a:t>Geographic</a:t>
            </a:r>
            <a:r>
              <a:rPr lang="en-US" altLang="en-US" sz="3600" b="0" smtClean="0">
                <a:solidFill>
                  <a:prstClr val="black"/>
                </a:solidFill>
                <a:cs typeface="Arial" charset="0"/>
              </a:rPr>
              <a:t> </a:t>
            </a:r>
            <a:r>
              <a:rPr lang="en-US" altLang="en-US" b="0" smtClean="0">
                <a:solidFill>
                  <a:prstClr val="black"/>
                </a:solidFill>
                <a:cs typeface="Arial" charset="0"/>
              </a:rPr>
              <a:t>Coordinate System – a common reference used to map things on Earth.</a:t>
            </a:r>
          </a:p>
        </p:txBody>
      </p:sp>
    </p:spTree>
    <p:extLst>
      <p:ext uri="{BB962C8B-B14F-4D97-AF65-F5344CB8AC3E}">
        <p14:creationId xmlns:p14="http://schemas.microsoft.com/office/powerpoint/2010/main" val="551863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228600" y="304800"/>
            <a:ext cx="8382000" cy="838200"/>
          </a:xfrm>
          <a:prstGeom prst="rect">
            <a:avLst/>
          </a:prstGeom>
          <a:noFill/>
          <a:ln w="9525">
            <a:noFill/>
            <a:miter lim="800000"/>
            <a:headEnd/>
            <a:tailEnd/>
          </a:ln>
          <a:effec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Clr>
                <a:srgbClr val="0000FF"/>
              </a:buClr>
              <a:buSzPct val="60000"/>
              <a:buFont typeface="Wingdings" pitchFamily="2" charset="2"/>
              <a:buNone/>
              <a:defRPr/>
            </a:pPr>
            <a:r>
              <a:rPr lang="en-US" altLang="en-US" sz="3000" b="0" smtClean="0">
                <a:solidFill>
                  <a:prstClr val="white"/>
                </a:solidFill>
                <a:effectLst>
                  <a:outerShdw blurRad="38100" dist="38100" dir="2700000" algn="tl">
                    <a:srgbClr val="C0C0C0"/>
                  </a:outerShdw>
                </a:effectLst>
                <a:latin typeface="Arial" charset="0"/>
                <a:cs typeface="Arial" charset="0"/>
              </a:rPr>
              <a:t>	</a:t>
            </a:r>
            <a:r>
              <a:rPr lang="en-US" altLang="en-US" b="0" smtClean="0">
                <a:solidFill>
                  <a:prstClr val="black"/>
                </a:solidFill>
                <a:cs typeface="Arial" charset="0"/>
              </a:rPr>
              <a:t>Geographic </a:t>
            </a:r>
            <a:r>
              <a:rPr lang="en-US" altLang="en-US" sz="3600" smtClean="0">
                <a:solidFill>
                  <a:prstClr val="black"/>
                </a:solidFill>
                <a:cs typeface="Arial" charset="0"/>
              </a:rPr>
              <a:t>Information</a:t>
            </a:r>
            <a:r>
              <a:rPr lang="en-US" altLang="en-US" sz="3600" b="0" smtClean="0">
                <a:solidFill>
                  <a:prstClr val="black"/>
                </a:solidFill>
                <a:cs typeface="Arial" charset="0"/>
              </a:rPr>
              <a:t> </a:t>
            </a:r>
            <a:r>
              <a:rPr lang="en-US" altLang="en-US" b="0" smtClean="0">
                <a:solidFill>
                  <a:prstClr val="black"/>
                </a:solidFill>
                <a:cs typeface="Arial" charset="0"/>
              </a:rPr>
              <a:t>Systems</a:t>
            </a:r>
            <a:endParaRPr lang="en-US" altLang="en-US" sz="3000" i="1" smtClean="0">
              <a:solidFill>
                <a:prstClr val="white"/>
              </a:solidFill>
              <a:effectLst>
                <a:outerShdw blurRad="38100" dist="38100" dir="2700000" algn="tl">
                  <a:srgbClr val="C0C0C0"/>
                </a:outerShdw>
              </a:effectLst>
              <a:latin typeface="Script MT Bold" pitchFamily="66" charset="0"/>
              <a:cs typeface="Arial" charset="0"/>
            </a:endParaRPr>
          </a:p>
        </p:txBody>
      </p:sp>
      <p:sp>
        <p:nvSpPr>
          <p:cNvPr id="240643" name="Rectangle 3"/>
          <p:cNvSpPr>
            <a:spLocks noChangeArrowheads="1"/>
          </p:cNvSpPr>
          <p:nvPr/>
        </p:nvSpPr>
        <p:spPr bwMode="auto">
          <a:xfrm>
            <a:off x="228600" y="-152400"/>
            <a:ext cx="8915400" cy="2895600"/>
          </a:xfrm>
          <a:prstGeom prst="rect">
            <a:avLst/>
          </a:prstGeom>
          <a:noFill/>
          <a:ln w="9525">
            <a:noFill/>
            <a:miter lim="800000"/>
            <a:headEnd/>
            <a:tailEnd/>
          </a:ln>
          <a:effectLst/>
        </p:spPr>
        <p:txBody>
          <a:bodyPr anchor="ctr"/>
          <a:lstStyle/>
          <a:p>
            <a:pPr marL="342900" indent="-342900" eaLnBrk="1" hangingPunct="1">
              <a:buFont typeface="Arial" panose="020B0604020202020204" pitchFamily="34" charset="0"/>
              <a:buChar char="•"/>
              <a:defRPr/>
            </a:pPr>
            <a:r>
              <a:rPr lang="en-US" sz="2400" b="0" dirty="0">
                <a:solidFill>
                  <a:prstClr val="black"/>
                </a:solidFill>
                <a:latin typeface="Calibri"/>
                <a:cs typeface="Arial" charset="0"/>
              </a:rPr>
              <a:t>Information is linked to features (like cities) on the map.</a:t>
            </a:r>
          </a:p>
          <a:p>
            <a:pPr marL="342900" indent="-342900" eaLnBrk="1" hangingPunct="1">
              <a:buFont typeface="Arial" panose="020B0604020202020204" pitchFamily="34" charset="0"/>
              <a:buChar char="•"/>
              <a:defRPr/>
            </a:pPr>
            <a:r>
              <a:rPr lang="en-US" sz="2400" b="0" dirty="0">
                <a:solidFill>
                  <a:prstClr val="black"/>
                </a:solidFill>
                <a:latin typeface="Calibri"/>
                <a:cs typeface="Arial" charset="0"/>
              </a:rPr>
              <a:t>Stored in tabular form </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2000"/>
            <a:ext cx="53721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a:grpSpLocks/>
          </p:cNvGrpSpPr>
          <p:nvPr/>
        </p:nvGrpSpPr>
        <p:grpSpPr bwMode="auto">
          <a:xfrm>
            <a:off x="222250" y="1530350"/>
            <a:ext cx="8616950" cy="4121150"/>
            <a:chOff x="222250" y="1531088"/>
            <a:chExt cx="8616950" cy="4121150"/>
          </a:xfrm>
        </p:grpSpPr>
        <p:pic>
          <p:nvPicPr>
            <p:cNvPr id="16390" name="Picture 10"/>
            <p:cNvPicPr>
              <a:picLocks noChangeAspect="1" noChangeArrowheads="1"/>
            </p:cNvPicPr>
            <p:nvPr/>
          </p:nvPicPr>
          <p:blipFill>
            <a:blip r:embed="rId4">
              <a:extLst>
                <a:ext uri="{28A0092B-C50C-407E-A947-70E740481C1C}">
                  <a14:useLocalDpi xmlns:a14="http://schemas.microsoft.com/office/drawing/2010/main" val="0"/>
                </a:ext>
              </a:extLst>
            </a:blip>
            <a:srcRect r="32001" b="46425"/>
            <a:stretch>
              <a:fillRect/>
            </a:stretch>
          </p:blipFill>
          <p:spPr bwMode="auto">
            <a:xfrm>
              <a:off x="4191000" y="1531088"/>
              <a:ext cx="46482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3" name="Elbow Connector 2"/>
            <p:cNvCxnSpPr/>
            <p:nvPr/>
          </p:nvCxnSpPr>
          <p:spPr>
            <a:xfrm flipV="1">
              <a:off x="222250" y="2445488"/>
              <a:ext cx="4349750" cy="3206750"/>
            </a:xfrm>
            <a:prstGeom prst="bentConnector3">
              <a:avLst>
                <a:gd name="adj1" fmla="val 20252"/>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4714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8600" y="76200"/>
            <a:ext cx="838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Clr>
                <a:srgbClr val="0000FF"/>
              </a:buClr>
              <a:buSzPct val="60000"/>
              <a:buFont typeface="Wingdings" pitchFamily="2" charset="2"/>
              <a:buNone/>
            </a:pPr>
            <a:r>
              <a:rPr lang="en-US" altLang="en-US" sz="3000" b="0" smtClean="0">
                <a:solidFill>
                  <a:prstClr val="black"/>
                </a:solidFill>
                <a:cs typeface="Arial" charset="0"/>
              </a:rPr>
              <a:t>	Geographic Information </a:t>
            </a:r>
            <a:r>
              <a:rPr lang="en-US" altLang="en-US" smtClean="0">
                <a:solidFill>
                  <a:prstClr val="black"/>
                </a:solidFill>
                <a:cs typeface="Arial" charset="0"/>
              </a:rPr>
              <a:t>System</a:t>
            </a:r>
            <a:r>
              <a:rPr lang="en-US" altLang="en-US" b="0" smtClean="0">
                <a:solidFill>
                  <a:prstClr val="black"/>
                </a:solidFill>
                <a:cs typeface="Arial" charset="0"/>
              </a:rPr>
              <a:t> </a:t>
            </a:r>
            <a:endParaRPr lang="en-US" altLang="en-US" sz="3000" i="1" smtClean="0">
              <a:solidFill>
                <a:prstClr val="black"/>
              </a:solidFill>
              <a:cs typeface="Arial" charset="0"/>
            </a:endParaRPr>
          </a:p>
        </p:txBody>
      </p:sp>
      <p:sp>
        <p:nvSpPr>
          <p:cNvPr id="17411" name="Rectangle 4"/>
          <p:cNvSpPr>
            <a:spLocks noChangeArrowheads="1"/>
          </p:cNvSpPr>
          <p:nvPr/>
        </p:nvSpPr>
        <p:spPr bwMode="auto">
          <a:xfrm>
            <a:off x="228600" y="3352800"/>
            <a:ext cx="754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Char char="-"/>
            </a:pPr>
            <a:r>
              <a:rPr lang="en-US" altLang="en-US" sz="2800" b="0" smtClean="0">
                <a:solidFill>
                  <a:prstClr val="black"/>
                </a:solidFill>
                <a:cs typeface="Arial" charset="0"/>
              </a:rPr>
              <a:t> Hardware</a:t>
            </a:r>
            <a:br>
              <a:rPr lang="en-US" altLang="en-US" sz="2800" b="0" smtClean="0">
                <a:solidFill>
                  <a:prstClr val="black"/>
                </a:solidFill>
                <a:cs typeface="Arial" charset="0"/>
              </a:rPr>
            </a:br>
            <a:r>
              <a:rPr lang="en-US" altLang="en-US" sz="2800" b="0" smtClean="0">
                <a:solidFill>
                  <a:prstClr val="black"/>
                </a:solidFill>
                <a:cs typeface="Arial" charset="0"/>
              </a:rPr>
              <a:t>- Software </a:t>
            </a:r>
            <a:br>
              <a:rPr lang="en-US" altLang="en-US" sz="2800" b="0" smtClean="0">
                <a:solidFill>
                  <a:prstClr val="black"/>
                </a:solidFill>
                <a:cs typeface="Arial" charset="0"/>
              </a:rPr>
            </a:br>
            <a:r>
              <a:rPr lang="en-US" altLang="en-US" sz="2800" b="0" smtClean="0">
                <a:solidFill>
                  <a:prstClr val="black"/>
                </a:solidFill>
                <a:cs typeface="Arial" charset="0"/>
              </a:rPr>
              <a:t>- Data </a:t>
            </a:r>
            <a:br>
              <a:rPr lang="en-US" altLang="en-US" sz="2800" b="0" smtClean="0">
                <a:solidFill>
                  <a:prstClr val="black"/>
                </a:solidFill>
                <a:cs typeface="Arial" charset="0"/>
              </a:rPr>
            </a:br>
            <a:r>
              <a:rPr lang="en-US" altLang="en-US" sz="2800" b="0" smtClean="0">
                <a:solidFill>
                  <a:prstClr val="black"/>
                </a:solidFill>
                <a:cs typeface="Arial" charset="0"/>
              </a:rPr>
              <a:t>- Methodology</a:t>
            </a:r>
            <a:br>
              <a:rPr lang="en-US" altLang="en-US" sz="2800" b="0" smtClean="0">
                <a:solidFill>
                  <a:prstClr val="black"/>
                </a:solidFill>
                <a:cs typeface="Arial" charset="0"/>
              </a:rPr>
            </a:br>
            <a:r>
              <a:rPr lang="en-US" altLang="en-US" sz="2800" b="0" smtClean="0">
                <a:solidFill>
                  <a:prstClr val="black"/>
                </a:solidFill>
                <a:cs typeface="Arial" charset="0"/>
              </a:rPr>
              <a:t>- People</a:t>
            </a:r>
            <a:br>
              <a:rPr lang="en-US" altLang="en-US" sz="2800" b="0" smtClean="0">
                <a:solidFill>
                  <a:prstClr val="black"/>
                </a:solidFill>
                <a:cs typeface="Arial" charset="0"/>
              </a:rPr>
            </a:br>
            <a:r>
              <a:rPr lang="en-US" altLang="en-US" sz="2800" b="0" smtClean="0">
                <a:solidFill>
                  <a:prstClr val="black"/>
                </a:solidFill>
                <a:cs typeface="Arial" charset="0"/>
              </a:rPr>
              <a:t>- Management</a:t>
            </a:r>
          </a:p>
          <a:p>
            <a:pPr eaLnBrk="1" hangingPunct="1">
              <a:spcBef>
                <a:spcPct val="0"/>
              </a:spcBef>
              <a:buFontTx/>
              <a:buChar char="-"/>
            </a:pPr>
            <a:endParaRPr lang="en-US" altLang="en-US" sz="2800" b="0" smtClean="0">
              <a:solidFill>
                <a:prstClr val="black"/>
              </a:solidFill>
              <a:cs typeface="Arial" charset="0"/>
            </a:endParaRPr>
          </a:p>
          <a:p>
            <a:pPr eaLnBrk="1" hangingPunct="1">
              <a:spcBef>
                <a:spcPct val="0"/>
              </a:spcBef>
              <a:buFontTx/>
              <a:buNone/>
            </a:pPr>
            <a:r>
              <a:rPr lang="en-US" altLang="en-US" sz="2800" b="0" smtClean="0">
                <a:solidFill>
                  <a:prstClr val="black"/>
                </a:solidFill>
                <a:cs typeface="Arial" charset="0"/>
              </a:rPr>
              <a:t>A common set of </a:t>
            </a:r>
          </a:p>
          <a:p>
            <a:pPr eaLnBrk="1" hangingPunct="1">
              <a:spcBef>
                <a:spcPct val="0"/>
              </a:spcBef>
              <a:buFontTx/>
              <a:buNone/>
            </a:pPr>
            <a:r>
              <a:rPr lang="en-US" altLang="en-US" sz="2800" b="0" smtClean="0">
                <a:solidFill>
                  <a:prstClr val="black"/>
                </a:solidFill>
                <a:cs typeface="Arial" charset="0"/>
              </a:rPr>
              <a:t>tools and procedures</a:t>
            </a:r>
          </a:p>
          <a:p>
            <a:pPr eaLnBrk="1" hangingPunct="1">
              <a:spcBef>
                <a:spcPct val="0"/>
              </a:spcBef>
              <a:buFontTx/>
              <a:buNone/>
            </a:pPr>
            <a:endParaRPr lang="en-US" altLang="en-US" sz="2800" b="0" smtClean="0">
              <a:solidFill>
                <a:prstClr val="black"/>
              </a:solidFill>
              <a:cs typeface="Arial" charset="0"/>
            </a:endParaRPr>
          </a:p>
          <a:p>
            <a:pPr eaLnBrk="1" hangingPunct="1">
              <a:spcBef>
                <a:spcPct val="0"/>
              </a:spcBef>
              <a:buFontTx/>
              <a:buNone/>
            </a:pPr>
            <a:r>
              <a:rPr lang="en-US" altLang="en-US" sz="2800" b="0" smtClean="0">
                <a:solidFill>
                  <a:prstClr val="black"/>
                </a:solidFill>
                <a:cs typeface="Arial" charset="0"/>
              </a:rPr>
              <a:t>A well managed system </a:t>
            </a:r>
          </a:p>
          <a:p>
            <a:pPr eaLnBrk="1" hangingPunct="1">
              <a:spcBef>
                <a:spcPct val="0"/>
              </a:spcBef>
              <a:buFontTx/>
              <a:buNone/>
            </a:pPr>
            <a:r>
              <a:rPr lang="en-US" altLang="en-US" sz="2800" b="0" smtClean="0">
                <a:solidFill>
                  <a:prstClr val="black"/>
                </a:solidFill>
                <a:cs typeface="Arial" charset="0"/>
              </a:rPr>
              <a:t>of information </a:t>
            </a:r>
          </a:p>
          <a:p>
            <a:pPr eaLnBrk="1" hangingPunct="1">
              <a:spcBef>
                <a:spcPct val="0"/>
              </a:spcBef>
              <a:buFontTx/>
              <a:buChar char="-"/>
            </a:pPr>
            <a:endParaRPr lang="en-US" altLang="en-US" sz="2800" b="0" smtClean="0">
              <a:solidFill>
                <a:prstClr val="black"/>
              </a:solidFill>
              <a:cs typeface="Arial" charset="0"/>
            </a:endParaRPr>
          </a:p>
          <a:p>
            <a:pPr eaLnBrk="1" hangingPunct="1">
              <a:spcBef>
                <a:spcPct val="0"/>
              </a:spcBef>
              <a:buFontTx/>
              <a:buNone/>
            </a:pPr>
            <a:endParaRPr lang="en-US" altLang="en-US" sz="2800" b="0" smtClean="0">
              <a:solidFill>
                <a:prstClr val="black"/>
              </a:solidFill>
              <a:cs typeface="Arial" charset="0"/>
            </a:endParaRPr>
          </a:p>
          <a:p>
            <a:pPr eaLnBrk="1" hangingPunct="1">
              <a:spcBef>
                <a:spcPct val="0"/>
              </a:spcBef>
              <a:buFontTx/>
              <a:buNone/>
            </a:pPr>
            <a:r>
              <a:rPr lang="en-US" altLang="en-US" sz="2800" b="0" smtClean="0">
                <a:solidFill>
                  <a:prstClr val="black"/>
                </a:solidFill>
                <a:cs typeface="Arial" charset="0"/>
              </a:rPr>
              <a:t/>
            </a:r>
            <a:br>
              <a:rPr lang="en-US" altLang="en-US" sz="2800" b="0" smtClean="0">
                <a:solidFill>
                  <a:prstClr val="black"/>
                </a:solidFill>
                <a:cs typeface="Arial" charset="0"/>
              </a:rPr>
            </a:br>
            <a:endParaRPr lang="en-US" altLang="en-US" sz="2800" b="0" smtClean="0">
              <a:solidFill>
                <a:prstClr val="black"/>
              </a:solidFill>
              <a:cs typeface="Arial" charset="0"/>
            </a:endParaRPr>
          </a:p>
        </p:txBody>
      </p:sp>
      <p:pic>
        <p:nvPicPr>
          <p:cNvPr id="17412" name="Picture 4" descr="http://www.giscom.cz/userfiles/image/GIS-laye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838200"/>
            <a:ext cx="33686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10000"/>
            <a:ext cx="19478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14"/>
          <p:cNvSpPr>
            <a:spLocks noChangeArrowheads="1"/>
          </p:cNvSpPr>
          <p:nvPr/>
        </p:nvSpPr>
        <p:spPr bwMode="auto">
          <a:xfrm>
            <a:off x="4038600" y="5791200"/>
            <a:ext cx="1331913" cy="838200"/>
          </a:xfrm>
          <a:prstGeom prst="flowChartMagneticDisk">
            <a:avLst/>
          </a:prstGeom>
          <a:gradFill rotWithShape="0">
            <a:gsLst>
              <a:gs pos="0">
                <a:schemeClr val="accent1"/>
              </a:gs>
              <a:gs pos="100000">
                <a:schemeClr val="accent1">
                  <a:gamma/>
                  <a:tint val="13725"/>
                  <a:invGamma/>
                </a:schemeClr>
              </a:gs>
            </a:gsLst>
            <a:lin ang="5400000" scaled="1"/>
          </a:gradFill>
          <a:ln w="12700">
            <a:solidFill>
              <a:schemeClr val="tx1"/>
            </a:solidFill>
            <a:round/>
            <a:headEnd type="none" w="sm" len="sm"/>
            <a:tailEnd type="none" w="sm" len="sm"/>
          </a:ln>
          <a:effectLst/>
        </p:spPr>
        <p:txBody>
          <a:bodyPr wrap="none" anchor="ctr"/>
          <a:lstStyle/>
          <a:p>
            <a:pPr algn="ctr">
              <a:defRPr/>
            </a:pPr>
            <a:r>
              <a:rPr kumimoji="1" lang="en-US" dirty="0">
                <a:solidFill>
                  <a:prstClr val="black"/>
                </a:solidFill>
                <a:latin typeface="Arial" pitchFamily="34" charset="0"/>
                <a:cs typeface="Arial" pitchFamily="34" charset="0"/>
              </a:rPr>
              <a:t>Database</a:t>
            </a:r>
          </a:p>
        </p:txBody>
      </p:sp>
      <p:sp>
        <p:nvSpPr>
          <p:cNvPr id="17415" name="File"/>
          <p:cNvSpPr>
            <a:spLocks noEditPoints="1" noChangeArrowheads="1"/>
          </p:cNvSpPr>
          <p:nvPr/>
        </p:nvSpPr>
        <p:spPr bwMode="auto">
          <a:xfrm>
            <a:off x="2590800" y="5867400"/>
            <a:ext cx="1219200" cy="685800"/>
          </a:xfrm>
          <a:custGeom>
            <a:avLst/>
            <a:gdLst>
              <a:gd name="T0" fmla="*/ 2147483647 w 21600"/>
              <a:gd name="T1" fmla="*/ 2147483647 h 21600"/>
              <a:gd name="T2" fmla="*/ 0 w 21600"/>
              <a:gd name="T3" fmla="*/ 2147483647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p:spPr>
        <p:txBody>
          <a:bodyPr/>
          <a:lstStyle/>
          <a:p>
            <a:pPr eaLnBrk="1" hangingPunct="1"/>
            <a:endParaRPr lang="en-US" b="0" smtClean="0">
              <a:solidFill>
                <a:prstClr val="black"/>
              </a:solidFill>
              <a:latin typeface="Arial" charset="0"/>
              <a:cs typeface="Arial" charset="0"/>
            </a:endParaRPr>
          </a:p>
        </p:txBody>
      </p:sp>
      <p:sp>
        <p:nvSpPr>
          <p:cNvPr id="17416" name="Text Box 23"/>
          <p:cNvSpPr txBox="1">
            <a:spLocks noChangeArrowheads="1"/>
          </p:cNvSpPr>
          <p:nvPr/>
        </p:nvSpPr>
        <p:spPr bwMode="auto">
          <a:xfrm>
            <a:off x="2438400" y="6096000"/>
            <a:ext cx="151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kumimoji="1" lang="en-US" altLang="en-US" sz="1800" smtClean="0">
                <a:solidFill>
                  <a:prstClr val="black"/>
                </a:solidFill>
                <a:latin typeface="Arial" charset="0"/>
                <a:cs typeface="Arial" charset="0"/>
              </a:rPr>
              <a:t>Data Files</a:t>
            </a:r>
          </a:p>
        </p:txBody>
      </p:sp>
    </p:spTree>
    <p:extLst>
      <p:ext uri="{BB962C8B-B14F-4D97-AF65-F5344CB8AC3E}">
        <p14:creationId xmlns:p14="http://schemas.microsoft.com/office/powerpoint/2010/main" val="4101092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3200" smtClean="0"/>
              <a:t>Vector Representation of Geographic Features</a:t>
            </a:r>
          </a:p>
        </p:txBody>
      </p:sp>
      <p:sp>
        <p:nvSpPr>
          <p:cNvPr id="64515" name="Rectangle 3"/>
          <p:cNvSpPr>
            <a:spLocks noGrp="1" noChangeArrowheads="1"/>
          </p:cNvSpPr>
          <p:nvPr>
            <p:ph type="body" idx="1"/>
          </p:nvPr>
        </p:nvSpPr>
        <p:spPr/>
        <p:txBody>
          <a:bodyPr/>
          <a:lstStyle/>
          <a:p>
            <a:pPr eaLnBrk="1" hangingPunct="1"/>
            <a:r>
              <a:rPr lang="en-US" altLang="en-US" sz="2900" b="1" smtClean="0"/>
              <a:t>Point</a:t>
            </a:r>
            <a:r>
              <a:rPr lang="en-US" altLang="en-US" sz="2900" smtClean="0"/>
              <a:t>: a pair of x and y coordinates</a:t>
            </a:r>
          </a:p>
          <a:p>
            <a:pPr eaLnBrk="1" hangingPunct="1"/>
            <a:r>
              <a:rPr lang="en-US" altLang="en-US" sz="2900" b="1" smtClean="0"/>
              <a:t>Line</a:t>
            </a:r>
            <a:r>
              <a:rPr lang="en-US" altLang="en-US" sz="2900" smtClean="0"/>
              <a:t>: a series of points connected together</a:t>
            </a:r>
          </a:p>
          <a:p>
            <a:pPr eaLnBrk="1" hangingPunct="1"/>
            <a:r>
              <a:rPr lang="en-US" altLang="en-US" sz="2900" b="1" smtClean="0"/>
              <a:t>Polygon</a:t>
            </a:r>
            <a:r>
              <a:rPr lang="en-US" altLang="en-US" sz="2900" smtClean="0"/>
              <a:t>: a line enclosed from end to end</a:t>
            </a:r>
          </a:p>
          <a:p>
            <a:pPr eaLnBrk="1" hangingPunct="1">
              <a:buFontTx/>
              <a:buNone/>
            </a:pPr>
            <a:r>
              <a:rPr lang="en-US" altLang="en-US" sz="2500" i="1" smtClean="0"/>
              <a:t>Examples:</a:t>
            </a:r>
          </a:p>
        </p:txBody>
      </p:sp>
      <p:pic>
        <p:nvPicPr>
          <p:cNvPr id="64516" name="Picture 4" descr="continental_usa_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86200"/>
            <a:ext cx="23669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continental_usa_ro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3886200"/>
            <a:ext cx="23669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continental_usa_st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86200"/>
            <a:ext cx="23669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7"/>
          <p:cNvSpPr txBox="1">
            <a:spLocks noChangeArrowheads="1"/>
          </p:cNvSpPr>
          <p:nvPr/>
        </p:nvSpPr>
        <p:spPr bwMode="auto">
          <a:xfrm>
            <a:off x="822325" y="5675313"/>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latin typeface="Arial" charset="0"/>
              </a:rPr>
              <a:t>Point: cities</a:t>
            </a:r>
          </a:p>
        </p:txBody>
      </p:sp>
      <p:sp>
        <p:nvSpPr>
          <p:cNvPr id="64520" name="Text Box 8"/>
          <p:cNvSpPr txBox="1">
            <a:spLocks noChangeArrowheads="1"/>
          </p:cNvSpPr>
          <p:nvPr/>
        </p:nvSpPr>
        <p:spPr bwMode="auto">
          <a:xfrm>
            <a:off x="3470275" y="5675313"/>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latin typeface="Arial" charset="0"/>
              </a:rPr>
              <a:t>Line: roads</a:t>
            </a:r>
          </a:p>
        </p:txBody>
      </p:sp>
      <p:sp>
        <p:nvSpPr>
          <p:cNvPr id="64521" name="Text Box 9"/>
          <p:cNvSpPr txBox="1">
            <a:spLocks noChangeArrowheads="1"/>
          </p:cNvSpPr>
          <p:nvPr/>
        </p:nvSpPr>
        <p:spPr bwMode="auto">
          <a:xfrm>
            <a:off x="6080125" y="5675313"/>
            <a:ext cx="174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a:latin typeface="Arial" charset="0"/>
              </a:rPr>
              <a:t>Polygon: states</a:t>
            </a:r>
          </a:p>
        </p:txBody>
      </p:sp>
    </p:spTree>
    <p:extLst>
      <p:ext uri="{BB962C8B-B14F-4D97-AF65-F5344CB8AC3E}">
        <p14:creationId xmlns:p14="http://schemas.microsoft.com/office/powerpoint/2010/main" val="260813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anim calcmode="lin" valueType="num">
                                      <p:cBhvr additive="base">
                                        <p:cTn id="11"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45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additive="base">
                                        <p:cTn id="15" dur="500" fill="hold"/>
                                        <p:tgtEl>
                                          <p:spTgt spid="64519"/>
                                        </p:tgtEl>
                                        <p:attrNameLst>
                                          <p:attrName>ppt_x</p:attrName>
                                        </p:attrNameLst>
                                      </p:cBhvr>
                                      <p:tavLst>
                                        <p:tav tm="0">
                                          <p:val>
                                            <p:strVal val="#ppt_x"/>
                                          </p:val>
                                        </p:tav>
                                        <p:tav tm="100000">
                                          <p:val>
                                            <p:strVal val="#ppt_x"/>
                                          </p:val>
                                        </p:tav>
                                      </p:tavLst>
                                    </p:anim>
                                    <p:anim calcmode="lin" valueType="num">
                                      <p:cBhvr additive="base">
                                        <p:cTn id="16" dur="500" fill="hold"/>
                                        <p:tgtEl>
                                          <p:spTgt spid="645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additive="base">
                                        <p:cTn id="19" dur="500" fill="hold"/>
                                        <p:tgtEl>
                                          <p:spTgt spid="64516"/>
                                        </p:tgtEl>
                                        <p:attrNameLst>
                                          <p:attrName>ppt_x</p:attrName>
                                        </p:attrNameLst>
                                      </p:cBhvr>
                                      <p:tavLst>
                                        <p:tav tm="0">
                                          <p:val>
                                            <p:strVal val="#ppt_x"/>
                                          </p:val>
                                        </p:tav>
                                        <p:tav tm="100000">
                                          <p:val>
                                            <p:strVal val="#ppt_x"/>
                                          </p:val>
                                        </p:tav>
                                      </p:tavLst>
                                    </p:anim>
                                    <p:anim calcmode="lin" valueType="num">
                                      <p:cBhvr additive="base">
                                        <p:cTn id="20" dur="500" fill="hold"/>
                                        <p:tgtEl>
                                          <p:spTgt spid="6451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515">
                                            <p:txEl>
                                              <p:pRg st="1" end="1"/>
                                            </p:txEl>
                                          </p:spTgt>
                                        </p:tgtEl>
                                        <p:attrNameLst>
                                          <p:attrName>style.visibility</p:attrName>
                                        </p:attrNameLst>
                                      </p:cBhvr>
                                      <p:to>
                                        <p:strVal val="visible"/>
                                      </p:to>
                                    </p:set>
                                    <p:anim calcmode="lin" valueType="num">
                                      <p:cBhvr additive="base">
                                        <p:cTn id="25"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4517"/>
                                        </p:tgtEl>
                                        <p:attrNameLst>
                                          <p:attrName>style.visibility</p:attrName>
                                        </p:attrNameLst>
                                      </p:cBhvr>
                                      <p:to>
                                        <p:strVal val="visible"/>
                                      </p:to>
                                    </p:set>
                                    <p:anim calcmode="lin" valueType="num">
                                      <p:cBhvr additive="base">
                                        <p:cTn id="29" dur="500" fill="hold"/>
                                        <p:tgtEl>
                                          <p:spTgt spid="64517"/>
                                        </p:tgtEl>
                                        <p:attrNameLst>
                                          <p:attrName>ppt_x</p:attrName>
                                        </p:attrNameLst>
                                      </p:cBhvr>
                                      <p:tavLst>
                                        <p:tav tm="0">
                                          <p:val>
                                            <p:strVal val="#ppt_x"/>
                                          </p:val>
                                        </p:tav>
                                        <p:tav tm="100000">
                                          <p:val>
                                            <p:strVal val="#ppt_x"/>
                                          </p:val>
                                        </p:tav>
                                      </p:tavLst>
                                    </p:anim>
                                    <p:anim calcmode="lin" valueType="num">
                                      <p:cBhvr additive="base">
                                        <p:cTn id="30" dur="500" fill="hold"/>
                                        <p:tgtEl>
                                          <p:spTgt spid="645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4520"/>
                                        </p:tgtEl>
                                        <p:attrNameLst>
                                          <p:attrName>style.visibility</p:attrName>
                                        </p:attrNameLst>
                                      </p:cBhvr>
                                      <p:to>
                                        <p:strVal val="visible"/>
                                      </p:to>
                                    </p:set>
                                    <p:anim calcmode="lin" valueType="num">
                                      <p:cBhvr additive="base">
                                        <p:cTn id="33" dur="500" fill="hold"/>
                                        <p:tgtEl>
                                          <p:spTgt spid="64520"/>
                                        </p:tgtEl>
                                        <p:attrNameLst>
                                          <p:attrName>ppt_x</p:attrName>
                                        </p:attrNameLst>
                                      </p:cBhvr>
                                      <p:tavLst>
                                        <p:tav tm="0">
                                          <p:val>
                                            <p:strVal val="#ppt_x"/>
                                          </p:val>
                                        </p:tav>
                                        <p:tav tm="100000">
                                          <p:val>
                                            <p:strVal val="#ppt_x"/>
                                          </p:val>
                                        </p:tav>
                                      </p:tavLst>
                                    </p:anim>
                                    <p:anim calcmode="lin" valueType="num">
                                      <p:cBhvr additive="base">
                                        <p:cTn id="34" dur="500" fill="hold"/>
                                        <p:tgtEl>
                                          <p:spTgt spid="64520"/>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4515">
                                            <p:txEl>
                                              <p:pRg st="2" end="2"/>
                                            </p:txEl>
                                          </p:spTgt>
                                        </p:tgtEl>
                                        <p:attrNameLst>
                                          <p:attrName>style.visibility</p:attrName>
                                        </p:attrNameLst>
                                      </p:cBhvr>
                                      <p:to>
                                        <p:strVal val="visible"/>
                                      </p:to>
                                    </p:set>
                                    <p:anim calcmode="lin" valueType="num">
                                      <p:cBhvr additive="base">
                                        <p:cTn id="3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4515">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4518"/>
                                        </p:tgtEl>
                                        <p:attrNameLst>
                                          <p:attrName>style.visibility</p:attrName>
                                        </p:attrNameLst>
                                      </p:cBhvr>
                                      <p:to>
                                        <p:strVal val="visible"/>
                                      </p:to>
                                    </p:set>
                                    <p:anim calcmode="lin" valueType="num">
                                      <p:cBhvr additive="base">
                                        <p:cTn id="43" dur="500" fill="hold"/>
                                        <p:tgtEl>
                                          <p:spTgt spid="64518"/>
                                        </p:tgtEl>
                                        <p:attrNameLst>
                                          <p:attrName>ppt_x</p:attrName>
                                        </p:attrNameLst>
                                      </p:cBhvr>
                                      <p:tavLst>
                                        <p:tav tm="0">
                                          <p:val>
                                            <p:strVal val="#ppt_x"/>
                                          </p:val>
                                        </p:tav>
                                        <p:tav tm="100000">
                                          <p:val>
                                            <p:strVal val="#ppt_x"/>
                                          </p:val>
                                        </p:tav>
                                      </p:tavLst>
                                    </p:anim>
                                    <p:anim calcmode="lin" valueType="num">
                                      <p:cBhvr additive="base">
                                        <p:cTn id="44" dur="500" fill="hold"/>
                                        <p:tgtEl>
                                          <p:spTgt spid="645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521"/>
                                        </p:tgtEl>
                                        <p:attrNameLst>
                                          <p:attrName>style.visibility</p:attrName>
                                        </p:attrNameLst>
                                      </p:cBhvr>
                                      <p:to>
                                        <p:strVal val="visible"/>
                                      </p:to>
                                    </p:set>
                                    <p:anim calcmode="lin" valueType="num">
                                      <p:cBhvr additive="base">
                                        <p:cTn id="47" dur="500" fill="hold"/>
                                        <p:tgtEl>
                                          <p:spTgt spid="64521"/>
                                        </p:tgtEl>
                                        <p:attrNameLst>
                                          <p:attrName>ppt_x</p:attrName>
                                        </p:attrNameLst>
                                      </p:cBhvr>
                                      <p:tavLst>
                                        <p:tav tm="0">
                                          <p:val>
                                            <p:strVal val="#ppt_x"/>
                                          </p:val>
                                        </p:tav>
                                        <p:tav tm="100000">
                                          <p:val>
                                            <p:strVal val="#ppt_x"/>
                                          </p:val>
                                        </p:tav>
                                      </p:tavLst>
                                    </p:anim>
                                    <p:anim calcmode="lin" valueType="num">
                                      <p:cBhvr additive="base">
                                        <p:cTn id="48" dur="500" fill="hold"/>
                                        <p:tgtEl>
                                          <p:spTgt spid="645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P spid="64519" grpId="0"/>
      <p:bldP spid="64520" grpId="0"/>
      <p:bldP spid="645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304800"/>
            <a:ext cx="838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90000"/>
              </a:lnSpc>
              <a:buClr>
                <a:schemeClr val="hlink"/>
              </a:buClr>
              <a:buSzPct val="60000"/>
              <a:buFont typeface="Wingdings" pitchFamily="2" charset="2"/>
              <a:buNone/>
            </a:pPr>
            <a:r>
              <a:rPr lang="en-US" altLang="en-US" sz="3000"/>
              <a:t>	Vector GIS data</a:t>
            </a:r>
            <a:endParaRPr lang="en-US" altLang="en-US" sz="3000" b="1" i="1"/>
          </a:p>
        </p:txBody>
      </p:sp>
      <p:sp>
        <p:nvSpPr>
          <p:cNvPr id="240643" name="Rectangle 3"/>
          <p:cNvSpPr>
            <a:spLocks noChangeArrowheads="1"/>
          </p:cNvSpPr>
          <p:nvPr/>
        </p:nvSpPr>
        <p:spPr bwMode="auto">
          <a:xfrm>
            <a:off x="457200" y="-152400"/>
            <a:ext cx="8915400" cy="2895600"/>
          </a:xfrm>
          <a:prstGeom prst="rect">
            <a:avLst/>
          </a:prstGeom>
          <a:noFill/>
          <a:ln w="9525">
            <a:noFill/>
            <a:miter lim="800000"/>
            <a:headEnd/>
            <a:tailEnd/>
          </a:ln>
          <a:effectLst/>
        </p:spPr>
        <p:txBody>
          <a:bodyPr anchor="ctr"/>
          <a:lstStyle/>
          <a:p>
            <a:pPr>
              <a:defRPr/>
            </a:pPr>
            <a:r>
              <a:rPr lang="en-US" sz="2400" dirty="0">
                <a:latin typeface="+mj-lt"/>
              </a:rPr>
              <a:t>Attribute tables store information about the geographic features.</a:t>
            </a:r>
          </a:p>
        </p:txBody>
      </p:sp>
      <p:pic>
        <p:nvPicPr>
          <p:cNvPr id="24580" name="Picture 4" descr="continental_usa_roads"/>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5486400" y="1905000"/>
            <a:ext cx="2971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ontinental_usa_states"/>
          <p:cNvPicPr>
            <a:picLocks noChangeAspect="1" noChangeArrowheads="1"/>
          </p:cNvPicPr>
          <p:nvPr/>
        </p:nvPicPr>
        <p:blipFill>
          <a:blip r:embed="rId3">
            <a:extLst>
              <a:ext uri="{28A0092B-C50C-407E-A947-70E740481C1C}">
                <a14:useLocalDpi xmlns:a14="http://schemas.microsoft.com/office/drawing/2010/main" val="0"/>
              </a:ext>
            </a:extLst>
          </a:blip>
          <a:srcRect t="9972"/>
          <a:stretch>
            <a:fillRect/>
          </a:stretch>
        </p:blipFill>
        <p:spPr bwMode="auto">
          <a:xfrm>
            <a:off x="5486400" y="4337050"/>
            <a:ext cx="2971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l="26563" t="18436" r="5469" b="12993"/>
          <a:stretch>
            <a:fillRect/>
          </a:stretch>
        </p:blipFill>
        <p:spPr bwMode="auto">
          <a:xfrm>
            <a:off x="304800" y="2286000"/>
            <a:ext cx="48768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0647" name="Rectangle 7"/>
          <p:cNvSpPr>
            <a:spLocks noChangeArrowheads="1"/>
          </p:cNvSpPr>
          <p:nvPr/>
        </p:nvSpPr>
        <p:spPr bwMode="auto">
          <a:xfrm>
            <a:off x="1219200" y="5638800"/>
            <a:ext cx="3200400" cy="914400"/>
          </a:xfrm>
          <a:prstGeom prst="rect">
            <a:avLst/>
          </a:prstGeom>
          <a:noFill/>
          <a:ln w="9525">
            <a:noFill/>
            <a:miter lim="800000"/>
            <a:headEnd/>
            <a:tailEnd/>
          </a:ln>
          <a:effectLst/>
        </p:spPr>
        <p:txBody>
          <a:bodyPr anchor="ctr"/>
          <a:lstStyle/>
          <a:p>
            <a:pPr>
              <a:defRPr/>
            </a:pPr>
            <a:r>
              <a:rPr lang="en-US" sz="2400">
                <a:latin typeface="+mj-lt"/>
              </a:rPr>
              <a:t>Points – U.S. Cities </a:t>
            </a:r>
          </a:p>
        </p:txBody>
      </p:sp>
      <p:sp>
        <p:nvSpPr>
          <p:cNvPr id="240648" name="Rectangle 8"/>
          <p:cNvSpPr>
            <a:spLocks noChangeArrowheads="1"/>
          </p:cNvSpPr>
          <p:nvPr/>
        </p:nvSpPr>
        <p:spPr bwMode="auto">
          <a:xfrm>
            <a:off x="5715000" y="3657600"/>
            <a:ext cx="3200400" cy="914400"/>
          </a:xfrm>
          <a:prstGeom prst="rect">
            <a:avLst/>
          </a:prstGeom>
          <a:noFill/>
          <a:ln w="9525">
            <a:noFill/>
            <a:miter lim="800000"/>
            <a:headEnd/>
            <a:tailEnd/>
          </a:ln>
          <a:effectLst/>
        </p:spPr>
        <p:txBody>
          <a:bodyPr anchor="ctr"/>
          <a:lstStyle/>
          <a:p>
            <a:pPr>
              <a:defRPr/>
            </a:pPr>
            <a:r>
              <a:rPr lang="en-US">
                <a:latin typeface="+mj-lt"/>
              </a:rPr>
              <a:t>Lines – U.S. Interstates</a:t>
            </a:r>
            <a:r>
              <a:rPr lang="en-US" sz="2400">
                <a:latin typeface="+mj-lt"/>
              </a:rPr>
              <a:t> </a:t>
            </a:r>
          </a:p>
        </p:txBody>
      </p:sp>
      <p:sp>
        <p:nvSpPr>
          <p:cNvPr id="24585" name="Rectangle 9"/>
          <p:cNvSpPr>
            <a:spLocks noChangeArrowheads="1"/>
          </p:cNvSpPr>
          <p:nvPr/>
        </p:nvSpPr>
        <p:spPr bwMode="auto">
          <a:xfrm>
            <a:off x="5715000" y="6172200"/>
            <a:ext cx="320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Polygons – U.S. States</a:t>
            </a:r>
            <a:endParaRPr lang="en-US" altLang="en-US" sz="2400"/>
          </a:p>
        </p:txBody>
      </p:sp>
      <p:pic>
        <p:nvPicPr>
          <p:cNvPr id="240650" name="Picture 10"/>
          <p:cNvPicPr>
            <a:picLocks noChangeAspect="1" noChangeArrowheads="1"/>
          </p:cNvPicPr>
          <p:nvPr/>
        </p:nvPicPr>
        <p:blipFill>
          <a:blip r:embed="rId5">
            <a:extLst>
              <a:ext uri="{28A0092B-C50C-407E-A947-70E740481C1C}">
                <a14:useLocalDpi xmlns:a14="http://schemas.microsoft.com/office/drawing/2010/main" val="0"/>
              </a:ext>
            </a:extLst>
          </a:blip>
          <a:srcRect r="32001" b="46425"/>
          <a:stretch>
            <a:fillRect/>
          </a:stretch>
        </p:blipFill>
        <p:spPr bwMode="auto">
          <a:xfrm>
            <a:off x="304800" y="2414588"/>
            <a:ext cx="46482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0652" name="Picture 12"/>
          <p:cNvPicPr>
            <a:picLocks noChangeAspect="1" noChangeArrowheads="1"/>
          </p:cNvPicPr>
          <p:nvPr/>
        </p:nvPicPr>
        <p:blipFill>
          <a:blip r:embed="rId6">
            <a:extLst>
              <a:ext uri="{28A0092B-C50C-407E-A947-70E740481C1C}">
                <a14:useLocalDpi xmlns:a14="http://schemas.microsoft.com/office/drawing/2010/main" val="0"/>
              </a:ext>
            </a:extLst>
          </a:blip>
          <a:srcRect r="6136" b="45763"/>
          <a:stretch>
            <a:fillRect/>
          </a:stretch>
        </p:blipFill>
        <p:spPr bwMode="auto">
          <a:xfrm>
            <a:off x="2819400" y="1676400"/>
            <a:ext cx="61563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0651" name="Picture 11"/>
          <p:cNvPicPr>
            <a:picLocks noChangeAspect="1" noChangeArrowheads="1"/>
          </p:cNvPicPr>
          <p:nvPr/>
        </p:nvPicPr>
        <p:blipFill>
          <a:blip r:embed="rId7">
            <a:extLst>
              <a:ext uri="{28A0092B-C50C-407E-A947-70E740481C1C}">
                <a14:useLocalDpi xmlns:a14="http://schemas.microsoft.com/office/drawing/2010/main" val="0"/>
              </a:ext>
            </a:extLst>
          </a:blip>
          <a:srcRect r="33665" b="50703"/>
          <a:stretch>
            <a:fillRect/>
          </a:stretch>
        </p:blipFill>
        <p:spPr bwMode="auto">
          <a:xfrm>
            <a:off x="5105400" y="4191000"/>
            <a:ext cx="3505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727429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0650"/>
                                        </p:tgtEl>
                                        <p:attrNameLst>
                                          <p:attrName>style.visibility</p:attrName>
                                        </p:attrNameLst>
                                      </p:cBhvr>
                                      <p:to>
                                        <p:strVal val="visible"/>
                                      </p:to>
                                    </p:set>
                                    <p:anim calcmode="lin" valueType="num">
                                      <p:cBhvr additive="base">
                                        <p:cTn id="7" dur="500" fill="hold"/>
                                        <p:tgtEl>
                                          <p:spTgt spid="240650"/>
                                        </p:tgtEl>
                                        <p:attrNameLst>
                                          <p:attrName>ppt_x</p:attrName>
                                        </p:attrNameLst>
                                      </p:cBhvr>
                                      <p:tavLst>
                                        <p:tav tm="0">
                                          <p:val>
                                            <p:strVal val="0-#ppt_w/2"/>
                                          </p:val>
                                        </p:tav>
                                        <p:tav tm="100000">
                                          <p:val>
                                            <p:strVal val="#ppt_x"/>
                                          </p:val>
                                        </p:tav>
                                      </p:tavLst>
                                    </p:anim>
                                    <p:anim calcmode="lin" valueType="num">
                                      <p:cBhvr additive="base">
                                        <p:cTn id="8" dur="500" fill="hold"/>
                                        <p:tgtEl>
                                          <p:spTgt spid="2406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40652"/>
                                        </p:tgtEl>
                                        <p:attrNameLst>
                                          <p:attrName>style.visibility</p:attrName>
                                        </p:attrNameLst>
                                      </p:cBhvr>
                                      <p:to>
                                        <p:strVal val="visible"/>
                                      </p:to>
                                    </p:set>
                                    <p:anim calcmode="lin" valueType="num">
                                      <p:cBhvr additive="base">
                                        <p:cTn id="13" dur="500" fill="hold"/>
                                        <p:tgtEl>
                                          <p:spTgt spid="240652"/>
                                        </p:tgtEl>
                                        <p:attrNameLst>
                                          <p:attrName>ppt_x</p:attrName>
                                        </p:attrNameLst>
                                      </p:cBhvr>
                                      <p:tavLst>
                                        <p:tav tm="0">
                                          <p:val>
                                            <p:strVal val="1+#ppt_w/2"/>
                                          </p:val>
                                        </p:tav>
                                        <p:tav tm="100000">
                                          <p:val>
                                            <p:strVal val="#ppt_x"/>
                                          </p:val>
                                        </p:tav>
                                      </p:tavLst>
                                    </p:anim>
                                    <p:anim calcmode="lin" valueType="num">
                                      <p:cBhvr additive="base">
                                        <p:cTn id="14" dur="500" fill="hold"/>
                                        <p:tgtEl>
                                          <p:spTgt spid="2406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0651"/>
                                        </p:tgtEl>
                                        <p:attrNameLst>
                                          <p:attrName>style.visibility</p:attrName>
                                        </p:attrNameLst>
                                      </p:cBhvr>
                                      <p:to>
                                        <p:strVal val="visible"/>
                                      </p:to>
                                    </p:set>
                                    <p:anim calcmode="lin" valueType="num">
                                      <p:cBhvr additive="base">
                                        <p:cTn id="19" dur="500" fill="hold"/>
                                        <p:tgtEl>
                                          <p:spTgt spid="240651"/>
                                        </p:tgtEl>
                                        <p:attrNameLst>
                                          <p:attrName>ppt_x</p:attrName>
                                        </p:attrNameLst>
                                      </p:cBhvr>
                                      <p:tavLst>
                                        <p:tav tm="0">
                                          <p:val>
                                            <p:strVal val="#ppt_x"/>
                                          </p:val>
                                        </p:tav>
                                        <p:tav tm="100000">
                                          <p:val>
                                            <p:strVal val="#ppt_x"/>
                                          </p:val>
                                        </p:tav>
                                      </p:tavLst>
                                    </p:anim>
                                    <p:anim calcmode="lin" valueType="num">
                                      <p:cBhvr additive="base">
                                        <p:cTn id="20" dur="500" fill="hold"/>
                                        <p:tgtEl>
                                          <p:spTgt spid="240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28600"/>
            <a:ext cx="8229600" cy="1143000"/>
          </a:xfrm>
        </p:spPr>
        <p:txBody>
          <a:bodyPr/>
          <a:lstStyle/>
          <a:p>
            <a:pPr eaLnBrk="1" hangingPunct="1"/>
            <a:r>
              <a:rPr lang="en-US" altLang="en-US" sz="3600" smtClean="0"/>
              <a:t>Raster Data</a:t>
            </a:r>
          </a:p>
        </p:txBody>
      </p:sp>
      <p:sp>
        <p:nvSpPr>
          <p:cNvPr id="26627" name="Rectangle 3"/>
          <p:cNvSpPr>
            <a:spLocks noGrp="1" noChangeArrowheads="1"/>
          </p:cNvSpPr>
          <p:nvPr>
            <p:ph type="body" sz="half" idx="1"/>
          </p:nvPr>
        </p:nvSpPr>
        <p:spPr>
          <a:xfrm>
            <a:off x="533400" y="457200"/>
            <a:ext cx="5029200" cy="6019800"/>
          </a:xfrm>
        </p:spPr>
        <p:txBody>
          <a:bodyPr/>
          <a:lstStyle/>
          <a:p>
            <a:pPr eaLnBrk="1" hangingPunct="1"/>
            <a:endParaRPr lang="en-US" altLang="en-US" sz="2500" b="1" smtClean="0"/>
          </a:p>
          <a:p>
            <a:pPr eaLnBrk="1" hangingPunct="1"/>
            <a:r>
              <a:rPr lang="en-US" altLang="en-US" sz="2500" smtClean="0"/>
              <a:t>Each pixel has a value</a:t>
            </a:r>
          </a:p>
          <a:p>
            <a:pPr eaLnBrk="1" hangingPunct="1"/>
            <a:r>
              <a:rPr lang="en-US" altLang="en-US" sz="2500" smtClean="0"/>
              <a:t>If the raster on the right represents land cover, the values might be:</a:t>
            </a:r>
          </a:p>
          <a:p>
            <a:pPr eaLnBrk="1" hangingPunct="1">
              <a:buFont typeface="Arial" charset="0"/>
              <a:buNone/>
            </a:pPr>
            <a:r>
              <a:rPr lang="en-US" altLang="en-US" sz="2500" smtClean="0"/>
              <a:t>	1 = water (colored blue)</a:t>
            </a:r>
          </a:p>
          <a:p>
            <a:pPr eaLnBrk="1" hangingPunct="1">
              <a:buFont typeface="Arial" charset="0"/>
              <a:buNone/>
            </a:pPr>
            <a:r>
              <a:rPr lang="en-US" altLang="en-US" sz="2500" smtClean="0"/>
              <a:t>	2 = forest (dark green)</a:t>
            </a:r>
          </a:p>
          <a:p>
            <a:pPr eaLnBrk="1" hangingPunct="1">
              <a:buFont typeface="Arial" charset="0"/>
              <a:buNone/>
            </a:pPr>
            <a:r>
              <a:rPr lang="en-US" altLang="en-US" sz="2500" smtClean="0"/>
              <a:t>	3 = desert (dark brown)</a:t>
            </a:r>
          </a:p>
          <a:p>
            <a:pPr eaLnBrk="1" hangingPunct="1">
              <a:buFont typeface="Arial" charset="0"/>
              <a:buNone/>
            </a:pPr>
            <a:r>
              <a:rPr lang="en-US" altLang="en-US" sz="2500" smtClean="0"/>
              <a:t>	etc…</a:t>
            </a:r>
          </a:p>
          <a:p>
            <a:pPr eaLnBrk="1" hangingPunct="1">
              <a:buFont typeface="Arial" charset="0"/>
              <a:buNone/>
            </a:pPr>
            <a:endParaRPr lang="en-US" altLang="en-US" sz="2500" smtClean="0"/>
          </a:p>
          <a:p>
            <a:pPr eaLnBrk="1" hangingPunct="1"/>
            <a:r>
              <a:rPr lang="en-US" altLang="en-US" sz="2500" smtClean="0"/>
              <a:t>Scanned maps like the historic one on the right, and satellite image below it are raster.</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b="16492"/>
          <a:stretch>
            <a:fillRect/>
          </a:stretch>
        </p:blipFill>
        <p:spPr bwMode="auto">
          <a:xfrm>
            <a:off x="5237163" y="563563"/>
            <a:ext cx="3833812" cy="250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038475"/>
            <a:ext cx="2393950" cy="171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759325"/>
            <a:ext cx="239395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910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lstStyle/>
          <a:p>
            <a:pPr eaLnBrk="1" hangingPunct="1"/>
            <a:r>
              <a:rPr lang="en-US" altLang="en-US" sz="3600" smtClean="0"/>
              <a:t>Vector and raster data</a:t>
            </a:r>
          </a:p>
        </p:txBody>
      </p:sp>
      <p:sp>
        <p:nvSpPr>
          <p:cNvPr id="80899" name="Rectangle 3"/>
          <p:cNvSpPr>
            <a:spLocks noGrp="1" noChangeArrowheads="1"/>
          </p:cNvSpPr>
          <p:nvPr>
            <p:ph type="body" sz="half" idx="1"/>
          </p:nvPr>
        </p:nvSpPr>
        <p:spPr>
          <a:xfrm>
            <a:off x="76200" y="1524000"/>
            <a:ext cx="8839200" cy="5181600"/>
          </a:xfrm>
          <a:solidFill>
            <a:schemeClr val="bg1"/>
          </a:solidFill>
        </p:spPr>
        <p:txBody>
          <a:bodyPr/>
          <a:lstStyle/>
          <a:p>
            <a:pPr marL="0" indent="0" eaLnBrk="1" hangingPunct="1">
              <a:buFont typeface="Arial" charset="0"/>
              <a:buNone/>
            </a:pPr>
            <a:r>
              <a:rPr lang="en-US" altLang="en-US" smtClean="0"/>
              <a:t>In general:</a:t>
            </a:r>
          </a:p>
          <a:p>
            <a:pPr lvl="1" eaLnBrk="1" hangingPunct="1"/>
            <a:r>
              <a:rPr lang="en-US" altLang="en-US" smtClean="0"/>
              <a:t> </a:t>
            </a:r>
            <a:r>
              <a:rPr lang="en-US" altLang="en-US" b="1" smtClean="0"/>
              <a:t>Vector</a:t>
            </a:r>
            <a:r>
              <a:rPr lang="en-US" altLang="en-US" smtClean="0"/>
              <a:t> is used to represent discrete features that do not completely cover the Earth’s surface like roads, trees, buildings, etc.</a:t>
            </a:r>
          </a:p>
          <a:p>
            <a:pPr lvl="1" eaLnBrk="1" hangingPunct="1"/>
            <a:endParaRPr lang="en-US" altLang="en-US" smtClean="0"/>
          </a:p>
          <a:p>
            <a:pPr lvl="1" eaLnBrk="1" hangingPunct="1"/>
            <a:r>
              <a:rPr lang="en-US" altLang="en-US" b="1" smtClean="0"/>
              <a:t>Raster</a:t>
            </a:r>
            <a:r>
              <a:rPr lang="en-US" altLang="en-US" smtClean="0"/>
              <a:t> is used to represent broad, continuous features that cover the entire Earth’s surface like elevation, precipitation, tempature, land cover, and imagery.</a:t>
            </a:r>
            <a:endParaRPr lang="en-US" altLang="en-US" sz="3200" smtClean="0"/>
          </a:p>
        </p:txBody>
      </p:sp>
    </p:spTree>
    <p:extLst>
      <p:ext uri="{BB962C8B-B14F-4D97-AF65-F5344CB8AC3E}">
        <p14:creationId xmlns:p14="http://schemas.microsoft.com/office/powerpoint/2010/main" val="4412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 calcmode="lin" valueType="num">
                                      <p:cBhvr additive="base">
                                        <p:cTn id="7"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3" end="3"/>
                                            </p:txEl>
                                          </p:spTgt>
                                        </p:tgtEl>
                                        <p:attrNameLst>
                                          <p:attrName>style.visibility</p:attrName>
                                        </p:attrNameLst>
                                      </p:cBhvr>
                                      <p:to>
                                        <p:strVal val="visible"/>
                                      </p:to>
                                    </p:set>
                                    <p:anim calcmode="lin" valueType="num">
                                      <p:cBhvr additive="base">
                                        <p:cTn id="13"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79EA0AD2-4B9A-4534-957A-5858E16E9C53}" type="slidenum">
              <a:rPr lang="en-US" altLang="en-US" sz="1200" smtClean="0">
                <a:solidFill>
                  <a:schemeClr val="tx2"/>
                </a:solidFill>
                <a:latin typeface="Arial" charset="0"/>
              </a:rPr>
              <a:pPr eaLnBrk="1" hangingPunct="1">
                <a:spcBef>
                  <a:spcPct val="0"/>
                </a:spcBef>
                <a:buFontTx/>
                <a:buNone/>
              </a:pPr>
              <a:t>28</a:t>
            </a:fld>
            <a:endParaRPr lang="en-US" altLang="en-US" sz="1200" smtClean="0">
              <a:solidFill>
                <a:schemeClr val="tx2"/>
              </a:solidFill>
              <a:latin typeface="Arial" charset="0"/>
            </a:endParaRPr>
          </a:p>
        </p:txBody>
      </p:sp>
      <p:sp>
        <p:nvSpPr>
          <p:cNvPr id="29699" name="Rectangle 2"/>
          <p:cNvSpPr>
            <a:spLocks noGrp="1" noChangeArrowheads="1"/>
          </p:cNvSpPr>
          <p:nvPr>
            <p:ph type="title" idx="4294967295"/>
          </p:nvPr>
        </p:nvSpPr>
        <p:spPr>
          <a:xfrm>
            <a:off x="381000" y="2743200"/>
            <a:ext cx="8229600" cy="1066800"/>
          </a:xfrm>
        </p:spPr>
        <p:txBody>
          <a:bodyPr/>
          <a:lstStyle/>
          <a:p>
            <a:pPr eaLnBrk="1" hangingPunct="1"/>
            <a:r>
              <a:rPr lang="en-US" altLang="en-US" sz="3600" dirty="0" smtClean="0"/>
              <a:t>Exercise 2: Using </a:t>
            </a:r>
            <a:r>
              <a:rPr lang="en-US" altLang="en-US" sz="3600" dirty="0" smtClean="0"/>
              <a:t>web GIS (</a:t>
            </a:r>
            <a:r>
              <a:rPr lang="en-US" altLang="en-US" sz="3600" dirty="0" err="1" smtClean="0"/>
              <a:t>WorldMap</a:t>
            </a:r>
            <a:r>
              <a:rPr lang="en-US" altLang="en-US" sz="3600" dirty="0" smtClean="0"/>
              <a:t>) and D</a:t>
            </a:r>
            <a:r>
              <a:rPr lang="en-US" altLang="en-US" sz="3600" dirty="0" smtClean="0"/>
              <a:t>esktop GIS (QGIS)</a:t>
            </a:r>
            <a:endParaRPr lang="en-US" altLang="en-US" sz="3600" dirty="0" smtClean="0"/>
          </a:p>
        </p:txBody>
      </p:sp>
    </p:spTree>
    <p:extLst>
      <p:ext uri="{BB962C8B-B14F-4D97-AF65-F5344CB8AC3E}">
        <p14:creationId xmlns:p14="http://schemas.microsoft.com/office/powerpoint/2010/main" val="418561108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96362" y="3352800"/>
            <a:ext cx="8382000" cy="1139825"/>
          </a:xfrm>
          <a:prstGeom prst="rect">
            <a:avLst/>
          </a:prstGeom>
          <a:noFill/>
          <a:ln w="9525">
            <a:noFill/>
            <a:miter lim="800000"/>
            <a:headEnd/>
            <a:tailEnd/>
          </a:ln>
          <a:effectLst/>
        </p:spPr>
        <p:txBody>
          <a:bodyPr anchor="ctr" anchorCtr="1"/>
          <a:lstStyle/>
          <a:p>
            <a:pPr lvl="1" algn="ctr" eaLnBrk="1" hangingPunct="1">
              <a:defRPr/>
            </a:pPr>
            <a:endParaRPr lang="en-US" sz="2800" b="0" dirty="0" smtClean="0">
              <a:effectLst>
                <a:outerShdw blurRad="38100" dist="38100" dir="2700000" algn="tl">
                  <a:srgbClr val="000000"/>
                </a:outerShdw>
              </a:effectLst>
              <a:latin typeface="Arial" charset="0"/>
            </a:endParaRPr>
          </a:p>
          <a:p>
            <a:pPr marL="457200" indent="-457200" eaLnBrk="1" hangingPunct="1">
              <a:buFont typeface="+mj-lt"/>
              <a:buAutoNum type="arabicPeriod"/>
              <a:defRPr/>
            </a:pPr>
            <a:r>
              <a:rPr lang="en-US" sz="2400" b="0" dirty="0">
                <a:effectLst>
                  <a:outerShdw blurRad="38100" dist="38100" dir="2700000" algn="tl">
                    <a:srgbClr val="000000"/>
                  </a:outerShdw>
                </a:effectLst>
                <a:latin typeface="Arial" charset="0"/>
              </a:rPr>
              <a:t>Open Google </a:t>
            </a:r>
            <a:r>
              <a:rPr lang="en-US" sz="2400" b="0" dirty="0" smtClean="0">
                <a:effectLst>
                  <a:outerShdw blurRad="38100" dist="38100" dir="2700000" algn="tl">
                    <a:srgbClr val="000000"/>
                  </a:outerShdw>
                </a:effectLst>
                <a:latin typeface="Arial" charset="0"/>
              </a:rPr>
              <a:t>Chrome by clicking Start </a:t>
            </a:r>
            <a:r>
              <a:rPr lang="en-US" sz="2400" b="0" dirty="0">
                <a:effectLst>
                  <a:outerShdw blurRad="38100" dist="38100" dir="2700000" algn="tl">
                    <a:srgbClr val="000000"/>
                  </a:outerShdw>
                </a:effectLst>
                <a:latin typeface="Arial" charset="0"/>
              </a:rPr>
              <a:t>&gt; All Programs &gt; Google Chrome &gt; Google Chrome</a:t>
            </a:r>
          </a:p>
          <a:p>
            <a:pPr lvl="1" indent="-457200" eaLnBrk="1" hangingPunct="1">
              <a:buFont typeface="+mj-lt"/>
              <a:buAutoNum type="arabicPeriod"/>
              <a:defRPr/>
            </a:pPr>
            <a:endParaRPr lang="en-US" sz="2400" b="0" dirty="0">
              <a:effectLst>
                <a:outerShdw blurRad="38100" dist="38100" dir="2700000" algn="tl">
                  <a:srgbClr val="000000"/>
                </a:outerShdw>
              </a:effectLst>
              <a:latin typeface="Arial" charset="0"/>
            </a:endParaRPr>
          </a:p>
          <a:p>
            <a:pPr marL="0" lvl="1" eaLnBrk="1" hangingPunct="1">
              <a:defRPr/>
            </a:pPr>
            <a:r>
              <a:rPr lang="en-US" sz="2400" b="0" dirty="0" smtClean="0">
                <a:effectLst>
                  <a:outerShdw blurRad="38100" dist="38100" dir="2700000" algn="tl">
                    <a:srgbClr val="000000"/>
                  </a:outerShdw>
                </a:effectLst>
                <a:latin typeface="Arial" charset="0"/>
              </a:rPr>
              <a:t>2. Download </a:t>
            </a:r>
            <a:r>
              <a:rPr lang="en-US" sz="2400" b="0" dirty="0">
                <a:effectLst>
                  <a:outerShdw blurRad="38100" dist="38100" dir="2700000" algn="tl">
                    <a:srgbClr val="000000"/>
                  </a:outerShdw>
                </a:effectLst>
                <a:latin typeface="Arial" charset="0"/>
              </a:rPr>
              <a:t>the </a:t>
            </a:r>
            <a:r>
              <a:rPr lang="en-US" sz="2400" b="0" dirty="0" smtClean="0">
                <a:effectLst>
                  <a:outerShdw blurRad="38100" dist="38100" dir="2700000" algn="tl">
                    <a:srgbClr val="000000"/>
                  </a:outerShdw>
                </a:effectLst>
                <a:latin typeface="Arial" charset="0"/>
              </a:rPr>
              <a:t>exercise material  </a:t>
            </a:r>
            <a:r>
              <a:rPr lang="en-US" sz="2400" b="0" dirty="0">
                <a:effectLst>
                  <a:outerShdw blurRad="38100" dist="38100" dir="2700000" algn="tl">
                    <a:srgbClr val="000000"/>
                  </a:outerShdw>
                </a:effectLst>
                <a:latin typeface="Arial" charset="0"/>
              </a:rPr>
              <a:t>by going to: </a:t>
            </a:r>
            <a:r>
              <a:rPr lang="en-US" sz="2400" b="0" dirty="0">
                <a:effectLst>
                  <a:outerShdw blurRad="38100" dist="38100" dir="2700000" algn="tl">
                    <a:srgbClr val="000000"/>
                  </a:outerShdw>
                </a:effectLst>
                <a:latin typeface="Arial" charset="0"/>
                <a:hlinkClick r:id="rId2"/>
              </a:rPr>
              <a:t>http://gis.harvard.edu</a:t>
            </a:r>
            <a:endParaRPr lang="en-US" sz="2400" b="0" dirty="0">
              <a:effectLst>
                <a:outerShdw blurRad="38100" dist="38100" dir="2700000" algn="tl">
                  <a:srgbClr val="000000"/>
                </a:outerShdw>
              </a:effectLst>
              <a:latin typeface="Arial" charset="0"/>
            </a:endParaRP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3.Click </a:t>
            </a:r>
            <a:r>
              <a:rPr lang="en-US" sz="2400" b="0" dirty="0">
                <a:effectLst>
                  <a:outerShdw blurRad="38100" dist="38100" dir="2700000" algn="tl">
                    <a:srgbClr val="000000"/>
                  </a:outerShdw>
                </a:effectLst>
                <a:latin typeface="Arial" charset="0"/>
              </a:rPr>
              <a:t>the </a:t>
            </a:r>
            <a:r>
              <a:rPr lang="en-US" sz="2400" b="0" dirty="0" smtClean="0">
                <a:effectLst>
                  <a:outerShdw blurRad="38100" dist="38100" dir="2700000" algn="tl">
                    <a:srgbClr val="000000"/>
                  </a:outerShdw>
                </a:effectLst>
                <a:latin typeface="Arial" charset="0"/>
              </a:rPr>
              <a:t>“</a:t>
            </a:r>
            <a:r>
              <a:rPr lang="nb-NO" sz="2400" b="0" dirty="0">
                <a:hlinkClick r:id="rId3"/>
              </a:rPr>
              <a:t>Intro to GIS for SROH interns</a:t>
            </a:r>
            <a:r>
              <a:rPr lang="en-US" sz="2400" b="0" dirty="0" smtClean="0">
                <a:effectLst>
                  <a:outerShdw blurRad="38100" dist="38100" dir="2700000" algn="tl">
                    <a:srgbClr val="000000"/>
                  </a:outerShdw>
                </a:effectLst>
                <a:latin typeface="Arial" charset="0"/>
              </a:rPr>
              <a:t>” </a:t>
            </a:r>
            <a:r>
              <a:rPr lang="en-US" sz="2400" b="0" dirty="0" smtClean="0">
                <a:effectLst>
                  <a:outerShdw blurRad="38100" dist="38100" dir="2700000" algn="tl">
                    <a:srgbClr val="000000"/>
                  </a:outerShdw>
                </a:effectLst>
                <a:latin typeface="Arial" charset="0"/>
              </a:rPr>
              <a:t>link.</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4. Click </a:t>
            </a:r>
            <a:r>
              <a:rPr lang="en-US" sz="2400" dirty="0" smtClean="0">
                <a:effectLst>
                  <a:outerShdw blurRad="38100" dist="38100" dir="2700000" algn="tl">
                    <a:srgbClr val="000000"/>
                  </a:outerShdw>
                </a:effectLst>
                <a:latin typeface="Arial" charset="0"/>
              </a:rPr>
              <a:t>Download </a:t>
            </a:r>
            <a:r>
              <a:rPr lang="en-US" sz="2400" dirty="0" smtClean="0">
                <a:effectLst>
                  <a:outerShdw blurRad="38100" dist="38100" dir="2700000" algn="tl">
                    <a:srgbClr val="000000"/>
                  </a:outerShdw>
                </a:effectLst>
                <a:latin typeface="Arial" charset="0"/>
              </a:rPr>
              <a:t>GIS Workshop </a:t>
            </a:r>
            <a:r>
              <a:rPr lang="en-US" sz="2400" dirty="0" smtClean="0">
                <a:effectLst>
                  <a:outerShdw blurRad="38100" dist="38100" dir="2700000" algn="tl">
                    <a:srgbClr val="000000"/>
                  </a:outerShdw>
                </a:effectLst>
                <a:latin typeface="Arial" charset="0"/>
              </a:rPr>
              <a:t>Materials</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5. Open the </a:t>
            </a:r>
            <a:r>
              <a:rPr lang="en-US" sz="2400" b="0" dirty="0" err="1" smtClean="0">
                <a:effectLst>
                  <a:outerShdw blurRad="38100" dist="38100" dir="2700000" algn="tl">
                    <a:srgbClr val="000000"/>
                  </a:outerShdw>
                </a:effectLst>
                <a:latin typeface="Arial" charset="0"/>
              </a:rPr>
              <a:t>GIS_Basics</a:t>
            </a:r>
            <a:r>
              <a:rPr lang="en-US" sz="2400" b="0" dirty="0" smtClean="0">
                <a:effectLst>
                  <a:outerShdw blurRad="38100" dist="38100" dir="2700000" algn="tl">
                    <a:srgbClr val="000000"/>
                  </a:outerShdw>
                </a:effectLst>
                <a:latin typeface="Arial" charset="0"/>
              </a:rPr>
              <a:t> </a:t>
            </a:r>
            <a:r>
              <a:rPr lang="en-US" sz="2400" b="0" dirty="0" smtClean="0">
                <a:effectLst>
                  <a:outerShdw blurRad="38100" dist="38100" dir="2700000" algn="tl">
                    <a:srgbClr val="000000"/>
                  </a:outerShdw>
                </a:effectLst>
                <a:latin typeface="Arial" charset="0"/>
              </a:rPr>
              <a:t>zip file, and copy the 	contents to your Desktop.</a:t>
            </a:r>
          </a:p>
          <a:p>
            <a:pPr eaLnBrk="1" hangingPunct="1">
              <a:defRPr/>
            </a:pPr>
            <a:endParaRPr lang="en-US" sz="2400" b="0" dirty="0" smtClean="0">
              <a:effectLst>
                <a:outerShdw blurRad="38100" dist="38100" dir="2700000" algn="tl">
                  <a:srgbClr val="000000"/>
                </a:outerShdw>
              </a:effectLst>
              <a:latin typeface="Arial" charset="0"/>
            </a:endParaRPr>
          </a:p>
          <a:p>
            <a:pPr eaLnBrk="1" hangingPunct="1">
              <a:defRPr/>
            </a:pPr>
            <a:r>
              <a:rPr lang="en-US" sz="2400" b="0" dirty="0" smtClean="0">
                <a:effectLst>
                  <a:outerShdw blurRad="38100" dist="38100" dir="2700000" algn="tl">
                    <a:srgbClr val="000000"/>
                  </a:outerShdw>
                </a:effectLst>
                <a:latin typeface="Arial" charset="0"/>
              </a:rPr>
              <a:t>6. </a:t>
            </a:r>
            <a:r>
              <a:rPr lang="en-US" sz="2400" b="0" dirty="0" smtClean="0">
                <a:effectLst>
                  <a:outerShdw blurRad="38100" dist="38100" dir="2700000" algn="tl">
                    <a:srgbClr val="000000"/>
                  </a:outerShdw>
                </a:effectLst>
                <a:latin typeface="Arial" charset="0"/>
              </a:rPr>
              <a:t>In the </a:t>
            </a:r>
            <a:r>
              <a:rPr lang="en-US" sz="2400" b="0" dirty="0" err="1" smtClean="0">
                <a:effectLst>
                  <a:outerShdw blurRad="38100" dist="38100" dir="2700000" algn="tl">
                    <a:srgbClr val="000000"/>
                  </a:outerShdw>
                </a:effectLst>
                <a:latin typeface="Arial" charset="0"/>
              </a:rPr>
              <a:t>GIS_Basics_Workshop</a:t>
            </a:r>
            <a:r>
              <a:rPr lang="en-US" sz="2400" b="0" dirty="0" smtClean="0">
                <a:effectLst>
                  <a:outerShdw blurRad="38100" dist="38100" dir="2700000" algn="tl">
                    <a:srgbClr val="000000"/>
                  </a:outerShdw>
                </a:effectLst>
                <a:latin typeface="Arial" charset="0"/>
              </a:rPr>
              <a:t>/Instruction folder, Open </a:t>
            </a:r>
            <a:r>
              <a:rPr lang="en-US" sz="2400" b="0" dirty="0">
                <a:effectLst>
                  <a:outerShdw blurRad="38100" dist="38100" dir="2700000" algn="tl">
                    <a:srgbClr val="000000"/>
                  </a:outerShdw>
                </a:effectLst>
                <a:latin typeface="Arial" charset="0"/>
              </a:rPr>
              <a:t>the </a:t>
            </a:r>
            <a:r>
              <a:rPr lang="en-US" sz="2400" dirty="0">
                <a:effectLst>
                  <a:outerShdw blurRad="38100" dist="38100" dir="2700000" algn="tl">
                    <a:srgbClr val="000000"/>
                  </a:outerShdw>
                </a:effectLst>
                <a:latin typeface="Arial" charset="0"/>
              </a:rPr>
              <a:t>GIS_Basics_Exercise.docx</a:t>
            </a:r>
            <a:endParaRPr lang="en-US" sz="2800" dirty="0" smtClean="0">
              <a:effectLst>
                <a:outerShdw blurRad="38100" dist="38100" dir="2700000" algn="tl">
                  <a:srgbClr val="000000"/>
                </a:outerShdw>
              </a:effectLst>
              <a:latin typeface="Arial" charset="0"/>
            </a:endParaRPr>
          </a:p>
        </p:txBody>
      </p:sp>
      <p:sp>
        <p:nvSpPr>
          <p:cNvPr id="4" name="Rectangle 2"/>
          <p:cNvSpPr txBox="1">
            <a:spLocks noChangeArrowheads="1"/>
          </p:cNvSpPr>
          <p:nvPr/>
        </p:nvSpPr>
        <p:spPr bwMode="auto">
          <a:xfrm>
            <a:off x="196362" y="312184"/>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b="0" dirty="0" smtClean="0"/>
              <a:t>Exercise 2: Using web GIS (</a:t>
            </a:r>
            <a:r>
              <a:rPr lang="en-US" altLang="en-US" sz="3600" b="0" dirty="0" err="1" smtClean="0"/>
              <a:t>WorldMap</a:t>
            </a:r>
            <a:r>
              <a:rPr lang="en-US" altLang="en-US" sz="3600" b="0" dirty="0" smtClean="0"/>
              <a:t>) and Desktop GIS (QGIS)</a:t>
            </a:r>
            <a:endParaRPr lang="en-US" altLang="en-US" sz="3600" b="0" dirty="0" smtClean="0"/>
          </a:p>
        </p:txBody>
      </p:sp>
    </p:spTree>
    <p:extLst>
      <p:ext uri="{BB962C8B-B14F-4D97-AF65-F5344CB8AC3E}">
        <p14:creationId xmlns:p14="http://schemas.microsoft.com/office/powerpoint/2010/main" val="2901345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533400" y="762000"/>
            <a:ext cx="8382000" cy="4530725"/>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60000"/>
              <a:buFont typeface="Wingdings" pitchFamily="2" charset="2"/>
              <a:buNone/>
              <a:defRPr/>
            </a:pPr>
            <a:r>
              <a:rPr lang="en-US" sz="2200" b="0">
                <a:solidFill>
                  <a:srgbClr val="FFFFFF"/>
                </a:solidFill>
                <a:effectLst>
                  <a:outerShdw blurRad="38100" dist="38100" dir="2700000" algn="tl">
                    <a:srgbClr val="000000"/>
                  </a:outerShdw>
                </a:effectLst>
              </a:rPr>
              <a:t>Maps are a form of communication that show:</a:t>
            </a:r>
          </a:p>
          <a:p>
            <a:pPr marL="742950" lvl="1" indent="-285750" eaLnBrk="1" hangingPunct="1">
              <a:spcBef>
                <a:spcPct val="20000"/>
              </a:spcBef>
              <a:buClr>
                <a:srgbClr val="FFFFFF"/>
              </a:buClr>
              <a:defRPr/>
            </a:pPr>
            <a:r>
              <a:rPr lang="en-US" sz="2200" b="0">
                <a:solidFill>
                  <a:srgbClr val="FFFF00"/>
                </a:solidFill>
                <a:effectLst>
                  <a:outerShdw blurRad="38100" dist="38100" dir="2700000" algn="tl">
                    <a:srgbClr val="000000"/>
                  </a:outerShdw>
                </a:effectLst>
              </a:rPr>
              <a:t>Similarities and differences between places</a:t>
            </a:r>
          </a:p>
          <a:p>
            <a:pPr marL="342900" indent="-342900" eaLnBrk="1" hangingPunct="1">
              <a:spcBef>
                <a:spcPct val="20000"/>
              </a:spcBef>
              <a:buClr>
                <a:srgbClr val="FFFFCC"/>
              </a:buClr>
              <a:buSzPct val="60000"/>
              <a:buFont typeface="Wingdings" pitchFamily="2" charset="2"/>
              <a:buChar char="n"/>
              <a:defRPr/>
            </a:pPr>
            <a:endParaRPr lang="en-US" sz="2200" b="0">
              <a:solidFill>
                <a:srgbClr val="FFFF00"/>
              </a:solidFill>
              <a:effectLst>
                <a:outerShdw blurRad="38100" dist="38100" dir="2700000" algn="tl">
                  <a:srgbClr val="000000"/>
                </a:outerShdw>
              </a:effectLst>
            </a:endParaRPr>
          </a:p>
        </p:txBody>
      </p:sp>
      <p:sp>
        <p:nvSpPr>
          <p:cNvPr id="270339" name="Rectangle 3"/>
          <p:cNvSpPr>
            <a:spLocks noChangeArrowheads="1"/>
          </p:cNvSpPr>
          <p:nvPr/>
        </p:nvSpPr>
        <p:spPr bwMode="auto">
          <a:xfrm>
            <a:off x="304800" y="-76200"/>
            <a:ext cx="8382000" cy="1139825"/>
          </a:xfrm>
          <a:prstGeom prst="rect">
            <a:avLst/>
          </a:prstGeom>
          <a:noFill/>
          <a:ln w="9525">
            <a:noFill/>
            <a:miter lim="800000"/>
            <a:headEnd/>
            <a:tailEnd/>
          </a:ln>
          <a:effectLst/>
        </p:spPr>
        <p:txBody>
          <a:bodyPr anchor="ctr" anchorCtr="1"/>
          <a:lstStyle/>
          <a:p>
            <a:pPr algn="ctr" eaLnBrk="1" hangingPunct="1">
              <a:defRPr/>
            </a:pPr>
            <a:r>
              <a:rPr lang="en-US" sz="2800" b="0">
                <a:solidFill>
                  <a:srgbClr val="CCECFF"/>
                </a:solidFill>
                <a:effectLst>
                  <a:outerShdw blurRad="38100" dist="38100" dir="2700000" algn="tl">
                    <a:srgbClr val="000000"/>
                  </a:outerShdw>
                </a:effectLst>
                <a:latin typeface="Arial" charset="0"/>
              </a:rPr>
              <a:t>Why Maps?</a:t>
            </a:r>
          </a:p>
        </p:txBody>
      </p:sp>
      <p:pic>
        <p:nvPicPr>
          <p:cNvPr id="8196" name="Picture 4"/>
          <p:cNvPicPr>
            <a:picLocks noChangeAspect="1" noChangeArrowheads="1"/>
          </p:cNvPicPr>
          <p:nvPr/>
        </p:nvPicPr>
        <p:blipFill>
          <a:blip r:embed="rId3" cstate="print"/>
          <a:srcRect l="13124" t="19641" r="14317" b="6326"/>
          <a:stretch>
            <a:fillRect/>
          </a:stretch>
        </p:blipFill>
        <p:spPr bwMode="auto">
          <a:xfrm>
            <a:off x="1219200" y="1600200"/>
            <a:ext cx="6324600" cy="5095875"/>
          </a:xfrm>
          <a:prstGeom prst="rect">
            <a:avLst/>
          </a:prstGeom>
          <a:noFill/>
          <a:ln w="9525" algn="ctr">
            <a:noFill/>
            <a:miter lim="800000"/>
            <a:headEnd/>
            <a:tailEnd/>
          </a:ln>
        </p:spPr>
      </p:pic>
    </p:spTree>
    <p:extLst>
      <p:ext uri="{BB962C8B-B14F-4D97-AF65-F5344CB8AC3E}">
        <p14:creationId xmlns:p14="http://schemas.microsoft.com/office/powerpoint/2010/main" val="3422251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457200" y="1371600"/>
            <a:ext cx="8229600" cy="4876800"/>
          </a:xfrm>
        </p:spPr>
        <p:txBody>
          <a:bodyPr/>
          <a:lstStyle/>
          <a:p>
            <a:pPr eaLnBrk="1" hangingPunct="1"/>
            <a:r>
              <a:rPr lang="en-US" altLang="en-US" sz="2800" smtClean="0"/>
              <a:t>Data Exploration</a:t>
            </a:r>
          </a:p>
          <a:p>
            <a:pPr lvl="1" eaLnBrk="1" hangingPunct="1"/>
            <a:r>
              <a:rPr lang="en-US" altLang="en-US" sz="2400" smtClean="0"/>
              <a:t>Quantitative mapping</a:t>
            </a:r>
          </a:p>
          <a:p>
            <a:pPr lvl="1" eaLnBrk="1" hangingPunct="1"/>
            <a:r>
              <a:rPr lang="en-US" altLang="en-US" sz="2400" smtClean="0"/>
              <a:t>Location based query</a:t>
            </a:r>
          </a:p>
          <a:p>
            <a:pPr lvl="1" eaLnBrk="1" hangingPunct="1"/>
            <a:r>
              <a:rPr lang="en-US" altLang="en-US" sz="2400" smtClean="0"/>
              <a:t>Attribute query</a:t>
            </a:r>
          </a:p>
          <a:p>
            <a:pPr eaLnBrk="1" hangingPunct="1"/>
            <a:r>
              <a:rPr lang="en-US" altLang="en-US" sz="2800" smtClean="0"/>
              <a:t>Data Analysis</a:t>
            </a:r>
          </a:p>
          <a:p>
            <a:pPr lvl="1" eaLnBrk="1" hangingPunct="1"/>
            <a:r>
              <a:rPr lang="en-US" altLang="en-US" sz="2400" smtClean="0"/>
              <a:t>Proximity analysis</a:t>
            </a:r>
          </a:p>
          <a:p>
            <a:pPr lvl="1" eaLnBrk="1" hangingPunct="1"/>
            <a:r>
              <a:rPr lang="en-US" altLang="en-US" sz="2400" smtClean="0"/>
              <a:t>Overlay analysis</a:t>
            </a:r>
          </a:p>
          <a:p>
            <a:pPr lvl="1" eaLnBrk="1" hangingPunct="1"/>
            <a:r>
              <a:rPr lang="en-US" altLang="en-US" sz="2400" smtClean="0"/>
              <a:t>Adjacency analysis</a:t>
            </a:r>
          </a:p>
          <a:p>
            <a:pPr lvl="1" eaLnBrk="1" hangingPunct="1"/>
            <a:r>
              <a:rPr lang="en-US" altLang="en-US" sz="2400" smtClean="0"/>
              <a:t>Network analysis </a:t>
            </a:r>
          </a:p>
          <a:p>
            <a:pPr lvl="1" eaLnBrk="1" hangingPunct="1"/>
            <a:r>
              <a:rPr lang="en-US" altLang="en-US" sz="2400" smtClean="0"/>
              <a:t>Geostatistical analysis</a:t>
            </a:r>
          </a:p>
        </p:txBody>
      </p:sp>
      <p:sp>
        <p:nvSpPr>
          <p:cNvPr id="32771" name="Rectangle 2"/>
          <p:cNvSpPr txBox="1">
            <a:spLocks noChangeArrowheads="1"/>
          </p:cNvSpPr>
          <p:nvPr/>
        </p:nvSpPr>
        <p:spPr bwMode="auto">
          <a:xfrm>
            <a:off x="152400" y="76200"/>
            <a:ext cx="876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a:t>GIS analysis, problem solving, and case studies</a:t>
            </a:r>
          </a:p>
        </p:txBody>
      </p:sp>
    </p:spTree>
    <p:extLst>
      <p:ext uri="{BB962C8B-B14F-4D97-AF65-F5344CB8AC3E}">
        <p14:creationId xmlns:p14="http://schemas.microsoft.com/office/powerpoint/2010/main" val="3574534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3">
                                            <p:txEl>
                                              <p:pRg st="4" end="4"/>
                                            </p:txEl>
                                          </p:spTgt>
                                        </p:tgtEl>
                                        <p:attrNameLst>
                                          <p:attrName>style.visibility</p:attrName>
                                        </p:attrNameLst>
                                      </p:cBhvr>
                                      <p:to>
                                        <p:strVal val="visible"/>
                                      </p:to>
                                    </p:set>
                                    <p:animEffect transition="in" filter="blinds(horizontal)">
                                      <p:cBhvr>
                                        <p:cTn id="7" dur="500"/>
                                        <p:tgtEl>
                                          <p:spTgt spid="7168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683">
                                            <p:txEl>
                                              <p:pRg st="5" end="5"/>
                                            </p:txEl>
                                          </p:spTgt>
                                        </p:tgtEl>
                                        <p:attrNameLst>
                                          <p:attrName>style.visibility</p:attrName>
                                        </p:attrNameLst>
                                      </p:cBhvr>
                                      <p:to>
                                        <p:strVal val="visible"/>
                                      </p:to>
                                    </p:set>
                                    <p:animEffect transition="in" filter="blinds(horizontal)">
                                      <p:cBhvr>
                                        <p:cTn id="10" dur="500"/>
                                        <p:tgtEl>
                                          <p:spTgt spid="7168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1683">
                                            <p:txEl>
                                              <p:pRg st="6" end="6"/>
                                            </p:txEl>
                                          </p:spTgt>
                                        </p:tgtEl>
                                        <p:attrNameLst>
                                          <p:attrName>style.visibility</p:attrName>
                                        </p:attrNameLst>
                                      </p:cBhvr>
                                      <p:to>
                                        <p:strVal val="visible"/>
                                      </p:to>
                                    </p:set>
                                    <p:animEffect transition="in" filter="blinds(horizontal)">
                                      <p:cBhvr>
                                        <p:cTn id="13" dur="500"/>
                                        <p:tgtEl>
                                          <p:spTgt spid="7168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1683">
                                            <p:txEl>
                                              <p:pRg st="7" end="7"/>
                                            </p:txEl>
                                          </p:spTgt>
                                        </p:tgtEl>
                                        <p:attrNameLst>
                                          <p:attrName>style.visibility</p:attrName>
                                        </p:attrNameLst>
                                      </p:cBhvr>
                                      <p:to>
                                        <p:strVal val="visible"/>
                                      </p:to>
                                    </p:set>
                                    <p:animEffect transition="in" filter="blinds(horizontal)">
                                      <p:cBhvr>
                                        <p:cTn id="16" dur="500"/>
                                        <p:tgtEl>
                                          <p:spTgt spid="71683">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1683">
                                            <p:txEl>
                                              <p:pRg st="8" end="8"/>
                                            </p:txEl>
                                          </p:spTgt>
                                        </p:tgtEl>
                                        <p:attrNameLst>
                                          <p:attrName>style.visibility</p:attrName>
                                        </p:attrNameLst>
                                      </p:cBhvr>
                                      <p:to>
                                        <p:strVal val="visible"/>
                                      </p:to>
                                    </p:set>
                                    <p:animEffect transition="in" filter="blinds(horizontal)">
                                      <p:cBhvr>
                                        <p:cTn id="19" dur="500"/>
                                        <p:tgtEl>
                                          <p:spTgt spid="71683">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1683">
                                            <p:txEl>
                                              <p:pRg st="9" end="9"/>
                                            </p:txEl>
                                          </p:spTgt>
                                        </p:tgtEl>
                                        <p:attrNameLst>
                                          <p:attrName>style.visibility</p:attrName>
                                        </p:attrNameLst>
                                      </p:cBhvr>
                                      <p:to>
                                        <p:strVal val="visible"/>
                                      </p:to>
                                    </p:set>
                                    <p:animEffect transition="in" filter="blinds(horizontal)">
                                      <p:cBhvr>
                                        <p:cTn id="22" dur="500"/>
                                        <p:tgtEl>
                                          <p:spTgt spid="716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39AFCD2-B74A-4458-8A1F-7ACBFCD7AD1B}" type="slidenum">
              <a:rPr lang="en-US" altLang="en-US" sz="1200" smtClean="0">
                <a:solidFill>
                  <a:srgbClr val="898989"/>
                </a:solidFill>
                <a:latin typeface="Arial" charset="0"/>
              </a:rPr>
              <a:pPr eaLnBrk="1" hangingPunct="1">
                <a:spcBef>
                  <a:spcPct val="0"/>
                </a:spcBef>
                <a:buFontTx/>
                <a:buNone/>
              </a:pPr>
              <a:t>31</a:t>
            </a:fld>
            <a:endParaRPr lang="en-US" altLang="en-US" sz="1200" smtClean="0">
              <a:solidFill>
                <a:srgbClr val="898989"/>
              </a:solidFill>
              <a:latin typeface="Arial" charset="0"/>
            </a:endParaRP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0"/>
            <a:ext cx="35814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57400"/>
            <a:ext cx="45989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ontent Placeholder 2"/>
          <p:cNvSpPr txBox="1">
            <a:spLocks/>
          </p:cNvSpPr>
          <p:nvPr/>
        </p:nvSpPr>
        <p:spPr bwMode="auto">
          <a:xfrm>
            <a:off x="304800" y="228600"/>
            <a:ext cx="8534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90000"/>
              </a:lnSpc>
              <a:buFontTx/>
              <a:buNone/>
            </a:pPr>
            <a:r>
              <a:rPr lang="en-US" altLang="en-US" sz="2200"/>
              <a:t>Question:  How many tobacco retailers are within ¼ mile of all schools?</a:t>
            </a:r>
          </a:p>
          <a:p>
            <a:pPr eaLnBrk="1" hangingPunct="1">
              <a:lnSpc>
                <a:spcPct val="90000"/>
              </a:lnSpc>
              <a:buFontTx/>
              <a:buNone/>
            </a:pPr>
            <a:endParaRPr lang="en-US" altLang="en-US" sz="2200"/>
          </a:p>
          <a:p>
            <a:pPr eaLnBrk="1" hangingPunct="1">
              <a:lnSpc>
                <a:spcPct val="90000"/>
              </a:lnSpc>
              <a:buFontTx/>
              <a:buNone/>
            </a:pPr>
            <a:r>
              <a:rPr lang="en-US" altLang="en-US" sz="2200"/>
              <a:t>Answer:  Use </a:t>
            </a:r>
            <a:r>
              <a:rPr lang="en-US" altLang="en-US" sz="2200" b="1"/>
              <a:t>proximity analysis </a:t>
            </a:r>
            <a:r>
              <a:rPr lang="en-US" altLang="en-US" sz="2200"/>
              <a:t>and the GIS </a:t>
            </a:r>
            <a:r>
              <a:rPr lang="en-US" altLang="en-US" sz="2200" b="1"/>
              <a:t>buffer</a:t>
            </a:r>
            <a:r>
              <a:rPr lang="en-US" altLang="en-US" sz="2200"/>
              <a:t> tool (creates a new polygon around features at a specified distance), and </a:t>
            </a:r>
            <a:r>
              <a:rPr lang="en-US" altLang="en-US" sz="2200" b="1"/>
              <a:t>overlay analysis </a:t>
            </a:r>
            <a:r>
              <a:rPr lang="en-US" altLang="en-US" sz="2200"/>
              <a:t>with the </a:t>
            </a:r>
            <a:r>
              <a:rPr lang="en-US" altLang="en-US" sz="2200" b="1"/>
              <a:t>spatial join tool</a:t>
            </a:r>
            <a:r>
              <a:rPr lang="en-US" altLang="en-US" sz="2200"/>
              <a:t> to count the number of retailers within each buffer.</a:t>
            </a:r>
          </a:p>
          <a:p>
            <a:pPr eaLnBrk="1" hangingPunct="1">
              <a:lnSpc>
                <a:spcPct val="90000"/>
              </a:lnSpc>
              <a:buFontTx/>
              <a:buNone/>
            </a:pPr>
            <a:endParaRPr lang="en-US" altLang="en-US" sz="2200"/>
          </a:p>
          <a:p>
            <a:pPr eaLnBrk="1" hangingPunct="1">
              <a:lnSpc>
                <a:spcPct val="90000"/>
              </a:lnSpc>
              <a:buFontTx/>
              <a:buNone/>
            </a:pPr>
            <a:endParaRPr lang="en-US" altLang="en-US" sz="1900"/>
          </a:p>
          <a:p>
            <a:pPr eaLnBrk="1" hangingPunct="1">
              <a:lnSpc>
                <a:spcPct val="90000"/>
              </a:lnSpc>
              <a:buFontTx/>
              <a:buNone/>
            </a:pPr>
            <a:r>
              <a:rPr lang="en-US" altLang="en-US" sz="1900"/>
              <a:t>						</a:t>
            </a:r>
          </a:p>
          <a:p>
            <a:pPr eaLnBrk="1" hangingPunct="1">
              <a:lnSpc>
                <a:spcPct val="90000"/>
              </a:lnSpc>
              <a:buFontTx/>
              <a:buNone/>
            </a:pPr>
            <a:endParaRPr lang="en-US" altLang="en-US" sz="1900"/>
          </a:p>
          <a:p>
            <a:pPr eaLnBrk="1" hangingPunct="1">
              <a:lnSpc>
                <a:spcPct val="90000"/>
              </a:lnSpc>
              <a:buFontTx/>
              <a:buNone/>
            </a:pPr>
            <a:endParaRPr lang="en-US" altLang="en-US" sz="1900"/>
          </a:p>
          <a:p>
            <a:pPr eaLnBrk="1" hangingPunct="1">
              <a:lnSpc>
                <a:spcPct val="90000"/>
              </a:lnSpc>
              <a:buFontTx/>
              <a:buNone/>
            </a:pPr>
            <a:endParaRPr lang="en-US" altLang="en-US" sz="1900"/>
          </a:p>
          <a:p>
            <a:pPr eaLnBrk="1" hangingPunct="1">
              <a:lnSpc>
                <a:spcPct val="90000"/>
              </a:lnSpc>
              <a:buFontTx/>
              <a:buNone/>
            </a:pPr>
            <a:endParaRPr lang="en-US" altLang="en-US" sz="1900"/>
          </a:p>
          <a:p>
            <a:pPr eaLnBrk="1" hangingPunct="1">
              <a:lnSpc>
                <a:spcPct val="90000"/>
              </a:lnSpc>
              <a:buFontTx/>
              <a:buNone/>
            </a:pPr>
            <a:endParaRPr lang="en-US" altLang="en-US" sz="1900"/>
          </a:p>
          <a:p>
            <a:pPr eaLnBrk="1" hangingPunct="1">
              <a:lnSpc>
                <a:spcPct val="90000"/>
              </a:lnSpc>
              <a:buFontTx/>
              <a:buNone/>
            </a:pPr>
            <a:r>
              <a:rPr lang="en-US" altLang="en-US" sz="1900"/>
              <a:t>	</a:t>
            </a:r>
          </a:p>
          <a:p>
            <a:pPr eaLnBrk="1" hangingPunct="1">
              <a:lnSpc>
                <a:spcPct val="90000"/>
              </a:lnSpc>
              <a:buFontTx/>
              <a:buNone/>
            </a:pPr>
            <a:r>
              <a:rPr lang="en-US" altLang="en-US" sz="1900"/>
              <a:t>						</a:t>
            </a:r>
          </a:p>
          <a:p>
            <a:pPr eaLnBrk="1" hangingPunct="1">
              <a:lnSpc>
                <a:spcPct val="90000"/>
              </a:lnSpc>
              <a:buFontTx/>
              <a:buNone/>
            </a:pPr>
            <a:endParaRPr lang="en-US" altLang="en-US" sz="1600"/>
          </a:p>
          <a:p>
            <a:pPr eaLnBrk="1" hangingPunct="1">
              <a:lnSpc>
                <a:spcPct val="90000"/>
              </a:lnSpc>
              <a:buFontTx/>
              <a:buNone/>
            </a:pPr>
            <a:r>
              <a:rPr lang="en-US" altLang="en-US" sz="1600"/>
              <a:t>	</a:t>
            </a:r>
          </a:p>
          <a:p>
            <a:pPr eaLnBrk="1" hangingPunct="1">
              <a:lnSpc>
                <a:spcPct val="90000"/>
              </a:lnSpc>
              <a:buFontTx/>
              <a:buNone/>
            </a:pPr>
            <a:r>
              <a:rPr lang="en-US" altLang="en-US" sz="1600"/>
              <a:t>						¼ mile buffers around Boston schools. </a:t>
            </a:r>
          </a:p>
          <a:p>
            <a:pPr eaLnBrk="1" hangingPunct="1">
              <a:lnSpc>
                <a:spcPct val="90000"/>
              </a:lnSpc>
              <a:buFontTx/>
              <a:buNone/>
            </a:pPr>
            <a:r>
              <a:rPr lang="en-US" altLang="en-US" sz="1600"/>
              <a:t>						Red dots are tobacco retailers</a:t>
            </a:r>
          </a:p>
        </p:txBody>
      </p:sp>
    </p:spTree>
    <p:extLst>
      <p:ext uri="{BB962C8B-B14F-4D97-AF65-F5344CB8AC3E}">
        <p14:creationId xmlns:p14="http://schemas.microsoft.com/office/powerpoint/2010/main" val="2165313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pPr eaLnBrk="1" hangingPunct="1"/>
            <a:endParaRPr lang="en-US" altLang="en-US" smtClean="0"/>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9CF5B9A-388B-4E87-8C54-1679625FAC6B}" type="slidenum">
              <a:rPr lang="en-US" altLang="en-US" sz="1200" smtClean="0">
                <a:solidFill>
                  <a:srgbClr val="898989"/>
                </a:solidFill>
                <a:latin typeface="Arial" charset="0"/>
              </a:rPr>
              <a:pPr eaLnBrk="1" hangingPunct="1">
                <a:spcBef>
                  <a:spcPct val="0"/>
                </a:spcBef>
                <a:buFontTx/>
                <a:buNone/>
              </a:pPr>
              <a:t>32</a:t>
            </a:fld>
            <a:endParaRPr lang="en-US" altLang="en-US" sz="1200" smtClean="0">
              <a:solidFill>
                <a:srgbClr val="898989"/>
              </a:solidFill>
              <a:latin typeface="Arial" charset="0"/>
            </a:endParaRPr>
          </a:p>
        </p:txBody>
      </p:sp>
      <p:pic>
        <p:nvPicPr>
          <p:cNvPr id="34820" name="Picture 9" descr="Locational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77863"/>
            <a:ext cx="6096000" cy="753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descr="DDM_1986_05"/>
          <p:cNvPicPr>
            <a:picLocks noChangeAspect="1" noChangeArrowheads="1"/>
          </p:cNvPicPr>
          <p:nvPr/>
        </p:nvPicPr>
        <p:blipFill>
          <a:blip r:embed="rId4">
            <a:extLst>
              <a:ext uri="{28A0092B-C50C-407E-A947-70E740481C1C}">
                <a14:useLocalDpi xmlns:a14="http://schemas.microsoft.com/office/drawing/2010/main" val="0"/>
              </a:ext>
            </a:extLst>
          </a:blip>
          <a:srcRect l="5659" t="2899"/>
          <a:stretch>
            <a:fillRect/>
          </a:stretch>
        </p:blipFill>
        <p:spPr bwMode="auto">
          <a:xfrm>
            <a:off x="5334000" y="1752600"/>
            <a:ext cx="3810000" cy="510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0" y="0"/>
            <a:ext cx="5334000" cy="1752600"/>
          </a:xfrm>
          <a:solidFill>
            <a:schemeClr val="bg1"/>
          </a:solidFill>
        </p:spPr>
        <p:txBody>
          <a:bodyPr rtlCol="0">
            <a:normAutofit fontScale="90000"/>
          </a:bodyPr>
          <a:lstStyle/>
          <a:p>
            <a:pPr algn="l" eaLnBrk="1" fontAlgn="auto" hangingPunct="1">
              <a:spcAft>
                <a:spcPts val="0"/>
              </a:spcAft>
              <a:defRPr/>
            </a:pPr>
            <a:r>
              <a:rPr lang="en-US" sz="1800" dirty="0" smtClean="0"/>
              <a:t>Case study:  Determining where condos in NYC increase in value the most. </a:t>
            </a:r>
            <a:br>
              <a:rPr lang="en-US" sz="1800" dirty="0" smtClean="0"/>
            </a:br>
            <a:r>
              <a:rPr lang="en-US" sz="1800" dirty="0" smtClean="0"/>
              <a:t>Geographic variables for statistical regression of independent geographic variables (distance to nearest school, hospital, central park, wall street) with the dependent variable (real estate valuation rate) reveal “</a:t>
            </a:r>
            <a:r>
              <a:rPr lang="en-US" sz="1800" dirty="0" err="1" smtClean="0"/>
              <a:t>Wallprox</a:t>
            </a:r>
            <a:r>
              <a:rPr lang="en-US" sz="1800" dirty="0" smtClean="0"/>
              <a:t>” area where valuation is the greatest.</a:t>
            </a:r>
            <a:endParaRPr lang="en-US" sz="1800" dirty="0"/>
          </a:p>
        </p:txBody>
      </p:sp>
    </p:spTree>
    <p:extLst>
      <p:ext uri="{BB962C8B-B14F-4D97-AF65-F5344CB8AC3E}">
        <p14:creationId xmlns:p14="http://schemas.microsoft.com/office/powerpoint/2010/main" val="868461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960793C-2BA2-4120-9645-8165E8A98DD7}" type="slidenum">
              <a:rPr lang="en-US" altLang="en-US" sz="1200" smtClean="0">
                <a:solidFill>
                  <a:schemeClr val="tx2"/>
                </a:solidFill>
                <a:latin typeface="Arial" charset="0"/>
              </a:rPr>
              <a:pPr eaLnBrk="1" hangingPunct="1">
                <a:spcBef>
                  <a:spcPct val="0"/>
                </a:spcBef>
                <a:buFontTx/>
                <a:buNone/>
              </a:pPr>
              <a:t>33</a:t>
            </a:fld>
            <a:endParaRPr lang="en-US" altLang="en-US" sz="1200" smtClean="0">
              <a:solidFill>
                <a:schemeClr val="tx2"/>
              </a:solidFill>
              <a:latin typeface="Arial" charset="0"/>
            </a:endParaRPr>
          </a:p>
        </p:txBody>
      </p:sp>
      <p:sp>
        <p:nvSpPr>
          <p:cNvPr id="35843" name="Rectangle 2"/>
          <p:cNvSpPr>
            <a:spLocks noGrp="1" noChangeArrowheads="1"/>
          </p:cNvSpPr>
          <p:nvPr>
            <p:ph type="title" idx="4294967295"/>
          </p:nvPr>
        </p:nvSpPr>
        <p:spPr>
          <a:xfrm>
            <a:off x="381000" y="2743200"/>
            <a:ext cx="8229600" cy="1066800"/>
          </a:xfrm>
        </p:spPr>
        <p:txBody>
          <a:bodyPr/>
          <a:lstStyle/>
          <a:p>
            <a:pPr eaLnBrk="1" hangingPunct="1"/>
            <a:r>
              <a:rPr lang="en-US" altLang="en-US" sz="3600" dirty="0" smtClean="0"/>
              <a:t>Exercise 3: Query and analysis with </a:t>
            </a:r>
            <a:r>
              <a:rPr lang="en-US" altLang="en-US" sz="3600" dirty="0" smtClean="0"/>
              <a:t>ArcGIS</a:t>
            </a:r>
            <a:br>
              <a:rPr lang="en-US" altLang="en-US" sz="3600" dirty="0" smtClean="0"/>
            </a:br>
            <a:r>
              <a:rPr lang="en-US" altLang="en-US" sz="3600" dirty="0" smtClean="0"/>
              <a:t>Continue on with Exercise 3 in the GIS_Basics_Exercise.docx</a:t>
            </a:r>
            <a:endParaRPr lang="en-US" altLang="en-US" sz="3400" dirty="0" smtClean="0"/>
          </a:p>
        </p:txBody>
      </p:sp>
    </p:spTree>
    <p:extLst>
      <p:ext uri="{BB962C8B-B14F-4D97-AF65-F5344CB8AC3E}">
        <p14:creationId xmlns:p14="http://schemas.microsoft.com/office/powerpoint/2010/main" val="254258066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533400" y="762000"/>
            <a:ext cx="8382000" cy="4530725"/>
          </a:xfrm>
          <a:prstGeom prst="rect">
            <a:avLst/>
          </a:prstGeom>
          <a:noFill/>
          <a:ln w="9525">
            <a:noFill/>
            <a:miter lim="800000"/>
            <a:headEnd/>
            <a:tailEnd/>
          </a:ln>
          <a:effectLst/>
        </p:spPr>
        <p:txBody>
          <a:bodyPr/>
          <a:lstStyle/>
          <a:p>
            <a:pPr marL="342900" indent="-342900" eaLnBrk="1" hangingPunct="1">
              <a:spcBef>
                <a:spcPct val="20000"/>
              </a:spcBef>
              <a:buClr>
                <a:srgbClr val="FFFFCC"/>
              </a:buClr>
              <a:buSzPct val="60000"/>
              <a:buFont typeface="Wingdings" pitchFamily="2" charset="2"/>
              <a:buNone/>
              <a:defRPr/>
            </a:pPr>
            <a:r>
              <a:rPr lang="en-US" sz="2200" b="0">
                <a:solidFill>
                  <a:srgbClr val="FFFFFF"/>
                </a:solidFill>
                <a:effectLst>
                  <a:outerShdw blurRad="38100" dist="38100" dir="2700000" algn="tl">
                    <a:srgbClr val="000000"/>
                  </a:outerShdw>
                </a:effectLst>
              </a:rPr>
              <a:t>Maps are a form of communication that show:</a:t>
            </a:r>
          </a:p>
          <a:p>
            <a:pPr marL="742950" lvl="1" indent="-285750" eaLnBrk="1" hangingPunct="1">
              <a:spcBef>
                <a:spcPct val="20000"/>
              </a:spcBef>
              <a:buClr>
                <a:srgbClr val="FFFFFF"/>
              </a:buClr>
              <a:defRPr/>
            </a:pPr>
            <a:r>
              <a:rPr lang="en-US" sz="2200" b="0">
                <a:solidFill>
                  <a:srgbClr val="FFFF00"/>
                </a:solidFill>
                <a:effectLst>
                  <a:outerShdw blurRad="38100" dist="38100" dir="2700000" algn="tl">
                    <a:srgbClr val="000000"/>
                  </a:outerShdw>
                </a:effectLst>
              </a:rPr>
              <a:t>Characteristics about a place</a:t>
            </a:r>
          </a:p>
          <a:p>
            <a:pPr marL="342900" indent="-342900" eaLnBrk="1" hangingPunct="1">
              <a:spcBef>
                <a:spcPct val="20000"/>
              </a:spcBef>
              <a:buClr>
                <a:srgbClr val="FFFFCC"/>
              </a:buClr>
              <a:buSzPct val="60000"/>
              <a:buFont typeface="Wingdings" pitchFamily="2" charset="2"/>
              <a:buNone/>
              <a:defRPr/>
            </a:pPr>
            <a:endParaRPr lang="en-US" sz="2200" b="0">
              <a:solidFill>
                <a:srgbClr val="FFFF00"/>
              </a:solidFill>
              <a:effectLst>
                <a:outerShdw blurRad="38100" dist="38100" dir="2700000" algn="tl">
                  <a:srgbClr val="000000"/>
                </a:outerShdw>
              </a:effectLst>
            </a:endParaRPr>
          </a:p>
        </p:txBody>
      </p:sp>
      <p:sp>
        <p:nvSpPr>
          <p:cNvPr id="239619" name="Rectangle 3"/>
          <p:cNvSpPr>
            <a:spLocks noChangeArrowheads="1"/>
          </p:cNvSpPr>
          <p:nvPr/>
        </p:nvSpPr>
        <p:spPr bwMode="auto">
          <a:xfrm>
            <a:off x="304800" y="-76200"/>
            <a:ext cx="8382000" cy="1139825"/>
          </a:xfrm>
          <a:prstGeom prst="rect">
            <a:avLst/>
          </a:prstGeom>
          <a:noFill/>
          <a:ln w="9525">
            <a:noFill/>
            <a:miter lim="800000"/>
            <a:headEnd/>
            <a:tailEnd/>
          </a:ln>
          <a:effectLst/>
        </p:spPr>
        <p:txBody>
          <a:bodyPr anchor="ctr" anchorCtr="1"/>
          <a:lstStyle/>
          <a:p>
            <a:pPr algn="ctr" eaLnBrk="1" hangingPunct="1">
              <a:defRPr/>
            </a:pPr>
            <a:r>
              <a:rPr lang="en-US" sz="2800" b="0">
                <a:solidFill>
                  <a:srgbClr val="CCECFF"/>
                </a:solidFill>
                <a:effectLst>
                  <a:outerShdw blurRad="38100" dist="38100" dir="2700000" algn="tl">
                    <a:srgbClr val="000000"/>
                  </a:outerShdw>
                </a:effectLst>
                <a:latin typeface="Arial" charset="0"/>
              </a:rPr>
              <a:t>Why Maps?</a:t>
            </a:r>
          </a:p>
        </p:txBody>
      </p:sp>
      <p:pic>
        <p:nvPicPr>
          <p:cNvPr id="7172" name="Picture 4"/>
          <p:cNvPicPr>
            <a:picLocks noChangeAspect="1" noChangeArrowheads="1"/>
          </p:cNvPicPr>
          <p:nvPr/>
        </p:nvPicPr>
        <p:blipFill>
          <a:blip r:embed="rId3" cstate="print"/>
          <a:srcRect t="11554"/>
          <a:stretch>
            <a:fillRect/>
          </a:stretch>
        </p:blipFill>
        <p:spPr bwMode="auto">
          <a:xfrm>
            <a:off x="914400" y="1681163"/>
            <a:ext cx="7162800" cy="5176837"/>
          </a:xfrm>
          <a:prstGeom prst="rect">
            <a:avLst/>
          </a:prstGeom>
          <a:noFill/>
          <a:ln w="9525" algn="ctr">
            <a:noFill/>
            <a:miter lim="800000"/>
            <a:headEnd/>
            <a:tailEnd/>
          </a:ln>
        </p:spPr>
      </p:pic>
    </p:spTree>
    <p:extLst>
      <p:ext uri="{BB962C8B-B14F-4D97-AF65-F5344CB8AC3E}">
        <p14:creationId xmlns:p14="http://schemas.microsoft.com/office/powerpoint/2010/main" val="3271885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10000"/>
              </a:schemeClr>
            </a:gs>
            <a:gs pos="2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Content Placeholder 4" descr="railroads.gif"/>
          <p:cNvPicPr>
            <a:picLocks noGrp="1" noChangeAspect="1"/>
          </p:cNvPicPr>
          <p:nvPr>
            <p:ph idx="1"/>
          </p:nvPr>
        </p:nvPicPr>
        <p:blipFill>
          <a:blip r:embed="rId3" cstate="print"/>
          <a:srcRect/>
          <a:stretch>
            <a:fillRect/>
          </a:stretch>
        </p:blipFill>
        <p:spPr>
          <a:xfrm>
            <a:off x="533400" y="741362"/>
            <a:ext cx="8048625" cy="6116638"/>
          </a:xfrm>
        </p:spPr>
      </p:pic>
      <p:sp>
        <p:nvSpPr>
          <p:cNvPr id="4" name="Slide Number Placeholder 3"/>
          <p:cNvSpPr>
            <a:spLocks noGrp="1"/>
          </p:cNvSpPr>
          <p:nvPr>
            <p:ph type="sldNum" sz="quarter" idx="12"/>
          </p:nvPr>
        </p:nvSpPr>
        <p:spPr/>
        <p:txBody>
          <a:bodyPr/>
          <a:lstStyle/>
          <a:p>
            <a:pPr>
              <a:defRPr/>
            </a:pPr>
            <a:fld id="{E5F8A619-C888-494D-AD15-DE95EAD766BB}" type="slidenum">
              <a:rPr lang="en-US">
                <a:solidFill>
                  <a:srgbClr val="FFFFFF"/>
                </a:solidFill>
              </a:rPr>
              <a:pPr>
                <a:defRPr/>
              </a:pPr>
              <a:t>5</a:t>
            </a:fld>
            <a:endParaRPr lang="en-US">
              <a:solidFill>
                <a:srgbClr val="FFFFFF"/>
              </a:solidFill>
            </a:endParaRPr>
          </a:p>
        </p:txBody>
      </p:sp>
      <p:sp>
        <p:nvSpPr>
          <p:cNvPr id="5" name="Rectangle 2"/>
          <p:cNvSpPr>
            <a:spLocks noChangeArrowheads="1"/>
          </p:cNvSpPr>
          <p:nvPr/>
        </p:nvSpPr>
        <p:spPr bwMode="auto">
          <a:xfrm>
            <a:off x="533400" y="609600"/>
            <a:ext cx="8382000" cy="4530725"/>
          </a:xfrm>
          <a:prstGeom prst="rect">
            <a:avLst/>
          </a:prstGeom>
          <a:noFill/>
          <a:ln w="9525">
            <a:noFill/>
            <a:miter lim="800000"/>
            <a:headEnd/>
            <a:tailEnd/>
          </a:ln>
        </p:spPr>
        <p:txBody>
          <a:bodyPr/>
          <a:lstStyle/>
          <a:p>
            <a:pPr marL="342900" indent="-342900" algn="ctr">
              <a:spcBef>
                <a:spcPct val="20000"/>
              </a:spcBef>
              <a:buClr>
                <a:srgbClr val="FFFFCC"/>
              </a:buClr>
              <a:buSzPct val="60000"/>
              <a:buFont typeface="Wingdings" pitchFamily="2" charset="2"/>
              <a:buNone/>
            </a:pPr>
            <a:r>
              <a:rPr lang="en-US" sz="2000" b="0" dirty="0">
                <a:solidFill>
                  <a:srgbClr val="FFFF00"/>
                </a:solidFill>
              </a:rPr>
              <a:t>Maps help </a:t>
            </a:r>
            <a:r>
              <a:rPr lang="en-US" sz="2000" b="0" dirty="0" smtClean="0">
                <a:solidFill>
                  <a:srgbClr val="FFFF00"/>
                </a:solidFill>
              </a:rPr>
              <a:t>us reconstruct </a:t>
            </a:r>
            <a:r>
              <a:rPr lang="en-US" sz="2000" b="0" dirty="0">
                <a:solidFill>
                  <a:srgbClr val="FFFF00"/>
                </a:solidFill>
              </a:rPr>
              <a:t>history, </a:t>
            </a:r>
            <a:r>
              <a:rPr lang="en-US" sz="2000" b="0" dirty="0" smtClean="0">
                <a:solidFill>
                  <a:srgbClr val="FFFF00"/>
                </a:solidFill>
              </a:rPr>
              <a:t>or </a:t>
            </a:r>
            <a:r>
              <a:rPr lang="en-US" sz="2000" b="0" dirty="0">
                <a:solidFill>
                  <a:srgbClr val="FFFF00"/>
                </a:solidFill>
              </a:rPr>
              <a:t>plan for the future.</a:t>
            </a:r>
          </a:p>
          <a:p>
            <a:pPr marL="342900" indent="-342900">
              <a:spcBef>
                <a:spcPct val="20000"/>
              </a:spcBef>
              <a:buClr>
                <a:srgbClr val="FFFFCC"/>
              </a:buClr>
              <a:buSzPct val="60000"/>
              <a:buFont typeface="Wingdings" pitchFamily="2" charset="2"/>
              <a:buChar char="n"/>
            </a:pPr>
            <a:endParaRPr lang="en-US" sz="2000" b="0" dirty="0">
              <a:solidFill>
                <a:srgbClr val="FFFF00"/>
              </a:solidFill>
            </a:endParaRPr>
          </a:p>
        </p:txBody>
      </p:sp>
      <p:sp>
        <p:nvSpPr>
          <p:cNvPr id="6" name="Rectangle 3"/>
          <p:cNvSpPr>
            <a:spLocks noChangeArrowheads="1"/>
          </p:cNvSpPr>
          <p:nvPr/>
        </p:nvSpPr>
        <p:spPr bwMode="auto">
          <a:xfrm>
            <a:off x="304800" y="-381000"/>
            <a:ext cx="8382000" cy="1139825"/>
          </a:xfrm>
          <a:prstGeom prst="rect">
            <a:avLst/>
          </a:prstGeom>
          <a:noFill/>
          <a:ln w="9525">
            <a:noFill/>
            <a:miter lim="800000"/>
            <a:headEnd/>
            <a:tailEnd/>
          </a:ln>
        </p:spPr>
        <p:txBody>
          <a:bodyPr anchor="ctr" anchorCtr="1"/>
          <a:lstStyle/>
          <a:p>
            <a:pPr algn="ctr"/>
            <a:r>
              <a:rPr lang="en-US" sz="2800" b="0">
                <a:solidFill>
                  <a:srgbClr val="CCECFF"/>
                </a:solidFill>
                <a:latin typeface="Arial" charset="0"/>
              </a:rPr>
              <a:t>Why Maps?</a:t>
            </a:r>
          </a:p>
        </p:txBody>
      </p:sp>
    </p:spTree>
    <p:extLst>
      <p:ext uri="{BB962C8B-B14F-4D97-AF65-F5344CB8AC3E}">
        <p14:creationId xmlns:p14="http://schemas.microsoft.com/office/powerpoint/2010/main" val="3992865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sea_level.gif"/>
          <p:cNvPicPr>
            <a:picLocks noChangeAspect="1"/>
          </p:cNvPicPr>
          <p:nvPr/>
        </p:nvPicPr>
        <p:blipFill>
          <a:blip r:embed="rId2" cstate="print"/>
          <a:srcRect/>
          <a:stretch>
            <a:fillRect/>
          </a:stretch>
        </p:blipFill>
        <p:spPr bwMode="auto">
          <a:xfrm>
            <a:off x="1447800" y="1143000"/>
            <a:ext cx="6810375" cy="5534025"/>
          </a:xfrm>
          <a:prstGeom prst="rect">
            <a:avLst/>
          </a:prstGeom>
          <a:noFill/>
          <a:ln w="9525">
            <a:noFill/>
            <a:miter lim="800000"/>
            <a:headEnd/>
            <a:tailEnd/>
          </a:ln>
        </p:spPr>
      </p:pic>
      <p:sp>
        <p:nvSpPr>
          <p:cNvPr id="9219" name="Rectangle 2"/>
          <p:cNvSpPr>
            <a:spLocks noChangeArrowheads="1"/>
          </p:cNvSpPr>
          <p:nvPr/>
        </p:nvSpPr>
        <p:spPr bwMode="auto">
          <a:xfrm>
            <a:off x="533400" y="457200"/>
            <a:ext cx="8382000" cy="4530725"/>
          </a:xfrm>
          <a:prstGeom prst="rect">
            <a:avLst/>
          </a:prstGeom>
          <a:noFill/>
          <a:ln w="9525">
            <a:noFill/>
            <a:miter lim="800000"/>
            <a:headEnd/>
            <a:tailEnd/>
          </a:ln>
        </p:spPr>
        <p:txBody>
          <a:bodyPr/>
          <a:lstStyle/>
          <a:p>
            <a:pPr marL="342900" indent="-342900" algn="ctr">
              <a:spcBef>
                <a:spcPct val="20000"/>
              </a:spcBef>
              <a:buClr>
                <a:srgbClr val="FFFFCC"/>
              </a:buClr>
              <a:buSzPct val="60000"/>
              <a:buFont typeface="Wingdings" pitchFamily="2" charset="2"/>
              <a:buNone/>
            </a:pPr>
            <a:r>
              <a:rPr lang="en-US" sz="2000" b="0" dirty="0">
                <a:solidFill>
                  <a:srgbClr val="FFFF00"/>
                </a:solidFill>
              </a:rPr>
              <a:t>Maps help us conceptualize, reconstruct history, illustrate the present, or plan for the future.</a:t>
            </a:r>
          </a:p>
          <a:p>
            <a:pPr marL="342900" indent="-342900">
              <a:spcBef>
                <a:spcPct val="20000"/>
              </a:spcBef>
              <a:buClr>
                <a:srgbClr val="FFFFCC"/>
              </a:buClr>
              <a:buSzPct val="60000"/>
              <a:buFont typeface="Wingdings" pitchFamily="2" charset="2"/>
              <a:buChar char="n"/>
            </a:pPr>
            <a:endParaRPr lang="en-US" sz="2000" b="0" dirty="0">
              <a:solidFill>
                <a:srgbClr val="FFFF00"/>
              </a:solidFill>
            </a:endParaRPr>
          </a:p>
        </p:txBody>
      </p:sp>
      <p:sp>
        <p:nvSpPr>
          <p:cNvPr id="9220" name="Rectangle 3"/>
          <p:cNvSpPr>
            <a:spLocks noChangeArrowheads="1"/>
          </p:cNvSpPr>
          <p:nvPr/>
        </p:nvSpPr>
        <p:spPr bwMode="auto">
          <a:xfrm>
            <a:off x="304800" y="-381000"/>
            <a:ext cx="8382000" cy="1139825"/>
          </a:xfrm>
          <a:prstGeom prst="rect">
            <a:avLst/>
          </a:prstGeom>
          <a:noFill/>
          <a:ln w="9525">
            <a:noFill/>
            <a:miter lim="800000"/>
            <a:headEnd/>
            <a:tailEnd/>
          </a:ln>
        </p:spPr>
        <p:txBody>
          <a:bodyPr anchor="ctr" anchorCtr="1"/>
          <a:lstStyle/>
          <a:p>
            <a:pPr algn="ctr"/>
            <a:r>
              <a:rPr lang="en-US" sz="2800" b="0">
                <a:solidFill>
                  <a:srgbClr val="CCECFF"/>
                </a:solidFill>
                <a:latin typeface="Arial" charset="0"/>
              </a:rPr>
              <a:t>Why Maps?</a:t>
            </a:r>
          </a:p>
        </p:txBody>
      </p:sp>
    </p:spTree>
    <p:extLst>
      <p:ext uri="{BB962C8B-B14F-4D97-AF65-F5344CB8AC3E}">
        <p14:creationId xmlns:p14="http://schemas.microsoft.com/office/powerpoint/2010/main" val="2494618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p:cNvPicPr>
            <a:picLocks noChangeAspect="1" noChangeArrowheads="1"/>
          </p:cNvPicPr>
          <p:nvPr/>
        </p:nvPicPr>
        <p:blipFill>
          <a:blip r:embed="rId3">
            <a:extLst>
              <a:ext uri="{28A0092B-C50C-407E-A947-70E740481C1C}">
                <a14:useLocalDpi xmlns:a14="http://schemas.microsoft.com/office/drawing/2010/main" val="0"/>
              </a:ext>
            </a:extLst>
          </a:blip>
          <a:srcRect l="50000" t="23671" r="5957" b="13544"/>
          <a:stretch>
            <a:fillRect/>
          </a:stretch>
        </p:blipFill>
        <p:spPr bwMode="auto">
          <a:xfrm>
            <a:off x="2590800" y="2438400"/>
            <a:ext cx="2895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15" name="Content Placeholder 2"/>
          <p:cNvSpPr>
            <a:spLocks noGrp="1"/>
          </p:cNvSpPr>
          <p:nvPr>
            <p:ph idx="1"/>
          </p:nvPr>
        </p:nvSpPr>
        <p:spPr>
          <a:xfrm>
            <a:off x="457200" y="1600200"/>
            <a:ext cx="8229600" cy="4800600"/>
          </a:xfrm>
        </p:spPr>
        <p:txBody>
          <a:bodyPr/>
          <a:lstStyle/>
          <a:p>
            <a:pPr eaLnBrk="1" hangingPunct="1">
              <a:buFontTx/>
              <a:buChar char="-"/>
            </a:pPr>
            <a:r>
              <a:rPr lang="en-US" altLang="en-US" smtClean="0"/>
              <a:t>Use lines of longitude and latitude. </a:t>
            </a:r>
          </a:p>
          <a:p>
            <a:pPr eaLnBrk="1" hangingPunct="1">
              <a:buFontTx/>
              <a:buChar char="-"/>
            </a:pPr>
            <a:endParaRPr lang="en-US" altLang="en-US" smtClean="0"/>
          </a:p>
          <a:p>
            <a:pPr eaLnBrk="1" hangingPunct="1">
              <a:buFontTx/>
              <a:buChar char="-"/>
            </a:pPr>
            <a:endParaRPr lang="en-US" altLang="en-US" smtClean="0"/>
          </a:p>
          <a:p>
            <a:pPr eaLnBrk="1" hangingPunct="1">
              <a:buFontTx/>
              <a:buChar char="-"/>
            </a:pPr>
            <a:endParaRPr lang="en-US" altLang="en-US" smtClean="0"/>
          </a:p>
          <a:p>
            <a:pPr eaLnBrk="1" hangingPunct="1">
              <a:buFontTx/>
              <a:buChar char="-"/>
            </a:pPr>
            <a:endParaRPr lang="en-US" altLang="en-US" smtClean="0"/>
          </a:p>
          <a:p>
            <a:pPr eaLnBrk="1" hangingPunct="1">
              <a:buFontTx/>
              <a:buChar char="-"/>
            </a:pPr>
            <a:endParaRPr lang="en-US" altLang="en-US" smtClean="0"/>
          </a:p>
          <a:p>
            <a:pPr eaLnBrk="1" hangingPunct="1">
              <a:buFontTx/>
              <a:buChar char="-"/>
            </a:pPr>
            <a:r>
              <a:rPr lang="en-US" altLang="en-US" smtClean="0"/>
              <a:t>Any location on Earth can be represented by the intersection of a longitude, latitude line.</a:t>
            </a:r>
          </a:p>
        </p:txBody>
      </p:sp>
      <p:sp>
        <p:nvSpPr>
          <p:cNvPr id="13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80FDA4A2-453F-4C85-8D47-C306E044252D}" type="slidenum">
              <a:rPr lang="en-US" altLang="en-US" sz="1200" smtClean="0">
                <a:solidFill>
                  <a:srgbClr val="898989"/>
                </a:solidFill>
                <a:latin typeface="Arial" charset="0"/>
              </a:rPr>
              <a:pPr eaLnBrk="1" hangingPunct="1">
                <a:spcBef>
                  <a:spcPct val="0"/>
                </a:spcBef>
                <a:buFontTx/>
                <a:buNone/>
              </a:pPr>
              <a:t>7</a:t>
            </a:fld>
            <a:endParaRPr lang="en-US" altLang="en-US" sz="1200" smtClean="0">
              <a:solidFill>
                <a:srgbClr val="898989"/>
              </a:solidFill>
              <a:latin typeface="Arial" charset="0"/>
            </a:endParaRPr>
          </a:p>
        </p:txBody>
      </p:sp>
      <p:sp>
        <p:nvSpPr>
          <p:cNvPr id="13317" name="Title 1"/>
          <p:cNvSpPr>
            <a:spLocks noGrp="1"/>
          </p:cNvSpPr>
          <p:nvPr>
            <p:ph type="title"/>
          </p:nvPr>
        </p:nvSpPr>
        <p:spPr>
          <a:xfrm>
            <a:off x="228600" y="274638"/>
            <a:ext cx="8610600" cy="1143000"/>
          </a:xfrm>
        </p:spPr>
        <p:txBody>
          <a:bodyPr/>
          <a:lstStyle/>
          <a:p>
            <a:pPr eaLnBrk="1" hangingPunct="1"/>
            <a:r>
              <a:rPr lang="en-US" altLang="en-US" sz="3600" b="1" smtClean="0"/>
              <a:t>Geographic</a:t>
            </a:r>
            <a:r>
              <a:rPr lang="en-US" altLang="en-US" sz="3600" smtClean="0"/>
              <a:t> </a:t>
            </a:r>
            <a:r>
              <a:rPr lang="en-US" altLang="en-US" sz="3200" smtClean="0"/>
              <a:t>Coordinate System – a common reference used to map things on Earth.</a:t>
            </a:r>
          </a:p>
        </p:txBody>
      </p:sp>
      <p:sp>
        <p:nvSpPr>
          <p:cNvPr id="13318" name="Line 25"/>
          <p:cNvSpPr>
            <a:spLocks noChangeShapeType="1"/>
          </p:cNvSpPr>
          <p:nvPr/>
        </p:nvSpPr>
        <p:spPr bwMode="auto">
          <a:xfrm>
            <a:off x="4419600" y="2133600"/>
            <a:ext cx="304800" cy="1143000"/>
          </a:xfrm>
          <a:prstGeom prst="line">
            <a:avLst/>
          </a:prstGeom>
          <a:noFill/>
          <a:ln w="31750">
            <a:solidFill>
              <a:srgbClr val="FF0000"/>
            </a:solidFill>
            <a:round/>
            <a:headEnd/>
            <a:tailEnd type="triangle" w="lg" len="lg"/>
          </a:ln>
          <a:effectLst>
            <a:prstShdw prst="shdw17" dist="28398" dir="1593903">
              <a:schemeClr val="bg2"/>
            </a:prstShdw>
          </a:effectLst>
          <a:extLst>
            <a:ext uri="{909E8E84-426E-40DD-AFC4-6F175D3DCCD1}">
              <a14:hiddenFill xmlns:a14="http://schemas.microsoft.com/office/drawing/2010/main">
                <a:noFill/>
              </a14:hiddenFill>
            </a:ext>
          </a:extLst>
        </p:spPr>
        <p:txBody>
          <a:bodyPr anchor="ctr"/>
          <a:lstStyle/>
          <a:p>
            <a:pPr eaLnBrk="1" hangingPunct="1"/>
            <a:endParaRPr lang="en-US" b="0" smtClean="0">
              <a:solidFill>
                <a:prstClr val="black"/>
              </a:solidFill>
              <a:latin typeface="Arial" charset="0"/>
              <a:cs typeface="Arial" charset="0"/>
            </a:endParaRPr>
          </a:p>
        </p:txBody>
      </p:sp>
      <p:sp>
        <p:nvSpPr>
          <p:cNvPr id="13319" name="Line 26"/>
          <p:cNvSpPr>
            <a:spLocks noChangeShapeType="1"/>
          </p:cNvSpPr>
          <p:nvPr/>
        </p:nvSpPr>
        <p:spPr bwMode="auto">
          <a:xfrm flipH="1">
            <a:off x="5181600" y="2133600"/>
            <a:ext cx="304800" cy="1447800"/>
          </a:xfrm>
          <a:prstGeom prst="line">
            <a:avLst/>
          </a:prstGeom>
          <a:noFill/>
          <a:ln w="31750">
            <a:solidFill>
              <a:srgbClr val="FF0000"/>
            </a:solidFill>
            <a:round/>
            <a:headEnd/>
            <a:tailEnd type="triangle" w="lg" len="lg"/>
          </a:ln>
          <a:effectLst>
            <a:prstShdw prst="shdw17" dist="28398" dir="1593903">
              <a:schemeClr val="bg2"/>
            </a:prstShdw>
          </a:effectLst>
          <a:extLst>
            <a:ext uri="{909E8E84-426E-40DD-AFC4-6F175D3DCCD1}">
              <a14:hiddenFill xmlns:a14="http://schemas.microsoft.com/office/drawing/2010/main">
                <a:noFill/>
              </a14:hiddenFill>
            </a:ext>
          </a:extLst>
        </p:spPr>
        <p:txBody>
          <a:bodyPr anchor="ctr"/>
          <a:lstStyle/>
          <a:p>
            <a:pPr eaLnBrk="1" hangingPunct="1"/>
            <a:endParaRPr lang="en-US" b="0" smtClean="0">
              <a:solidFill>
                <a:prstClr val="black"/>
              </a:solidFill>
              <a:latin typeface="Arial" charset="0"/>
              <a:cs typeface="Arial" charset="0"/>
            </a:endParaRPr>
          </a:p>
        </p:txBody>
      </p:sp>
      <p:sp>
        <p:nvSpPr>
          <p:cNvPr id="13320" name="Rectangle 8"/>
          <p:cNvSpPr>
            <a:spLocks noChangeArrowheads="1"/>
          </p:cNvSpPr>
          <p:nvPr/>
        </p:nvSpPr>
        <p:spPr bwMode="auto">
          <a:xfrm>
            <a:off x="5638800" y="2628900"/>
            <a:ext cx="3055938" cy="1816100"/>
          </a:xfrm>
          <a:prstGeom prst="rect">
            <a:avLst/>
          </a:prstGeom>
          <a:noFill/>
          <a:ln>
            <a:noFill/>
          </a:ln>
          <a:effectLst>
            <a:prstShdw prst="shdw17" dist="28398" dir="1593903">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b="0" smtClean="0">
                <a:solidFill>
                  <a:prstClr val="black"/>
                </a:solidFill>
                <a:cs typeface="Arial" charset="0"/>
              </a:rPr>
              <a:t>42.3744,-71.1166 is the latitude, longitude location of Harvard Yard</a:t>
            </a:r>
          </a:p>
        </p:txBody>
      </p:sp>
      <p:pic>
        <p:nvPicPr>
          <p:cNvPr id="1332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2219325"/>
            <a:ext cx="29718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805544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33400" y="1143000"/>
            <a:ext cx="8077200" cy="1371600"/>
          </a:xfrm>
          <a:prstGeom prst="rect">
            <a:avLst/>
          </a:prstGeom>
          <a:solidFill>
            <a:srgbClr val="FFFFFF"/>
          </a:solidFill>
          <a:ln w="9525">
            <a:solidFill>
              <a:schemeClr val="tx1"/>
            </a:solidFill>
            <a:miter lim="800000"/>
            <a:headEnd/>
            <a:tailEnd/>
          </a:ln>
        </p:spPr>
        <p:txBody>
          <a:bodyPr wrap="none" anchor="ctr"/>
          <a:lstStyle/>
          <a:p>
            <a:endParaRPr lang="en-US"/>
          </a:p>
        </p:txBody>
      </p:sp>
      <p:pic>
        <p:nvPicPr>
          <p:cNvPr id="17411" name="Picture 3"/>
          <p:cNvPicPr>
            <a:picLocks noChangeAspect="1" noChangeArrowheads="1"/>
          </p:cNvPicPr>
          <p:nvPr/>
        </p:nvPicPr>
        <p:blipFill>
          <a:blip r:embed="rId3" cstate="print"/>
          <a:srcRect l="20000" t="24001" r="12500" b="20999"/>
          <a:stretch>
            <a:fillRect/>
          </a:stretch>
        </p:blipFill>
        <p:spPr bwMode="auto">
          <a:xfrm>
            <a:off x="533400" y="2371725"/>
            <a:ext cx="8077200" cy="4113213"/>
          </a:xfrm>
          <a:prstGeom prst="rect">
            <a:avLst/>
          </a:prstGeom>
          <a:noFill/>
          <a:ln w="9525">
            <a:noFill/>
            <a:miter lim="800000"/>
            <a:headEnd/>
            <a:tailEnd/>
          </a:ln>
        </p:spPr>
      </p:pic>
      <p:sp>
        <p:nvSpPr>
          <p:cNvPr id="324612" name="Rectangle 4"/>
          <p:cNvSpPr>
            <a:spLocks noChangeArrowheads="1"/>
          </p:cNvSpPr>
          <p:nvPr/>
        </p:nvSpPr>
        <p:spPr bwMode="auto">
          <a:xfrm>
            <a:off x="304800" y="0"/>
            <a:ext cx="8382000" cy="1139825"/>
          </a:xfrm>
          <a:prstGeom prst="rect">
            <a:avLst/>
          </a:prstGeom>
          <a:noFill/>
          <a:ln w="9525">
            <a:noFill/>
            <a:miter lim="800000"/>
            <a:headEnd/>
            <a:tailEnd/>
          </a:ln>
          <a:effectLst/>
        </p:spPr>
        <p:txBody>
          <a:bodyPr anchor="ctr" anchorCtr="1"/>
          <a:lstStyle/>
          <a:p>
            <a:pPr algn="ctr" eaLnBrk="1" hangingPunct="1">
              <a:defRPr/>
            </a:pPr>
            <a:r>
              <a:rPr lang="en-US" sz="2800" b="0" dirty="0">
                <a:solidFill>
                  <a:schemeClr val="tx2"/>
                </a:solidFill>
                <a:effectLst>
                  <a:outerShdw blurRad="38100" dist="38100" dir="2700000" algn="tl">
                    <a:srgbClr val="000000"/>
                  </a:outerShdw>
                </a:effectLst>
                <a:latin typeface="Arial" charset="0"/>
              </a:rPr>
              <a:t>Google Maps </a:t>
            </a:r>
            <a:r>
              <a:rPr lang="en-US" sz="2800" b="0" dirty="0" smtClean="0">
                <a:solidFill>
                  <a:schemeClr val="tx2"/>
                </a:solidFill>
                <a:effectLst>
                  <a:outerShdw blurRad="38100" dist="38100" dir="2700000" algn="tl">
                    <a:srgbClr val="000000"/>
                  </a:outerShdw>
                </a:effectLst>
                <a:latin typeface="Arial" charset="0"/>
              </a:rPr>
              <a:t>Coordinate </a:t>
            </a:r>
            <a:r>
              <a:rPr lang="en-US" sz="2800" b="0" dirty="0">
                <a:solidFill>
                  <a:schemeClr val="tx2"/>
                </a:solidFill>
                <a:effectLst>
                  <a:outerShdw blurRad="38100" dist="38100" dir="2700000" algn="tl">
                    <a:srgbClr val="000000"/>
                  </a:outerShdw>
                </a:effectLst>
                <a:latin typeface="Arial" charset="0"/>
              </a:rPr>
              <a:t>System Notation</a:t>
            </a:r>
            <a:br>
              <a:rPr lang="en-US" sz="2800" b="0" dirty="0">
                <a:solidFill>
                  <a:schemeClr val="tx2"/>
                </a:solidFill>
                <a:effectLst>
                  <a:outerShdw blurRad="38100" dist="38100" dir="2700000" algn="tl">
                    <a:srgbClr val="000000"/>
                  </a:outerShdw>
                </a:effectLst>
                <a:latin typeface="Arial" charset="0"/>
              </a:rPr>
            </a:br>
            <a:r>
              <a:rPr lang="en-US" sz="2400" b="0" dirty="0">
                <a:effectLst>
                  <a:outerShdw blurRad="38100" dist="38100" dir="2700000" algn="tl">
                    <a:srgbClr val="000000"/>
                  </a:outerShdw>
                </a:effectLst>
                <a:latin typeface="Arial" charset="0"/>
              </a:rPr>
              <a:t>Geographic Decimal Degrees</a:t>
            </a:r>
          </a:p>
        </p:txBody>
      </p:sp>
      <p:sp>
        <p:nvSpPr>
          <p:cNvPr id="324613" name="Rectangle 5"/>
          <p:cNvSpPr>
            <a:spLocks noChangeArrowheads="1"/>
          </p:cNvSpPr>
          <p:nvPr/>
        </p:nvSpPr>
        <p:spPr bwMode="auto">
          <a:xfrm>
            <a:off x="457200" y="1295400"/>
            <a:ext cx="8610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pitchFamily="2" charset="2"/>
              <a:buNone/>
              <a:defRPr/>
            </a:pPr>
            <a:r>
              <a:rPr lang="en-US" sz="1600">
                <a:solidFill>
                  <a:srgbClr val="000204"/>
                </a:solidFill>
                <a:effectLst>
                  <a:outerShdw blurRad="38100" dist="38100" dir="2700000" algn="tl">
                    <a:srgbClr val="FFFFFF"/>
                  </a:outerShdw>
                </a:effectLst>
              </a:rPr>
              <a:t>  Values of</a:t>
            </a:r>
            <a:r>
              <a:rPr lang="en-US" sz="1600">
                <a:solidFill>
                  <a:schemeClr val="bg2"/>
                </a:solidFill>
                <a:effectLst>
                  <a:outerShdw blurRad="38100" dist="38100" dir="2700000" algn="tl">
                    <a:srgbClr val="000000"/>
                  </a:outerShdw>
                </a:effectLst>
              </a:rPr>
              <a:t> latitude </a:t>
            </a:r>
            <a:r>
              <a:rPr lang="en-US" sz="1600">
                <a:solidFill>
                  <a:srgbClr val="000204"/>
                </a:solidFill>
                <a:effectLst>
                  <a:outerShdw blurRad="38100" dist="38100" dir="2700000" algn="tl">
                    <a:srgbClr val="FFFFFF"/>
                  </a:outerShdw>
                </a:effectLst>
              </a:rPr>
              <a:t>(south to north range from -90 to 90)</a:t>
            </a:r>
            <a:r>
              <a:rPr lang="en-US" sz="1600">
                <a:solidFill>
                  <a:schemeClr val="bg2"/>
                </a:solidFill>
                <a:effectLst>
                  <a:outerShdw blurRad="38100" dist="38100" dir="2700000" algn="tl">
                    <a:srgbClr val="000000"/>
                  </a:outerShdw>
                </a:effectLst>
              </a:rPr>
              <a:t> </a:t>
            </a:r>
            <a:r>
              <a:rPr lang="en-US" sz="1600">
                <a:solidFill>
                  <a:srgbClr val="000204"/>
                </a:solidFill>
                <a:effectLst>
                  <a:outerShdw blurRad="38100" dist="38100" dir="2700000" algn="tl">
                    <a:srgbClr val="FFFFFF"/>
                  </a:outerShdw>
                </a:effectLst>
              </a:rPr>
              <a:t>and</a:t>
            </a:r>
            <a:r>
              <a:rPr lang="en-US" sz="1600">
                <a:solidFill>
                  <a:schemeClr val="bg2"/>
                </a:solidFill>
                <a:effectLst>
                  <a:outerShdw blurRad="38100" dist="38100" dir="2700000" algn="tl">
                    <a:srgbClr val="000000"/>
                  </a:outerShdw>
                </a:effectLst>
              </a:rPr>
              <a:t> </a:t>
            </a:r>
          </a:p>
          <a:p>
            <a:pPr marL="342900" indent="-342900" eaLnBrk="1" hangingPunct="1">
              <a:spcBef>
                <a:spcPct val="20000"/>
              </a:spcBef>
              <a:buClr>
                <a:schemeClr val="hlink"/>
              </a:buClr>
              <a:buSzPct val="60000"/>
              <a:buFont typeface="Wingdings" pitchFamily="2" charset="2"/>
              <a:buNone/>
              <a:defRPr/>
            </a:pPr>
            <a:r>
              <a:rPr lang="en-US" sz="1600">
                <a:solidFill>
                  <a:schemeClr val="bg2"/>
                </a:solidFill>
                <a:effectLst>
                  <a:outerShdw blurRad="38100" dist="38100" dir="2700000" algn="tl">
                    <a:srgbClr val="000000"/>
                  </a:outerShdw>
                </a:effectLst>
              </a:rPr>
              <a:t>		     </a:t>
            </a:r>
            <a:r>
              <a:rPr lang="en-US" sz="1600">
                <a:solidFill>
                  <a:srgbClr val="FF3300"/>
                </a:solidFill>
                <a:effectLst>
                  <a:outerShdw blurRad="38100" dist="38100" dir="2700000" algn="tl">
                    <a:srgbClr val="000000"/>
                  </a:outerShdw>
                </a:effectLst>
              </a:rPr>
              <a:t>longitude </a:t>
            </a:r>
            <a:r>
              <a:rPr lang="en-US" sz="1600">
                <a:solidFill>
                  <a:srgbClr val="000204"/>
                </a:solidFill>
                <a:effectLst>
                  <a:outerShdw blurRad="38100" dist="38100" dir="2700000" algn="tl">
                    <a:srgbClr val="FFFFFF"/>
                  </a:outerShdw>
                </a:effectLst>
              </a:rPr>
              <a:t>(west to east range from -180 to 180)</a:t>
            </a:r>
          </a:p>
          <a:p>
            <a:pPr marL="342900" indent="-342900" eaLnBrk="1" hangingPunct="1">
              <a:spcBef>
                <a:spcPct val="20000"/>
              </a:spcBef>
              <a:buClr>
                <a:schemeClr val="hlink"/>
              </a:buClr>
              <a:buSzPct val="60000"/>
              <a:buFont typeface="Wingdings" pitchFamily="2" charset="2"/>
              <a:buNone/>
              <a:defRPr/>
            </a:pPr>
            <a:r>
              <a:rPr lang="en-US" sz="1600">
                <a:solidFill>
                  <a:srgbClr val="000204"/>
                </a:solidFill>
                <a:effectLst>
                  <a:outerShdw blurRad="38100" dist="38100" dir="2700000" algn="tl">
                    <a:srgbClr val="FFFFFF"/>
                  </a:outerShdw>
                </a:effectLst>
              </a:rPr>
              <a:t>A pair of latitude, longitude values represent a discreet spot on Earth.</a:t>
            </a:r>
          </a:p>
        </p:txBody>
      </p:sp>
      <p:sp>
        <p:nvSpPr>
          <p:cNvPr id="324620" name="Text Box 12"/>
          <p:cNvSpPr txBox="1">
            <a:spLocks noChangeArrowheads="1"/>
          </p:cNvSpPr>
          <p:nvPr/>
        </p:nvSpPr>
        <p:spPr bwMode="auto">
          <a:xfrm>
            <a:off x="3657600" y="4098925"/>
            <a:ext cx="638175" cy="396875"/>
          </a:xfrm>
          <a:prstGeom prst="rect">
            <a:avLst/>
          </a:prstGeom>
          <a:solidFill>
            <a:schemeClr val="tx1"/>
          </a:solidFill>
          <a:ln w="9525">
            <a:noFill/>
            <a:miter lim="800000"/>
            <a:headEnd/>
            <a:tailEnd/>
          </a:ln>
          <a:effectLst/>
        </p:spPr>
        <p:txBody>
          <a:bodyPr wrap="none">
            <a:spAutoFit/>
          </a:bodyPr>
          <a:lstStyle/>
          <a:p>
            <a:pPr>
              <a:defRPr/>
            </a:pPr>
            <a:r>
              <a:rPr lang="en-US" sz="2000">
                <a:solidFill>
                  <a:schemeClr val="bg2"/>
                </a:solidFill>
                <a:effectLst>
                  <a:outerShdw blurRad="38100" dist="38100" dir="2700000" algn="tl">
                    <a:srgbClr val="C0C0C0"/>
                  </a:outerShdw>
                </a:effectLst>
              </a:rPr>
              <a:t>0.0</a:t>
            </a:r>
          </a:p>
        </p:txBody>
      </p:sp>
      <p:sp>
        <p:nvSpPr>
          <p:cNvPr id="324621" name="Text Box 13"/>
          <p:cNvSpPr txBox="1">
            <a:spLocks noChangeArrowheads="1"/>
          </p:cNvSpPr>
          <p:nvPr/>
        </p:nvSpPr>
        <p:spPr bwMode="auto">
          <a:xfrm>
            <a:off x="3455988" y="3108325"/>
            <a:ext cx="819150" cy="396875"/>
          </a:xfrm>
          <a:prstGeom prst="rect">
            <a:avLst/>
          </a:prstGeom>
          <a:solidFill>
            <a:schemeClr val="tx1"/>
          </a:solidFill>
          <a:ln w="9525">
            <a:noFill/>
            <a:miter lim="800000"/>
            <a:headEnd/>
            <a:tailEnd/>
          </a:ln>
          <a:effectLst/>
        </p:spPr>
        <p:txBody>
          <a:bodyPr wrap="none">
            <a:spAutoFit/>
          </a:bodyPr>
          <a:lstStyle/>
          <a:p>
            <a:pPr>
              <a:defRPr/>
            </a:pPr>
            <a:r>
              <a:rPr lang="en-US" sz="2000">
                <a:solidFill>
                  <a:schemeClr val="bg2"/>
                </a:solidFill>
                <a:effectLst>
                  <a:outerShdw blurRad="38100" dist="38100" dir="2700000" algn="tl">
                    <a:srgbClr val="C0C0C0"/>
                  </a:outerShdw>
                </a:effectLst>
              </a:rPr>
              <a:t>45.0</a:t>
            </a:r>
          </a:p>
        </p:txBody>
      </p:sp>
      <p:sp>
        <p:nvSpPr>
          <p:cNvPr id="324622" name="Text Box 14"/>
          <p:cNvSpPr txBox="1">
            <a:spLocks noChangeArrowheads="1"/>
          </p:cNvSpPr>
          <p:nvPr/>
        </p:nvSpPr>
        <p:spPr bwMode="auto">
          <a:xfrm>
            <a:off x="3455988" y="2270125"/>
            <a:ext cx="819150" cy="396875"/>
          </a:xfrm>
          <a:prstGeom prst="rect">
            <a:avLst/>
          </a:prstGeom>
          <a:solidFill>
            <a:schemeClr val="tx1"/>
          </a:solidFill>
          <a:ln w="9525">
            <a:noFill/>
            <a:miter lim="800000"/>
            <a:headEnd/>
            <a:tailEnd/>
          </a:ln>
          <a:effectLst/>
        </p:spPr>
        <p:txBody>
          <a:bodyPr wrap="none">
            <a:spAutoFit/>
          </a:bodyPr>
          <a:lstStyle/>
          <a:p>
            <a:pPr>
              <a:defRPr/>
            </a:pPr>
            <a:r>
              <a:rPr lang="en-US" sz="2000">
                <a:solidFill>
                  <a:schemeClr val="bg2"/>
                </a:solidFill>
                <a:effectLst>
                  <a:outerShdw blurRad="38100" dist="38100" dir="2700000" algn="tl">
                    <a:srgbClr val="C0C0C0"/>
                  </a:outerShdw>
                </a:effectLst>
              </a:rPr>
              <a:t>90.0</a:t>
            </a:r>
          </a:p>
        </p:txBody>
      </p:sp>
      <p:sp>
        <p:nvSpPr>
          <p:cNvPr id="324623" name="Text Box 15"/>
          <p:cNvSpPr txBox="1">
            <a:spLocks noChangeArrowheads="1"/>
          </p:cNvSpPr>
          <p:nvPr/>
        </p:nvSpPr>
        <p:spPr bwMode="auto">
          <a:xfrm>
            <a:off x="3429000" y="6156325"/>
            <a:ext cx="941388" cy="396875"/>
          </a:xfrm>
          <a:prstGeom prst="rect">
            <a:avLst/>
          </a:prstGeom>
          <a:solidFill>
            <a:schemeClr val="tx1"/>
          </a:solidFill>
          <a:ln w="9525">
            <a:noFill/>
            <a:miter lim="800000"/>
            <a:headEnd/>
            <a:tailEnd/>
          </a:ln>
          <a:effectLst/>
        </p:spPr>
        <p:txBody>
          <a:bodyPr wrap="none">
            <a:spAutoFit/>
          </a:bodyPr>
          <a:lstStyle/>
          <a:p>
            <a:pPr>
              <a:defRPr/>
            </a:pPr>
            <a:r>
              <a:rPr lang="en-US" sz="2000">
                <a:solidFill>
                  <a:schemeClr val="bg2"/>
                </a:solidFill>
                <a:effectLst>
                  <a:outerShdw blurRad="38100" dist="38100" dir="2700000" algn="tl">
                    <a:srgbClr val="C0C0C0"/>
                  </a:outerShdw>
                </a:effectLst>
              </a:rPr>
              <a:t>-90.0</a:t>
            </a:r>
          </a:p>
        </p:txBody>
      </p:sp>
      <p:sp>
        <p:nvSpPr>
          <p:cNvPr id="324624" name="Text Box 16"/>
          <p:cNvSpPr txBox="1">
            <a:spLocks noChangeArrowheads="1"/>
          </p:cNvSpPr>
          <p:nvPr/>
        </p:nvSpPr>
        <p:spPr bwMode="auto">
          <a:xfrm>
            <a:off x="3455988" y="4967288"/>
            <a:ext cx="941387" cy="396875"/>
          </a:xfrm>
          <a:prstGeom prst="rect">
            <a:avLst/>
          </a:prstGeom>
          <a:solidFill>
            <a:schemeClr val="tx1"/>
          </a:solidFill>
          <a:ln w="9525">
            <a:noFill/>
            <a:miter lim="800000"/>
            <a:headEnd/>
            <a:tailEnd/>
          </a:ln>
          <a:effectLst/>
        </p:spPr>
        <p:txBody>
          <a:bodyPr wrap="none">
            <a:spAutoFit/>
          </a:bodyPr>
          <a:lstStyle/>
          <a:p>
            <a:pPr>
              <a:defRPr/>
            </a:pPr>
            <a:r>
              <a:rPr lang="en-US" sz="2000">
                <a:solidFill>
                  <a:schemeClr val="bg2"/>
                </a:solidFill>
                <a:effectLst>
                  <a:outerShdw blurRad="38100" dist="38100" dir="2700000" algn="tl">
                    <a:srgbClr val="C0C0C0"/>
                  </a:outerShdw>
                </a:effectLst>
              </a:rPr>
              <a:t>-45.0</a:t>
            </a:r>
          </a:p>
        </p:txBody>
      </p:sp>
      <p:sp>
        <p:nvSpPr>
          <p:cNvPr id="324629" name="Text Box 21"/>
          <p:cNvSpPr txBox="1">
            <a:spLocks noChangeArrowheads="1"/>
          </p:cNvSpPr>
          <p:nvPr/>
        </p:nvSpPr>
        <p:spPr bwMode="auto">
          <a:xfrm rot="16200000">
            <a:off x="4225925" y="4594225"/>
            <a:ext cx="638175" cy="396875"/>
          </a:xfrm>
          <a:prstGeom prst="rect">
            <a:avLst/>
          </a:prstGeom>
          <a:solidFill>
            <a:schemeClr val="tx1"/>
          </a:solidFill>
          <a:ln w="9525">
            <a:noFill/>
            <a:miter lim="800000"/>
            <a:headEnd/>
            <a:tailEnd/>
          </a:ln>
          <a:effectLst/>
        </p:spPr>
        <p:txBody>
          <a:bodyPr wrap="none">
            <a:spAutoFit/>
          </a:bodyPr>
          <a:lstStyle/>
          <a:p>
            <a:pPr>
              <a:defRPr/>
            </a:pPr>
            <a:r>
              <a:rPr lang="en-US" sz="2000">
                <a:solidFill>
                  <a:srgbClr val="FF3300"/>
                </a:solidFill>
                <a:effectLst>
                  <a:outerShdw blurRad="38100" dist="38100" dir="2700000" algn="tl">
                    <a:srgbClr val="C0C0C0"/>
                  </a:outerShdw>
                </a:effectLst>
              </a:rPr>
              <a:t>0.0</a:t>
            </a:r>
          </a:p>
        </p:txBody>
      </p:sp>
      <p:sp>
        <p:nvSpPr>
          <p:cNvPr id="324630" name="Text Box 22"/>
          <p:cNvSpPr txBox="1">
            <a:spLocks noChangeArrowheads="1"/>
          </p:cNvSpPr>
          <p:nvPr/>
        </p:nvSpPr>
        <p:spPr bwMode="auto">
          <a:xfrm rot="16200000">
            <a:off x="6069013" y="4503737"/>
            <a:ext cx="819150" cy="396875"/>
          </a:xfrm>
          <a:prstGeom prst="rect">
            <a:avLst/>
          </a:prstGeom>
          <a:solidFill>
            <a:schemeClr val="tx1"/>
          </a:solidFill>
          <a:ln w="9525">
            <a:noFill/>
            <a:miter lim="800000"/>
            <a:headEnd/>
            <a:tailEnd/>
          </a:ln>
          <a:effectLst/>
        </p:spPr>
        <p:txBody>
          <a:bodyPr wrap="none">
            <a:spAutoFit/>
          </a:bodyPr>
          <a:lstStyle/>
          <a:p>
            <a:pPr>
              <a:defRPr/>
            </a:pPr>
            <a:r>
              <a:rPr lang="en-US" sz="2000">
                <a:solidFill>
                  <a:srgbClr val="FF3300"/>
                </a:solidFill>
                <a:effectLst>
                  <a:outerShdw blurRad="38100" dist="38100" dir="2700000" algn="tl">
                    <a:srgbClr val="C0C0C0"/>
                  </a:outerShdw>
                </a:effectLst>
              </a:rPr>
              <a:t>90.0</a:t>
            </a:r>
          </a:p>
        </p:txBody>
      </p:sp>
      <p:sp>
        <p:nvSpPr>
          <p:cNvPr id="324631" name="Text Box 23"/>
          <p:cNvSpPr txBox="1">
            <a:spLocks noChangeArrowheads="1"/>
          </p:cNvSpPr>
          <p:nvPr/>
        </p:nvSpPr>
        <p:spPr bwMode="auto">
          <a:xfrm rot="16200000">
            <a:off x="7929563" y="4414838"/>
            <a:ext cx="1000125" cy="396875"/>
          </a:xfrm>
          <a:prstGeom prst="rect">
            <a:avLst/>
          </a:prstGeom>
          <a:solidFill>
            <a:schemeClr val="tx1"/>
          </a:solidFill>
          <a:ln w="9525">
            <a:noFill/>
            <a:miter lim="800000"/>
            <a:headEnd/>
            <a:tailEnd/>
          </a:ln>
          <a:effectLst/>
        </p:spPr>
        <p:txBody>
          <a:bodyPr wrap="none">
            <a:spAutoFit/>
          </a:bodyPr>
          <a:lstStyle/>
          <a:p>
            <a:pPr>
              <a:defRPr/>
            </a:pPr>
            <a:r>
              <a:rPr lang="en-US" sz="2000">
                <a:solidFill>
                  <a:srgbClr val="FF3300"/>
                </a:solidFill>
                <a:effectLst>
                  <a:outerShdw blurRad="38100" dist="38100" dir="2700000" algn="tl">
                    <a:srgbClr val="C0C0C0"/>
                  </a:outerShdw>
                </a:effectLst>
              </a:rPr>
              <a:t>180.0</a:t>
            </a:r>
          </a:p>
        </p:txBody>
      </p:sp>
      <p:sp>
        <p:nvSpPr>
          <p:cNvPr id="324632" name="Text Box 24"/>
          <p:cNvSpPr txBox="1">
            <a:spLocks noChangeArrowheads="1"/>
          </p:cNvSpPr>
          <p:nvPr/>
        </p:nvSpPr>
        <p:spPr bwMode="auto">
          <a:xfrm rot="16200000">
            <a:off x="2015332" y="4442619"/>
            <a:ext cx="941387" cy="396875"/>
          </a:xfrm>
          <a:prstGeom prst="rect">
            <a:avLst/>
          </a:prstGeom>
          <a:solidFill>
            <a:schemeClr val="tx1"/>
          </a:solidFill>
          <a:ln w="9525">
            <a:noFill/>
            <a:miter lim="800000"/>
            <a:headEnd/>
            <a:tailEnd/>
          </a:ln>
          <a:effectLst/>
        </p:spPr>
        <p:txBody>
          <a:bodyPr wrap="none">
            <a:spAutoFit/>
          </a:bodyPr>
          <a:lstStyle/>
          <a:p>
            <a:pPr>
              <a:defRPr/>
            </a:pPr>
            <a:r>
              <a:rPr lang="en-US" sz="2000">
                <a:solidFill>
                  <a:srgbClr val="FF3300"/>
                </a:solidFill>
                <a:effectLst>
                  <a:outerShdw blurRad="38100" dist="38100" dir="2700000" algn="tl">
                    <a:srgbClr val="C0C0C0"/>
                  </a:outerShdw>
                </a:effectLst>
              </a:rPr>
              <a:t>-90.0</a:t>
            </a:r>
          </a:p>
        </p:txBody>
      </p:sp>
      <p:sp>
        <p:nvSpPr>
          <p:cNvPr id="324633" name="Text Box 25"/>
          <p:cNvSpPr txBox="1">
            <a:spLocks noChangeArrowheads="1"/>
          </p:cNvSpPr>
          <p:nvPr/>
        </p:nvSpPr>
        <p:spPr bwMode="auto">
          <a:xfrm rot="16200000">
            <a:off x="94456" y="4353719"/>
            <a:ext cx="1122363" cy="396875"/>
          </a:xfrm>
          <a:prstGeom prst="rect">
            <a:avLst/>
          </a:prstGeom>
          <a:solidFill>
            <a:schemeClr val="tx1"/>
          </a:solidFill>
          <a:ln w="9525">
            <a:noFill/>
            <a:miter lim="800000"/>
            <a:headEnd/>
            <a:tailEnd/>
          </a:ln>
          <a:effectLst/>
        </p:spPr>
        <p:txBody>
          <a:bodyPr wrap="none">
            <a:spAutoFit/>
          </a:bodyPr>
          <a:lstStyle/>
          <a:p>
            <a:pPr>
              <a:defRPr/>
            </a:pPr>
            <a:r>
              <a:rPr lang="en-US" sz="2000">
                <a:solidFill>
                  <a:srgbClr val="FF3300"/>
                </a:solidFill>
                <a:effectLst>
                  <a:outerShdw blurRad="38100" dist="38100" dir="2700000" algn="tl">
                    <a:srgbClr val="C0C0C0"/>
                  </a:outerShdw>
                </a:effectLst>
              </a:rPr>
              <a:t>-180.0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38113"/>
            <a:ext cx="7448550"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949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28398" dir="1593903">
            <a:schemeClr val="bg2"/>
          </a:prstShdw>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28398" dir="1593903">
            <a:schemeClr val="bg2"/>
          </a:prstShdw>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28398" dir="1593903">
            <a:schemeClr val="bg2"/>
          </a:prstShdw>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28398" dir="1593903">
            <a:schemeClr val="bg2"/>
          </a:prstShdw>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0</TotalTime>
  <Words>2211</Words>
  <Application>Microsoft Office PowerPoint</Application>
  <PresentationFormat>On-screen Show (4:3)</PresentationFormat>
  <Paragraphs>279</Paragraphs>
  <Slides>33</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Calibri</vt:lpstr>
      <vt:lpstr>Script MT Bold</vt:lpstr>
      <vt:lpstr>Times New Roman</vt:lpstr>
      <vt:lpstr>Verdana</vt:lpstr>
      <vt:lpstr>Wingdings</vt:lpstr>
      <vt:lpstr>Globe</vt:lpstr>
      <vt:lpstr>1_Globe</vt:lpstr>
      <vt:lpstr>Office Theme</vt:lpstr>
      <vt:lpstr>Introduction to Mapping and Geographic Information Systems</vt:lpstr>
      <vt:lpstr>PowerPoint Presentation</vt:lpstr>
      <vt:lpstr>PowerPoint Presentation</vt:lpstr>
      <vt:lpstr>PowerPoint Presentation</vt:lpstr>
      <vt:lpstr>PowerPoint Presentation</vt:lpstr>
      <vt:lpstr>PowerPoint Presentation</vt:lpstr>
      <vt:lpstr>Geographic Coordinate System – a common reference used to map things on Earth.</vt:lpstr>
      <vt:lpstr>PowerPoint Presentation</vt:lpstr>
      <vt:lpstr>PowerPoint Presentation</vt:lpstr>
      <vt:lpstr>PowerPoint Presentation</vt:lpstr>
      <vt:lpstr>PowerPoint Presentation</vt:lpstr>
      <vt:lpstr>PowerPoint Presentation</vt:lpstr>
      <vt:lpstr>Google Maps, Earth, Fusion Tables, and Mashups Differences and similarities</vt:lpstr>
      <vt:lpstr>Google Maps, Earth, Fusion Tables, and Mashups Which one to use?</vt:lpstr>
      <vt:lpstr>What is GIS? </vt:lpstr>
      <vt:lpstr>What is GIS? (Geographic Information Systems)</vt:lpstr>
      <vt:lpstr>An intelligent map to answer your questions:  How to get from place A to place B (network routing)?</vt:lpstr>
      <vt:lpstr>An intelligent map to answer your questions:  What exist at the same location (overlay)?</vt:lpstr>
      <vt:lpstr>An intelligent map to answer your questions:  Where are the hot spots ?</vt:lpstr>
      <vt:lpstr>A spinning globe with elevated terrain – so to give you a realistic view of places on earth.</vt:lpstr>
      <vt:lpstr>PowerPoint Presentation</vt:lpstr>
      <vt:lpstr>PowerPoint Presentation</vt:lpstr>
      <vt:lpstr>PowerPoint Presentation</vt:lpstr>
      <vt:lpstr>Vector Representation of Geographic Features</vt:lpstr>
      <vt:lpstr>PowerPoint Presentation</vt:lpstr>
      <vt:lpstr>Raster Data</vt:lpstr>
      <vt:lpstr>Vector and raster data</vt:lpstr>
      <vt:lpstr>Exercise 2: Using web GIS (WorldMap) and Desktop GIS (QGIS)</vt:lpstr>
      <vt:lpstr>PowerPoint Presentation</vt:lpstr>
      <vt:lpstr>PowerPoint Presentation</vt:lpstr>
      <vt:lpstr>PowerPoint Presentation</vt:lpstr>
      <vt:lpstr>Case study:  Determining where condos in NYC increase in value the most.  Geographic variables for statistical regression of independent geographic variables (distance to nearest school, hospital, central park, wall street) with the dependent variable (real estate valuation rate) reveal “Wallprox” area where valuation is the greatest.</vt:lpstr>
      <vt:lpstr>Exercise 3: Query and analysis with ArcGIS Continue on with Exercise 3 in the GIS_Basics_Exercise.docx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Mashups</dc:title>
  <dc:subject>Google Maps Mashups</dc:subject>
  <dc:creator>Jeff Blossom</dc:creator>
  <cp:lastModifiedBy>Blossom, Jeffrey C.</cp:lastModifiedBy>
  <cp:revision>479</cp:revision>
  <dcterms:created xsi:type="dcterms:W3CDTF">2004-02-23T15:45:37Z</dcterms:created>
  <dcterms:modified xsi:type="dcterms:W3CDTF">2018-06-13T12:14:14Z</dcterms:modified>
</cp:coreProperties>
</file>