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2"/>
  </p:notesMasterIdLst>
  <p:sldIdLst>
    <p:sldId id="257" r:id="rId4"/>
    <p:sldId id="258" r:id="rId5"/>
    <p:sldId id="259" r:id="rId6"/>
    <p:sldId id="260" r:id="rId7"/>
    <p:sldId id="261" r:id="rId8"/>
    <p:sldId id="303" r:id="rId9"/>
    <p:sldId id="262" r:id="rId10"/>
    <p:sldId id="263" r:id="rId11"/>
    <p:sldId id="264" r:id="rId12"/>
    <p:sldId id="265" r:id="rId13"/>
    <p:sldId id="266" r:id="rId14"/>
    <p:sldId id="354" r:id="rId15"/>
    <p:sldId id="361" r:id="rId16"/>
    <p:sldId id="267" r:id="rId17"/>
    <p:sldId id="268" r:id="rId18"/>
    <p:sldId id="269" r:id="rId19"/>
    <p:sldId id="355" r:id="rId20"/>
    <p:sldId id="356" r:id="rId21"/>
    <p:sldId id="349" r:id="rId22"/>
    <p:sldId id="357" r:id="rId23"/>
    <p:sldId id="351" r:id="rId24"/>
    <p:sldId id="304" r:id="rId25"/>
    <p:sldId id="305" r:id="rId26"/>
    <p:sldId id="306" r:id="rId27"/>
    <p:sldId id="307" r:id="rId28"/>
    <p:sldId id="310" r:id="rId29"/>
    <p:sldId id="311" r:id="rId30"/>
    <p:sldId id="312" r:id="rId31"/>
    <p:sldId id="308" r:id="rId32"/>
    <p:sldId id="309" r:id="rId33"/>
    <p:sldId id="313" r:id="rId34"/>
    <p:sldId id="316" r:id="rId35"/>
    <p:sldId id="314" r:id="rId36"/>
    <p:sldId id="315" r:id="rId37"/>
    <p:sldId id="317" r:id="rId38"/>
    <p:sldId id="358" r:id="rId39"/>
    <p:sldId id="350" r:id="rId40"/>
    <p:sldId id="363" r:id="rId41"/>
    <p:sldId id="329" r:id="rId42"/>
    <p:sldId id="353" r:id="rId43"/>
    <p:sldId id="325" r:id="rId44"/>
    <p:sldId id="352" r:id="rId45"/>
    <p:sldId id="330" r:id="rId46"/>
    <p:sldId id="333" r:id="rId47"/>
    <p:sldId id="334" r:id="rId48"/>
    <p:sldId id="335" r:id="rId49"/>
    <p:sldId id="337" r:id="rId50"/>
    <p:sldId id="338" r:id="rId51"/>
    <p:sldId id="339" r:id="rId52"/>
    <p:sldId id="359" r:id="rId53"/>
    <p:sldId id="360" r:id="rId54"/>
    <p:sldId id="341" r:id="rId55"/>
    <p:sldId id="344" r:id="rId56"/>
    <p:sldId id="346" r:id="rId57"/>
    <p:sldId id="347" r:id="rId58"/>
    <p:sldId id="364" r:id="rId59"/>
    <p:sldId id="362" r:id="rId60"/>
    <p:sldId id="30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varScale="1">
        <p:scale>
          <a:sx n="107" d="100"/>
          <a:sy n="107" d="100"/>
        </p:scale>
        <p:origin x="-636" y="-96"/>
      </p:cViewPr>
      <p:guideLst>
        <p:guide orient="horz" pos="2160"/>
        <p:guide pos="2880"/>
      </p:guideLst>
    </p:cSldViewPr>
  </p:slideViewPr>
  <p:notesTextViewPr>
    <p:cViewPr>
      <p:scale>
        <a:sx n="1" d="1"/>
        <a:sy n="1" d="1"/>
      </p:scale>
      <p:origin x="0" y="0"/>
    </p:cViewPr>
  </p:notesTextViewPr>
  <p:sorterViewPr>
    <p:cViewPr>
      <p:scale>
        <a:sx n="100" d="100"/>
        <a:sy n="100" d="100"/>
      </p:scale>
      <p:origin x="0" y="105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oleObject" Target="file:///\\3614HH1\Backup_CGA_Office_1\Service_Projects\2013\2013_Projects\2013_002_Jane_Lanzillotti_Geocoding_Grant_Writing\Data\Shapefiles\BELT_geocoded_3_prj.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Lbls>
            <c:txPr>
              <a:bodyPr/>
              <a:lstStyle/>
              <a:p>
                <a:pPr>
                  <a:defRPr sz="1800"/>
                </a:pPr>
                <a:endParaRPr lang="en-US"/>
              </a:p>
            </c:txPr>
            <c:showLegendKey val="0"/>
            <c:showVal val="1"/>
            <c:showCatName val="0"/>
            <c:showSerName val="0"/>
            <c:showPercent val="0"/>
            <c:showBubbleSize val="0"/>
            <c:showLeaderLines val="0"/>
          </c:dLbls>
          <c:cat>
            <c:strRef>
              <c:f>Sheet2!$A$2:$A$7</c:f>
              <c:strCache>
                <c:ptCount val="6"/>
                <c:pt idx="0">
                  <c:v>&lt; 500m</c:v>
                </c:pt>
                <c:pt idx="1">
                  <c:v>500m - 1km</c:v>
                </c:pt>
                <c:pt idx="2">
                  <c:v>1 - 5 km</c:v>
                </c:pt>
                <c:pt idx="3">
                  <c:v>5 - 10 km</c:v>
                </c:pt>
                <c:pt idx="4">
                  <c:v>10 - 50 km</c:v>
                </c:pt>
                <c:pt idx="5">
                  <c:v>&lt; 50 km</c:v>
                </c:pt>
              </c:strCache>
            </c:strRef>
          </c:cat>
          <c:val>
            <c:numRef>
              <c:f>Sheet2!$B$2:$B$7</c:f>
              <c:numCache>
                <c:formatCode>General</c:formatCode>
                <c:ptCount val="6"/>
                <c:pt idx="0">
                  <c:v>144</c:v>
                </c:pt>
                <c:pt idx="1">
                  <c:v>119</c:v>
                </c:pt>
                <c:pt idx="2">
                  <c:v>440</c:v>
                </c:pt>
                <c:pt idx="3">
                  <c:v>240</c:v>
                </c:pt>
                <c:pt idx="4">
                  <c:v>126</c:v>
                </c:pt>
                <c:pt idx="5">
                  <c:v>6</c:v>
                </c:pt>
              </c:numCache>
            </c:numRef>
          </c:val>
        </c:ser>
        <c:dLbls>
          <c:showLegendKey val="0"/>
          <c:showVal val="1"/>
          <c:showCatName val="0"/>
          <c:showSerName val="0"/>
          <c:showPercent val="0"/>
          <c:showBubbleSize val="0"/>
        </c:dLbls>
        <c:gapWidth val="150"/>
        <c:shape val="cylinder"/>
        <c:axId val="157070848"/>
        <c:axId val="76984832"/>
        <c:axId val="0"/>
      </c:bar3DChart>
      <c:catAx>
        <c:axId val="157070848"/>
        <c:scaling>
          <c:orientation val="minMax"/>
        </c:scaling>
        <c:delete val="0"/>
        <c:axPos val="b"/>
        <c:majorTickMark val="out"/>
        <c:minorTickMark val="none"/>
        <c:tickLblPos val="nextTo"/>
        <c:txPr>
          <a:bodyPr/>
          <a:lstStyle/>
          <a:p>
            <a:pPr>
              <a:defRPr sz="1400"/>
            </a:pPr>
            <a:endParaRPr lang="en-US"/>
          </a:p>
        </c:txPr>
        <c:crossAx val="76984832"/>
        <c:crosses val="autoZero"/>
        <c:auto val="1"/>
        <c:lblAlgn val="ctr"/>
        <c:lblOffset val="100"/>
        <c:noMultiLvlLbl val="0"/>
      </c:catAx>
      <c:valAx>
        <c:axId val="76984832"/>
        <c:scaling>
          <c:orientation val="minMax"/>
        </c:scaling>
        <c:delete val="0"/>
        <c:axPos val="l"/>
        <c:majorGridlines/>
        <c:numFmt formatCode="General" sourceLinked="1"/>
        <c:majorTickMark val="out"/>
        <c:minorTickMark val="none"/>
        <c:tickLblPos val="nextTo"/>
        <c:crossAx val="157070848"/>
        <c:crosses val="autoZero"/>
        <c:crossBetween val="between"/>
      </c:valAx>
    </c:plotArea>
    <c:legend>
      <c:legendPos val="r"/>
      <c:layout/>
      <c:overlay val="0"/>
    </c:legend>
    <c:plotVisOnly val="1"/>
    <c:dispBlanksAs val="zero"/>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B20559-4C25-497E-9D1D-397DD03BA402}" type="datetimeFigureOut">
              <a:rPr lang="en-US" smtClean="0"/>
              <a:t>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6CDA63-977E-42B8-8498-36F58F0D0269}" type="slidenum">
              <a:rPr lang="en-US" smtClean="0"/>
              <a:t>‹#›</a:t>
            </a:fld>
            <a:endParaRPr lang="en-US"/>
          </a:p>
        </p:txBody>
      </p:sp>
    </p:spTree>
    <p:extLst>
      <p:ext uri="{BB962C8B-B14F-4D97-AF65-F5344CB8AC3E}">
        <p14:creationId xmlns:p14="http://schemas.microsoft.com/office/powerpoint/2010/main" val="2026264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AA1CC-E940-4377-B609-FC67842A7390}" type="slidenum">
              <a:rPr lang="en-US"/>
              <a:pPr/>
              <a:t>3</a:t>
            </a:fld>
            <a:endParaRPr lang="en-US"/>
          </a:p>
        </p:txBody>
      </p:sp>
      <p:sp>
        <p:nvSpPr>
          <p:cNvPr id="134146" name="Rectangle 2"/>
          <p:cNvSpPr>
            <a:spLocks noGrp="1" noRot="1" noChangeAspect="1" noChangeArrowheads="1" noTextEdit="1"/>
          </p:cNvSpPr>
          <p:nvPr>
            <p:ph type="sldImg"/>
          </p:nvPr>
        </p:nvSpPr>
        <p:spPr>
          <a:xfrm>
            <a:off x="1144588" y="687388"/>
            <a:ext cx="4572000" cy="3429000"/>
          </a:xfrm>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p:cNvSpPr>
          <p:nvPr>
            <p:ph type="body"/>
          </p:nvPr>
        </p:nvSpPr>
        <p:spPr>
          <a:xfrm>
            <a:off x="685800" y="4343400"/>
            <a:ext cx="5486040" cy="4114440"/>
          </a:xfrm>
          <a:prstGeom prst="rect">
            <a:avLst/>
          </a:prstGeom>
        </p:spPr>
        <p:txBody>
          <a:bodyPr/>
          <a:lstStyle/>
          <a:p>
            <a:r>
              <a:rPr lang="en-US" sz="2000" dirty="0">
                <a:latin typeface="Arial"/>
              </a:rPr>
              <a:t>Fusion of classic GIS and the WWW trough the main web browser such as (FF, IE, Chrome, Safari,....)</a:t>
            </a:r>
            <a:endParaRPr dirty="0"/>
          </a:p>
          <a:p>
            <a:r>
              <a:rPr lang="en-US" sz="2000" dirty="0" smtClean="0">
                <a:latin typeface="Arial"/>
              </a:rPr>
              <a:t>Type</a:t>
            </a:r>
            <a:r>
              <a:rPr lang="en-US" sz="2000" dirty="0">
                <a:latin typeface="Arial"/>
              </a:rPr>
              <a:t>:</a:t>
            </a:r>
            <a:endParaRPr dirty="0"/>
          </a:p>
          <a:p>
            <a:r>
              <a:rPr lang="en-US" sz="2000" dirty="0" smtClean="0">
                <a:latin typeface="Arial"/>
              </a:rPr>
              <a:t>Closest </a:t>
            </a:r>
            <a:r>
              <a:rPr lang="en-US" sz="2000" dirty="0">
                <a:latin typeface="Arial"/>
              </a:rPr>
              <a:t>to the classic GIS environment because offers GIS analysis.</a:t>
            </a:r>
            <a:endParaRPr dirty="0"/>
          </a:p>
          <a:p>
            <a:r>
              <a:rPr lang="en-US" sz="2000" dirty="0" smtClean="0">
                <a:latin typeface="Arial"/>
              </a:rPr>
              <a:t>Visualize </a:t>
            </a:r>
            <a:r>
              <a:rPr lang="en-US" sz="2000" dirty="0">
                <a:latin typeface="Arial"/>
              </a:rPr>
              <a:t>spatial data</a:t>
            </a:r>
            <a:endParaRPr dirty="0"/>
          </a:p>
          <a:p>
            <a:r>
              <a:rPr lang="en-US" sz="2000" dirty="0">
                <a:latin typeface="Arial"/>
              </a:rPr>
              <a:t>show changes in the map over time by animating one of the graphical or temporal variables</a:t>
            </a:r>
            <a:endParaRPr dirty="0"/>
          </a:p>
          <a:p>
            <a:r>
              <a:rPr lang="en-US" sz="2000" dirty="0">
                <a:latin typeface="Arial"/>
              </a:rPr>
              <a:t>show the situation of a phenomenon in close to </a:t>
            </a:r>
            <a:r>
              <a:rPr lang="en-US" sz="2000" dirty="0" err="1">
                <a:latin typeface="Arial"/>
              </a:rPr>
              <a:t>realtime</a:t>
            </a:r>
            <a:r>
              <a:rPr lang="en-US" sz="2000" dirty="0">
                <a:latin typeface="Arial"/>
              </a:rPr>
              <a:t> (only a few seconds or minutes delay)</a:t>
            </a:r>
            <a:endParaRPr dirty="0"/>
          </a:p>
          <a:p>
            <a:endParaRPr dirty="0"/>
          </a:p>
          <a:p>
            <a:r>
              <a:rPr lang="en-US" sz="2000" dirty="0">
                <a:latin typeface="Arial"/>
              </a:rPr>
              <a:t>	</a:t>
            </a:r>
            <a:endParaRPr dirty="0"/>
          </a:p>
        </p:txBody>
      </p:sp>
      <p:sp>
        <p:nvSpPr>
          <p:cNvPr id="304" name="TextShape 2"/>
          <p:cNvSpPr txBox="1"/>
          <p:nvPr/>
        </p:nvSpPr>
        <p:spPr>
          <a:xfrm>
            <a:off x="3884760" y="8685360"/>
            <a:ext cx="2971440" cy="456840"/>
          </a:xfrm>
          <a:prstGeom prst="rect">
            <a:avLst/>
          </a:prstGeom>
        </p:spPr>
        <p:txBody>
          <a:bodyPr anchor="b"/>
          <a:lstStyle/>
          <a:p>
            <a:pPr algn="r">
              <a:lnSpc>
                <a:spcPct val="100000"/>
              </a:lnSpc>
            </a:pPr>
            <a:fld id="{087F97D4-7528-4F9B-B58C-470A61BC77B3}" type="slidenum">
              <a:rPr lang="en-US" sz="1200">
                <a:solidFill>
                  <a:srgbClr val="000000"/>
                </a:solidFill>
                <a:latin typeface="+mn-lt"/>
                <a:ea typeface="+mn-ea"/>
              </a:rPr>
              <a:t>43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900205A8-63AA-49B7-89CB-41559AD9180B}" type="slidenum">
              <a:rPr lang="en-US" sz="1400" smtClean="0">
                <a:latin typeface="Times New Roman"/>
              </a:rPr>
              <a:t>44</a:t>
            </a:fld>
            <a:endParaRPr lang="en-US"/>
          </a:p>
        </p:txBody>
      </p:sp>
    </p:spTree>
    <p:extLst>
      <p:ext uri="{BB962C8B-B14F-4D97-AF65-F5344CB8AC3E}">
        <p14:creationId xmlns:p14="http://schemas.microsoft.com/office/powerpoint/2010/main" val="1972651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p:cNvSpPr>
          <p:nvPr>
            <p:ph type="body"/>
          </p:nvPr>
        </p:nvSpPr>
        <p:spPr>
          <a:xfrm>
            <a:off x="685800" y="4343400"/>
            <a:ext cx="5486040" cy="4114440"/>
          </a:xfrm>
          <a:prstGeom prst="rect">
            <a:avLst/>
          </a:prstGeom>
        </p:spPr>
        <p:txBody>
          <a:bodyPr/>
          <a:lstStyle/>
          <a:p>
            <a:r>
              <a:rPr lang="en-US" sz="2000" dirty="0">
                <a:latin typeface="Arial"/>
              </a:rPr>
              <a:t>Today we are facing an exciting time for what concern mapping on the WEB. </a:t>
            </a:r>
            <a:endParaRPr dirty="0"/>
          </a:p>
          <a:p>
            <a:pPr lvl="1">
              <a:lnSpc>
                <a:spcPct val="100000"/>
              </a:lnSpc>
              <a:buFont typeface="+mj-lt"/>
              <a:buAutoNum type="arabicPeriod"/>
            </a:pPr>
            <a:r>
              <a:rPr lang="en-US" sz="2000" dirty="0">
                <a:latin typeface="Arial"/>
              </a:rPr>
              <a:t>There are several online platforms and tools to create a web map and visualize your data. </a:t>
            </a:r>
            <a:endParaRPr dirty="0"/>
          </a:p>
          <a:p>
            <a:pPr lvl="1">
              <a:lnSpc>
                <a:spcPct val="100000"/>
              </a:lnSpc>
              <a:buFont typeface="+mj-lt"/>
              <a:buAutoNum type="arabicPeriod"/>
            </a:pPr>
            <a:r>
              <a:rPr lang="en-US" sz="2000" dirty="0">
                <a:latin typeface="Arial"/>
              </a:rPr>
              <a:t>Many of those are free.</a:t>
            </a:r>
            <a:endParaRPr dirty="0"/>
          </a:p>
          <a:p>
            <a:pPr lvl="1">
              <a:lnSpc>
                <a:spcPct val="100000"/>
              </a:lnSpc>
              <a:buFont typeface="+mj-lt"/>
              <a:buAutoNum type="arabicPeriod"/>
            </a:pPr>
            <a:r>
              <a:rPr lang="en-US" sz="2000" dirty="0">
                <a:latin typeface="Arial"/>
              </a:rPr>
              <a:t>All of them try to minimize the barrier between non specialized users and final product (map) that gets created.</a:t>
            </a:r>
            <a:endParaRPr dirty="0"/>
          </a:p>
          <a:p>
            <a:pPr lvl="1">
              <a:lnSpc>
                <a:spcPct val="100000"/>
              </a:lnSpc>
              <a:buFont typeface="+mj-lt"/>
              <a:buAutoNum type="arabicPeriod"/>
            </a:pPr>
            <a:r>
              <a:rPr lang="en-US" sz="2000" dirty="0">
                <a:latin typeface="Arial"/>
              </a:rPr>
              <a:t>Some of them have also started to leverage the analytical side of mapping.</a:t>
            </a:r>
            <a:endParaRPr dirty="0"/>
          </a:p>
          <a:p>
            <a:pPr lvl="1">
              <a:lnSpc>
                <a:spcPct val="100000"/>
              </a:lnSpc>
              <a:buFont typeface="+mj-lt"/>
              <a:buAutoNum type="arabicPeriod"/>
            </a:pPr>
            <a:r>
              <a:rPr lang="en-US" sz="2000" dirty="0">
                <a:latin typeface="Arial"/>
              </a:rPr>
              <a:t>CGA has develop is own platform called </a:t>
            </a:r>
            <a:r>
              <a:rPr lang="en-US" sz="2000" dirty="0" err="1">
                <a:latin typeface="Arial"/>
              </a:rPr>
              <a:t>WorldMap</a:t>
            </a:r>
            <a:r>
              <a:rPr lang="en-US" sz="2000" dirty="0">
                <a:latin typeface="Arial"/>
              </a:rPr>
              <a:t>, </a:t>
            </a:r>
            <a:endParaRPr dirty="0"/>
          </a:p>
          <a:p>
            <a:pPr lvl="1">
              <a:lnSpc>
                <a:spcPct val="100000"/>
              </a:lnSpc>
              <a:buFont typeface="+mj-lt"/>
              <a:buAutoNum type="arabicPeriod"/>
            </a:pPr>
            <a:r>
              <a:rPr lang="en-US" sz="2000" dirty="0">
                <a:latin typeface="Arial"/>
              </a:rPr>
              <a:t>Focus on a specific Google product (Fusion Tables).</a:t>
            </a:r>
            <a:endParaRPr dirty="0"/>
          </a:p>
          <a:p>
            <a:pPr>
              <a:lnSpc>
                <a:spcPct val="100000"/>
              </a:lnSpc>
            </a:pPr>
            <a:endParaRPr dirty="0"/>
          </a:p>
          <a:p>
            <a:pPr>
              <a:lnSpc>
                <a:spcPct val="100000"/>
              </a:lnSpc>
            </a:pPr>
            <a:r>
              <a:rPr lang="en-US" sz="2000" dirty="0">
                <a:latin typeface="Arial"/>
              </a:rPr>
              <a:t>Fusion Tables is an experimental data visualization web application to gather, visualize, and share larger data tables.</a:t>
            </a:r>
            <a:endParaRPr dirty="0"/>
          </a:p>
          <a:p>
            <a:pPr>
              <a:lnSpc>
                <a:spcPct val="100000"/>
              </a:lnSpc>
            </a:pPr>
            <a:r>
              <a:rPr lang="en-US" sz="2000" dirty="0">
                <a:latin typeface="Arial"/>
              </a:rPr>
              <a:t>So, what’s very interesting about FT from a mapping prospective is the fact that contains several geographical features</a:t>
            </a:r>
            <a:endParaRPr dirty="0"/>
          </a:p>
          <a:p>
            <a:pPr>
              <a:lnSpc>
                <a:spcPct val="100000"/>
              </a:lnSpc>
            </a:pPr>
            <a:r>
              <a:rPr lang="en-US" sz="2000" dirty="0">
                <a:latin typeface="Arial"/>
              </a:rPr>
              <a:t>or functionality. </a:t>
            </a:r>
            <a:endParaRPr dirty="0"/>
          </a:p>
          <a:p>
            <a:pPr>
              <a:lnSpc>
                <a:spcPct val="100000"/>
              </a:lnSpc>
              <a:buFont typeface="Arial"/>
              <a:buChar char="•"/>
            </a:pPr>
            <a:r>
              <a:rPr lang="en-US" sz="3200" b="1" dirty="0" err="1">
                <a:solidFill>
                  <a:srgbClr val="000000"/>
                </a:solidFill>
                <a:latin typeface="Calibri"/>
              </a:rPr>
              <a:t>HyperCities</a:t>
            </a:r>
            <a:r>
              <a:rPr lang="en-US" sz="3200" dirty="0">
                <a:solidFill>
                  <a:srgbClr val="000000"/>
                </a:solidFill>
                <a:latin typeface="Calibri"/>
              </a:rPr>
              <a:t>:  Platform for organizing historical maps collaboratively</a:t>
            </a:r>
            <a:endParaRPr dirty="0"/>
          </a:p>
        </p:txBody>
      </p:sp>
      <p:sp>
        <p:nvSpPr>
          <p:cNvPr id="306" name="TextShape 2"/>
          <p:cNvSpPr txBox="1"/>
          <p:nvPr/>
        </p:nvSpPr>
        <p:spPr>
          <a:xfrm>
            <a:off x="3884760" y="8685360"/>
            <a:ext cx="2971440" cy="456840"/>
          </a:xfrm>
          <a:prstGeom prst="rect">
            <a:avLst/>
          </a:prstGeom>
        </p:spPr>
        <p:txBody>
          <a:bodyPr anchor="b"/>
          <a:lstStyle/>
          <a:p>
            <a:pPr algn="r">
              <a:lnSpc>
                <a:spcPct val="100000"/>
              </a:lnSpc>
            </a:pPr>
            <a:fld id="{71CCBD64-085B-4AFD-8560-77EF7EBFC650}" type="slidenum">
              <a:rPr lang="en-US" sz="1200">
                <a:solidFill>
                  <a:srgbClr val="000000"/>
                </a:solidFill>
                <a:latin typeface="+mn-lt"/>
                <a:ea typeface="+mn-ea"/>
              </a:rPr>
              <a:t>45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p:cNvSpPr>
          <p:nvPr>
            <p:ph type="body"/>
          </p:nvPr>
        </p:nvSpPr>
        <p:spPr>
          <a:xfrm>
            <a:off x="685800" y="4343400"/>
            <a:ext cx="5486040" cy="4114800"/>
          </a:xfrm>
          <a:prstGeom prst="rect">
            <a:avLst/>
          </a:prstGeom>
        </p:spPr>
        <p:txBody>
          <a:bodyPr lIns="0" tIns="0" rIns="0" bIns="0"/>
          <a:lstStyle/>
          <a:p>
            <a:r>
              <a:rPr lang="en-US" sz="2000" dirty="0">
                <a:latin typeface="Arial"/>
              </a:rPr>
              <a:t>This is just a table that try to recap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http://worldmap.harvard.edu/</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50</a:t>
            </a:fld>
            <a:endParaRPr lang="en-US"/>
          </a:p>
        </p:txBody>
      </p:sp>
    </p:spTree>
    <p:extLst>
      <p:ext uri="{BB962C8B-B14F-4D97-AF65-F5344CB8AC3E}">
        <p14:creationId xmlns:p14="http://schemas.microsoft.com/office/powerpoint/2010/main" val="371130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http://worldmap.harvard.edu/africamap/</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51</a:t>
            </a:fld>
            <a:endParaRPr lang="en-US"/>
          </a:p>
        </p:txBody>
      </p:sp>
    </p:spTree>
    <p:extLst>
      <p:ext uri="{BB962C8B-B14F-4D97-AF65-F5344CB8AC3E}">
        <p14:creationId xmlns:p14="http://schemas.microsoft.com/office/powerpoint/2010/main" val="425857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http://worldmap.harvard.edu/womenintheworld/</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52</a:t>
            </a:fld>
            <a:endParaRPr lang="en-US"/>
          </a:p>
        </p:txBody>
      </p:sp>
    </p:spTree>
    <p:extLst>
      <p:ext uri="{BB962C8B-B14F-4D97-AF65-F5344CB8AC3E}">
        <p14:creationId xmlns:p14="http://schemas.microsoft.com/office/powerpoint/2010/main" val="3360546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http://africa.harvard.edu/resources/harvard-in-africa/</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53</a:t>
            </a:fld>
            <a:endParaRPr lang="en-US"/>
          </a:p>
        </p:txBody>
      </p:sp>
    </p:spTree>
    <p:extLst>
      <p:ext uri="{BB962C8B-B14F-4D97-AF65-F5344CB8AC3E}">
        <p14:creationId xmlns:p14="http://schemas.microsoft.com/office/powerpoint/2010/main" val="750795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http://www.crossroadsofmigration.com/time/world/</a:t>
            </a:r>
          </a:p>
          <a:p>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54</a:t>
            </a:fld>
            <a:endParaRPr lang="en-US"/>
          </a:p>
        </p:txBody>
      </p:sp>
    </p:spTree>
    <p:extLst>
      <p:ext uri="{BB962C8B-B14F-4D97-AF65-F5344CB8AC3E}">
        <p14:creationId xmlns:p14="http://schemas.microsoft.com/office/powerpoint/2010/main" val="2770378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http://maps.cga.harvard.edu/chinapostoffice/</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55</a:t>
            </a:fld>
            <a:endParaRPr lang="en-US"/>
          </a:p>
        </p:txBody>
      </p:sp>
    </p:spTree>
    <p:extLst>
      <p:ext uri="{BB962C8B-B14F-4D97-AF65-F5344CB8AC3E}">
        <p14:creationId xmlns:p14="http://schemas.microsoft.com/office/powerpoint/2010/main" val="27172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3026C57-4826-4927-940F-1B1EB03A6A32}" type="slidenum">
              <a:rPr lang="en-US"/>
              <a:pPr/>
              <a:t>10</a:t>
            </a:fld>
            <a:endParaRPr lang="en-US"/>
          </a:p>
        </p:txBody>
      </p:sp>
      <p:sp>
        <p:nvSpPr>
          <p:cNvPr id="24579" name="Rectangle 2"/>
          <p:cNvSpPr>
            <a:spLocks noGrp="1" noRot="1" noChangeAspect="1" noChangeArrowheads="1" noTextEdit="1"/>
          </p:cNvSpPr>
          <p:nvPr>
            <p:ph type="sldImg"/>
          </p:nvPr>
        </p:nvSpPr>
        <p:spPr>
          <a:xfrm>
            <a:off x="1144588" y="687388"/>
            <a:ext cx="4570412" cy="3429000"/>
          </a:xfrm>
          <a:ln/>
        </p:spPr>
      </p:sp>
      <p:sp>
        <p:nvSpPr>
          <p:cNvPr id="24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http://www.hbs.edu/businesshistory/teaching/resources/Pages/historical-data-visualization.aspx</a:t>
            </a:r>
          </a:p>
          <a:p>
            <a:r>
              <a:rPr lang="en-US" dirty="0" smtClean="0"/>
              <a:t>http://www.hbs.edu/businesshistory/teaching/resources/Pages/historical-data-visualization-details.aspx?data_id=1</a:t>
            </a:r>
          </a:p>
          <a:p>
            <a:r>
              <a:rPr lang="en-US" dirty="0" smtClean="0"/>
              <a:t>https://vimeo.com/196895680</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56</a:t>
            </a:fld>
            <a:endParaRPr lang="en-US"/>
          </a:p>
        </p:txBody>
      </p:sp>
    </p:spTree>
    <p:extLst>
      <p:ext uri="{BB962C8B-B14F-4D97-AF65-F5344CB8AC3E}">
        <p14:creationId xmlns:p14="http://schemas.microsoft.com/office/powerpoint/2010/main" val="1446886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http://harvard-cga.maps.arcgis.com/apps/MapTour/index.html?appid=74c1d61407f2469eb2cffa7a63b97719</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57</a:t>
            </a:fld>
            <a:endParaRPr lang="en-US"/>
          </a:p>
        </p:txBody>
      </p:sp>
    </p:spTree>
    <p:extLst>
      <p:ext uri="{BB962C8B-B14F-4D97-AF65-F5344CB8AC3E}">
        <p14:creationId xmlns:p14="http://schemas.microsoft.com/office/powerpoint/2010/main" val="257688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laceHolder 1"/>
          <p:cNvSpPr>
            <a:spLocks noGrp="1"/>
          </p:cNvSpPr>
          <p:nvPr>
            <p:ph type="body"/>
          </p:nvPr>
        </p:nvSpPr>
        <p:spPr>
          <a:xfrm>
            <a:off x="685800" y="4343400"/>
            <a:ext cx="5486040" cy="4114440"/>
          </a:xfrm>
          <a:prstGeom prst="rect">
            <a:avLst/>
          </a:prstGeom>
        </p:spPr>
        <p:txBody>
          <a:bodyPr/>
          <a:lstStyle/>
          <a:p>
            <a:endParaRPr dirty="0"/>
          </a:p>
        </p:txBody>
      </p:sp>
      <p:sp>
        <p:nvSpPr>
          <p:cNvPr id="323" name="TextShape 2"/>
          <p:cNvSpPr txBox="1"/>
          <p:nvPr/>
        </p:nvSpPr>
        <p:spPr>
          <a:xfrm>
            <a:off x="3884760" y="8685360"/>
            <a:ext cx="2971440" cy="456840"/>
          </a:xfrm>
          <a:prstGeom prst="rect">
            <a:avLst/>
          </a:prstGeom>
        </p:spPr>
        <p:txBody>
          <a:bodyPr anchor="b"/>
          <a:lstStyle/>
          <a:p>
            <a:pPr algn="r">
              <a:lnSpc>
                <a:spcPct val="100000"/>
              </a:lnSpc>
            </a:pPr>
            <a:fld id="{55DA074B-F4F8-4501-93FE-624B8CBD3BB4}" type="slidenum">
              <a:rPr lang="en-US" sz="1200">
                <a:solidFill>
                  <a:srgbClr val="000000"/>
                </a:solidFill>
                <a:latin typeface="+mn-lt"/>
                <a:ea typeface="+mn-ea"/>
              </a:rPr>
              <a:t>58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http://worldmap.harvard.edu/maps/chinamap/WW5</a:t>
            </a:r>
            <a:endParaRPr lang="en-US" dirty="0"/>
          </a:p>
        </p:txBody>
      </p:sp>
      <p:sp>
        <p:nvSpPr>
          <p:cNvPr id="4" name="Slide Number Placeholder 3"/>
          <p:cNvSpPr>
            <a:spLocks noGrp="1"/>
          </p:cNvSpPr>
          <p:nvPr>
            <p:ph type="sldNum" sz="quarter" idx="10"/>
          </p:nvPr>
        </p:nvSpPr>
        <p:spPr/>
        <p:txBody>
          <a:bodyPr/>
          <a:lstStyle/>
          <a:p>
            <a:fld id="{F66CDA63-977E-42B8-8498-36F58F0D0269}" type="slidenum">
              <a:rPr lang="en-US" smtClean="0"/>
              <a:t>13</a:t>
            </a:fld>
            <a:endParaRPr lang="en-US"/>
          </a:p>
        </p:txBody>
      </p:sp>
    </p:spTree>
    <p:extLst>
      <p:ext uri="{BB962C8B-B14F-4D97-AF65-F5344CB8AC3E}">
        <p14:creationId xmlns:p14="http://schemas.microsoft.com/office/powerpoint/2010/main" val="252957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CGA project for harvard business school</a:t>
            </a:r>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7E44A5-AEE4-4359-9C59-48C039A48536}" type="slidenum">
              <a:rPr lang="en-US"/>
              <a:pPr fontAlgn="base">
                <a:spcBef>
                  <a:spcPct val="0"/>
                </a:spcBef>
                <a:spcAft>
                  <a:spcPct val="0"/>
                </a:spcAft>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5780C4-ECA6-432D-9073-6DD485EC07AD}" type="slidenum">
              <a:rPr lang="en-US" smtClean="0"/>
              <a:t>20</a:t>
            </a:fld>
            <a:endParaRPr lang="en-US"/>
          </a:p>
        </p:txBody>
      </p:sp>
    </p:spTree>
    <p:extLst>
      <p:ext uri="{BB962C8B-B14F-4D97-AF65-F5344CB8AC3E}">
        <p14:creationId xmlns:p14="http://schemas.microsoft.com/office/powerpoint/2010/main" val="793843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6281C539-AB5A-4848-9678-1039B00CFF95}" type="slidenum">
              <a:rPr lang="en-US" altLang="en-US" smtClean="0">
                <a:latin typeface="SolexRegular"/>
              </a:rPr>
              <a:pPr/>
              <a:t>22</a:t>
            </a:fld>
            <a:endParaRPr lang="en-US" altLang="en-US" smtClean="0">
              <a:latin typeface="SolexRegular"/>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endParaRPr lang="en-US" smtClean="0">
              <a:latin typeface="SolexRegul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A65650F-B8EA-43AD-87E0-3290D0155506}" type="slidenum">
              <a:rPr lang="en-US" altLang="en-US" smtClean="0"/>
              <a:pPr>
                <a:defRPr/>
              </a:pPr>
              <a:t>24</a:t>
            </a:fld>
            <a:endParaRPr lang="en-US" altLang="en-US"/>
          </a:p>
        </p:txBody>
      </p:sp>
    </p:spTree>
    <p:extLst>
      <p:ext uri="{BB962C8B-B14F-4D97-AF65-F5344CB8AC3E}">
        <p14:creationId xmlns:p14="http://schemas.microsoft.com/office/powerpoint/2010/main" val="3381924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r>
              <a:rPr lang="en-US" dirty="0" smtClean="0"/>
              <a:t>Through regression analysis of many geographic variables (distance to schools, water, Wall Street, Central park, etc.)</a:t>
            </a:r>
          </a:p>
          <a:p>
            <a:r>
              <a:rPr lang="en-US" dirty="0" smtClean="0"/>
              <a:t>It was determined that the area that property values appreciated the most was within 2,500 and 4,500 meters of Wall street.</a:t>
            </a:r>
          </a:p>
        </p:txBody>
      </p:sp>
      <p:sp>
        <p:nvSpPr>
          <p:cNvPr id="27652" name="Slide Number Placeholder 3"/>
          <p:cNvSpPr>
            <a:spLocks noGrp="1"/>
          </p:cNvSpPr>
          <p:nvPr>
            <p:ph type="sldNum" sz="quarter" idx="5"/>
          </p:nvPr>
        </p:nvSpPr>
        <p:spPr>
          <a:noFill/>
        </p:spPr>
        <p:txBody>
          <a:bodyPr/>
          <a:lstStyle/>
          <a:p>
            <a:fld id="{BCDAAD8C-E860-4501-BCA6-424563DA2E35}" type="slidenum">
              <a:rPr lang="en-US"/>
              <a:pPr/>
              <a:t>37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Maps can show patterns over time.</a:t>
            </a:r>
          </a:p>
          <a:p>
            <a:pPr>
              <a:spcBef>
                <a:spcPct val="0"/>
              </a:spcBef>
            </a:pPr>
            <a:r>
              <a:rPr lang="en-US" smtClean="0"/>
              <a:t>http://www.schofieldbros.com/railroads.html</a:t>
            </a:r>
          </a:p>
          <a:p>
            <a:pPr>
              <a:spcBef>
                <a:spcPct val="0"/>
              </a:spcBef>
            </a:pPr>
            <a:endParaRPr lang="en-US"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C3D573-4547-4A2D-8AF7-F4FC01B9AA2F}" type="slidenum">
              <a:rPr lang="en-US"/>
              <a:pPr fontAlgn="base">
                <a:spcBef>
                  <a:spcPct val="0"/>
                </a:spcBef>
                <a:spcAft>
                  <a:spcPct val="0"/>
                </a:spcAft>
              </a:pPr>
              <a:t>41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EEAE88-B6E8-4850-95DA-01647C31B8A7}" type="datetimeFigureOut">
              <a:rPr lang="en-US" smtClean="0"/>
              <a:t>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37593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EAE88-B6E8-4850-95DA-01647C31B8A7}" type="datetimeFigureOut">
              <a:rPr lang="en-US" smtClean="0"/>
              <a:t>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23834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EAE88-B6E8-4850-95DA-01647C31B8A7}" type="datetimeFigureOut">
              <a:rPr lang="en-US" smtClean="0"/>
              <a:t>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380860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AD33EBE-3BE8-4154-9EDE-CD9BBC876A1F}" type="datetimeFigureOut">
              <a:rPr lang="en-US" smtClean="0">
                <a:solidFill>
                  <a:srgbClr val="3B3B3B"/>
                </a:solidFill>
              </a:rPr>
              <a:pPr/>
              <a:t>1/3/2017</a:t>
            </a:fld>
            <a:endParaRPr lang="en-US">
              <a:solidFill>
                <a:srgbClr val="3B3B3B"/>
              </a:solidFill>
            </a:endParaRPr>
          </a:p>
        </p:txBody>
      </p:sp>
      <p:sp>
        <p:nvSpPr>
          <p:cNvPr id="17" name="Footer Placeholder 16"/>
          <p:cNvSpPr>
            <a:spLocks noGrp="1"/>
          </p:cNvSpPr>
          <p:nvPr>
            <p:ph type="ftr" sz="quarter" idx="11"/>
          </p:nvPr>
        </p:nvSpPr>
        <p:spPr/>
        <p:txBody>
          <a:bodyPr/>
          <a:lstStyle/>
          <a:p>
            <a:endParaRPr lang="en-US">
              <a:solidFill>
                <a:srgbClr val="3B3B3B"/>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76E6AB09-893C-4E08-A61C-02EA5D3092B9}"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1714017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1/3/2017</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p>
            <a:fld id="{76E6AB09-893C-4E08-A61C-02EA5D3092B9}"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20724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1/3/2017</a:t>
            </a:fld>
            <a:endParaRPr lang="en-US">
              <a:solidFill>
                <a:srgbClr val="3B3B3B"/>
              </a:solidFill>
            </a:endParaRPr>
          </a:p>
        </p:txBody>
      </p:sp>
      <p:sp>
        <p:nvSpPr>
          <p:cNvPr id="5" name="Footer Placeholder 4"/>
          <p:cNvSpPr>
            <a:spLocks noGrp="1"/>
          </p:cNvSpPr>
          <p:nvPr>
            <p:ph type="ftr" sz="quarter" idx="11"/>
          </p:nvPr>
        </p:nvSpPr>
        <p:spPr>
          <a:xfrm>
            <a:off x="800100" y="6172200"/>
            <a:ext cx="4000500" cy="457200"/>
          </a:xfrm>
        </p:spPr>
        <p:txBody>
          <a:bodyPr/>
          <a:lstStyle/>
          <a:p>
            <a:endParaRPr lang="en-US">
              <a:solidFill>
                <a:srgbClr val="3B3B3B"/>
              </a:solidFill>
            </a:endParaRP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146304" y="6208776"/>
            <a:ext cx="457200" cy="457200"/>
          </a:xfrm>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123670077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AD33EBE-3BE8-4154-9EDE-CD9BBC876A1F}" type="datetimeFigureOut">
              <a:rPr lang="en-US" smtClean="0">
                <a:solidFill>
                  <a:srgbClr val="3B3B3B"/>
                </a:solidFill>
              </a:rPr>
              <a:pPr/>
              <a:t>1/3/2017</a:t>
            </a:fld>
            <a:endParaRPr lang="en-US">
              <a:solidFill>
                <a:srgbClr val="3B3B3B"/>
              </a:solidFill>
            </a:endParaRPr>
          </a:p>
        </p:txBody>
      </p:sp>
      <p:sp>
        <p:nvSpPr>
          <p:cNvPr id="6" name="Footer Placeholder 5"/>
          <p:cNvSpPr>
            <a:spLocks noGrp="1"/>
          </p:cNvSpPr>
          <p:nvPr>
            <p:ph type="ftr" sz="quarter" idx="11"/>
          </p:nvPr>
        </p:nvSpPr>
        <p:spPr/>
        <p:txBody>
          <a:bodyPr/>
          <a:lstStyle/>
          <a:p>
            <a:endParaRPr lang="en-US">
              <a:solidFill>
                <a:srgbClr val="3B3B3B"/>
              </a:solidFill>
            </a:endParaRPr>
          </a:p>
        </p:txBody>
      </p:sp>
      <p:sp>
        <p:nvSpPr>
          <p:cNvPr id="7" name="Slide Number Placeholder 6"/>
          <p:cNvSpPr>
            <a:spLocks noGrp="1"/>
          </p:cNvSpPr>
          <p:nvPr>
            <p:ph type="sldNum" sz="quarter" idx="12"/>
          </p:nvPr>
        </p:nvSpPr>
        <p:spPr/>
        <p:txBody>
          <a:bodyPr/>
          <a:lstStyle/>
          <a:p>
            <a:fld id="{76E6AB09-893C-4E08-A61C-02EA5D3092B9}"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8720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AD33EBE-3BE8-4154-9EDE-CD9BBC876A1F}" type="datetimeFigureOut">
              <a:rPr lang="en-US" smtClean="0">
                <a:solidFill>
                  <a:srgbClr val="3B3B3B"/>
                </a:solidFill>
              </a:rPr>
              <a:pPr/>
              <a:t>1/3/2017</a:t>
            </a:fld>
            <a:endParaRPr lang="en-US">
              <a:solidFill>
                <a:srgbClr val="3B3B3B"/>
              </a:solidFill>
            </a:endParaRPr>
          </a:p>
        </p:txBody>
      </p:sp>
      <p:sp>
        <p:nvSpPr>
          <p:cNvPr id="8" name="Footer Placeholder 7"/>
          <p:cNvSpPr>
            <a:spLocks noGrp="1"/>
          </p:cNvSpPr>
          <p:nvPr>
            <p:ph type="ftr" sz="quarter" idx="11"/>
          </p:nvPr>
        </p:nvSpPr>
        <p:spPr/>
        <p:txBody>
          <a:bodyPr/>
          <a:lstStyle/>
          <a:p>
            <a:endParaRPr lang="en-US">
              <a:solidFill>
                <a:srgbClr val="3B3B3B"/>
              </a:solidFill>
            </a:endParaRPr>
          </a:p>
        </p:txBody>
      </p:sp>
      <p:sp>
        <p:nvSpPr>
          <p:cNvPr id="9" name="Slide Number Placeholder 8"/>
          <p:cNvSpPr>
            <a:spLocks noGrp="1"/>
          </p:cNvSpPr>
          <p:nvPr>
            <p:ph type="sldNum" sz="quarter" idx="12"/>
          </p:nvPr>
        </p:nvSpPr>
        <p:spPr/>
        <p:txBody>
          <a:bodyPr/>
          <a:lstStyle/>
          <a:p>
            <a:fld id="{76E6AB09-893C-4E08-A61C-02EA5D3092B9}"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163546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AD33EBE-3BE8-4154-9EDE-CD9BBC876A1F}" type="datetimeFigureOut">
              <a:rPr lang="en-US" smtClean="0">
                <a:solidFill>
                  <a:srgbClr val="3B3B3B"/>
                </a:solidFill>
              </a:rPr>
              <a:pPr/>
              <a:t>1/3/2017</a:t>
            </a:fld>
            <a:endParaRPr lang="en-US">
              <a:solidFill>
                <a:srgbClr val="3B3B3B"/>
              </a:solidFill>
            </a:endParaRPr>
          </a:p>
        </p:txBody>
      </p:sp>
      <p:sp>
        <p:nvSpPr>
          <p:cNvPr id="4" name="Footer Placeholder 3"/>
          <p:cNvSpPr>
            <a:spLocks noGrp="1"/>
          </p:cNvSpPr>
          <p:nvPr>
            <p:ph type="ftr" sz="quarter" idx="11"/>
          </p:nvPr>
        </p:nvSpPr>
        <p:spPr/>
        <p:txBody>
          <a:bodyPr/>
          <a:lstStyle/>
          <a:p>
            <a:endParaRPr lang="en-US">
              <a:solidFill>
                <a:srgbClr val="3B3B3B"/>
              </a:solidFill>
            </a:endParaRPr>
          </a:p>
        </p:txBody>
      </p:sp>
      <p:sp>
        <p:nvSpPr>
          <p:cNvPr id="5" name="Slide Number Placeholder 4"/>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1835696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D33EBE-3BE8-4154-9EDE-CD9BBC876A1F}" type="datetimeFigureOut">
              <a:rPr lang="en-US" smtClean="0">
                <a:solidFill>
                  <a:srgbClr val="3B3B3B"/>
                </a:solidFill>
              </a:rPr>
              <a:pPr/>
              <a:t>1/3/2017</a:t>
            </a:fld>
            <a:endParaRPr lang="en-US">
              <a:solidFill>
                <a:srgbClr val="3B3B3B"/>
              </a:solidFill>
            </a:endParaRPr>
          </a:p>
        </p:txBody>
      </p:sp>
      <p:sp>
        <p:nvSpPr>
          <p:cNvPr id="3" name="Footer Placeholder 2"/>
          <p:cNvSpPr>
            <a:spLocks noGrp="1"/>
          </p:cNvSpPr>
          <p:nvPr>
            <p:ph type="ftr" sz="quarter" idx="11"/>
          </p:nvPr>
        </p:nvSpPr>
        <p:spPr/>
        <p:txBody>
          <a:bodyPr/>
          <a:lstStyle/>
          <a:p>
            <a:endParaRPr lang="en-US">
              <a:solidFill>
                <a:srgbClr val="3B3B3B"/>
              </a:solidFill>
            </a:endParaRPr>
          </a:p>
        </p:txBody>
      </p:sp>
      <p:sp>
        <p:nvSpPr>
          <p:cNvPr id="4" name="Slide Number Placeholder 3"/>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277686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AD33EBE-3BE8-4154-9EDE-CD9BBC876A1F}" type="datetimeFigureOut">
              <a:rPr lang="en-US" smtClean="0">
                <a:solidFill>
                  <a:srgbClr val="3B3B3B"/>
                </a:solidFill>
              </a:rPr>
              <a:pPr/>
              <a:t>1/3/2017</a:t>
            </a:fld>
            <a:endParaRPr lang="en-US">
              <a:solidFill>
                <a:srgbClr val="3B3B3B"/>
              </a:solidFill>
            </a:endParaRPr>
          </a:p>
        </p:txBody>
      </p:sp>
      <p:sp>
        <p:nvSpPr>
          <p:cNvPr id="6" name="Footer Placeholder 5"/>
          <p:cNvSpPr>
            <a:spLocks noGrp="1"/>
          </p:cNvSpPr>
          <p:nvPr>
            <p:ph type="ftr" sz="quarter" idx="11"/>
          </p:nvPr>
        </p:nvSpPr>
        <p:spPr/>
        <p:txBody>
          <a:bodyPr/>
          <a:lstStyle/>
          <a:p>
            <a:endParaRPr lang="en-US">
              <a:solidFill>
                <a:srgbClr val="3B3B3B"/>
              </a:solidFill>
            </a:endParaRPr>
          </a:p>
        </p:txBody>
      </p:sp>
      <p:sp>
        <p:nvSpPr>
          <p:cNvPr id="7" name="Slide Number Placeholder 6"/>
          <p:cNvSpPr>
            <a:spLocks noGrp="1"/>
          </p:cNvSpPr>
          <p:nvPr>
            <p:ph type="sldNum" sz="quarter" idx="12"/>
          </p:nvPr>
        </p:nvSpPr>
        <p:spPr/>
        <p:txBody>
          <a:bodyPr/>
          <a:lstStyle/>
          <a:p>
            <a:fld id="{76E6AB09-893C-4E08-A61C-02EA5D3092B9}"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29836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EEAE88-B6E8-4850-95DA-01647C31B8A7}" type="datetimeFigureOut">
              <a:rPr lang="en-US" smtClean="0"/>
              <a:t>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955027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AD33EBE-3BE8-4154-9EDE-CD9BBC876A1F}" type="datetimeFigureOut">
              <a:rPr lang="en-US" smtClean="0">
                <a:solidFill>
                  <a:srgbClr val="3B3B3B"/>
                </a:solidFill>
              </a:rPr>
              <a:pPr/>
              <a:t>1/3/2017</a:t>
            </a:fld>
            <a:endParaRPr lang="en-US">
              <a:solidFill>
                <a:srgbClr val="3B3B3B"/>
              </a:solidFill>
            </a:endParaRPr>
          </a:p>
        </p:txBody>
      </p:sp>
      <p:sp>
        <p:nvSpPr>
          <p:cNvPr id="6" name="Footer Placeholder 5"/>
          <p:cNvSpPr>
            <a:spLocks noGrp="1"/>
          </p:cNvSpPr>
          <p:nvPr>
            <p:ph type="ftr" sz="quarter" idx="11"/>
          </p:nvPr>
        </p:nvSpPr>
        <p:spPr>
          <a:xfrm>
            <a:off x="914400" y="6172200"/>
            <a:ext cx="3886200" cy="457200"/>
          </a:xfrm>
        </p:spPr>
        <p:txBody>
          <a:bodyPr/>
          <a:lstStyle/>
          <a:p>
            <a:endParaRPr lang="en-US">
              <a:solidFill>
                <a:srgbClr val="3B3B3B"/>
              </a:solidFill>
            </a:endParaRPr>
          </a:p>
        </p:txBody>
      </p:sp>
      <p:sp>
        <p:nvSpPr>
          <p:cNvPr id="7" name="Slide Number Placeholder 6"/>
          <p:cNvSpPr>
            <a:spLocks noGrp="1"/>
          </p:cNvSpPr>
          <p:nvPr>
            <p:ph type="sldNum" sz="quarter" idx="12"/>
          </p:nvPr>
        </p:nvSpPr>
        <p:spPr>
          <a:xfrm>
            <a:off x="146304" y="6208776"/>
            <a:ext cx="457200" cy="457200"/>
          </a:xfrm>
        </p:spPr>
        <p:txBody>
          <a:bodyPr/>
          <a:lstStyle/>
          <a:p>
            <a:fld id="{76E6AB09-893C-4E08-A61C-02EA5D3092B9}"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805443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1/3/2017</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2836419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D33EBE-3BE8-4154-9EDE-CD9BBC876A1F}" type="datetimeFigureOut">
              <a:rPr lang="en-US" smtClean="0">
                <a:solidFill>
                  <a:srgbClr val="3B3B3B"/>
                </a:solidFill>
              </a:rPr>
              <a:pPr/>
              <a:t>1/3/2017</a:t>
            </a:fld>
            <a:endParaRPr lang="en-US">
              <a:solidFill>
                <a:srgbClr val="3B3B3B"/>
              </a:solidFill>
            </a:endParaRPr>
          </a:p>
        </p:txBody>
      </p:sp>
      <p:sp>
        <p:nvSpPr>
          <p:cNvPr id="5" name="Footer Placeholder 4"/>
          <p:cNvSpPr>
            <a:spLocks noGrp="1"/>
          </p:cNvSpPr>
          <p:nvPr>
            <p:ph type="ftr" sz="quarter" idx="11"/>
          </p:nvPr>
        </p:nvSpPr>
        <p:spPr/>
        <p:txBody>
          <a:bodyPr/>
          <a:lstStyle/>
          <a:p>
            <a:endParaRPr lang="en-US">
              <a:solidFill>
                <a:srgbClr val="3B3B3B"/>
              </a:solidFill>
            </a:endParaRPr>
          </a:p>
        </p:txBody>
      </p:sp>
      <p:sp>
        <p:nvSpPr>
          <p:cNvPr id="6" name="Slide Number Placeholder 5"/>
          <p:cNvSpPr>
            <a:spLocks noGrp="1"/>
          </p:cNvSpPr>
          <p:nvPr>
            <p:ph type="sldNum" sz="quarter" idx="12"/>
          </p:nvPr>
        </p:nvSpPr>
        <p:spPr/>
        <p:txBody>
          <a:bodyPr/>
          <a:lstStyle/>
          <a:p>
            <a:fld id="{76E6AB09-893C-4E08-A61C-02EA5D3092B9}" type="slidenum">
              <a:rPr lang="en-US" smtClean="0"/>
              <a:pPr/>
              <a:t>‹#›</a:t>
            </a:fld>
            <a:endParaRPr lang="en-US"/>
          </a:p>
        </p:txBody>
      </p:sp>
    </p:spTree>
    <p:extLst>
      <p:ext uri="{BB962C8B-B14F-4D97-AF65-F5344CB8AC3E}">
        <p14:creationId xmlns:p14="http://schemas.microsoft.com/office/powerpoint/2010/main" val="3801618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824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1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298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601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201B4-E7C1-409D-AB66-DE98CDF96921}" type="datetimeFigureOut">
              <a:rPr lang="en-US" smtClean="0">
                <a:solidFill>
                  <a:prstClr val="black">
                    <a:tint val="75000"/>
                  </a:prstClr>
                </a:solidFill>
              </a:rPr>
              <a:pPr/>
              <a:t>1/3/2017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622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201B4-E7C1-409D-AB66-DE98CDF96921}" type="datetimeFigureOut">
              <a:rPr lang="en-US" smtClean="0">
                <a:solidFill>
                  <a:prstClr val="black">
                    <a:tint val="75000"/>
                  </a:prstClr>
                </a:solidFill>
              </a:rPr>
              <a:pPr/>
              <a:t>1/3/2017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36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201B4-E7C1-409D-AB66-DE98CDF96921}" type="datetimeFigureOut">
              <a:rPr lang="en-US" smtClean="0">
                <a:solidFill>
                  <a:prstClr val="black">
                    <a:tint val="75000"/>
                  </a:prstClr>
                </a:solidFill>
              </a:rPr>
              <a:pPr/>
              <a:t>1/3/2017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914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EEAE88-B6E8-4850-95DA-01647C31B8A7}" type="datetimeFigureOut">
              <a:rPr lang="en-US" smtClean="0"/>
              <a:t>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972109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540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201B4-E7C1-409D-AB66-DE98CDF96921}" type="datetimeFigureOut">
              <a:rPr lang="en-US" smtClean="0">
                <a:solidFill>
                  <a:prstClr val="black">
                    <a:tint val="75000"/>
                  </a:prstClr>
                </a:solidFill>
              </a:rPr>
              <a:pPr/>
              <a:t>1/3/2017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315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225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201B4-E7C1-409D-AB66-DE98CDF96921}" type="datetimeFigureOut">
              <a:rPr lang="en-US" smtClean="0">
                <a:solidFill>
                  <a:prstClr val="black">
                    <a:tint val="75000"/>
                  </a:prstClr>
                </a:solidFill>
              </a:rPr>
              <a:pPr/>
              <a:t>1/3/2017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670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6974" y="277814"/>
            <a:ext cx="8230054"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6974" y="1600201"/>
            <a:ext cx="4060598"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6428" y="1600201"/>
            <a:ext cx="4060599"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7DB2E034-1907-4476-945F-0B245C08C4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3483093"/>
      </p:ext>
    </p:extLst>
  </p:cSld>
  <p:clrMapOvr>
    <a:masterClrMapping/>
  </p:clrMapOvr>
  <p:transition spd="slow" advTm="30000">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EEAE88-B6E8-4850-95DA-01647C31B8A7}" type="datetimeFigureOut">
              <a:rPr lang="en-US" smtClean="0"/>
              <a:t>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371813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EEAE88-B6E8-4850-95DA-01647C31B8A7}" type="datetimeFigureOut">
              <a:rPr lang="en-US" smtClean="0"/>
              <a:t>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9473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EEAE88-B6E8-4850-95DA-01647C31B8A7}" type="datetimeFigureOut">
              <a:rPr lang="en-US" smtClean="0"/>
              <a:t>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67948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EEAE88-B6E8-4850-95DA-01647C31B8A7}" type="datetimeFigureOut">
              <a:rPr lang="en-US" smtClean="0"/>
              <a:t>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825648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EAE88-B6E8-4850-95DA-01647C31B8A7}" type="datetimeFigureOut">
              <a:rPr lang="en-US" smtClean="0"/>
              <a:t>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831410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EAE88-B6E8-4850-95DA-01647C31B8A7}" type="datetimeFigureOut">
              <a:rPr lang="en-US" smtClean="0"/>
              <a:t>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EA87BE-617E-47EA-A9C8-63E1320F92A4}" type="slidenum">
              <a:rPr lang="en-US" smtClean="0"/>
              <a:t>‹#›</a:t>
            </a:fld>
            <a:endParaRPr lang="en-US"/>
          </a:p>
        </p:txBody>
      </p:sp>
    </p:spTree>
    <p:extLst>
      <p:ext uri="{BB962C8B-B14F-4D97-AF65-F5344CB8AC3E}">
        <p14:creationId xmlns:p14="http://schemas.microsoft.com/office/powerpoint/2010/main" val="224871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EAE88-B6E8-4850-95DA-01647C31B8A7}" type="datetimeFigureOut">
              <a:rPr lang="en-US" smtClean="0"/>
              <a:t>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EA87BE-617E-47EA-A9C8-63E1320F92A4}" type="slidenum">
              <a:rPr lang="en-US" smtClean="0"/>
              <a:t>‹#›</a:t>
            </a:fld>
            <a:endParaRPr lang="en-US"/>
          </a:p>
        </p:txBody>
      </p:sp>
    </p:spTree>
    <p:extLst>
      <p:ext uri="{BB962C8B-B14F-4D97-AF65-F5344CB8AC3E}">
        <p14:creationId xmlns:p14="http://schemas.microsoft.com/office/powerpoint/2010/main" val="8145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CAD33EBE-3BE8-4154-9EDE-CD9BBC876A1F}" type="datetimeFigureOut">
              <a:rPr lang="en-US" smtClean="0">
                <a:solidFill>
                  <a:srgbClr val="3B3B3B"/>
                </a:solidFill>
              </a:rPr>
              <a:pPr/>
              <a:t>1/3/2017</a:t>
            </a:fld>
            <a:endParaRPr lang="en-US">
              <a:solidFill>
                <a:srgbClr val="3B3B3B"/>
              </a:solidFill>
            </a:endParaRPr>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solidFill>
                <a:srgbClr val="3B3B3B"/>
              </a:solidFill>
            </a:endParaRPr>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76E6AB09-893C-4E08-A61C-02EA5D3092B9}" type="slidenum">
              <a:rPr lang="en-US" smtClean="0"/>
              <a:pPr/>
              <a:t>‹#›</a:t>
            </a:fld>
            <a:endParaRPr lang="en-US"/>
          </a:p>
        </p:txBody>
      </p:sp>
    </p:spTree>
    <p:extLst>
      <p:ext uri="{BB962C8B-B14F-4D97-AF65-F5344CB8AC3E}">
        <p14:creationId xmlns:p14="http://schemas.microsoft.com/office/powerpoint/2010/main" val="30638296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201B4-E7C1-409D-AB66-DE98CDF96921}" type="datetimeFigureOut">
              <a:rPr lang="en-US" smtClean="0">
                <a:solidFill>
                  <a:prstClr val="black">
                    <a:tint val="75000"/>
                  </a:prstClr>
                </a:solidFill>
              </a:rPr>
              <a:pPr/>
              <a:t>1/3/2017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67910-5B78-4C47-B555-47394A402F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4745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orldmap.harvard.edu/maps/chinamap/WW5"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emf"/><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emf"/><Relationship Id="rId1" Type="http://schemas.openxmlformats.org/officeDocument/2006/relationships/slideLayout" Target="../slideLayouts/slideLayout29.xml"/><Relationship Id="rId6" Type="http://schemas.openxmlformats.org/officeDocument/2006/relationships/image" Target="../media/image54.png"/><Relationship Id="rId11" Type="http://schemas.openxmlformats.org/officeDocument/2006/relationships/image" Target="../media/image59.emf"/><Relationship Id="rId5" Type="http://schemas.openxmlformats.org/officeDocument/2006/relationships/image" Target="../media/image53.emf"/><Relationship Id="rId15" Type="http://schemas.openxmlformats.org/officeDocument/2006/relationships/image" Target="../media/image63.emf"/><Relationship Id="rId10" Type="http://schemas.openxmlformats.org/officeDocument/2006/relationships/image" Target="../media/image58.emf"/><Relationship Id="rId4" Type="http://schemas.openxmlformats.org/officeDocument/2006/relationships/image" Target="../media/image52.emf"/><Relationship Id="rId9" Type="http://schemas.openxmlformats.org/officeDocument/2006/relationships/image" Target="../media/image57.emf"/><Relationship Id="rId1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5.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2.xml"/><Relationship Id="rId16"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jp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orldmap.harvard.edu/"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hyperlink" Target="http://worldmap.harvard.edu/africamap/"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hyperlink" Target="http://worldmap.harvard.edu/womenintheworld/"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hyperlink" Target="http://africa.harvard.edu/resources/harvard-in-africa/"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crossroadsofmigration.com/time/world/"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55.xml.rels><?xml version="1.0" encoding="UTF-8" standalone="yes"?>
<Relationships xmlns="http://schemas.openxmlformats.org/package/2006/relationships"><Relationship Id="rId3" Type="http://schemas.openxmlformats.org/officeDocument/2006/relationships/hyperlink" Target="http://maps.cga.harvard.edu/chinapostoffice/"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gis.harvard.edu/services/products/chinese-late-ming-dynasty-courier-route-system" TargetMode="Externa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www.hbs.edu/businesshistory/teaching/resources/Pages/historical-data-visualization.aspx" TargetMode="External"/><Relationship Id="rId7" Type="http://schemas.openxmlformats.org/officeDocument/2006/relationships/hyperlink" Target="https://vimeo.com/19689568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hyperlink" Target="http://www.hbs.edu/businesshistory/teaching/resources/Pages/historical-data-visualization-details.aspx?data_id=1" TargetMode="Externa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hyperlink" Target="http://harvard-cga.maps.arcgis.com/apps/MapTour/index.html?appid=74c1d61407f2469eb2cffa7a63b97719"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mailto:jblossom@cga.harvard.edu" TargetMode="External"/><Relationship Id="rId7" Type="http://schemas.openxmlformats.org/officeDocument/2006/relationships/hyperlink" Target="http://gis.harvard.edu/contactus"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worldmap.harvard.edu/" TargetMode="External"/><Relationship Id="rId5" Type="http://schemas.openxmlformats.org/officeDocument/2006/relationships/hyperlink" Target="http://gis.harvard.edu/people/staff" TargetMode="External"/><Relationship Id="rId4" Type="http://schemas.openxmlformats.org/officeDocument/2006/relationships/hyperlink" Target="http://gis.harvard.ed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9.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9.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gis.harvard.edu/contactus" TargetMode="External"/><Relationship Id="rId2" Type="http://schemas.openxmlformats.org/officeDocument/2006/relationships/hyperlink" Target="http://gis.harvard.edu/icb/icb.do?keyword=k235&amp;pageid=icb.page189866" TargetMode="Externa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133600"/>
            <a:ext cx="7391400" cy="1676400"/>
          </a:xfrm>
        </p:spPr>
        <p:txBody>
          <a:bodyPr>
            <a:normAutofit fontScale="90000"/>
          </a:bodyPr>
          <a:lstStyle/>
          <a:p>
            <a:r>
              <a:rPr lang="en-US" b="1" dirty="0" smtClean="0"/>
              <a:t>Center for Geographic Analysis</a:t>
            </a:r>
            <a:br>
              <a:rPr lang="en-US" b="1" dirty="0" smtClean="0"/>
            </a:br>
            <a:r>
              <a:rPr lang="en-US" b="1" dirty="0" smtClean="0"/>
              <a:t>services and projects</a:t>
            </a:r>
            <a:br>
              <a:rPr lang="en-US" b="1" dirty="0" smtClean="0"/>
            </a:br>
            <a:r>
              <a:rPr lang="en-US" sz="2700" i="1" dirty="0" smtClean="0"/>
              <a:t>Jeff Blossom</a:t>
            </a:r>
            <a:br>
              <a:rPr lang="en-US" sz="2700" i="1" dirty="0" smtClean="0"/>
            </a:br>
            <a:r>
              <a:rPr lang="en-US" sz="3200" i="1" dirty="0" smtClean="0"/>
              <a:t>Winter GIS Institute - 2017</a:t>
            </a:r>
            <a:endParaRPr lang="en-US" sz="3200" i="1" dirty="0">
              <a:effectLst>
                <a:outerShdw blurRad="38100" dist="38100" dir="2700000" algn="tl">
                  <a:srgbClr val="000000">
                    <a:alpha val="43137"/>
                  </a:srgbClr>
                </a:outerShdw>
              </a:effectLst>
            </a:endParaRPr>
          </a:p>
        </p:txBody>
      </p:sp>
      <p:pic>
        <p:nvPicPr>
          <p:cNvPr id="4" name="Picture 4" descr="Harvard_U_Shield"/>
          <p:cNvPicPr>
            <a:picLocks noChangeAspect="1" noChangeArrowheads="1"/>
          </p:cNvPicPr>
          <p:nvPr/>
        </p:nvPicPr>
        <p:blipFill>
          <a:blip r:embed="rId2" cstate="print"/>
          <a:srcRect/>
          <a:stretch>
            <a:fillRect/>
          </a:stretch>
        </p:blipFill>
        <p:spPr bwMode="auto">
          <a:xfrm>
            <a:off x="8001000" y="228600"/>
            <a:ext cx="920299" cy="914400"/>
          </a:xfrm>
          <a:prstGeom prst="rect">
            <a:avLst/>
          </a:prstGeom>
          <a:noFill/>
          <a:ln w="9525">
            <a:noFill/>
            <a:miter lim="800000"/>
            <a:headEnd/>
            <a:tailEnd/>
          </a:ln>
        </p:spPr>
      </p:pic>
      <p:pic>
        <p:nvPicPr>
          <p:cNvPr id="12" name="Picture 15" descr="London_Olympics_02_PNG.png"/>
          <p:cNvPicPr>
            <a:picLocks noChangeAspect="1"/>
          </p:cNvPicPr>
          <p:nvPr/>
        </p:nvPicPr>
        <p:blipFill>
          <a:blip r:embed="rId3" cstate="print"/>
          <a:srcRect/>
          <a:stretch>
            <a:fillRect/>
          </a:stretch>
        </p:blipFill>
        <p:spPr bwMode="auto">
          <a:xfrm>
            <a:off x="6079034" y="4648200"/>
            <a:ext cx="2912566" cy="1981200"/>
          </a:xfrm>
          <a:prstGeom prst="rect">
            <a:avLst/>
          </a:prstGeom>
          <a:noFill/>
          <a:ln w="15875">
            <a:solidFill>
              <a:schemeClr val="tx1"/>
            </a:solidFill>
            <a:miter lim="800000"/>
            <a:headEnd/>
            <a:tailEnd/>
          </a:ln>
        </p:spPr>
      </p:pic>
      <p:pic>
        <p:nvPicPr>
          <p:cNvPr id="14" name="Picture 9" descr="Locational_05"/>
          <p:cNvPicPr>
            <a:picLocks noChangeAspect="1" noChangeArrowheads="1"/>
          </p:cNvPicPr>
          <p:nvPr/>
        </p:nvPicPr>
        <p:blipFill>
          <a:blip r:embed="rId4" cstate="print"/>
          <a:srcRect l="4255" t="54440" r="6383" b="4255"/>
          <a:stretch>
            <a:fillRect/>
          </a:stretch>
        </p:blipFill>
        <p:spPr bwMode="auto">
          <a:xfrm>
            <a:off x="228600" y="4865914"/>
            <a:ext cx="2819400" cy="1611086"/>
          </a:xfrm>
          <a:prstGeom prst="rect">
            <a:avLst/>
          </a:prstGeom>
          <a:noFill/>
          <a:ln w="15875">
            <a:solidFill>
              <a:schemeClr val="tx1"/>
            </a:solidFill>
            <a:miter lim="800000"/>
            <a:headEnd/>
            <a:tailEnd/>
          </a:ln>
        </p:spPr>
      </p:pic>
      <p:grpSp>
        <p:nvGrpSpPr>
          <p:cNvPr id="9" name="Group 8"/>
          <p:cNvGrpSpPr/>
          <p:nvPr/>
        </p:nvGrpSpPr>
        <p:grpSpPr>
          <a:xfrm>
            <a:off x="3200400" y="5334000"/>
            <a:ext cx="2590800" cy="685800"/>
            <a:chOff x="4572000" y="6629400"/>
            <a:chExt cx="3027003" cy="838200"/>
          </a:xfrm>
        </p:grpSpPr>
        <p:pic>
          <p:nvPicPr>
            <p:cNvPr id="15" name="Picture 6"/>
            <p:cNvPicPr>
              <a:picLocks noChangeAspect="1" noChangeArrowheads="1"/>
            </p:cNvPicPr>
            <p:nvPr/>
          </p:nvPicPr>
          <p:blipFill>
            <a:blip r:embed="rId5" cstate="print"/>
            <a:srcRect/>
            <a:stretch>
              <a:fillRect/>
            </a:stretch>
          </p:blipFill>
          <p:spPr bwMode="auto">
            <a:xfrm>
              <a:off x="4572000" y="6629400"/>
              <a:ext cx="3027003" cy="593005"/>
            </a:xfrm>
            <a:prstGeom prst="rect">
              <a:avLst/>
            </a:prstGeom>
            <a:noFill/>
            <a:ln w="9525">
              <a:noFill/>
              <a:miter lim="800000"/>
              <a:headEnd/>
              <a:tailEnd/>
            </a:ln>
          </p:spPr>
        </p:pic>
        <p:sp>
          <p:nvSpPr>
            <p:cNvPr id="11" name="TextBox 9"/>
            <p:cNvSpPr txBox="1">
              <a:spLocks noChangeArrowheads="1"/>
            </p:cNvSpPr>
            <p:nvPr/>
          </p:nvSpPr>
          <p:spPr bwMode="auto">
            <a:xfrm>
              <a:off x="4985510" y="7159823"/>
              <a:ext cx="2482090" cy="307777"/>
            </a:xfrm>
            <a:prstGeom prst="rect">
              <a:avLst/>
            </a:prstGeom>
            <a:noFill/>
            <a:ln w="9525">
              <a:noFill/>
              <a:miter lim="800000"/>
              <a:headEnd/>
              <a:tailEnd/>
            </a:ln>
          </p:spPr>
          <p:txBody>
            <a:bodyPr wrap="none">
              <a:spAutoFit/>
            </a:bodyPr>
            <a:lstStyle/>
            <a:p>
              <a:r>
                <a:rPr lang="en-US" sz="1400" dirty="0"/>
                <a:t>http://</a:t>
              </a:r>
              <a:r>
                <a:rPr lang="en-US" sz="1400" dirty="0" smtClean="0"/>
                <a:t>worldmap.harvard.edu </a:t>
              </a:r>
              <a:endParaRPr lang="en-US" sz="1400" dirty="0"/>
            </a:p>
          </p:txBody>
        </p:sp>
      </p:grpSp>
      <p:pic>
        <p:nvPicPr>
          <p:cNvPr id="10" name="Picture 9" descr="CGA_logo_trans.png"/>
          <p:cNvPicPr>
            <a:picLocks noChangeAspect="1"/>
          </p:cNvPicPr>
          <p:nvPr/>
        </p:nvPicPr>
        <p:blipFill>
          <a:blip r:embed="rId6" cstate="print"/>
          <a:stretch>
            <a:fillRect/>
          </a:stretch>
        </p:blipFill>
        <p:spPr>
          <a:xfrm>
            <a:off x="152400" y="228600"/>
            <a:ext cx="2819401" cy="1018154"/>
          </a:xfrm>
          <a:prstGeom prst="rect">
            <a:avLst/>
          </a:prstGeom>
        </p:spPr>
      </p:pic>
    </p:spTree>
    <p:extLst>
      <p:ext uri="{BB962C8B-B14F-4D97-AF65-F5344CB8AC3E}">
        <p14:creationId xmlns:p14="http://schemas.microsoft.com/office/powerpoint/2010/main" val="491108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5E3A8B9-738C-4037-A488-B4CF967FE80B}" type="slidenum">
              <a:rPr lang="en-US"/>
              <a:pPr>
                <a:defRPr/>
              </a:pPr>
              <a:t>10</a:t>
            </a:fld>
            <a:endParaRPr lang="en-US"/>
          </a:p>
        </p:txBody>
      </p:sp>
      <p:sp>
        <p:nvSpPr>
          <p:cNvPr id="327682" name="Rectangle 2"/>
          <p:cNvSpPr>
            <a:spLocks noGrp="1" noChangeArrowheads="1"/>
          </p:cNvSpPr>
          <p:nvPr>
            <p:ph type="title"/>
          </p:nvPr>
        </p:nvSpPr>
        <p:spPr/>
        <p:txBody>
          <a:bodyPr/>
          <a:lstStyle/>
          <a:p>
            <a:pPr eaLnBrk="1" hangingPunct="1">
              <a:defRPr/>
            </a:pPr>
            <a:r>
              <a:rPr lang="en-US" smtClean="0"/>
              <a:t>Research Consultation</a:t>
            </a:r>
          </a:p>
        </p:txBody>
      </p:sp>
      <p:sp>
        <p:nvSpPr>
          <p:cNvPr id="327683" name="Rectangle 3"/>
          <p:cNvSpPr>
            <a:spLocks noGrp="1" noChangeArrowheads="1"/>
          </p:cNvSpPr>
          <p:nvPr>
            <p:ph type="body" idx="1"/>
          </p:nvPr>
        </p:nvSpPr>
        <p:spPr>
          <a:xfrm>
            <a:off x="457200" y="1447800"/>
            <a:ext cx="7010400" cy="5181600"/>
          </a:xfrm>
        </p:spPr>
        <p:txBody>
          <a:bodyPr/>
          <a:lstStyle/>
          <a:p>
            <a:pPr eaLnBrk="1" hangingPunct="1">
              <a:lnSpc>
                <a:spcPct val="80000"/>
              </a:lnSpc>
              <a:defRPr/>
            </a:pPr>
            <a:r>
              <a:rPr lang="en-US" sz="2400" dirty="0" smtClean="0"/>
              <a:t>Data issues, e.g.</a:t>
            </a:r>
          </a:p>
          <a:p>
            <a:pPr lvl="1" eaLnBrk="1" hangingPunct="1">
              <a:lnSpc>
                <a:spcPct val="80000"/>
              </a:lnSpc>
              <a:defRPr/>
            </a:pPr>
            <a:r>
              <a:rPr lang="en-US" sz="2000" dirty="0" smtClean="0"/>
              <a:t>Public and commercial data sources</a:t>
            </a:r>
          </a:p>
          <a:p>
            <a:pPr lvl="1" eaLnBrk="1" hangingPunct="1">
              <a:lnSpc>
                <a:spcPct val="80000"/>
              </a:lnSpc>
              <a:defRPr/>
            </a:pPr>
            <a:r>
              <a:rPr lang="en-US" sz="2000" dirty="0" smtClean="0"/>
              <a:t>Data collection and management techniques</a:t>
            </a:r>
          </a:p>
          <a:p>
            <a:pPr lvl="1" eaLnBrk="1" hangingPunct="1">
              <a:lnSpc>
                <a:spcPct val="80000"/>
              </a:lnSpc>
              <a:defRPr/>
            </a:pPr>
            <a:r>
              <a:rPr lang="en-US" sz="2000" dirty="0" smtClean="0"/>
              <a:t>Data conversion, scanning, digitizing, etc.</a:t>
            </a:r>
          </a:p>
          <a:p>
            <a:pPr eaLnBrk="1" hangingPunct="1">
              <a:lnSpc>
                <a:spcPct val="80000"/>
              </a:lnSpc>
              <a:defRPr/>
            </a:pPr>
            <a:r>
              <a:rPr lang="en-US" sz="2400" dirty="0" smtClean="0"/>
              <a:t>Hardware/software issues, e.g.</a:t>
            </a:r>
          </a:p>
          <a:p>
            <a:pPr lvl="1" eaLnBrk="1" hangingPunct="1">
              <a:lnSpc>
                <a:spcPct val="80000"/>
              </a:lnSpc>
              <a:defRPr/>
            </a:pPr>
            <a:r>
              <a:rPr lang="en-US" sz="2000" dirty="0" smtClean="0"/>
              <a:t>What GPS to buy – accuracy, compatibility, etc.</a:t>
            </a:r>
          </a:p>
          <a:p>
            <a:pPr lvl="1" eaLnBrk="1" hangingPunct="1">
              <a:lnSpc>
                <a:spcPct val="80000"/>
              </a:lnSpc>
              <a:defRPr/>
            </a:pPr>
            <a:r>
              <a:rPr lang="en-US" sz="2000" dirty="0" smtClean="0"/>
              <a:t>Which software to use for various tasks</a:t>
            </a:r>
          </a:p>
          <a:p>
            <a:pPr eaLnBrk="1" hangingPunct="1">
              <a:lnSpc>
                <a:spcPct val="80000"/>
              </a:lnSpc>
              <a:defRPr/>
            </a:pPr>
            <a:r>
              <a:rPr lang="en-US" sz="2400" dirty="0" smtClean="0"/>
              <a:t>Methodology issues, e.g.</a:t>
            </a:r>
          </a:p>
          <a:p>
            <a:pPr lvl="1" eaLnBrk="1" hangingPunct="1">
              <a:lnSpc>
                <a:spcPct val="80000"/>
              </a:lnSpc>
              <a:defRPr/>
            </a:pPr>
            <a:r>
              <a:rPr lang="en-US" sz="2000" dirty="0" smtClean="0"/>
              <a:t>How to select parameters in spatial interpolation</a:t>
            </a:r>
          </a:p>
          <a:p>
            <a:pPr lvl="1" eaLnBrk="1" hangingPunct="1">
              <a:lnSpc>
                <a:spcPct val="80000"/>
              </a:lnSpc>
              <a:defRPr/>
            </a:pPr>
            <a:r>
              <a:rPr lang="en-US" sz="2000" dirty="0" smtClean="0"/>
              <a:t>How to build location-allocation models</a:t>
            </a:r>
          </a:p>
          <a:p>
            <a:pPr eaLnBrk="1" hangingPunct="1">
              <a:lnSpc>
                <a:spcPct val="80000"/>
              </a:lnSpc>
              <a:defRPr/>
            </a:pPr>
            <a:r>
              <a:rPr lang="en-US" sz="2400" dirty="0" smtClean="0"/>
              <a:t>Visualization issues, e.g.</a:t>
            </a:r>
          </a:p>
          <a:p>
            <a:pPr lvl="1" eaLnBrk="1" hangingPunct="1">
              <a:lnSpc>
                <a:spcPct val="80000"/>
              </a:lnSpc>
              <a:defRPr/>
            </a:pPr>
            <a:r>
              <a:rPr lang="en-US" sz="2000" dirty="0" smtClean="0"/>
              <a:t>How to do 3-D maps or time-series animation</a:t>
            </a:r>
          </a:p>
          <a:p>
            <a:pPr lvl="1" eaLnBrk="1" hangingPunct="1">
              <a:lnSpc>
                <a:spcPct val="80000"/>
              </a:lnSpc>
              <a:defRPr/>
            </a:pPr>
            <a:r>
              <a:rPr lang="en-US" sz="2000" dirty="0" smtClean="0"/>
              <a:t>How to allow users make interactive maps from a web browser</a:t>
            </a:r>
          </a:p>
        </p:txBody>
      </p:sp>
      <p:pic>
        <p:nvPicPr>
          <p:cNvPr id="5125" name="Picture 4" descr="image"/>
          <p:cNvPicPr>
            <a:picLocks noChangeAspect="1" noChangeArrowheads="1"/>
          </p:cNvPicPr>
          <p:nvPr/>
        </p:nvPicPr>
        <p:blipFill>
          <a:blip r:embed="rId3" cstate="print"/>
          <a:srcRect/>
          <a:stretch>
            <a:fillRect/>
          </a:stretch>
        </p:blipFill>
        <p:spPr bwMode="auto">
          <a:xfrm>
            <a:off x="6645870" y="3044950"/>
            <a:ext cx="2209800" cy="1835150"/>
          </a:xfrm>
          <a:prstGeom prst="rect">
            <a:avLst/>
          </a:prstGeom>
          <a:noFill/>
          <a:ln w="9525">
            <a:noFill/>
            <a:miter lim="800000"/>
            <a:headEnd/>
            <a:tailEnd/>
          </a:ln>
        </p:spPr>
      </p:pic>
    </p:spTree>
    <p:extLst>
      <p:ext uri="{BB962C8B-B14F-4D97-AF65-F5344CB8AC3E}">
        <p14:creationId xmlns:p14="http://schemas.microsoft.com/office/powerpoint/2010/main" val="2118139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11</a:t>
            </a:fld>
            <a:endParaRPr lang="en-US"/>
          </a:p>
        </p:txBody>
      </p:sp>
      <p:sp>
        <p:nvSpPr>
          <p:cNvPr id="9" name="Rectangle 2"/>
          <p:cNvSpPr txBox="1">
            <a:spLocks noChangeArrowheads="1"/>
          </p:cNvSpPr>
          <p:nvPr/>
        </p:nvSpPr>
        <p:spPr bwMode="auto">
          <a:xfrm>
            <a:off x="990600" y="27432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tx2"/>
                </a:solidFill>
                <a:uLnTx/>
                <a:uFillTx/>
                <a:latin typeface="Arial" charset="0"/>
                <a:ea typeface="+mn-ea"/>
                <a:cs typeface="+mn-cs"/>
              </a:rPr>
              <a:t>Consultation and </a:t>
            </a:r>
            <a:r>
              <a:rPr kumimoji="0" lang="en-US" sz="2400" b="1" i="0" u="none" strike="noStrike" kern="1200" cap="none" spc="0" normalizeH="0" baseline="0" noProof="0" dirty="0" err="1" smtClean="0">
                <a:ln>
                  <a:noFill/>
                </a:ln>
                <a:solidFill>
                  <a:schemeClr val="tx2"/>
                </a:solidFill>
                <a:uLnTx/>
                <a:uFillTx/>
                <a:latin typeface="Arial" charset="0"/>
                <a:ea typeface="+mn-ea"/>
                <a:cs typeface="+mn-cs"/>
              </a:rPr>
              <a:t>Ser</a:t>
            </a:r>
            <a:r>
              <a:rPr lang="en-US" sz="2400" b="1" dirty="0" smtClean="0">
                <a:solidFill>
                  <a:schemeClr val="tx2"/>
                </a:solidFill>
                <a:latin typeface="Arial" charset="0"/>
              </a:rPr>
              <a:t>vice Projects</a:t>
            </a:r>
            <a:r>
              <a:rPr kumimoji="0" lang="en-US" sz="2400" b="1" i="0" u="none" strike="noStrike" kern="1200" cap="none" spc="0" normalizeH="0" baseline="0" noProof="0" dirty="0" smtClean="0">
                <a:ln>
                  <a:noFill/>
                </a:ln>
                <a:solidFill>
                  <a:schemeClr val="tx2"/>
                </a:solidFill>
                <a:uLnTx/>
                <a:uFillTx/>
                <a:latin typeface="Arial" charset="0"/>
                <a:ea typeface="+mn-ea"/>
                <a:cs typeface="+mn-cs"/>
              </a:rPr>
              <a:t> usually fall into one of these 4 groups: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smtClean="0">
                <a:latin typeface="+mn-lt"/>
                <a:ea typeface="+mj-ea"/>
                <a:cs typeface="+mj-cs"/>
              </a:rPr>
              <a:t>Geocoding</a:t>
            </a:r>
            <a:endParaRPr lang="en-US" sz="32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latin typeface="+mn-lt"/>
              <a:ea typeface="+mj-ea"/>
              <a:cs typeface="+mj-cs"/>
            </a:endParaRPr>
          </a:p>
          <a:p>
            <a:pPr algn="ctr" eaLnBrk="0" fontAlgn="base" hangingPunct="0">
              <a:spcBef>
                <a:spcPct val="0"/>
              </a:spcBef>
              <a:spcAft>
                <a:spcPct val="0"/>
              </a:spcAft>
              <a:defRPr/>
            </a:pPr>
            <a:r>
              <a:rPr lang="en-US" sz="3200" b="1" dirty="0" smtClean="0">
                <a:ea typeface="+mj-ea"/>
                <a:cs typeface="+mj-cs"/>
              </a:rPr>
              <a:t>GIS Analysis</a:t>
            </a:r>
          </a:p>
          <a:p>
            <a:pPr algn="ctr" eaLnBrk="0" fontAlgn="base" hangingPunct="0">
              <a:spcBef>
                <a:spcPct val="0"/>
              </a:spcBef>
              <a:spcAft>
                <a:spcPct val="0"/>
              </a:spcAft>
              <a:defRPr/>
            </a:pPr>
            <a:endParaRPr lang="en-US" sz="3200" b="1" dirty="0" smtClean="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smtClean="0">
                <a:latin typeface="+mn-lt"/>
                <a:ea typeface="+mj-ea"/>
                <a:cs typeface="+mj-cs"/>
              </a:rPr>
              <a:t>Maps and Visualization</a:t>
            </a:r>
          </a:p>
          <a:p>
            <a:pPr lvl="0" algn="ctr"/>
            <a:endParaRPr lang="en-US" sz="3200" b="1" dirty="0">
              <a:latin typeface="+mn-lt"/>
              <a:ea typeface="+mj-ea"/>
              <a:cs typeface="+mj-cs"/>
            </a:endParaRPr>
          </a:p>
          <a:p>
            <a:pPr lvl="0" algn="ctr"/>
            <a:r>
              <a:rPr lang="en-US" sz="3200" b="1" dirty="0" smtClean="0">
                <a:latin typeface="+mn-lt"/>
                <a:ea typeface="+mj-ea"/>
                <a:cs typeface="+mj-cs"/>
              </a:rPr>
              <a:t>Web Maps</a:t>
            </a:r>
          </a:p>
          <a:p>
            <a:pPr lvl="0" algn="ctr"/>
            <a:endParaRPr lang="en-US" sz="2400" b="1" dirty="0">
              <a:latin typeface="+mn-lt"/>
              <a:ea typeface="+mj-ea"/>
              <a:cs typeface="+mj-cs"/>
            </a:endParaRPr>
          </a:p>
        </p:txBody>
      </p:sp>
    </p:spTree>
    <p:extLst>
      <p:ext uri="{BB962C8B-B14F-4D97-AF65-F5344CB8AC3E}">
        <p14:creationId xmlns:p14="http://schemas.microsoft.com/office/powerpoint/2010/main" val="518240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ctrTitle"/>
          </p:nvPr>
        </p:nvSpPr>
        <p:spPr>
          <a:xfrm>
            <a:off x="228600" y="152400"/>
            <a:ext cx="8686800" cy="1905000"/>
          </a:xfrm>
        </p:spPr>
        <p:txBody>
          <a:bodyPr/>
          <a:lstStyle/>
          <a:p>
            <a:pPr algn="l"/>
            <a:r>
              <a:rPr lang="en-US" sz="3600" dirty="0" smtClean="0"/>
              <a:t>Address geocoding example:    Boston foreclosures</a:t>
            </a:r>
            <a:br>
              <a:rPr lang="en-US" sz="3600" dirty="0" smtClean="0"/>
            </a:br>
            <a:endParaRPr lang="en-US" sz="3600" dirty="0" smtClean="0"/>
          </a:p>
        </p:txBody>
      </p:sp>
      <p:pic>
        <p:nvPicPr>
          <p:cNvPr id="58370" name="Picture 2"/>
          <p:cNvPicPr>
            <a:picLocks noChangeAspect="1" noChangeArrowheads="1"/>
          </p:cNvPicPr>
          <p:nvPr/>
        </p:nvPicPr>
        <p:blipFill>
          <a:blip r:embed="rId2" cstate="print"/>
          <a:srcRect/>
          <a:stretch>
            <a:fillRect/>
          </a:stretch>
        </p:blipFill>
        <p:spPr bwMode="auto">
          <a:xfrm>
            <a:off x="2971800" y="1752600"/>
            <a:ext cx="5029200" cy="3971925"/>
          </a:xfrm>
          <a:prstGeom prst="rect">
            <a:avLst/>
          </a:prstGeom>
          <a:noFill/>
          <a:ln w="9525">
            <a:noFill/>
            <a:miter lim="800000"/>
            <a:headEnd/>
            <a:tailEnd/>
          </a:ln>
        </p:spPr>
      </p:pic>
      <p:graphicFrame>
        <p:nvGraphicFramePr>
          <p:cNvPr id="2" name="Table 1"/>
          <p:cNvGraphicFramePr>
            <a:graphicFrameLocks noGrp="1"/>
          </p:cNvGraphicFramePr>
          <p:nvPr>
            <p:extLst>
              <p:ext uri="{D42A27DB-BD31-4B8C-83A1-F6EECF244321}">
                <p14:modId xmlns:p14="http://schemas.microsoft.com/office/powerpoint/2010/main" val="834969491"/>
              </p:ext>
            </p:extLst>
          </p:nvPr>
        </p:nvGraphicFramePr>
        <p:xfrm>
          <a:off x="457200" y="2971800"/>
          <a:ext cx="3124200" cy="1295400"/>
        </p:xfrm>
        <a:graphic>
          <a:graphicData uri="http://schemas.openxmlformats.org/drawingml/2006/table">
            <a:tbl>
              <a:tblPr>
                <a:tableStyleId>{5C22544A-7EE6-4342-B048-85BDC9FD1C3A}</a:tableStyleId>
              </a:tblPr>
              <a:tblGrid>
                <a:gridCol w="1579652"/>
                <a:gridCol w="795676"/>
                <a:gridCol w="748872"/>
              </a:tblGrid>
              <a:tr h="259080">
                <a:tc>
                  <a:txBody>
                    <a:bodyPr/>
                    <a:lstStyle/>
                    <a:p>
                      <a:pPr algn="l" fontAlgn="b"/>
                      <a:r>
                        <a:rPr lang="en-US" sz="1400" u="none" strike="noStrike">
                          <a:effectLst/>
                        </a:rPr>
                        <a:t>Address</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City</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State</a:t>
                      </a:r>
                      <a:endParaRPr lang="en-US" sz="1400" b="0" i="0" u="none" strike="noStrike">
                        <a:effectLst/>
                        <a:latin typeface="Calibri"/>
                      </a:endParaRPr>
                    </a:p>
                  </a:txBody>
                  <a:tcPr marL="9525" marR="9525" marT="9525" marB="0" anchor="b"/>
                </a:tc>
              </a:tr>
              <a:tr h="259080">
                <a:tc>
                  <a:txBody>
                    <a:bodyPr/>
                    <a:lstStyle/>
                    <a:p>
                      <a:pPr algn="l" fontAlgn="b"/>
                      <a:r>
                        <a:rPr lang="en-US" sz="1400" u="none" strike="noStrike">
                          <a:effectLst/>
                        </a:rPr>
                        <a:t>39 Brookview St.</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Boston</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MA</a:t>
                      </a:r>
                      <a:endParaRPr lang="en-US" sz="1400" b="0" i="0" u="none" strike="noStrike">
                        <a:effectLst/>
                        <a:latin typeface="Calibri"/>
                      </a:endParaRPr>
                    </a:p>
                  </a:txBody>
                  <a:tcPr marL="9525" marR="9525" marT="9525" marB="0" anchor="b"/>
                </a:tc>
              </a:tr>
              <a:tr h="259080">
                <a:tc>
                  <a:txBody>
                    <a:bodyPr/>
                    <a:lstStyle/>
                    <a:p>
                      <a:pPr algn="l" fontAlgn="b"/>
                      <a:r>
                        <a:rPr lang="en-US" sz="1400" u="none" strike="noStrike">
                          <a:effectLst/>
                        </a:rPr>
                        <a:t>1916 Hyde Park Ave.</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Boston</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MA</a:t>
                      </a:r>
                      <a:endParaRPr lang="en-US" sz="1400" b="0" i="0" u="none" strike="noStrike">
                        <a:effectLst/>
                        <a:latin typeface="Calibri"/>
                      </a:endParaRPr>
                    </a:p>
                  </a:txBody>
                  <a:tcPr marL="9525" marR="9525" marT="9525" marB="0" anchor="b"/>
                </a:tc>
              </a:tr>
              <a:tr h="259080">
                <a:tc>
                  <a:txBody>
                    <a:bodyPr/>
                    <a:lstStyle/>
                    <a:p>
                      <a:pPr algn="l" fontAlgn="b"/>
                      <a:r>
                        <a:rPr lang="en-US" sz="1400" u="none" strike="noStrike">
                          <a:effectLst/>
                        </a:rPr>
                        <a:t>883 Harrison Ave.</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Boston</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MA</a:t>
                      </a:r>
                      <a:endParaRPr lang="en-US" sz="1400" b="0" i="0" u="none" strike="noStrike">
                        <a:effectLst/>
                        <a:latin typeface="Calibri"/>
                      </a:endParaRPr>
                    </a:p>
                  </a:txBody>
                  <a:tcPr marL="9525" marR="9525" marT="9525" marB="0" anchor="b"/>
                </a:tc>
              </a:tr>
              <a:tr h="259080">
                <a:tc>
                  <a:txBody>
                    <a:bodyPr/>
                    <a:lstStyle/>
                    <a:p>
                      <a:pPr algn="l" fontAlgn="b"/>
                      <a:r>
                        <a:rPr lang="en-US" sz="1400" u="none" strike="noStrike">
                          <a:effectLst/>
                        </a:rPr>
                        <a:t>etc…</a:t>
                      </a:r>
                      <a:endParaRPr lang="en-US" sz="1400" b="0" i="0" u="none" strike="noStrike">
                        <a:effectLst/>
                        <a:latin typeface="Calibri"/>
                      </a:endParaRPr>
                    </a:p>
                  </a:txBody>
                  <a:tcPr marL="9525" marR="9525" marT="9525" marB="0" anchor="b"/>
                </a:tc>
                <a:tc>
                  <a:txBody>
                    <a:bodyPr/>
                    <a:lstStyle/>
                    <a:p>
                      <a:pPr algn="l" fontAlgn="b"/>
                      <a:r>
                        <a:rPr lang="en-US" sz="1400" u="none" strike="noStrike">
                          <a:effectLst/>
                        </a:rPr>
                        <a:t> </a:t>
                      </a:r>
                      <a:endParaRPr lang="en-US" sz="1400" b="0" i="0" u="none" strike="noStrike">
                        <a:effectLst/>
                        <a:latin typeface="Calibri"/>
                      </a:endParaRPr>
                    </a:p>
                  </a:txBody>
                  <a:tcPr marL="9525" marR="9525" marT="9525" marB="0" anchor="b"/>
                </a:tc>
                <a:tc>
                  <a:txBody>
                    <a:bodyPr/>
                    <a:lstStyle/>
                    <a:p>
                      <a:pPr algn="l" fontAlgn="b"/>
                      <a:r>
                        <a:rPr lang="en-US" sz="1400" u="none" strike="noStrike" dirty="0">
                          <a:effectLst/>
                        </a:rPr>
                        <a:t> </a:t>
                      </a:r>
                      <a:endParaRPr lang="en-US" sz="1400" b="0" i="0" u="none" strike="noStrike" dirty="0">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38542470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0730" y="927717"/>
            <a:ext cx="6858000" cy="5831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52400" y="-152400"/>
            <a:ext cx="8686800" cy="1905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t>Village geocoding example:    Buddhist monasteries</a:t>
            </a:r>
            <a:r>
              <a:rPr lang="en-US" sz="3600" dirty="0" smtClean="0"/>
              <a:t/>
            </a:r>
            <a:br>
              <a:rPr lang="en-US" sz="3600" dirty="0" smtClean="0"/>
            </a:br>
            <a:endParaRPr lang="en-US" sz="3600" dirty="0" smtClean="0"/>
          </a:p>
        </p:txBody>
      </p:sp>
    </p:spTree>
    <p:extLst>
      <p:ext uri="{BB962C8B-B14F-4D97-AF65-F5344CB8AC3E}">
        <p14:creationId xmlns:p14="http://schemas.microsoft.com/office/powerpoint/2010/main" val="1529643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685800" y="1638300"/>
            <a:ext cx="7810500" cy="4381500"/>
          </a:xfrm>
          <a:prstGeom prst="rect">
            <a:avLst/>
          </a:prstGeom>
          <a:noFill/>
          <a:ln w="9525" cap="flat" cmpd="sng" algn="ctr">
            <a:noFill/>
            <a:prstDash val="solid"/>
            <a:miter lim="800000"/>
            <a:headEnd/>
            <a:tailEnd/>
          </a:ln>
        </p:spPr>
      </p:pic>
      <p:sp>
        <p:nvSpPr>
          <p:cNvPr id="6" name="Rectangle 2"/>
          <p:cNvSpPr txBox="1">
            <a:spLocks noChangeArrowheads="1"/>
          </p:cNvSpPr>
          <p:nvPr/>
        </p:nvSpPr>
        <p:spPr bwMode="auto">
          <a:xfrm>
            <a:off x="1066800" y="3048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err="1" smtClean="0">
                <a:latin typeface="+mn-lt"/>
                <a:ea typeface="+mj-ea"/>
                <a:cs typeface="+mj-cs"/>
              </a:rPr>
              <a:t>Geocoding</a:t>
            </a: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smtClean="0">
                <a:latin typeface="+mn-lt"/>
                <a:ea typeface="+mj-ea"/>
                <a:cs typeface="+mj-cs"/>
              </a:rPr>
              <a:t>Health Care Accessibility</a:t>
            </a:r>
            <a:endParaRPr lang="en-US" b="1" dirty="0">
              <a:latin typeface="+mn-lt"/>
              <a:ea typeface="+mj-ea"/>
              <a:cs typeface="+mj-cs"/>
            </a:endParaRPr>
          </a:p>
        </p:txBody>
      </p:sp>
    </p:spTree>
    <p:extLst>
      <p:ext uri="{BB962C8B-B14F-4D97-AF65-F5344CB8AC3E}">
        <p14:creationId xmlns:p14="http://schemas.microsoft.com/office/powerpoint/2010/main" val="201731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685800" y="1981200"/>
            <a:ext cx="7810500" cy="4381500"/>
          </a:xfrm>
          <a:prstGeom prst="rect">
            <a:avLst/>
          </a:prstGeom>
          <a:noFill/>
          <a:ln w="9525" cap="flat" cmpd="sng" algn="ctr">
            <a:noFill/>
            <a:prstDash val="solid"/>
            <a:miter lim="800000"/>
            <a:headEnd/>
            <a:tailEnd/>
          </a:ln>
        </p:spPr>
      </p:pic>
      <p:sp>
        <p:nvSpPr>
          <p:cNvPr id="6" name="Rectangle 2"/>
          <p:cNvSpPr txBox="1">
            <a:spLocks noChangeArrowheads="1"/>
          </p:cNvSpPr>
          <p:nvPr/>
        </p:nvSpPr>
        <p:spPr bwMode="auto">
          <a:xfrm>
            <a:off x="457200" y="304800"/>
            <a:ext cx="80010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err="1" smtClean="0">
                <a:latin typeface="+mn-lt"/>
                <a:ea typeface="+mj-ea"/>
                <a:cs typeface="+mj-cs"/>
              </a:rPr>
              <a:t>Geocoding</a:t>
            </a: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smtClean="0">
                <a:latin typeface="+mn-lt"/>
                <a:ea typeface="+mj-ea"/>
                <a:cs typeface="+mj-cs"/>
              </a:rPr>
              <a:t>Health Care Accessibility </a:t>
            </a:r>
            <a:r>
              <a:rPr lang="en-US" b="1" dirty="0" smtClean="0">
                <a:latin typeface="+mn-lt"/>
                <a:ea typeface="+mj-ea"/>
                <a:cs typeface="+mj-cs"/>
                <a:sym typeface="Wingdings" pitchFamily="2" charset="2"/>
              </a:rPr>
              <a:t> Census tract determination</a:t>
            </a:r>
            <a:endParaRPr lang="en-US" b="1" dirty="0">
              <a:latin typeface="+mn-lt"/>
              <a:ea typeface="+mj-ea"/>
              <a:cs typeface="+mj-cs"/>
            </a:endParaRPr>
          </a:p>
        </p:txBody>
      </p:sp>
      <p:pic>
        <p:nvPicPr>
          <p:cNvPr id="51203" name="Picture 3"/>
          <p:cNvPicPr>
            <a:picLocks noChangeAspect="1" noChangeArrowheads="1"/>
          </p:cNvPicPr>
          <p:nvPr/>
        </p:nvPicPr>
        <p:blipFill>
          <a:blip r:embed="rId3" cstate="print"/>
          <a:srcRect/>
          <a:stretch>
            <a:fillRect/>
          </a:stretch>
        </p:blipFill>
        <p:spPr bwMode="auto">
          <a:xfrm>
            <a:off x="642938" y="1981200"/>
            <a:ext cx="7858125" cy="4362450"/>
          </a:xfrm>
          <a:prstGeom prst="rect">
            <a:avLst/>
          </a:prstGeom>
          <a:noFill/>
          <a:ln w="9525" cap="flat" cmpd="sng" algn="ctr">
            <a:noFill/>
            <a:prstDash val="solid"/>
            <a:miter lim="800000"/>
            <a:headEnd/>
            <a:tailEnd/>
          </a:ln>
        </p:spPr>
      </p:pic>
    </p:spTree>
    <p:extLst>
      <p:ext uri="{BB962C8B-B14F-4D97-AF65-F5344CB8AC3E}">
        <p14:creationId xmlns:p14="http://schemas.microsoft.com/office/powerpoint/2010/main" val="1430050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685800" y="1981200"/>
            <a:ext cx="7810500" cy="4381500"/>
          </a:xfrm>
          <a:prstGeom prst="rect">
            <a:avLst/>
          </a:prstGeom>
          <a:noFill/>
          <a:ln w="9525" cap="flat" cmpd="sng" algn="ctr">
            <a:noFill/>
            <a:prstDash val="solid"/>
            <a:miter lim="800000"/>
            <a:headEnd/>
            <a:tailEnd/>
          </a:ln>
        </p:spPr>
      </p:pic>
      <p:pic>
        <p:nvPicPr>
          <p:cNvPr id="51203" name="Picture 3"/>
          <p:cNvPicPr>
            <a:picLocks noChangeAspect="1" noChangeArrowheads="1"/>
          </p:cNvPicPr>
          <p:nvPr/>
        </p:nvPicPr>
        <p:blipFill>
          <a:blip r:embed="rId3" cstate="print"/>
          <a:srcRect/>
          <a:stretch>
            <a:fillRect/>
          </a:stretch>
        </p:blipFill>
        <p:spPr bwMode="auto">
          <a:xfrm>
            <a:off x="642938" y="1981200"/>
            <a:ext cx="7858125" cy="4362450"/>
          </a:xfrm>
          <a:prstGeom prst="rect">
            <a:avLst/>
          </a:prstGeom>
          <a:noFill/>
          <a:ln w="9525" cap="flat" cmpd="sng" algn="ctr">
            <a:noFill/>
            <a:prstDash val="solid"/>
            <a:miter lim="800000"/>
            <a:headEnd/>
            <a:tailEnd/>
          </a:ln>
        </p:spPr>
      </p:pic>
      <p:pic>
        <p:nvPicPr>
          <p:cNvPr id="51204" name="Picture 4"/>
          <p:cNvPicPr>
            <a:picLocks noChangeAspect="1" noChangeArrowheads="1"/>
          </p:cNvPicPr>
          <p:nvPr/>
        </p:nvPicPr>
        <p:blipFill>
          <a:blip r:embed="rId4" cstate="print"/>
          <a:srcRect/>
          <a:stretch>
            <a:fillRect/>
          </a:stretch>
        </p:blipFill>
        <p:spPr bwMode="auto">
          <a:xfrm>
            <a:off x="566738" y="1981200"/>
            <a:ext cx="8010525" cy="4333875"/>
          </a:xfrm>
          <a:prstGeom prst="rect">
            <a:avLst/>
          </a:prstGeom>
          <a:noFill/>
          <a:ln w="9525" cap="flat" cmpd="sng" algn="ctr">
            <a:noFill/>
            <a:prstDash val="solid"/>
            <a:miter lim="800000"/>
            <a:headEnd/>
            <a:tailEnd/>
          </a:ln>
        </p:spPr>
      </p:pic>
      <p:sp>
        <p:nvSpPr>
          <p:cNvPr id="7" name="Rectangle 2"/>
          <p:cNvSpPr txBox="1">
            <a:spLocks noChangeArrowheads="1"/>
          </p:cNvSpPr>
          <p:nvPr/>
        </p:nvSpPr>
        <p:spPr bwMode="auto">
          <a:xfrm>
            <a:off x="304800" y="304800"/>
            <a:ext cx="81534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err="1" smtClean="0">
                <a:latin typeface="+mn-lt"/>
                <a:ea typeface="+mj-ea"/>
                <a:cs typeface="+mj-cs"/>
              </a:rPr>
              <a:t>Geocoding</a:t>
            </a:r>
            <a:endParaRPr lang="en-US" b="1" dirty="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b="1" dirty="0" smtClean="0">
                <a:latin typeface="+mn-lt"/>
                <a:ea typeface="+mj-ea"/>
                <a:cs typeface="+mj-cs"/>
              </a:rPr>
              <a:t>Health Care Accessibility </a:t>
            </a:r>
            <a:r>
              <a:rPr lang="en-US" b="1" dirty="0" smtClean="0">
                <a:latin typeface="+mn-lt"/>
                <a:ea typeface="+mj-ea"/>
                <a:cs typeface="+mj-cs"/>
                <a:sym typeface="Wingdings" pitchFamily="2" charset="2"/>
              </a:rPr>
              <a:t> Census tract determination  Socio-economic break down of cohort</a:t>
            </a:r>
            <a:endParaRPr lang="en-US" b="1" dirty="0">
              <a:latin typeface="+mn-lt"/>
              <a:ea typeface="+mj-ea"/>
              <a:cs typeface="+mj-cs"/>
            </a:endParaRPr>
          </a:p>
        </p:txBody>
      </p:sp>
    </p:spTree>
    <p:extLst>
      <p:ext uri="{BB962C8B-B14F-4D97-AF65-F5344CB8AC3E}">
        <p14:creationId xmlns:p14="http://schemas.microsoft.com/office/powerpoint/2010/main" val="182131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cstate="print"/>
          <a:srcRect/>
          <a:stretch>
            <a:fillRect/>
          </a:stretch>
        </p:blipFill>
        <p:spPr bwMode="auto">
          <a:xfrm>
            <a:off x="838200" y="838200"/>
            <a:ext cx="3714750" cy="5191125"/>
          </a:xfrm>
          <a:prstGeom prst="rect">
            <a:avLst/>
          </a:prstGeom>
          <a:noFill/>
          <a:ln w="9525">
            <a:noFill/>
            <a:miter lim="800000"/>
            <a:headEnd/>
            <a:tailEnd/>
          </a:ln>
        </p:spPr>
      </p:pic>
      <p:sp>
        <p:nvSpPr>
          <p:cNvPr id="5" name="Title 1"/>
          <p:cNvSpPr txBox="1">
            <a:spLocks/>
          </p:cNvSpPr>
          <p:nvPr/>
        </p:nvSpPr>
        <p:spPr>
          <a:xfrm>
            <a:off x="4800600" y="152400"/>
            <a:ext cx="4114800" cy="6019800"/>
          </a:xfrm>
          <a:prstGeom prst="rect">
            <a:avLst/>
          </a:prstGeom>
        </p:spPr>
        <p:txBody>
          <a:bodyPr anchor="ctr">
            <a:normAutofit/>
          </a:bodyPr>
          <a:lstStyle/>
          <a:p>
            <a:pPr fontAlgn="auto">
              <a:spcAft>
                <a:spcPts val="0"/>
              </a:spcAft>
              <a:defRPr/>
            </a:pPr>
            <a:r>
              <a:rPr lang="en-US" b="1" dirty="0" smtClean="0">
                <a:latin typeface="+mn-lt"/>
                <a:ea typeface="+mj-ea"/>
                <a:cs typeface="+mj-cs"/>
              </a:rPr>
              <a:t>Administrative </a:t>
            </a:r>
            <a:r>
              <a:rPr lang="en-US" b="1" dirty="0">
                <a:latin typeface="+mn-lt"/>
                <a:ea typeface="+mj-ea"/>
                <a:cs typeface="+mj-cs"/>
              </a:rPr>
              <a:t>area </a:t>
            </a:r>
            <a:endParaRPr lang="en-US" b="1" dirty="0" smtClean="0">
              <a:latin typeface="+mn-lt"/>
              <a:ea typeface="+mj-ea"/>
              <a:cs typeface="+mj-cs"/>
            </a:endParaRPr>
          </a:p>
          <a:p>
            <a:pPr fontAlgn="auto">
              <a:spcAft>
                <a:spcPts val="0"/>
              </a:spcAft>
              <a:defRPr/>
            </a:pPr>
            <a:endParaRPr lang="en-US" b="1" dirty="0">
              <a:latin typeface="+mn-lt"/>
              <a:ea typeface="+mj-ea"/>
              <a:cs typeface="+mj-cs"/>
            </a:endParaRPr>
          </a:p>
          <a:p>
            <a:pPr fontAlgn="auto">
              <a:spcAft>
                <a:spcPts val="0"/>
              </a:spcAft>
              <a:defRPr/>
            </a:pPr>
            <a:r>
              <a:rPr lang="en-US" b="1" dirty="0" err="1" smtClean="0">
                <a:latin typeface="+mn-lt"/>
                <a:ea typeface="+mj-ea"/>
                <a:cs typeface="+mj-cs"/>
              </a:rPr>
              <a:t>geocoding</a:t>
            </a:r>
            <a:r>
              <a:rPr lang="en-US" b="1" dirty="0" smtClean="0">
                <a:latin typeface="+mn-lt"/>
                <a:ea typeface="+mj-ea"/>
                <a:cs typeface="+mj-cs"/>
              </a:rPr>
              <a:t> to produce a</a:t>
            </a:r>
            <a:endParaRPr lang="en-US" b="1" dirty="0">
              <a:latin typeface="+mn-lt"/>
              <a:ea typeface="+mj-ea"/>
              <a:cs typeface="+mj-cs"/>
            </a:endParaRPr>
          </a:p>
          <a:p>
            <a:pPr fontAlgn="auto">
              <a:spcAft>
                <a:spcPts val="0"/>
              </a:spcAft>
              <a:defRPr/>
            </a:pPr>
            <a:r>
              <a:rPr lang="en-US" b="1" dirty="0" smtClean="0">
                <a:latin typeface="+mn-lt"/>
                <a:ea typeface="+mj-ea"/>
                <a:cs typeface="+mj-cs"/>
              </a:rPr>
              <a:t>thematic map such as  </a:t>
            </a:r>
          </a:p>
          <a:p>
            <a:pPr fontAlgn="auto">
              <a:spcAft>
                <a:spcPts val="0"/>
              </a:spcAft>
              <a:defRPr/>
            </a:pPr>
            <a:r>
              <a:rPr lang="en-US" b="1" dirty="0" smtClean="0">
                <a:latin typeface="+mn-lt"/>
                <a:ea typeface="+mj-ea"/>
                <a:cs typeface="+mj-cs"/>
              </a:rPr>
              <a:t>ski </a:t>
            </a:r>
            <a:r>
              <a:rPr lang="en-US" b="1" dirty="0">
                <a:latin typeface="+mn-lt"/>
                <a:ea typeface="+mj-ea"/>
                <a:cs typeface="+mj-cs"/>
              </a:rPr>
              <a:t>areas per U.S. state</a:t>
            </a:r>
            <a:r>
              <a:rPr lang="en-US" sz="3600" dirty="0">
                <a:latin typeface="+mj-lt"/>
                <a:ea typeface="+mj-ea"/>
                <a:cs typeface="+mj-cs"/>
              </a:rPr>
              <a:t/>
            </a:r>
            <a:br>
              <a:rPr lang="en-US" sz="3600" dirty="0">
                <a:latin typeface="+mj-lt"/>
                <a:ea typeface="+mj-ea"/>
                <a:cs typeface="+mj-cs"/>
              </a:rPr>
            </a:br>
            <a:endParaRPr lang="en-US" sz="3600" dirty="0">
              <a:latin typeface="+mj-lt"/>
              <a:ea typeface="+mj-ea"/>
              <a:cs typeface="+mj-cs"/>
            </a:endParaRPr>
          </a:p>
        </p:txBody>
      </p:sp>
      <p:sp>
        <p:nvSpPr>
          <p:cNvPr id="4" name="Rectangle 2"/>
          <p:cNvSpPr txBox="1">
            <a:spLocks noChangeArrowheads="1"/>
          </p:cNvSpPr>
          <p:nvPr/>
        </p:nvSpPr>
        <p:spPr bwMode="auto">
          <a:xfrm>
            <a:off x="1066800" y="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err="1" smtClean="0">
                <a:latin typeface="+mn-lt"/>
                <a:ea typeface="+mj-ea"/>
                <a:cs typeface="+mj-cs"/>
              </a:rPr>
              <a:t>Geocoding</a:t>
            </a:r>
            <a:endParaRPr lang="en-US" b="1" dirty="0">
              <a:latin typeface="+mn-lt"/>
              <a:ea typeface="+mj-ea"/>
              <a:cs typeface="+mj-cs"/>
            </a:endParaRPr>
          </a:p>
        </p:txBody>
      </p:sp>
    </p:spTree>
    <p:extLst>
      <p:ext uri="{BB962C8B-B14F-4D97-AF65-F5344CB8AC3E}">
        <p14:creationId xmlns:p14="http://schemas.microsoft.com/office/powerpoint/2010/main" val="27070976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3" cstate="print"/>
          <a:srcRect/>
          <a:stretch>
            <a:fillRect/>
          </a:stretch>
        </p:blipFill>
        <p:spPr bwMode="auto">
          <a:xfrm>
            <a:off x="304800" y="293688"/>
            <a:ext cx="8553450" cy="6297612"/>
          </a:xfrm>
          <a:prstGeom prst="rect">
            <a:avLst/>
          </a:prstGeom>
          <a:noFill/>
          <a:ln w="9525">
            <a:noFill/>
            <a:miter lim="800000"/>
            <a:headEnd/>
            <a:tailEnd/>
          </a:ln>
        </p:spPr>
      </p:pic>
    </p:spTree>
    <p:extLst>
      <p:ext uri="{BB962C8B-B14F-4D97-AF65-F5344CB8AC3E}">
        <p14:creationId xmlns:p14="http://schemas.microsoft.com/office/powerpoint/2010/main" val="2775428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19</a:t>
            </a:fld>
            <a:endParaRPr lang="en-US"/>
          </a:p>
        </p:txBody>
      </p:sp>
      <p:sp>
        <p:nvSpPr>
          <p:cNvPr id="9" name="Rectangle 2"/>
          <p:cNvSpPr txBox="1">
            <a:spLocks noChangeArrowheads="1"/>
          </p:cNvSpPr>
          <p:nvPr/>
        </p:nvSpPr>
        <p:spPr bwMode="auto">
          <a:xfrm>
            <a:off x="990600" y="27432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tx2"/>
                </a:solidFill>
                <a:uLnTx/>
                <a:uFillTx/>
                <a:latin typeface="Arial" charset="0"/>
                <a:ea typeface="+mn-ea"/>
                <a:cs typeface="+mn-cs"/>
              </a:rPr>
              <a:t>Consultation and </a:t>
            </a:r>
            <a:r>
              <a:rPr kumimoji="0" lang="en-US" sz="2400" b="1" i="0" u="none" strike="noStrike" kern="1200" cap="none" spc="0" normalizeH="0" baseline="0" noProof="0" dirty="0" err="1" smtClean="0">
                <a:ln>
                  <a:noFill/>
                </a:ln>
                <a:solidFill>
                  <a:schemeClr val="tx2"/>
                </a:solidFill>
                <a:uLnTx/>
                <a:uFillTx/>
                <a:latin typeface="Arial" charset="0"/>
                <a:ea typeface="+mn-ea"/>
                <a:cs typeface="+mn-cs"/>
              </a:rPr>
              <a:t>Ser</a:t>
            </a:r>
            <a:r>
              <a:rPr lang="en-US" sz="2400" b="1" dirty="0" smtClean="0">
                <a:solidFill>
                  <a:schemeClr val="tx2"/>
                </a:solidFill>
                <a:latin typeface="Arial" charset="0"/>
              </a:rPr>
              <a:t>vice Projects</a:t>
            </a:r>
            <a:r>
              <a:rPr kumimoji="0" lang="en-US" sz="2400" b="1" i="0" u="none" strike="noStrike" kern="1200" cap="none" spc="0" normalizeH="0" baseline="0" noProof="0" dirty="0" smtClean="0">
                <a:ln>
                  <a:noFill/>
                </a:ln>
                <a:solidFill>
                  <a:schemeClr val="tx2"/>
                </a:solidFill>
                <a:uLnTx/>
                <a:uFillTx/>
                <a:latin typeface="Arial" charset="0"/>
                <a:ea typeface="+mn-ea"/>
                <a:cs typeface="+mn-cs"/>
              </a:rPr>
              <a:t> usually fall into one of these 4 groups: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smtClean="0">
                <a:latin typeface="+mn-lt"/>
                <a:ea typeface="+mj-ea"/>
                <a:cs typeface="+mj-cs"/>
              </a:rPr>
              <a:t>Geocoding</a:t>
            </a:r>
            <a:endParaRPr lang="en-US" sz="32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latin typeface="+mn-lt"/>
              <a:ea typeface="+mj-ea"/>
              <a:cs typeface="+mj-cs"/>
            </a:endParaRPr>
          </a:p>
          <a:p>
            <a:pPr algn="ctr" eaLnBrk="0" fontAlgn="base" hangingPunct="0">
              <a:spcBef>
                <a:spcPct val="0"/>
              </a:spcBef>
              <a:spcAft>
                <a:spcPct val="0"/>
              </a:spcAft>
              <a:defRPr/>
            </a:pPr>
            <a:r>
              <a:rPr lang="en-US" sz="3200" b="1" dirty="0" smtClean="0">
                <a:ea typeface="+mj-ea"/>
                <a:cs typeface="+mj-cs"/>
              </a:rPr>
              <a:t>GIS Analysis</a:t>
            </a:r>
          </a:p>
          <a:p>
            <a:pPr algn="ctr" eaLnBrk="0" fontAlgn="base" hangingPunct="0">
              <a:spcBef>
                <a:spcPct val="0"/>
              </a:spcBef>
              <a:spcAft>
                <a:spcPct val="0"/>
              </a:spcAft>
              <a:defRPr/>
            </a:pPr>
            <a:endParaRPr lang="en-US" sz="3200" b="1" dirty="0" smtClean="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smtClean="0">
                <a:latin typeface="+mn-lt"/>
                <a:ea typeface="+mj-ea"/>
                <a:cs typeface="+mj-cs"/>
              </a:rPr>
              <a:t>Maps and Visualization</a:t>
            </a:r>
          </a:p>
          <a:p>
            <a:pPr lvl="0" algn="ctr"/>
            <a:endParaRPr lang="en-US" sz="3200" b="1" dirty="0">
              <a:latin typeface="+mn-lt"/>
              <a:ea typeface="+mj-ea"/>
              <a:cs typeface="+mj-cs"/>
            </a:endParaRPr>
          </a:p>
          <a:p>
            <a:pPr lvl="0" algn="ctr"/>
            <a:r>
              <a:rPr lang="en-US" sz="3200" b="1" dirty="0" smtClean="0">
                <a:latin typeface="+mn-lt"/>
                <a:ea typeface="+mj-ea"/>
                <a:cs typeface="+mj-cs"/>
              </a:rPr>
              <a:t>Web Maps</a:t>
            </a:r>
          </a:p>
          <a:p>
            <a:pPr lvl="0" algn="ctr"/>
            <a:endParaRPr lang="en-US" sz="2400" b="1" dirty="0">
              <a:latin typeface="+mn-lt"/>
              <a:ea typeface="+mj-ea"/>
              <a:cs typeface="+mj-cs"/>
            </a:endParaRPr>
          </a:p>
        </p:txBody>
      </p:sp>
    </p:spTree>
    <p:extLst>
      <p:ext uri="{BB962C8B-B14F-4D97-AF65-F5344CB8AC3E}">
        <p14:creationId xmlns:p14="http://schemas.microsoft.com/office/powerpoint/2010/main" val="646092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5867400" cy="4800600"/>
          </a:xfrm>
        </p:spPr>
        <p:txBody>
          <a:bodyPr>
            <a:normAutofit/>
          </a:bodyPr>
          <a:lstStyle/>
          <a:p>
            <a:r>
              <a:rPr lang="en-US" dirty="0" smtClean="0"/>
              <a:t>Founded in 2006</a:t>
            </a:r>
          </a:p>
          <a:p>
            <a:endParaRPr lang="en-US" dirty="0" smtClean="0"/>
          </a:p>
          <a:p>
            <a:r>
              <a:rPr lang="en-US" dirty="0" smtClean="0"/>
              <a:t>A member organization of the Institute for Quantitative Social Science (IQSS)</a:t>
            </a:r>
          </a:p>
          <a:p>
            <a:endParaRPr lang="en-US" dirty="0" smtClean="0"/>
          </a:p>
          <a:p>
            <a:r>
              <a:rPr lang="en-US" dirty="0" smtClean="0"/>
              <a:t>Serves the entire University – anyone with a HUID</a:t>
            </a:r>
          </a:p>
        </p:txBody>
      </p:sp>
      <p:sp>
        <p:nvSpPr>
          <p:cNvPr id="2" name="Title 1"/>
          <p:cNvSpPr>
            <a:spLocks noGrp="1"/>
          </p:cNvSpPr>
          <p:nvPr>
            <p:ph type="title"/>
          </p:nvPr>
        </p:nvSpPr>
        <p:spPr/>
        <p:txBody>
          <a:bodyPr>
            <a:normAutofit fontScale="90000"/>
          </a:bodyPr>
          <a:lstStyle/>
          <a:p>
            <a:r>
              <a:rPr lang="en-US" dirty="0" smtClean="0"/>
              <a:t>Center for Geographic Analysis (CGA)</a:t>
            </a:r>
            <a:endParaRPr lang="en-US" dirty="0"/>
          </a:p>
        </p:txBody>
      </p:sp>
      <p:pic>
        <p:nvPicPr>
          <p:cNvPr id="7" name="Picture 6" descr="CGA_logo_trans.png"/>
          <p:cNvPicPr>
            <a:picLocks noChangeAspect="1"/>
          </p:cNvPicPr>
          <p:nvPr/>
        </p:nvPicPr>
        <p:blipFill>
          <a:blip r:embed="rId2" cstate="print"/>
          <a:stretch>
            <a:fillRect/>
          </a:stretch>
        </p:blipFill>
        <p:spPr>
          <a:xfrm>
            <a:off x="6667500" y="1752600"/>
            <a:ext cx="1981200" cy="715459"/>
          </a:xfrm>
          <a:prstGeom prst="rect">
            <a:avLst/>
          </a:prstGeom>
        </p:spPr>
      </p:pic>
      <p:pic>
        <p:nvPicPr>
          <p:cNvPr id="8" name="Picture 4" descr="Harvard_U_Shield"/>
          <p:cNvPicPr>
            <a:picLocks noChangeAspect="1" noChangeArrowheads="1"/>
          </p:cNvPicPr>
          <p:nvPr/>
        </p:nvPicPr>
        <p:blipFill>
          <a:blip r:embed="rId3" cstate="print"/>
          <a:srcRect/>
          <a:stretch>
            <a:fillRect/>
          </a:stretch>
        </p:blipFill>
        <p:spPr bwMode="auto">
          <a:xfrm>
            <a:off x="7239491" y="5018594"/>
            <a:ext cx="837217" cy="831850"/>
          </a:xfrm>
          <a:prstGeom prst="rect">
            <a:avLst/>
          </a:prstGeom>
          <a:noFill/>
          <a:ln w="9525">
            <a:noFill/>
            <a:miter lim="800000"/>
            <a:headEnd/>
            <a:tailEnd/>
          </a:ln>
        </p:spPr>
      </p:pic>
      <p:pic>
        <p:nvPicPr>
          <p:cNvPr id="9" name="Picture 5" descr="IQSS_logo"/>
          <p:cNvPicPr>
            <a:picLocks noChangeAspect="1" noChangeArrowheads="1"/>
          </p:cNvPicPr>
          <p:nvPr/>
        </p:nvPicPr>
        <p:blipFill>
          <a:blip r:embed="rId4" cstate="print"/>
          <a:srcRect/>
          <a:stretch>
            <a:fillRect/>
          </a:stretch>
        </p:blipFill>
        <p:spPr bwMode="auto">
          <a:xfrm>
            <a:off x="6705600" y="3295178"/>
            <a:ext cx="1905000" cy="592138"/>
          </a:xfrm>
          <a:prstGeom prst="rect">
            <a:avLst/>
          </a:prstGeom>
          <a:noFill/>
        </p:spPr>
      </p:pic>
    </p:spTree>
    <p:extLst>
      <p:ext uri="{BB962C8B-B14F-4D97-AF65-F5344CB8AC3E}">
        <p14:creationId xmlns:p14="http://schemas.microsoft.com/office/powerpoint/2010/main" val="318221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733425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629025"/>
            <a:ext cx="515302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873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57400" y="-179294"/>
            <a:ext cx="5562600" cy="7198659"/>
          </a:xfrm>
          <a:prstGeom prst="rect">
            <a:avLst/>
          </a:prstGeom>
          <a:noFill/>
          <a:ln w="9525">
            <a:noFill/>
            <a:miter lim="800000"/>
            <a:headEnd/>
            <a:tailEnd/>
          </a:ln>
          <a:effectLst/>
        </p:spPr>
      </p:pic>
    </p:spTree>
    <p:extLst>
      <p:ext uri="{BB962C8B-B14F-4D97-AF65-F5344CB8AC3E}">
        <p14:creationId xmlns:p14="http://schemas.microsoft.com/office/powerpoint/2010/main" val="3194199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3"/>
          <p:cNvSpPr>
            <a:spLocks noGrp="1"/>
          </p:cNvSpPr>
          <p:nvPr>
            <p:ph type="ctrTitle"/>
          </p:nvPr>
        </p:nvSpPr>
        <p:spPr>
          <a:xfrm>
            <a:off x="685800" y="2286000"/>
            <a:ext cx="7772400" cy="2209800"/>
          </a:xfrm>
          <a:ln>
            <a:noFill/>
          </a:ln>
        </p:spPr>
        <p:txBody>
          <a:bodyPr>
            <a:noAutofit/>
          </a:bodyPr>
          <a:lstStyle/>
          <a:p>
            <a:pPr algn="ctr"/>
            <a:r>
              <a:rPr lang="en-US" sz="2800" b="1" dirty="0" smtClean="0">
                <a:solidFill>
                  <a:schemeClr val="tx1"/>
                </a:solidFill>
              </a:rPr>
              <a:t>CGA project:  Building </a:t>
            </a:r>
            <a:r>
              <a:rPr lang="en-US" sz="2800" b="1" dirty="0">
                <a:solidFill>
                  <a:schemeClr val="tx1"/>
                </a:solidFill>
              </a:rPr>
              <a:t>a comprehensive database of social and environmental stressors for 1,000 </a:t>
            </a:r>
            <a:r>
              <a:rPr lang="en-US" sz="2800" b="1" dirty="0" smtClean="0">
                <a:solidFill>
                  <a:schemeClr val="tx1"/>
                </a:solidFill>
              </a:rPr>
              <a:t>patient locations </a:t>
            </a:r>
            <a:r>
              <a:rPr lang="en-US" sz="2800" b="1" dirty="0">
                <a:solidFill>
                  <a:schemeClr val="tx1"/>
                </a:solidFill>
              </a:rPr>
              <a:t>for an asthma study</a:t>
            </a:r>
            <a:br>
              <a:rPr lang="en-US" sz="2800" b="1" dirty="0">
                <a:solidFill>
                  <a:schemeClr val="tx1"/>
                </a:solidFill>
              </a:rPr>
            </a:br>
            <a:r>
              <a:rPr lang="en-US" sz="2800" b="1" dirty="0" smtClean="0">
                <a:solidFill>
                  <a:schemeClr val="bg1"/>
                </a:solidFill>
              </a:rPr>
              <a:t>1,000 </a:t>
            </a:r>
            <a:r>
              <a:rPr lang="en-US" sz="2800" b="1" dirty="0">
                <a:solidFill>
                  <a:schemeClr val="bg1"/>
                </a:solidFill>
              </a:rPr>
              <a:t>locations for an asthma study</a:t>
            </a:r>
            <a:br>
              <a:rPr lang="en-US" sz="2800" b="1" dirty="0">
                <a:solidFill>
                  <a:schemeClr val="bg1"/>
                </a:solidFill>
              </a:rPr>
            </a:br>
            <a:r>
              <a:rPr lang="en-US" sz="2800" b="1" u="sng" dirty="0" smtClean="0">
                <a:solidFill>
                  <a:srgbClr val="C00000"/>
                </a:solidFill>
              </a:rPr>
              <a:t>PESBART</a:t>
            </a:r>
            <a:r>
              <a:rPr lang="en-US" sz="2800" b="1" u="sng" dirty="0" smtClean="0"/>
              <a:t/>
            </a:r>
            <a:br>
              <a:rPr lang="en-US" sz="2800" b="1" u="sng" dirty="0" smtClean="0"/>
            </a:br>
            <a:r>
              <a:rPr lang="en-US" sz="3600" b="1" dirty="0" smtClean="0"/>
              <a:t>Effects of </a:t>
            </a:r>
            <a:r>
              <a:rPr lang="en-US" sz="3600" b="1" u="sng" dirty="0" smtClean="0">
                <a:solidFill>
                  <a:srgbClr val="C00000"/>
                </a:solidFill>
              </a:rPr>
              <a:t>P</a:t>
            </a:r>
            <a:r>
              <a:rPr lang="en-US" sz="3600" b="1" dirty="0" smtClean="0"/>
              <a:t>hysical </a:t>
            </a:r>
            <a:r>
              <a:rPr lang="en-US" sz="3600" b="1" u="sng" dirty="0" smtClean="0">
                <a:solidFill>
                  <a:srgbClr val="C00000"/>
                </a:solidFill>
              </a:rPr>
              <a:t>E</a:t>
            </a:r>
            <a:r>
              <a:rPr lang="en-US" sz="3600" b="1" dirty="0" smtClean="0"/>
              <a:t>nvironment and </a:t>
            </a:r>
            <a:r>
              <a:rPr lang="en-US" sz="3600" b="1" u="sng" dirty="0" smtClean="0">
                <a:solidFill>
                  <a:srgbClr val="C00000"/>
                </a:solidFill>
              </a:rPr>
              <a:t>S</a:t>
            </a:r>
            <a:r>
              <a:rPr lang="en-US" sz="3600" b="1" dirty="0" smtClean="0"/>
              <a:t>tress in </a:t>
            </a:r>
            <a:r>
              <a:rPr lang="en-US" sz="3600" b="1" u="sng" dirty="0" smtClean="0">
                <a:solidFill>
                  <a:srgbClr val="C00000"/>
                </a:solidFill>
              </a:rPr>
              <a:t>B</a:t>
            </a:r>
            <a:r>
              <a:rPr lang="en-US" sz="3600" b="1" dirty="0" smtClean="0"/>
              <a:t>lacks in relation to </a:t>
            </a:r>
            <a:r>
              <a:rPr lang="en-US" sz="3600" b="1" u="sng" dirty="0" smtClean="0">
                <a:solidFill>
                  <a:srgbClr val="C00000"/>
                </a:solidFill>
              </a:rPr>
              <a:t>A</a:t>
            </a:r>
            <a:r>
              <a:rPr lang="en-US" sz="3600" b="1" dirty="0" smtClean="0"/>
              <a:t>sthma severity and </a:t>
            </a:r>
            <a:r>
              <a:rPr lang="en-US" sz="3600" b="1" u="sng" dirty="0" smtClean="0">
                <a:solidFill>
                  <a:srgbClr val="C00000"/>
                </a:solidFill>
              </a:rPr>
              <a:t>R</a:t>
            </a:r>
            <a:r>
              <a:rPr lang="en-US" sz="3600" b="1" dirty="0" smtClean="0"/>
              <a:t>esponse to </a:t>
            </a:r>
            <a:r>
              <a:rPr lang="en-US" sz="3600" b="1" u="sng" dirty="0" smtClean="0">
                <a:solidFill>
                  <a:srgbClr val="C00000"/>
                </a:solidFill>
              </a:rPr>
              <a:t>T</a:t>
            </a:r>
            <a:r>
              <a:rPr lang="en-US" sz="3600" b="1" dirty="0" smtClean="0"/>
              <a:t>herapy</a:t>
            </a:r>
            <a:endParaRPr lang="en-US" sz="3600" dirty="0"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89575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685800"/>
          </a:xfrm>
          <a:ln>
            <a:noFill/>
          </a:ln>
        </p:spPr>
        <p:txBody>
          <a:bodyPr/>
          <a:lstStyle/>
          <a:p>
            <a:r>
              <a:rPr lang="en-US" sz="2800" b="1" dirty="0" smtClean="0"/>
              <a:t>PESBART Background</a:t>
            </a:r>
            <a:endParaRPr lang="en-US" sz="2800" b="1" dirty="0"/>
          </a:p>
        </p:txBody>
      </p:sp>
      <p:sp>
        <p:nvSpPr>
          <p:cNvPr id="3" name="Content Placeholder 2"/>
          <p:cNvSpPr>
            <a:spLocks noGrp="1"/>
          </p:cNvSpPr>
          <p:nvPr>
            <p:ph idx="1"/>
          </p:nvPr>
        </p:nvSpPr>
        <p:spPr>
          <a:xfrm>
            <a:off x="685800" y="1066800"/>
            <a:ext cx="8077200" cy="4953000"/>
          </a:xfrm>
        </p:spPr>
        <p:txBody>
          <a:bodyPr>
            <a:normAutofit fontScale="85000" lnSpcReduction="10000"/>
          </a:bodyPr>
          <a:lstStyle/>
          <a:p>
            <a:pPr marL="342900" indent="-342900">
              <a:buFont typeface="Arial" panose="020B0604020202020204" pitchFamily="34" charset="0"/>
              <a:buChar char="•"/>
            </a:pPr>
            <a:r>
              <a:rPr lang="en-US" dirty="0" smtClean="0"/>
              <a:t>PESBART proposes to leverage the outcome and genetic data collected in the </a:t>
            </a:r>
            <a:r>
              <a:rPr lang="en-US" b="1" dirty="0" smtClean="0"/>
              <a:t>BELT </a:t>
            </a:r>
            <a:r>
              <a:rPr lang="en-US" dirty="0" smtClean="0"/>
              <a:t>study which looked at asthma severity in over 1000 black patients  (BELT: </a:t>
            </a:r>
            <a:r>
              <a:rPr lang="en-US" b="1" u="sng" dirty="0" smtClean="0"/>
              <a:t>B</a:t>
            </a:r>
            <a:r>
              <a:rPr lang="en-US" dirty="0" smtClean="0"/>
              <a:t>lacks and </a:t>
            </a:r>
            <a:r>
              <a:rPr lang="en-US" b="1" u="sng" dirty="0" smtClean="0"/>
              <a:t>E</a:t>
            </a:r>
            <a:r>
              <a:rPr lang="en-US" dirty="0" smtClean="0"/>
              <a:t>xacerbations on </a:t>
            </a:r>
            <a:r>
              <a:rPr lang="en-US" b="1" u="sng" dirty="0" smtClean="0"/>
              <a:t>L</a:t>
            </a:r>
            <a:r>
              <a:rPr lang="en-US" dirty="0" smtClean="0"/>
              <a:t>ABA vs. </a:t>
            </a:r>
            <a:r>
              <a:rPr lang="en-US" b="1" u="sng" dirty="0" smtClean="0"/>
              <a:t>T</a:t>
            </a:r>
            <a:r>
              <a:rPr lang="en-US" dirty="0" smtClean="0"/>
              <a:t>IO)</a:t>
            </a:r>
          </a:p>
          <a:p>
            <a:pPr marL="0" indent="0"/>
            <a:endParaRPr lang="en-US" dirty="0" smtClean="0"/>
          </a:p>
          <a:p>
            <a:pPr marL="342900" indent="-342900">
              <a:buFont typeface="Arial" panose="020B0604020202020204" pitchFamily="34" charset="0"/>
              <a:buChar char="•"/>
            </a:pPr>
            <a:r>
              <a:rPr lang="en-US" dirty="0" smtClean="0"/>
              <a:t>The US Black population bears a disproportionate burden of asthma</a:t>
            </a:r>
          </a:p>
          <a:p>
            <a:pPr marL="0" indent="0"/>
            <a:endParaRPr lang="en-US" dirty="0" smtClean="0"/>
          </a:p>
          <a:p>
            <a:pPr marL="342900" indent="-342900">
              <a:buFont typeface="Arial" panose="020B0604020202020204" pitchFamily="34" charset="0"/>
              <a:buChar char="•"/>
            </a:pPr>
            <a:r>
              <a:rPr lang="en-US" dirty="0" smtClean="0"/>
              <a:t>Stressors such as exposure to environmental pollution, crime, and poverty have been associated with worse asthma morbidity in patients with asthma</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99" y="6200775"/>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3432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685800" y="152400"/>
            <a:ext cx="8229600" cy="685800"/>
          </a:xfrm>
          <a:ln>
            <a:noFill/>
          </a:ln>
        </p:spPr>
        <p:txBody>
          <a:bodyPr/>
          <a:lstStyle/>
          <a:p>
            <a:r>
              <a:rPr lang="en-US" sz="2800" b="1" dirty="0" smtClean="0"/>
              <a:t>PESBART Aim:</a:t>
            </a:r>
          </a:p>
        </p:txBody>
      </p:sp>
      <p:sp>
        <p:nvSpPr>
          <p:cNvPr id="21506" name="Content Placeholder 2"/>
          <p:cNvSpPr>
            <a:spLocks noGrp="1"/>
          </p:cNvSpPr>
          <p:nvPr>
            <p:ph idx="1"/>
          </p:nvPr>
        </p:nvSpPr>
        <p:spPr>
          <a:xfrm>
            <a:off x="457200" y="838200"/>
            <a:ext cx="8382000" cy="5257800"/>
          </a:xfrm>
        </p:spPr>
        <p:txBody>
          <a:bodyPr>
            <a:normAutofit/>
          </a:bodyPr>
          <a:lstStyle/>
          <a:p>
            <a:pPr marL="457200" indent="-457200">
              <a:buFont typeface="+mj-lt"/>
              <a:buAutoNum type="arabicPeriod"/>
            </a:pPr>
            <a:r>
              <a:rPr lang="en-US" dirty="0" smtClean="0"/>
              <a:t>To expand the study data infrastructure by collecting GIS data from BELT subject addresses locations.</a:t>
            </a:r>
          </a:p>
          <a:p>
            <a:pPr marL="0" indent="0">
              <a:buNone/>
            </a:pPr>
            <a:r>
              <a:rPr lang="en-US" sz="1800" dirty="0" smtClean="0"/>
              <a:t>							            </a:t>
            </a:r>
            <a:endParaRPr lang="en-US" sz="1800" b="1" dirty="0"/>
          </a:p>
          <a:p>
            <a:pPr marL="457200" indent="-457200">
              <a:buFont typeface="+mj-lt"/>
              <a:buAutoNum type="arabicPeriod" startAt="4"/>
            </a:pPr>
            <a:endParaRPr lang="en-US" dirty="0"/>
          </a:p>
          <a:p>
            <a:pPr marL="457200" indent="-457200">
              <a:buFont typeface="+mj-lt"/>
              <a:buAutoNum type="arabicPeriod" startAt="4"/>
            </a:pPr>
            <a:endParaRPr lang="en-US" dirty="0" smtClean="0"/>
          </a:p>
          <a:p>
            <a:pPr marL="457200" indent="-457200">
              <a:buFont typeface="+mj-lt"/>
              <a:buAutoNum type="arabicPeriod" startAt="4"/>
            </a:pPr>
            <a:endParaRPr lang="en-US" dirty="0"/>
          </a:p>
          <a:p>
            <a:pPr marL="457200" indent="-457200">
              <a:buFont typeface="+mj-lt"/>
              <a:buAutoNum type="arabicPeriod" startAt="4"/>
            </a:pPr>
            <a:endParaRPr lang="en-US" dirty="0" smtClean="0"/>
          </a:p>
          <a:p>
            <a:pPr marL="688975" lvl="2" indent="0">
              <a:spcBef>
                <a:spcPts val="200"/>
              </a:spcBef>
              <a:buSzPct val="75000"/>
              <a:buNone/>
            </a:pPr>
            <a:endParaRPr lang="en-US" dirty="0"/>
          </a:p>
          <a:p>
            <a:pPr marL="688975" lvl="2" indent="0">
              <a:spcBef>
                <a:spcPts val="200"/>
              </a:spcBef>
              <a:buSzPct val="75000"/>
              <a:buNone/>
            </a:pPr>
            <a:r>
              <a:rPr lang="en-US" dirty="0" smtClean="0"/>
              <a:t>								      </a:t>
            </a:r>
            <a:endParaRPr lang="en-US" sz="2000" b="1" dirty="0" smtClean="0">
              <a:solidFill>
                <a:schemeClr val="tx2"/>
              </a:solidFill>
            </a:endParaRPr>
          </a:p>
          <a:p>
            <a:pPr marL="688975" lvl="2" indent="0">
              <a:buSzPct val="75000"/>
              <a:buNone/>
            </a:pPr>
            <a:endParaRPr lang="en-US" sz="800" dirty="0" smtClean="0"/>
          </a:p>
        </p:txBody>
      </p:sp>
      <p:sp>
        <p:nvSpPr>
          <p:cNvPr id="5" name="Rectangle 4"/>
          <p:cNvSpPr/>
          <p:nvPr/>
        </p:nvSpPr>
        <p:spPr>
          <a:xfrm>
            <a:off x="8422842" y="6091535"/>
            <a:ext cx="340158" cy="461665"/>
          </a:xfrm>
          <a:prstGeom prst="rect">
            <a:avLst/>
          </a:prstGeom>
        </p:spPr>
        <p:txBody>
          <a:bodyPr wrap="none">
            <a:spAutoFit/>
          </a:bodyPr>
          <a:lstStyle>
            <a:defPPr>
              <a:defRPr lang="en-US"/>
            </a:defPPr>
            <a:lvl1pPr algn="l" rtl="0" fontAlgn="base">
              <a:spcBef>
                <a:spcPct val="0"/>
              </a:spcBef>
              <a:spcAft>
                <a:spcPct val="0"/>
              </a:spcAft>
              <a:defRPr sz="2400" b="1" kern="1200">
                <a:solidFill>
                  <a:schemeClr val="tx1"/>
                </a:solidFill>
                <a:latin typeface="SolexRegular"/>
                <a:ea typeface="+mn-ea"/>
                <a:cs typeface="+mn-cs"/>
              </a:defRPr>
            </a:lvl1pPr>
            <a:lvl2pPr marL="457200" algn="l" rtl="0" fontAlgn="base">
              <a:spcBef>
                <a:spcPct val="0"/>
              </a:spcBef>
              <a:spcAft>
                <a:spcPct val="0"/>
              </a:spcAft>
              <a:defRPr sz="2400" b="1" kern="1200">
                <a:solidFill>
                  <a:schemeClr val="tx1"/>
                </a:solidFill>
                <a:latin typeface="SolexRegular"/>
                <a:ea typeface="+mn-ea"/>
                <a:cs typeface="+mn-cs"/>
              </a:defRPr>
            </a:lvl2pPr>
            <a:lvl3pPr marL="914400" algn="l" rtl="0" fontAlgn="base">
              <a:spcBef>
                <a:spcPct val="0"/>
              </a:spcBef>
              <a:spcAft>
                <a:spcPct val="0"/>
              </a:spcAft>
              <a:defRPr sz="2400" b="1" kern="1200">
                <a:solidFill>
                  <a:schemeClr val="tx1"/>
                </a:solidFill>
                <a:latin typeface="SolexRegular"/>
                <a:ea typeface="+mn-ea"/>
                <a:cs typeface="+mn-cs"/>
              </a:defRPr>
            </a:lvl3pPr>
            <a:lvl4pPr marL="1371600" algn="l" rtl="0" fontAlgn="base">
              <a:spcBef>
                <a:spcPct val="0"/>
              </a:spcBef>
              <a:spcAft>
                <a:spcPct val="0"/>
              </a:spcAft>
              <a:defRPr sz="2400" b="1" kern="1200">
                <a:solidFill>
                  <a:schemeClr val="tx1"/>
                </a:solidFill>
                <a:latin typeface="SolexRegular"/>
                <a:ea typeface="+mn-ea"/>
                <a:cs typeface="+mn-cs"/>
              </a:defRPr>
            </a:lvl4pPr>
            <a:lvl5pPr marL="1828800" algn="l" rtl="0" fontAlgn="base">
              <a:spcBef>
                <a:spcPct val="0"/>
              </a:spcBef>
              <a:spcAft>
                <a:spcPct val="0"/>
              </a:spcAft>
              <a:defRPr sz="2400" b="1" kern="1200">
                <a:solidFill>
                  <a:schemeClr val="tx1"/>
                </a:solidFill>
                <a:latin typeface="SolexRegular"/>
                <a:ea typeface="+mn-ea"/>
                <a:cs typeface="+mn-cs"/>
              </a:defRPr>
            </a:lvl5pPr>
            <a:lvl6pPr marL="2286000" algn="l" defTabSz="914400" rtl="0" eaLnBrk="1" latinLnBrk="0" hangingPunct="1">
              <a:defRPr sz="2400" b="1" kern="1200">
                <a:solidFill>
                  <a:schemeClr val="tx1"/>
                </a:solidFill>
                <a:latin typeface="SolexRegular"/>
                <a:ea typeface="+mn-ea"/>
                <a:cs typeface="+mn-cs"/>
              </a:defRPr>
            </a:lvl6pPr>
            <a:lvl7pPr marL="2743200" algn="l" defTabSz="914400" rtl="0" eaLnBrk="1" latinLnBrk="0" hangingPunct="1">
              <a:defRPr sz="2400" b="1" kern="1200">
                <a:solidFill>
                  <a:schemeClr val="tx1"/>
                </a:solidFill>
                <a:latin typeface="SolexRegular"/>
                <a:ea typeface="+mn-ea"/>
                <a:cs typeface="+mn-cs"/>
              </a:defRPr>
            </a:lvl7pPr>
            <a:lvl8pPr marL="3200400" algn="l" defTabSz="914400" rtl="0" eaLnBrk="1" latinLnBrk="0" hangingPunct="1">
              <a:defRPr sz="2400" b="1" kern="1200">
                <a:solidFill>
                  <a:schemeClr val="tx1"/>
                </a:solidFill>
                <a:latin typeface="SolexRegular"/>
                <a:ea typeface="+mn-ea"/>
                <a:cs typeface="+mn-cs"/>
              </a:defRPr>
            </a:lvl8pPr>
            <a:lvl9pPr marL="3657600" algn="l" defTabSz="914400" rtl="0" eaLnBrk="1" latinLnBrk="0" hangingPunct="1">
              <a:defRPr sz="2400" b="1" kern="1200">
                <a:solidFill>
                  <a:schemeClr val="tx1"/>
                </a:solidFill>
                <a:latin typeface="SolexRegular"/>
                <a:ea typeface="+mn-ea"/>
                <a:cs typeface="+mn-cs"/>
              </a:defRPr>
            </a:lvl9pPr>
          </a:lstStyle>
          <a:p>
            <a:pPr lvl="0" algn="r"/>
            <a:r>
              <a:rPr lang="en-US" dirty="0">
                <a:latin typeface="Calibri" pitchFamily="34" charset="0"/>
              </a:rPr>
              <a:t>3</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98251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14400"/>
          </a:xfrm>
          <a:ln>
            <a:noFill/>
          </a:ln>
        </p:spPr>
        <p:txBody>
          <a:bodyPr/>
          <a:lstStyle/>
          <a:p>
            <a:r>
              <a:rPr lang="en-US" sz="2800" cap="none" dirty="0" smtClean="0"/>
              <a:t>GIS Variables for Specific Research Questions</a:t>
            </a:r>
          </a:p>
        </p:txBody>
      </p:sp>
      <p:sp>
        <p:nvSpPr>
          <p:cNvPr id="24578" name="Text Placeholder 2"/>
          <p:cNvSpPr>
            <a:spLocks noGrp="1"/>
          </p:cNvSpPr>
          <p:nvPr>
            <p:ph type="body" idx="1"/>
          </p:nvPr>
        </p:nvSpPr>
        <p:spPr>
          <a:xfrm>
            <a:off x="457200" y="1143000"/>
            <a:ext cx="8305800" cy="4876800"/>
          </a:xfrm>
        </p:spPr>
        <p:txBody>
          <a:bodyPr anchor="t"/>
          <a:lstStyle/>
          <a:p>
            <a:r>
              <a:rPr lang="en-US" sz="2600" b="1" dirty="0" smtClean="0"/>
              <a:t>When choosing variables to collect, consider the possible research questions related to asthma that could be answered. For example:</a:t>
            </a:r>
          </a:p>
          <a:p>
            <a:pPr marL="914400" lvl="1" indent="-457200">
              <a:buFont typeface="Wingdings" panose="05000000000000000000" pitchFamily="2" charset="2"/>
              <a:buChar char="v"/>
            </a:pPr>
            <a:r>
              <a:rPr lang="en-US" sz="2200" dirty="0" smtClean="0"/>
              <a:t>Does weather play a role in the incidence or severity of asthma events? If so, what components of weather should we look at?</a:t>
            </a:r>
          </a:p>
          <a:p>
            <a:pPr lvl="1"/>
            <a:endParaRPr lang="en-US" sz="900" dirty="0" smtClean="0"/>
          </a:p>
          <a:p>
            <a:pPr marL="914400" lvl="1" indent="-457200">
              <a:buFont typeface="Wingdings" panose="05000000000000000000" pitchFamily="2" charset="2"/>
              <a:buChar char="v"/>
            </a:pPr>
            <a:r>
              <a:rPr lang="en-US" sz="2200" dirty="0" smtClean="0"/>
              <a:t>What environmental allergens could be collected via GIS research? </a:t>
            </a:r>
          </a:p>
          <a:p>
            <a:pPr lvl="1"/>
            <a:endParaRPr lang="en-US" sz="900" dirty="0" smtClean="0"/>
          </a:p>
          <a:p>
            <a:pPr marL="914400" lvl="1" indent="-457200">
              <a:buFont typeface="Wingdings" panose="05000000000000000000" pitchFamily="2" charset="2"/>
              <a:buChar char="v"/>
            </a:pPr>
            <a:r>
              <a:rPr lang="en-US" sz="2200" dirty="0" smtClean="0"/>
              <a:t>Do social events in a person’s life influence asthma severity? For example, divorce, abuse, death in family?</a:t>
            </a:r>
          </a:p>
          <a:p>
            <a:pPr lvl="1"/>
            <a:endParaRPr lang="en-US" sz="900" dirty="0" smtClean="0"/>
          </a:p>
          <a:p>
            <a:pPr marL="914400" lvl="1" indent="-457200">
              <a:buFont typeface="Wingdings" panose="05000000000000000000" pitchFamily="2" charset="2"/>
              <a:buChar char="v"/>
            </a:pPr>
            <a:r>
              <a:rPr lang="en-US" sz="2200" dirty="0" smtClean="0"/>
              <a:t>Does food/nutrient intake, sun exposure (vitamin D) effect asthma outcomes? What about exercise and physical fitness?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2542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609600" y="381000"/>
            <a:ext cx="8001000" cy="6400800"/>
          </a:xfrm>
          <a:prstGeom prst="rect">
            <a:avLst/>
          </a:prstGeom>
          <a:noFill/>
          <a:ln w="9525">
            <a:noFill/>
            <a:miter lim="800000"/>
            <a:headEnd/>
            <a:tailEnd/>
          </a:ln>
        </p:spPr>
      </p:pic>
      <p:sp>
        <p:nvSpPr>
          <p:cNvPr id="2" name="Title 1"/>
          <p:cNvSpPr>
            <a:spLocks noGrp="1"/>
          </p:cNvSpPr>
          <p:nvPr>
            <p:ph type="ctrTitle"/>
          </p:nvPr>
        </p:nvSpPr>
        <p:spPr>
          <a:xfrm>
            <a:off x="685800" y="-1066800"/>
            <a:ext cx="7772400" cy="1470025"/>
          </a:xfrm>
        </p:spPr>
        <p:txBody>
          <a:bodyPr>
            <a:normAutofit/>
          </a:bodyPr>
          <a:lstStyle/>
          <a:p>
            <a:r>
              <a:rPr lang="en-US" sz="2000" dirty="0" smtClean="0"/>
              <a:t>Geocoding results</a:t>
            </a:r>
            <a:endParaRPr lang="en-US" sz="2000" dirty="0"/>
          </a:p>
        </p:txBody>
      </p:sp>
    </p:spTree>
    <p:extLst>
      <p:ext uri="{BB962C8B-B14F-4D97-AF65-F5344CB8AC3E}">
        <p14:creationId xmlns:p14="http://schemas.microsoft.com/office/powerpoint/2010/main" val="15347680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09600"/>
            <a:ext cx="7772400" cy="4572000"/>
          </a:xfrm>
        </p:spPr>
        <p:txBody>
          <a:bodyPr/>
          <a:lstStyle/>
          <a:p>
            <a:r>
              <a:rPr lang="en-US" dirty="0"/>
              <a:t>1. Geocoding Statistics</a:t>
            </a:r>
            <a:endParaRPr lang="en-US" dirty="0" smtClean="0"/>
          </a:p>
          <a:p>
            <a:endParaRPr lang="en-US" sz="1800" dirty="0"/>
          </a:p>
          <a:p>
            <a:r>
              <a:rPr lang="en-US" sz="1800" dirty="0" smtClean="0"/>
              <a:t>1,075 BELT subject addresses were geocoded to street address locations.  Summaries by Region listed below.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301356587"/>
              </p:ext>
            </p:extLst>
          </p:nvPr>
        </p:nvGraphicFramePr>
        <p:xfrm>
          <a:off x="914401" y="2311158"/>
          <a:ext cx="7162799" cy="3099042"/>
        </p:xfrm>
        <a:graphic>
          <a:graphicData uri="http://schemas.openxmlformats.org/drawingml/2006/table">
            <a:tbl>
              <a:tblPr/>
              <a:tblGrid>
                <a:gridCol w="2286000"/>
                <a:gridCol w="1122908"/>
                <a:gridCol w="629692"/>
                <a:gridCol w="2286000"/>
                <a:gridCol w="838199"/>
              </a:tblGrid>
              <a:tr h="544437">
                <a:tc>
                  <a:txBody>
                    <a:bodyPr/>
                    <a:lstStyle/>
                    <a:p>
                      <a:pPr algn="l" fontAlgn="b"/>
                      <a:r>
                        <a:rPr lang="en-US" sz="1600" b="0" i="0" u="none" strike="noStrike" dirty="0">
                          <a:solidFill>
                            <a:srgbClr val="000000"/>
                          </a:solidFill>
                          <a:effectLst/>
                          <a:latin typeface="Calibri"/>
                        </a:rPr>
                        <a:t>Region</a:t>
                      </a:r>
                    </a:p>
                  </a:txBody>
                  <a:tcPr marL="9525" marR="9525" marT="9525" marB="0" anchor="b">
                    <a:lnL>
                      <a:noFill/>
                    </a:lnL>
                    <a:lnR>
                      <a:noFill/>
                    </a:lnR>
                    <a:lnT>
                      <a:noFill/>
                    </a:lnT>
                    <a:lnB>
                      <a:noFill/>
                    </a:lnB>
                  </a:tcPr>
                </a:tc>
                <a:tc gridSpan="2">
                  <a:txBody>
                    <a:bodyPr/>
                    <a:lstStyle/>
                    <a:p>
                      <a:pPr algn="l" fontAlgn="b"/>
                      <a:r>
                        <a:rPr lang="en-US" sz="1600" b="0" i="0" u="none" strike="noStrike" dirty="0">
                          <a:solidFill>
                            <a:srgbClr val="000000"/>
                          </a:solidFill>
                          <a:effectLst/>
                          <a:latin typeface="Calibri"/>
                        </a:rPr>
                        <a:t>Count</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600" b="0" i="0" u="none" strike="noStrike" dirty="0">
                          <a:solidFill>
                            <a:srgbClr val="000000"/>
                          </a:solidFill>
                          <a:effectLst/>
                          <a:latin typeface="Calibri"/>
                        </a:rPr>
                        <a:t>Region</a:t>
                      </a:r>
                    </a:p>
                  </a:txBody>
                  <a:tcPr marL="9525" marR="9525" marT="9525" marB="0" anchor="b">
                    <a:lnL>
                      <a:noFill/>
                    </a:lnL>
                    <a:lnR>
                      <a:noFill/>
                    </a:lnR>
                    <a:lnT>
                      <a:noFill/>
                    </a:lnT>
                    <a:lnB>
                      <a:noFill/>
                    </a:lnB>
                  </a:tcPr>
                </a:tc>
                <a:tc>
                  <a:txBody>
                    <a:bodyPr/>
                    <a:lstStyle/>
                    <a:p>
                      <a:pPr algn="l" fontAlgn="b"/>
                      <a:r>
                        <a:rPr lang="en-US" sz="1600" b="0" i="0" u="none" strike="noStrike" dirty="0">
                          <a:solidFill>
                            <a:srgbClr val="000000"/>
                          </a:solidFill>
                          <a:effectLst/>
                          <a:latin typeface="Calibri"/>
                        </a:rPr>
                        <a:t>Count</a:t>
                      </a:r>
                    </a:p>
                  </a:txBody>
                  <a:tcPr marL="9525" marR="9525" marT="9525" marB="0" anchor="b">
                    <a:lnL>
                      <a:noFill/>
                    </a:lnL>
                    <a:lnR>
                      <a:noFill/>
                    </a:lnR>
                    <a:lnT>
                      <a:noFill/>
                    </a:lnT>
                    <a:lnB>
                      <a:noFill/>
                    </a:lnB>
                  </a:tcPr>
                </a:tc>
              </a:tr>
              <a:tr h="237745">
                <a:tc>
                  <a:txBody>
                    <a:bodyPr/>
                    <a:lstStyle/>
                    <a:p>
                      <a:pPr algn="l" fontAlgn="b"/>
                      <a:r>
                        <a:rPr lang="en-US" sz="1800" b="0" i="0" u="none" strike="noStrike" dirty="0">
                          <a:solidFill>
                            <a:srgbClr val="000000"/>
                          </a:solidFill>
                          <a:effectLst/>
                          <a:latin typeface="Calibri"/>
                        </a:rPr>
                        <a:t>Miami, FL</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162</a:t>
                      </a:r>
                    </a:p>
                  </a:txBody>
                  <a:tcPr marL="9525" marR="9525" marT="9525" marB="0" anchor="b">
                    <a:lnL>
                      <a:noFill/>
                    </a:lnL>
                    <a:lnR>
                      <a:noFill/>
                    </a:lnR>
                    <a:lnT>
                      <a:noFill/>
                    </a:lnT>
                    <a:lnB>
                      <a:noFill/>
                    </a:lnB>
                  </a:tcPr>
                </a:tc>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Chicago, IL</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63</a:t>
                      </a:r>
                    </a:p>
                  </a:txBody>
                  <a:tcPr marL="9525" marR="9525" marT="9525" marB="0" anchor="b">
                    <a:lnL>
                      <a:noFill/>
                    </a:lnL>
                    <a:lnR>
                      <a:noFill/>
                    </a:lnR>
                    <a:lnT>
                      <a:noFill/>
                    </a:lnT>
                    <a:lnB>
                      <a:noFill/>
                    </a:lnB>
                  </a:tcPr>
                </a:tc>
              </a:tr>
              <a:tr h="237745">
                <a:tc>
                  <a:txBody>
                    <a:bodyPr/>
                    <a:lstStyle/>
                    <a:p>
                      <a:pPr algn="l" fontAlgn="b"/>
                      <a:r>
                        <a:rPr lang="en-US" sz="1800" b="0" i="0" u="none" strike="noStrike" dirty="0">
                          <a:solidFill>
                            <a:srgbClr val="000000"/>
                          </a:solidFill>
                          <a:effectLst/>
                          <a:latin typeface="Calibri"/>
                        </a:rPr>
                        <a:t>Kansas City, MO</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118</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Dayton, OH</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50</a:t>
                      </a:r>
                    </a:p>
                  </a:txBody>
                  <a:tcPr marL="9525" marR="9525" marT="9525" marB="0" anchor="b">
                    <a:lnL>
                      <a:noFill/>
                    </a:lnL>
                    <a:lnR>
                      <a:noFill/>
                    </a:lnR>
                    <a:lnT>
                      <a:noFill/>
                    </a:lnT>
                    <a:lnB>
                      <a:noFill/>
                    </a:lnB>
                  </a:tcPr>
                </a:tc>
              </a:tr>
              <a:tr h="237745">
                <a:tc>
                  <a:txBody>
                    <a:bodyPr/>
                    <a:lstStyle/>
                    <a:p>
                      <a:pPr algn="l" fontAlgn="b"/>
                      <a:r>
                        <a:rPr lang="en-US" sz="1800" b="0" i="0" u="none" strike="noStrike" dirty="0" err="1">
                          <a:solidFill>
                            <a:srgbClr val="000000"/>
                          </a:solidFill>
                          <a:effectLst/>
                          <a:latin typeface="Calibri"/>
                        </a:rPr>
                        <a:t>Gainsville</a:t>
                      </a:r>
                      <a:r>
                        <a:rPr lang="en-US" sz="1800" b="0" i="0" u="none" strike="noStrike" dirty="0">
                          <a:solidFill>
                            <a:srgbClr val="000000"/>
                          </a:solidFill>
                          <a:effectLst/>
                          <a:latin typeface="Calibri"/>
                        </a:rPr>
                        <a:t>, FL</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107</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Beaufort County, SC</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38</a:t>
                      </a:r>
                    </a:p>
                  </a:txBody>
                  <a:tcPr marL="9525" marR="9525" marT="9525" marB="0" anchor="b">
                    <a:lnL>
                      <a:noFill/>
                    </a:lnL>
                    <a:lnR>
                      <a:noFill/>
                    </a:lnR>
                    <a:lnT>
                      <a:noFill/>
                    </a:lnT>
                    <a:lnB>
                      <a:noFill/>
                    </a:lnB>
                  </a:tcPr>
                </a:tc>
              </a:tr>
              <a:tr h="237745">
                <a:tc>
                  <a:txBody>
                    <a:bodyPr/>
                    <a:lstStyle/>
                    <a:p>
                      <a:pPr algn="l" fontAlgn="b"/>
                      <a:r>
                        <a:rPr lang="en-US" sz="1800" b="0" i="0" u="none" strike="noStrike">
                          <a:solidFill>
                            <a:srgbClr val="000000"/>
                          </a:solidFill>
                          <a:effectLst/>
                          <a:latin typeface="Calibri"/>
                        </a:rPr>
                        <a:t>New York, NY</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101</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Jackson, MS</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35</a:t>
                      </a:r>
                    </a:p>
                  </a:txBody>
                  <a:tcPr marL="9525" marR="9525" marT="9525" marB="0" anchor="b">
                    <a:lnL>
                      <a:noFill/>
                    </a:lnL>
                    <a:lnR>
                      <a:noFill/>
                    </a:lnR>
                    <a:lnT>
                      <a:noFill/>
                    </a:lnT>
                    <a:lnB>
                      <a:noFill/>
                    </a:lnB>
                  </a:tcPr>
                </a:tc>
              </a:tr>
              <a:tr h="237745">
                <a:tc>
                  <a:txBody>
                    <a:bodyPr/>
                    <a:lstStyle/>
                    <a:p>
                      <a:pPr algn="l" fontAlgn="b"/>
                      <a:r>
                        <a:rPr lang="en-US" sz="1800" b="0" i="0" u="none" strike="noStrike">
                          <a:solidFill>
                            <a:srgbClr val="000000"/>
                          </a:solidFill>
                          <a:effectLst/>
                          <a:latin typeface="Calibri"/>
                        </a:rPr>
                        <a:t>Atlanta, GA</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100</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Southwest Georgia</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26</a:t>
                      </a:r>
                    </a:p>
                  </a:txBody>
                  <a:tcPr marL="9525" marR="9525" marT="9525" marB="0" anchor="b">
                    <a:lnL>
                      <a:noFill/>
                    </a:lnL>
                    <a:lnR>
                      <a:noFill/>
                    </a:lnR>
                    <a:lnT>
                      <a:noFill/>
                    </a:lnT>
                    <a:lnB>
                      <a:noFill/>
                    </a:lnB>
                  </a:tcPr>
                </a:tc>
              </a:tr>
              <a:tr h="237745">
                <a:tc>
                  <a:txBody>
                    <a:bodyPr/>
                    <a:lstStyle/>
                    <a:p>
                      <a:pPr algn="l" fontAlgn="b"/>
                      <a:r>
                        <a:rPr lang="en-US" sz="1800" b="0" i="0" u="none" strike="noStrike">
                          <a:solidFill>
                            <a:srgbClr val="000000"/>
                          </a:solidFill>
                          <a:effectLst/>
                          <a:latin typeface="Calibri"/>
                        </a:rPr>
                        <a:t>Memphis, TN</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86</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Galveston-Houston, TX</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22</a:t>
                      </a:r>
                    </a:p>
                  </a:txBody>
                  <a:tcPr marL="9525" marR="9525" marT="9525" marB="0" anchor="b">
                    <a:lnL>
                      <a:noFill/>
                    </a:lnL>
                    <a:lnR>
                      <a:noFill/>
                    </a:lnR>
                    <a:lnT>
                      <a:noFill/>
                    </a:lnT>
                    <a:lnB>
                      <a:noFill/>
                    </a:lnB>
                  </a:tcPr>
                </a:tc>
              </a:tr>
              <a:tr h="237745">
                <a:tc>
                  <a:txBody>
                    <a:bodyPr/>
                    <a:lstStyle/>
                    <a:p>
                      <a:pPr algn="l" fontAlgn="b"/>
                      <a:r>
                        <a:rPr lang="en-US" sz="1800" b="0" i="0" u="none" strike="noStrike">
                          <a:solidFill>
                            <a:srgbClr val="000000"/>
                          </a:solidFill>
                          <a:effectLst/>
                          <a:latin typeface="Calibri"/>
                        </a:rPr>
                        <a:t>Cleveland-Toledo, OH</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78</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Birmingnam, AL</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19</a:t>
                      </a:r>
                    </a:p>
                  </a:txBody>
                  <a:tcPr marL="9525" marR="9525" marT="9525" marB="0" anchor="b">
                    <a:lnL>
                      <a:noFill/>
                    </a:lnL>
                    <a:lnR>
                      <a:noFill/>
                    </a:lnR>
                    <a:lnT>
                      <a:noFill/>
                    </a:lnT>
                    <a:lnB>
                      <a:noFill/>
                    </a:lnB>
                  </a:tcPr>
                </a:tc>
              </a:tr>
              <a:tr h="237745">
                <a:tc>
                  <a:txBody>
                    <a:bodyPr/>
                    <a:lstStyle/>
                    <a:p>
                      <a:pPr algn="l" fontAlgn="b"/>
                      <a:r>
                        <a:rPr lang="en-US" sz="1800" b="0" i="0" u="none" strike="noStrike">
                          <a:solidFill>
                            <a:srgbClr val="000000"/>
                          </a:solidFill>
                          <a:effectLst/>
                          <a:latin typeface="Calibri"/>
                        </a:rPr>
                        <a:t>Boston, MA</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67</a:t>
                      </a: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Buffalo, NY</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2</a:t>
                      </a:r>
                    </a:p>
                  </a:txBody>
                  <a:tcPr marL="9525" marR="9525" marT="9525" marB="0" anchor="b">
                    <a:lnL>
                      <a:noFill/>
                    </a:lnL>
                    <a:lnR>
                      <a:noFill/>
                    </a:lnR>
                    <a:lnT>
                      <a:noFill/>
                    </a:lnT>
                    <a:lnB>
                      <a:noFill/>
                    </a:lnB>
                  </a:tcPr>
                </a:tc>
              </a:tr>
              <a:tr h="237745">
                <a:tc>
                  <a:txBody>
                    <a:bodyPr/>
                    <a:lstStyle/>
                    <a:p>
                      <a:pPr algn="l" fontAlgn="b"/>
                      <a:endParaRPr lang="en-US" sz="18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endParaRPr lang="en-US" sz="1800" b="0" i="0" u="none" strike="noStrike">
                        <a:solidFill>
                          <a:srgbClr val="000000"/>
                        </a:solidFill>
                        <a:effectLst/>
                        <a:latin typeface="Calibri"/>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rPr>
                        <a:t>Richmond, VA</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a:rPr>
                        <a:t>1</a:t>
                      </a:r>
                    </a:p>
                  </a:txBody>
                  <a:tcPr marL="9525" marR="9525" marT="9525" marB="0" anchor="b">
                    <a:lnL>
                      <a:noFill/>
                    </a:lnL>
                    <a:lnR>
                      <a:noFill/>
                    </a:lnR>
                    <a:lnT>
                      <a:noFill/>
                    </a:lnT>
                    <a:lnB>
                      <a:noFill/>
                    </a:lnB>
                  </a:tcPr>
                </a:tc>
              </a:tr>
            </a:tbl>
          </a:graphicData>
        </a:graphic>
      </p:graphicFrame>
      <p:sp>
        <p:nvSpPr>
          <p:cNvPr id="5" name="Rectangle 4"/>
          <p:cNvSpPr/>
          <p:nvPr/>
        </p:nvSpPr>
        <p:spPr>
          <a:xfrm>
            <a:off x="8422842" y="6091535"/>
            <a:ext cx="340158" cy="461665"/>
          </a:xfrm>
          <a:prstGeom prst="rect">
            <a:avLst/>
          </a:prstGeom>
        </p:spPr>
        <p:txBody>
          <a:bodyPr wrap="none">
            <a:spAutoFit/>
          </a:bodyPr>
          <a:lstStyle>
            <a:defPPr>
              <a:defRPr lang="en-US"/>
            </a:defPPr>
            <a:lvl1pPr algn="l" rtl="0" fontAlgn="base">
              <a:spcBef>
                <a:spcPct val="0"/>
              </a:spcBef>
              <a:spcAft>
                <a:spcPct val="0"/>
              </a:spcAft>
              <a:defRPr sz="2400" b="1" kern="1200">
                <a:solidFill>
                  <a:schemeClr val="tx1"/>
                </a:solidFill>
                <a:latin typeface="SolexRegular"/>
                <a:ea typeface="+mn-ea"/>
                <a:cs typeface="+mn-cs"/>
              </a:defRPr>
            </a:lvl1pPr>
            <a:lvl2pPr marL="457200" algn="l" rtl="0" fontAlgn="base">
              <a:spcBef>
                <a:spcPct val="0"/>
              </a:spcBef>
              <a:spcAft>
                <a:spcPct val="0"/>
              </a:spcAft>
              <a:defRPr sz="2400" b="1" kern="1200">
                <a:solidFill>
                  <a:schemeClr val="tx1"/>
                </a:solidFill>
                <a:latin typeface="SolexRegular"/>
                <a:ea typeface="+mn-ea"/>
                <a:cs typeface="+mn-cs"/>
              </a:defRPr>
            </a:lvl2pPr>
            <a:lvl3pPr marL="914400" algn="l" rtl="0" fontAlgn="base">
              <a:spcBef>
                <a:spcPct val="0"/>
              </a:spcBef>
              <a:spcAft>
                <a:spcPct val="0"/>
              </a:spcAft>
              <a:defRPr sz="2400" b="1" kern="1200">
                <a:solidFill>
                  <a:schemeClr val="tx1"/>
                </a:solidFill>
                <a:latin typeface="SolexRegular"/>
                <a:ea typeface="+mn-ea"/>
                <a:cs typeface="+mn-cs"/>
              </a:defRPr>
            </a:lvl3pPr>
            <a:lvl4pPr marL="1371600" algn="l" rtl="0" fontAlgn="base">
              <a:spcBef>
                <a:spcPct val="0"/>
              </a:spcBef>
              <a:spcAft>
                <a:spcPct val="0"/>
              </a:spcAft>
              <a:defRPr sz="2400" b="1" kern="1200">
                <a:solidFill>
                  <a:schemeClr val="tx1"/>
                </a:solidFill>
                <a:latin typeface="SolexRegular"/>
                <a:ea typeface="+mn-ea"/>
                <a:cs typeface="+mn-cs"/>
              </a:defRPr>
            </a:lvl4pPr>
            <a:lvl5pPr marL="1828800" algn="l" rtl="0" fontAlgn="base">
              <a:spcBef>
                <a:spcPct val="0"/>
              </a:spcBef>
              <a:spcAft>
                <a:spcPct val="0"/>
              </a:spcAft>
              <a:defRPr sz="2400" b="1" kern="1200">
                <a:solidFill>
                  <a:schemeClr val="tx1"/>
                </a:solidFill>
                <a:latin typeface="SolexRegular"/>
                <a:ea typeface="+mn-ea"/>
                <a:cs typeface="+mn-cs"/>
              </a:defRPr>
            </a:lvl5pPr>
            <a:lvl6pPr marL="2286000" algn="l" defTabSz="914400" rtl="0" eaLnBrk="1" latinLnBrk="0" hangingPunct="1">
              <a:defRPr sz="2400" b="1" kern="1200">
                <a:solidFill>
                  <a:schemeClr val="tx1"/>
                </a:solidFill>
                <a:latin typeface="SolexRegular"/>
                <a:ea typeface="+mn-ea"/>
                <a:cs typeface="+mn-cs"/>
              </a:defRPr>
            </a:lvl6pPr>
            <a:lvl7pPr marL="2743200" algn="l" defTabSz="914400" rtl="0" eaLnBrk="1" latinLnBrk="0" hangingPunct="1">
              <a:defRPr sz="2400" b="1" kern="1200">
                <a:solidFill>
                  <a:schemeClr val="tx1"/>
                </a:solidFill>
                <a:latin typeface="SolexRegular"/>
                <a:ea typeface="+mn-ea"/>
                <a:cs typeface="+mn-cs"/>
              </a:defRPr>
            </a:lvl7pPr>
            <a:lvl8pPr marL="3200400" algn="l" defTabSz="914400" rtl="0" eaLnBrk="1" latinLnBrk="0" hangingPunct="1">
              <a:defRPr sz="2400" b="1" kern="1200">
                <a:solidFill>
                  <a:schemeClr val="tx1"/>
                </a:solidFill>
                <a:latin typeface="SolexRegular"/>
                <a:ea typeface="+mn-ea"/>
                <a:cs typeface="+mn-cs"/>
              </a:defRPr>
            </a:lvl8pPr>
            <a:lvl9pPr marL="3657600" algn="l" defTabSz="914400" rtl="0" eaLnBrk="1" latinLnBrk="0" hangingPunct="1">
              <a:defRPr sz="2400" b="1" kern="1200">
                <a:solidFill>
                  <a:schemeClr val="tx1"/>
                </a:solidFill>
                <a:latin typeface="SolexRegular"/>
                <a:ea typeface="+mn-ea"/>
                <a:cs typeface="+mn-cs"/>
              </a:defRPr>
            </a:lvl9pPr>
          </a:lstStyle>
          <a:p>
            <a:pPr lvl="0" algn="r"/>
            <a:r>
              <a:rPr lang="en-US" dirty="0">
                <a:latin typeface="Calibri" pitchFamily="34" charset="0"/>
              </a:rPr>
              <a:t>9</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7868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201" y="304800"/>
            <a:ext cx="7772400" cy="762000"/>
          </a:xfrm>
          <a:ln>
            <a:noFill/>
          </a:ln>
        </p:spPr>
        <p:txBody>
          <a:bodyPr>
            <a:normAutofit fontScale="90000"/>
          </a:bodyPr>
          <a:lstStyle/>
          <a:p>
            <a:r>
              <a:rPr lang="en-US" sz="2400" b="0" cap="none" dirty="0" smtClean="0"/>
              <a:t>Overall Geographic Distribution of PESBART address locations (1,075)</a:t>
            </a:r>
            <a:endParaRPr lang="en-US" sz="3200" cap="none" dirty="0" smtClean="0">
              <a:solidFill>
                <a:srgbClr val="FF0000"/>
              </a:solidFill>
            </a:endParaRPr>
          </a:p>
        </p:txBody>
      </p:sp>
      <p:grpSp>
        <p:nvGrpSpPr>
          <p:cNvPr id="4" name="Group 3"/>
          <p:cNvGrpSpPr/>
          <p:nvPr/>
        </p:nvGrpSpPr>
        <p:grpSpPr>
          <a:xfrm>
            <a:off x="1615262" y="1261633"/>
            <a:ext cx="6088026" cy="5586266"/>
            <a:chOff x="1608174" y="814534"/>
            <a:chExt cx="6088026" cy="5586266"/>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174" y="814534"/>
              <a:ext cx="6088026" cy="5586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a:spLocks noChangeAspect="1"/>
            </p:cNvSpPr>
            <p:nvPr/>
          </p:nvSpPr>
          <p:spPr bwMode="auto">
            <a:xfrm>
              <a:off x="5257800" y="5638800"/>
              <a:ext cx="731520" cy="73152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8" name="Oval 7"/>
            <p:cNvSpPr/>
            <p:nvPr/>
          </p:nvSpPr>
          <p:spPr bwMode="auto">
            <a:xfrm>
              <a:off x="5943600" y="1371600"/>
              <a:ext cx="533400" cy="53340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19" name="Oval 18"/>
            <p:cNvSpPr/>
            <p:nvPr/>
          </p:nvSpPr>
          <p:spPr bwMode="auto">
            <a:xfrm>
              <a:off x="3712092" y="3962400"/>
              <a:ext cx="228600" cy="22860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21" name="Oval 20"/>
            <p:cNvSpPr/>
            <p:nvPr/>
          </p:nvSpPr>
          <p:spPr bwMode="auto">
            <a:xfrm>
              <a:off x="6877493" y="3581400"/>
              <a:ext cx="533400" cy="53340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23" name="Oval 22"/>
            <p:cNvSpPr>
              <a:spLocks/>
            </p:cNvSpPr>
            <p:nvPr/>
          </p:nvSpPr>
          <p:spPr bwMode="auto">
            <a:xfrm>
              <a:off x="7165848" y="4495800"/>
              <a:ext cx="73152" cy="73151"/>
            </a:xfrm>
            <a:prstGeom prst="ellipse">
              <a:avLst/>
            </a:prstGeom>
            <a:solidFill>
              <a:srgbClr val="FB830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grpSp>
      <p:sp>
        <p:nvSpPr>
          <p:cNvPr id="24" name="Title 1"/>
          <p:cNvSpPr txBox="1">
            <a:spLocks/>
          </p:cNvSpPr>
          <p:nvPr/>
        </p:nvSpPr>
        <p:spPr bwMode="auto">
          <a:xfrm>
            <a:off x="7247860" y="4495800"/>
            <a:ext cx="7772400" cy="762000"/>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hlink"/>
                </a:solidFill>
                <a:latin typeface="+mj-lt"/>
                <a:ea typeface="+mj-ea"/>
                <a:cs typeface="+mj-cs"/>
              </a:defRPr>
            </a:lvl1pPr>
            <a:lvl2pPr algn="l" rtl="0" eaLnBrk="0" fontAlgn="base" hangingPunct="0">
              <a:spcBef>
                <a:spcPct val="0"/>
              </a:spcBef>
              <a:spcAft>
                <a:spcPct val="0"/>
              </a:spcAft>
              <a:defRPr sz="3200">
                <a:solidFill>
                  <a:schemeClr val="hlink"/>
                </a:solidFill>
                <a:latin typeface="Calibri" pitchFamily="34" charset="0"/>
              </a:defRPr>
            </a:lvl2pPr>
            <a:lvl3pPr algn="l" rtl="0" eaLnBrk="0" fontAlgn="base" hangingPunct="0">
              <a:spcBef>
                <a:spcPct val="0"/>
              </a:spcBef>
              <a:spcAft>
                <a:spcPct val="0"/>
              </a:spcAft>
              <a:defRPr sz="3200">
                <a:solidFill>
                  <a:schemeClr val="hlink"/>
                </a:solidFill>
                <a:latin typeface="Calibri" pitchFamily="34" charset="0"/>
              </a:defRPr>
            </a:lvl3pPr>
            <a:lvl4pPr algn="l" rtl="0" eaLnBrk="0" fontAlgn="base" hangingPunct="0">
              <a:spcBef>
                <a:spcPct val="0"/>
              </a:spcBef>
              <a:spcAft>
                <a:spcPct val="0"/>
              </a:spcAft>
              <a:defRPr sz="3200">
                <a:solidFill>
                  <a:schemeClr val="hlink"/>
                </a:solidFill>
                <a:latin typeface="Calibri" pitchFamily="34" charset="0"/>
              </a:defRPr>
            </a:lvl4pPr>
            <a:lvl5pPr algn="l" rtl="0" eaLnBrk="0" fontAlgn="base" hangingPunct="0">
              <a:spcBef>
                <a:spcPct val="0"/>
              </a:spcBef>
              <a:spcAft>
                <a:spcPct val="0"/>
              </a:spcAft>
              <a:defRPr sz="3200">
                <a:solidFill>
                  <a:schemeClr val="hlink"/>
                </a:solidFill>
                <a:latin typeface="Calibri" pitchFamily="34" charset="0"/>
              </a:defRPr>
            </a:lvl5pPr>
            <a:lvl6pPr marL="457200" algn="l" rtl="0" eaLnBrk="0" fontAlgn="base" hangingPunct="0">
              <a:spcBef>
                <a:spcPct val="0"/>
              </a:spcBef>
              <a:spcAft>
                <a:spcPct val="0"/>
              </a:spcAft>
              <a:defRPr sz="3200">
                <a:solidFill>
                  <a:schemeClr val="hlink"/>
                </a:solidFill>
                <a:latin typeface="SolexMedium" pitchFamily="18" charset="0"/>
              </a:defRPr>
            </a:lvl6pPr>
            <a:lvl7pPr marL="914400" algn="l" rtl="0" eaLnBrk="0" fontAlgn="base" hangingPunct="0">
              <a:spcBef>
                <a:spcPct val="0"/>
              </a:spcBef>
              <a:spcAft>
                <a:spcPct val="0"/>
              </a:spcAft>
              <a:defRPr sz="3200">
                <a:solidFill>
                  <a:schemeClr val="hlink"/>
                </a:solidFill>
                <a:latin typeface="SolexMedium" pitchFamily="18" charset="0"/>
              </a:defRPr>
            </a:lvl7pPr>
            <a:lvl8pPr marL="1371600" algn="l" rtl="0" eaLnBrk="0" fontAlgn="base" hangingPunct="0">
              <a:spcBef>
                <a:spcPct val="0"/>
              </a:spcBef>
              <a:spcAft>
                <a:spcPct val="0"/>
              </a:spcAft>
              <a:defRPr sz="3200">
                <a:solidFill>
                  <a:schemeClr val="hlink"/>
                </a:solidFill>
                <a:latin typeface="SolexMedium" pitchFamily="18" charset="0"/>
              </a:defRPr>
            </a:lvl8pPr>
            <a:lvl9pPr marL="1828800" algn="l" rtl="0" eaLnBrk="0" fontAlgn="base" hangingPunct="0">
              <a:spcBef>
                <a:spcPct val="0"/>
              </a:spcBef>
              <a:spcAft>
                <a:spcPct val="0"/>
              </a:spcAft>
              <a:defRPr sz="3200">
                <a:solidFill>
                  <a:schemeClr val="hlink"/>
                </a:solidFill>
                <a:latin typeface="SolexMedium" pitchFamily="18" charset="0"/>
              </a:defRPr>
            </a:lvl9pPr>
          </a:lstStyle>
          <a:p>
            <a:r>
              <a:rPr lang="en-US" sz="1800" b="0" kern="0" cap="none" dirty="0" smtClean="0">
                <a:solidFill>
                  <a:schemeClr val="bg1">
                    <a:lumMod val="50000"/>
                  </a:schemeClr>
                </a:solidFill>
              </a:rPr>
              <a:t>50</a:t>
            </a:r>
          </a:p>
          <a:p>
            <a:r>
              <a:rPr lang="en-US" sz="1800" b="0" kern="0" cap="none" dirty="0">
                <a:solidFill>
                  <a:schemeClr val="bg1">
                    <a:lumMod val="50000"/>
                  </a:schemeClr>
                </a:solidFill>
              </a:rPr>
              <a:t>1</a:t>
            </a:r>
            <a:endParaRPr lang="en-US" sz="2400" kern="0" cap="none" dirty="0" smtClean="0">
              <a:solidFill>
                <a:schemeClr val="bg1">
                  <a:lumMod val="50000"/>
                </a:schemeClr>
              </a:solidFill>
            </a:endParaRPr>
          </a:p>
        </p:txBody>
      </p:sp>
      <p:sp>
        <p:nvSpPr>
          <p:cNvPr id="26" name="Oval 25"/>
          <p:cNvSpPr>
            <a:spLocks noChangeAspect="1"/>
          </p:cNvSpPr>
          <p:nvPr/>
        </p:nvSpPr>
        <p:spPr bwMode="auto">
          <a:xfrm>
            <a:off x="6477000" y="1410435"/>
            <a:ext cx="357378" cy="357378"/>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28" name="Oval 27"/>
          <p:cNvSpPr>
            <a:spLocks noChangeAspect="1"/>
          </p:cNvSpPr>
          <p:nvPr/>
        </p:nvSpPr>
        <p:spPr bwMode="auto">
          <a:xfrm>
            <a:off x="3276600" y="2157222"/>
            <a:ext cx="357378" cy="357378"/>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29" name="Oval 28"/>
          <p:cNvSpPr>
            <a:spLocks noChangeAspect="1"/>
          </p:cNvSpPr>
          <p:nvPr/>
        </p:nvSpPr>
        <p:spPr bwMode="auto">
          <a:xfrm>
            <a:off x="4334981" y="2095500"/>
            <a:ext cx="416052" cy="416052"/>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0" name="Oval 29"/>
          <p:cNvSpPr>
            <a:spLocks noChangeAspect="1"/>
          </p:cNvSpPr>
          <p:nvPr/>
        </p:nvSpPr>
        <p:spPr bwMode="auto">
          <a:xfrm>
            <a:off x="4038600" y="2667000"/>
            <a:ext cx="266700" cy="26670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1" name="Oval 30"/>
          <p:cNvSpPr>
            <a:spLocks noChangeAspect="1"/>
          </p:cNvSpPr>
          <p:nvPr/>
        </p:nvSpPr>
        <p:spPr bwMode="auto">
          <a:xfrm>
            <a:off x="1752600" y="2875788"/>
            <a:ext cx="629412" cy="629412"/>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2" name="Oval 31"/>
          <p:cNvSpPr>
            <a:spLocks noChangeAspect="1"/>
          </p:cNvSpPr>
          <p:nvPr/>
        </p:nvSpPr>
        <p:spPr bwMode="auto">
          <a:xfrm>
            <a:off x="2856738" y="3967078"/>
            <a:ext cx="458724" cy="458724"/>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3" name="Oval 32"/>
          <p:cNvSpPr/>
          <p:nvPr/>
        </p:nvSpPr>
        <p:spPr bwMode="auto">
          <a:xfrm>
            <a:off x="4118787" y="4114800"/>
            <a:ext cx="533400" cy="53340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4" name="Oval 33"/>
          <p:cNvSpPr>
            <a:spLocks noChangeAspect="1"/>
          </p:cNvSpPr>
          <p:nvPr/>
        </p:nvSpPr>
        <p:spPr bwMode="auto">
          <a:xfrm>
            <a:off x="2992755" y="4743450"/>
            <a:ext cx="186690" cy="18669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6" name="Oval 35"/>
          <p:cNvSpPr>
            <a:spLocks noChangeAspect="1"/>
          </p:cNvSpPr>
          <p:nvPr/>
        </p:nvSpPr>
        <p:spPr bwMode="auto">
          <a:xfrm>
            <a:off x="4719197" y="5181600"/>
            <a:ext cx="570738" cy="570738"/>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7" name="Oval 36"/>
          <p:cNvSpPr>
            <a:spLocks noChangeAspect="1"/>
          </p:cNvSpPr>
          <p:nvPr/>
        </p:nvSpPr>
        <p:spPr bwMode="auto">
          <a:xfrm>
            <a:off x="5109447" y="4572000"/>
            <a:ext cx="186690" cy="18669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8" name="Oval 37"/>
          <p:cNvSpPr>
            <a:spLocks noChangeAspect="1"/>
          </p:cNvSpPr>
          <p:nvPr/>
        </p:nvSpPr>
        <p:spPr bwMode="auto">
          <a:xfrm>
            <a:off x="7039586" y="4610100"/>
            <a:ext cx="266700" cy="266700"/>
          </a:xfrm>
          <a:prstGeom prst="ellipse">
            <a:avLst/>
          </a:prstGeom>
          <a:solidFill>
            <a:srgbClr val="FB830B">
              <a:alpha val="22000"/>
            </a:srgbClr>
          </a:solidFill>
          <a:ln w="9525" cap="flat" cmpd="sng" algn="ctr">
            <a:solidFill>
              <a:schemeClr va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SolexRegular" pitchFamily="18" charset="0"/>
            </a:endParaRPr>
          </a:p>
        </p:txBody>
      </p:sp>
      <p:sp>
        <p:nvSpPr>
          <p:cNvPr id="39" name="Title 1"/>
          <p:cNvSpPr txBox="1">
            <a:spLocks/>
          </p:cNvSpPr>
          <p:nvPr/>
        </p:nvSpPr>
        <p:spPr bwMode="auto">
          <a:xfrm>
            <a:off x="6884581" y="4054766"/>
            <a:ext cx="7772400" cy="762000"/>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hlink"/>
                </a:solidFill>
                <a:latin typeface="+mj-lt"/>
                <a:ea typeface="+mj-ea"/>
                <a:cs typeface="+mj-cs"/>
              </a:defRPr>
            </a:lvl1pPr>
            <a:lvl2pPr algn="l" rtl="0" eaLnBrk="0" fontAlgn="base" hangingPunct="0">
              <a:spcBef>
                <a:spcPct val="0"/>
              </a:spcBef>
              <a:spcAft>
                <a:spcPct val="0"/>
              </a:spcAft>
              <a:defRPr sz="3200">
                <a:solidFill>
                  <a:schemeClr val="hlink"/>
                </a:solidFill>
                <a:latin typeface="Calibri" pitchFamily="34" charset="0"/>
              </a:defRPr>
            </a:lvl2pPr>
            <a:lvl3pPr algn="l" rtl="0" eaLnBrk="0" fontAlgn="base" hangingPunct="0">
              <a:spcBef>
                <a:spcPct val="0"/>
              </a:spcBef>
              <a:spcAft>
                <a:spcPct val="0"/>
              </a:spcAft>
              <a:defRPr sz="3200">
                <a:solidFill>
                  <a:schemeClr val="hlink"/>
                </a:solidFill>
                <a:latin typeface="Calibri" pitchFamily="34" charset="0"/>
              </a:defRPr>
            </a:lvl3pPr>
            <a:lvl4pPr algn="l" rtl="0" eaLnBrk="0" fontAlgn="base" hangingPunct="0">
              <a:spcBef>
                <a:spcPct val="0"/>
              </a:spcBef>
              <a:spcAft>
                <a:spcPct val="0"/>
              </a:spcAft>
              <a:defRPr sz="3200">
                <a:solidFill>
                  <a:schemeClr val="hlink"/>
                </a:solidFill>
                <a:latin typeface="Calibri" pitchFamily="34" charset="0"/>
              </a:defRPr>
            </a:lvl4pPr>
            <a:lvl5pPr algn="l" rtl="0" eaLnBrk="0" fontAlgn="base" hangingPunct="0">
              <a:spcBef>
                <a:spcPct val="0"/>
              </a:spcBef>
              <a:spcAft>
                <a:spcPct val="0"/>
              </a:spcAft>
              <a:defRPr sz="3200">
                <a:solidFill>
                  <a:schemeClr val="hlink"/>
                </a:solidFill>
                <a:latin typeface="Calibri" pitchFamily="34" charset="0"/>
              </a:defRPr>
            </a:lvl5pPr>
            <a:lvl6pPr marL="457200" algn="l" rtl="0" eaLnBrk="0" fontAlgn="base" hangingPunct="0">
              <a:spcBef>
                <a:spcPct val="0"/>
              </a:spcBef>
              <a:spcAft>
                <a:spcPct val="0"/>
              </a:spcAft>
              <a:defRPr sz="3200">
                <a:solidFill>
                  <a:schemeClr val="hlink"/>
                </a:solidFill>
                <a:latin typeface="SolexMedium" pitchFamily="18" charset="0"/>
              </a:defRPr>
            </a:lvl6pPr>
            <a:lvl7pPr marL="914400" algn="l" rtl="0" eaLnBrk="0" fontAlgn="base" hangingPunct="0">
              <a:spcBef>
                <a:spcPct val="0"/>
              </a:spcBef>
              <a:spcAft>
                <a:spcPct val="0"/>
              </a:spcAft>
              <a:defRPr sz="3200">
                <a:solidFill>
                  <a:schemeClr val="hlink"/>
                </a:solidFill>
                <a:latin typeface="SolexMedium" pitchFamily="18" charset="0"/>
              </a:defRPr>
            </a:lvl7pPr>
            <a:lvl8pPr marL="1371600" algn="l" rtl="0" eaLnBrk="0" fontAlgn="base" hangingPunct="0">
              <a:spcBef>
                <a:spcPct val="0"/>
              </a:spcBef>
              <a:spcAft>
                <a:spcPct val="0"/>
              </a:spcAft>
              <a:defRPr sz="3200">
                <a:solidFill>
                  <a:schemeClr val="hlink"/>
                </a:solidFill>
                <a:latin typeface="SolexMedium" pitchFamily="18" charset="0"/>
              </a:defRPr>
            </a:lvl8pPr>
            <a:lvl9pPr marL="1828800" algn="l" rtl="0" eaLnBrk="0" fontAlgn="base" hangingPunct="0">
              <a:spcBef>
                <a:spcPct val="0"/>
              </a:spcBef>
              <a:spcAft>
                <a:spcPct val="0"/>
              </a:spcAft>
              <a:defRPr sz="3200">
                <a:solidFill>
                  <a:schemeClr val="hlink"/>
                </a:solidFill>
                <a:latin typeface="SolexMedium" pitchFamily="18" charset="0"/>
              </a:defRPr>
            </a:lvl9pPr>
          </a:lstStyle>
          <a:p>
            <a:r>
              <a:rPr lang="en-US" sz="1800" b="0" kern="0" dirty="0" smtClean="0">
                <a:solidFill>
                  <a:schemeClr val="bg1">
                    <a:lumMod val="50000"/>
                  </a:schemeClr>
                </a:solidFill>
              </a:rPr>
              <a:t>100</a:t>
            </a:r>
            <a:endParaRPr lang="en-US" sz="2400" kern="0" cap="none" dirty="0" smtClean="0">
              <a:solidFill>
                <a:schemeClr val="bg1">
                  <a:lumMod val="50000"/>
                </a:schemeClr>
              </a:solidFill>
            </a:endParaRPr>
          </a:p>
        </p:txBody>
      </p:sp>
    </p:spTree>
    <p:extLst>
      <p:ext uri="{BB962C8B-B14F-4D97-AF65-F5344CB8AC3E}">
        <p14:creationId xmlns:p14="http://schemas.microsoft.com/office/powerpoint/2010/main" val="25656375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152400"/>
            <a:ext cx="8458200" cy="381000"/>
          </a:xfrm>
          <a:ln>
            <a:noFill/>
          </a:ln>
        </p:spPr>
        <p:txBody>
          <a:bodyPr>
            <a:normAutofit fontScale="90000"/>
          </a:bodyPr>
          <a:lstStyle/>
          <a:p>
            <a:r>
              <a:rPr lang="en-US" sz="2400" b="1" dirty="0" smtClean="0">
                <a:solidFill>
                  <a:schemeClr val="accent1">
                    <a:lumMod val="75000"/>
                  </a:schemeClr>
                </a:solidFill>
              </a:rPr>
              <a:t>Summary of Specific GIS variables </a:t>
            </a:r>
            <a:r>
              <a:rPr lang="en-US" sz="2400" b="1" i="1" dirty="0" smtClean="0">
                <a:solidFill>
                  <a:schemeClr val="tx1"/>
                </a:solidFill>
              </a:rPr>
              <a:t>Collected</a:t>
            </a:r>
            <a:endParaRPr lang="en-US" sz="2400" b="1" dirty="0" smtClean="0">
              <a:solidFill>
                <a:schemeClr val="accent1">
                  <a:lumMod val="75000"/>
                </a:schemeClr>
              </a:solidFill>
            </a:endParaRPr>
          </a:p>
        </p:txBody>
      </p:sp>
      <p:sp>
        <p:nvSpPr>
          <p:cNvPr id="20482" name="Content Placeholder 2"/>
          <p:cNvSpPr>
            <a:spLocks noGrp="1"/>
          </p:cNvSpPr>
          <p:nvPr>
            <p:ph idx="1"/>
          </p:nvPr>
        </p:nvSpPr>
        <p:spPr>
          <a:xfrm>
            <a:off x="685800" y="1524000"/>
            <a:ext cx="8077200" cy="4572000"/>
          </a:xfrm>
        </p:spPr>
        <p:txBody>
          <a:bodyPr/>
          <a:lstStyle/>
          <a:p>
            <a:r>
              <a:rPr lang="en-US" sz="2000" smtClean="0"/>
              <a:t>		</a:t>
            </a:r>
          </a:p>
          <a:p>
            <a:endParaRPr lang="en-US" sz="2000" smtClean="0"/>
          </a:p>
        </p:txBody>
      </p:sp>
      <p:graphicFrame>
        <p:nvGraphicFramePr>
          <p:cNvPr id="6" name="Group 19"/>
          <p:cNvGraphicFramePr>
            <a:graphicFrameLocks noGrp="1"/>
          </p:cNvGraphicFramePr>
          <p:nvPr>
            <p:extLst>
              <p:ext uri="{D42A27DB-BD31-4B8C-83A1-F6EECF244321}">
                <p14:modId xmlns:p14="http://schemas.microsoft.com/office/powerpoint/2010/main" val="3814511778"/>
              </p:ext>
            </p:extLst>
          </p:nvPr>
        </p:nvGraphicFramePr>
        <p:xfrm>
          <a:off x="685800" y="533399"/>
          <a:ext cx="8229600" cy="6705600"/>
        </p:xfrm>
        <a:graphic>
          <a:graphicData uri="http://schemas.openxmlformats.org/drawingml/2006/table">
            <a:tbl>
              <a:tblPr/>
              <a:tblGrid>
                <a:gridCol w="4114800"/>
                <a:gridCol w="4114800"/>
              </a:tblGrid>
              <a:tr h="1505858">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Air Quality</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Distance to major road</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mileage of major roads nearby</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pollen severity, AQI, Ozone, SO2, CO, NO2, PM_2.5</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distance to nearest factory, factories nearby</a:t>
                      </a:r>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Community Amenity Access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Calibri" pitchFamily="34" charset="0"/>
                          <a:ea typeface="+mn-ea"/>
                          <a:cs typeface="+mn-cs"/>
                        </a:rPr>
                        <a:t>Distance to and densities of:  Pharmacies, hospitals, subway stations, bike paths, libraries, supermarkets, athletic centers, day care centers.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62052">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Crime and Chronic Stress</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Alcohol consumption, homicides, rapes, robberies, assaults, thefts, auto thefts.</a:t>
                      </a:r>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Consumer Spending</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Prescription drugs for asthma, Vitamin D supplements, total medical expenditures, groceries, fitness, pet products, vet visits.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15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Demographic</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Educational attainment, race, age, rural/urban, household size, tenure, multiple family and single parent households.</a:t>
                      </a:r>
                    </a:p>
                    <a:p>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Economic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Unemployment, poverty, income inequality, median household income, community economic growth or decline, food stamps, delayed rent or mortgage payments.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209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Housing conditions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Peeling paint, water leaks, inadequate heating, # units occupied, age of structure, square footage, construction type, presence / lack of heating, air conditioning, gas stoves and heaters.</a:t>
                      </a:r>
                    </a:p>
                    <a:p>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smtClean="0">
                          <a:ln>
                            <a:noFill/>
                          </a:ln>
                          <a:solidFill>
                            <a:srgbClr val="FF0000"/>
                          </a:solidFill>
                          <a:effectLst/>
                          <a:latin typeface="Calibri" pitchFamily="34" charset="0"/>
                          <a:ea typeface="+mn-ea"/>
                          <a:cs typeface="+mn-cs"/>
                        </a:rPr>
                        <a:t>Weather/Environment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Temperature, precipitation, humidity, wind speed, % sunshine,  PBL, extreme weather events, NDVI.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419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7989936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zh-TW" dirty="0" smtClean="0">
                <a:ea typeface="PMingLiU" pitchFamily="18" charset="-120"/>
              </a:rPr>
              <a:t>Our mission</a:t>
            </a:r>
            <a:endParaRPr lang="en-US" dirty="0"/>
          </a:p>
        </p:txBody>
      </p:sp>
      <p:sp>
        <p:nvSpPr>
          <p:cNvPr id="133123" name="Rectangle 3"/>
          <p:cNvSpPr>
            <a:spLocks noGrp="1" noChangeArrowheads="1"/>
          </p:cNvSpPr>
          <p:nvPr>
            <p:ph type="body" idx="1"/>
          </p:nvPr>
        </p:nvSpPr>
        <p:spPr/>
        <p:txBody>
          <a:bodyPr>
            <a:noAutofit/>
          </a:bodyPr>
          <a:lstStyle/>
          <a:p>
            <a:pPr marL="0" indent="0">
              <a:lnSpc>
                <a:spcPct val="80000"/>
              </a:lnSpc>
              <a:buNone/>
            </a:pPr>
            <a:endParaRPr lang="en-US" sz="3600" dirty="0"/>
          </a:p>
          <a:p>
            <a:pPr marL="0" indent="0">
              <a:lnSpc>
                <a:spcPct val="80000"/>
              </a:lnSpc>
              <a:buNone/>
            </a:pPr>
            <a:endParaRPr lang="en-US" sz="3600" dirty="0" smtClean="0"/>
          </a:p>
          <a:p>
            <a:pPr marL="0" indent="0">
              <a:lnSpc>
                <a:spcPct val="80000"/>
              </a:lnSpc>
              <a:buNone/>
            </a:pPr>
            <a:r>
              <a:rPr lang="en-US" sz="3600" dirty="0" smtClean="0"/>
              <a:t>To support </a:t>
            </a:r>
            <a:r>
              <a:rPr lang="en-US" sz="3600" b="1" i="1" dirty="0" smtClean="0"/>
              <a:t>research</a:t>
            </a:r>
            <a:r>
              <a:rPr lang="en-US" sz="3600" dirty="0" smtClean="0"/>
              <a:t> </a:t>
            </a:r>
            <a:r>
              <a:rPr lang="en-US" sz="3600" dirty="0"/>
              <a:t>and </a:t>
            </a:r>
            <a:r>
              <a:rPr lang="en-US" sz="3600" b="1" i="1" dirty="0"/>
              <a:t>education</a:t>
            </a:r>
            <a:r>
              <a:rPr lang="en-US" sz="3600" dirty="0"/>
              <a:t> </a:t>
            </a:r>
            <a:r>
              <a:rPr lang="en-US" sz="3600" dirty="0" smtClean="0"/>
              <a:t>that relies on </a:t>
            </a:r>
            <a:r>
              <a:rPr lang="en-US" sz="3600" b="1" i="1" dirty="0"/>
              <a:t>geographic information</a:t>
            </a:r>
            <a:r>
              <a:rPr lang="en-US" sz="3600" dirty="0" smtClean="0"/>
              <a:t>.</a:t>
            </a:r>
            <a:endParaRPr lang="en-US" sz="3600" dirty="0"/>
          </a:p>
        </p:txBody>
      </p:sp>
      <p:pic>
        <p:nvPicPr>
          <p:cNvPr id="4" name="Picture 6" descr="CGA_logo_small"/>
          <p:cNvPicPr>
            <a:picLocks noChangeAspect="1" noChangeArrowheads="1"/>
          </p:cNvPicPr>
          <p:nvPr/>
        </p:nvPicPr>
        <p:blipFill>
          <a:blip r:embed="rId3"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855884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685800" y="152400"/>
            <a:ext cx="8458200" cy="381000"/>
          </a:xfrm>
          <a:ln>
            <a:noFill/>
          </a:ln>
        </p:spPr>
        <p:txBody>
          <a:bodyPr>
            <a:normAutofit fontScale="90000"/>
          </a:bodyPr>
          <a:lstStyle/>
          <a:p>
            <a:r>
              <a:rPr lang="en-US" sz="2800" b="1" dirty="0" smtClean="0">
                <a:solidFill>
                  <a:schemeClr val="accent1">
                    <a:lumMod val="75000"/>
                  </a:schemeClr>
                </a:solidFill>
              </a:rPr>
              <a:t>Specific GIS variables </a:t>
            </a:r>
            <a:r>
              <a:rPr lang="en-US" sz="2800" b="1" i="1" cap="all" dirty="0" smtClean="0">
                <a:solidFill>
                  <a:schemeClr val="accent1">
                    <a:lumMod val="25000"/>
                  </a:schemeClr>
                </a:solidFill>
              </a:rPr>
              <a:t>not</a:t>
            </a:r>
            <a:r>
              <a:rPr lang="en-US" sz="2800" b="1" dirty="0" smtClean="0">
                <a:solidFill>
                  <a:schemeClr val="accent1">
                    <a:lumMod val="75000"/>
                  </a:schemeClr>
                </a:solidFill>
              </a:rPr>
              <a:t> </a:t>
            </a:r>
            <a:r>
              <a:rPr lang="en-US" sz="2800" b="1" i="1" dirty="0" smtClean="0">
                <a:solidFill>
                  <a:schemeClr val="tx1"/>
                </a:solidFill>
              </a:rPr>
              <a:t>Collected</a:t>
            </a:r>
            <a:endParaRPr lang="en-US" sz="2800" b="1" dirty="0" smtClean="0">
              <a:solidFill>
                <a:schemeClr val="accent1">
                  <a:lumMod val="75000"/>
                </a:schemeClr>
              </a:solidFill>
            </a:endParaRPr>
          </a:p>
        </p:txBody>
      </p:sp>
      <p:sp>
        <p:nvSpPr>
          <p:cNvPr id="20482" name="Content Placeholder 2"/>
          <p:cNvSpPr>
            <a:spLocks noGrp="1"/>
          </p:cNvSpPr>
          <p:nvPr>
            <p:ph idx="1"/>
          </p:nvPr>
        </p:nvSpPr>
        <p:spPr>
          <a:xfrm>
            <a:off x="685800" y="1524000"/>
            <a:ext cx="8077200" cy="4572000"/>
          </a:xfrm>
        </p:spPr>
        <p:txBody>
          <a:bodyPr/>
          <a:lstStyle/>
          <a:p>
            <a:r>
              <a:rPr lang="en-US" sz="2000" smtClean="0"/>
              <a:t>		</a:t>
            </a:r>
          </a:p>
          <a:p>
            <a:endParaRPr lang="en-US" sz="2000" smtClean="0"/>
          </a:p>
        </p:txBody>
      </p:sp>
      <p:graphicFrame>
        <p:nvGraphicFramePr>
          <p:cNvPr id="6" name="Group 19"/>
          <p:cNvGraphicFramePr>
            <a:graphicFrameLocks noGrp="1"/>
          </p:cNvGraphicFramePr>
          <p:nvPr>
            <p:extLst>
              <p:ext uri="{D42A27DB-BD31-4B8C-83A1-F6EECF244321}">
                <p14:modId xmlns:p14="http://schemas.microsoft.com/office/powerpoint/2010/main" val="696635476"/>
              </p:ext>
            </p:extLst>
          </p:nvPr>
        </p:nvGraphicFramePr>
        <p:xfrm>
          <a:off x="685800" y="868679"/>
          <a:ext cx="8229600" cy="5608320"/>
        </p:xfrm>
        <a:graphic>
          <a:graphicData uri="http://schemas.openxmlformats.org/drawingml/2006/table">
            <a:tbl>
              <a:tblPr/>
              <a:tblGrid>
                <a:gridCol w="4114800"/>
                <a:gridCol w="4114800"/>
              </a:tblGrid>
              <a:tr h="126492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Air Quality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Idling laws, busses with emissions controls, number of stoplights, traffic counts, advocacy to improve air quality.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Community Amenity Access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Calibri" pitchFamily="34" charset="0"/>
                          <a:ea typeface="+mn-ea"/>
                          <a:cs typeface="+mn-cs"/>
                        </a:rPr>
                        <a:t>Public health programs, outreach programs, subsidized public transportation, MD’s per capita, mixed use development, zoning regulations.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1219200">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Crime and Chronic Stress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Calibri" pitchFamily="34" charset="0"/>
                          <a:ea typeface="+mn-ea"/>
                          <a:cs typeface="+mn-cs"/>
                        </a:rPr>
                        <a:t>Abandoned or foreclosed homes, domestic abuse, calls to 911, protection orders, litter, graffiti, vandalized buildings, neighborhood disorder, divorce rate, deaths, ambulance data, domestic  abuse, criminal victimization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r>
                        <a:rPr kumimoji="0" lang="en-US" sz="1800" b="1" i="0" u="none" strike="noStrike" kern="1200" cap="none" normalizeH="0" baseline="0" dirty="0" smtClean="0">
                          <a:ln>
                            <a:noFill/>
                          </a:ln>
                          <a:solidFill>
                            <a:srgbClr val="FF0000"/>
                          </a:solidFill>
                          <a:effectLst/>
                          <a:latin typeface="Calibri" pitchFamily="34" charset="0"/>
                          <a:ea typeface="+mn-ea"/>
                          <a:cs typeface="+mn-cs"/>
                        </a:rPr>
                        <a:t>Consumer Spending</a:t>
                      </a:r>
                    </a:p>
                    <a:p>
                      <a:r>
                        <a:rPr kumimoji="0" lang="en-US" sz="1600" b="1" i="0" u="none" strike="noStrike" kern="1200" cap="none" normalizeH="0" baseline="0" dirty="0" smtClean="0">
                          <a:ln>
                            <a:noFill/>
                          </a:ln>
                          <a:solidFill>
                            <a:schemeClr val="tx1"/>
                          </a:solidFill>
                          <a:effectLst/>
                          <a:latin typeface="Calibri" pitchFamily="34" charset="0"/>
                          <a:ea typeface="+mn-ea"/>
                          <a:cs typeface="+mn-cs"/>
                        </a:rPr>
                        <a:t>Non-prescription drugs for asthma, </a:t>
                      </a:r>
                      <a:r>
                        <a:rPr kumimoji="0" lang="en-US" sz="1600" b="1" i="0" u="none" strike="noStrike" kern="1200" cap="none" normalizeH="0" baseline="0" dirty="0" err="1" smtClean="0">
                          <a:ln>
                            <a:noFill/>
                          </a:ln>
                          <a:solidFill>
                            <a:schemeClr val="tx1"/>
                          </a:solidFill>
                          <a:effectLst/>
                          <a:latin typeface="Calibri" pitchFamily="34" charset="0"/>
                          <a:ea typeface="+mn-ea"/>
                          <a:cs typeface="+mn-cs"/>
                        </a:rPr>
                        <a:t>Primateen</a:t>
                      </a:r>
                      <a:r>
                        <a:rPr kumimoji="0" lang="en-US" sz="1600" b="1" i="0" u="none" strike="noStrike" kern="1200" cap="none" normalizeH="0" baseline="0" dirty="0" smtClean="0">
                          <a:ln>
                            <a:noFill/>
                          </a:ln>
                          <a:solidFill>
                            <a:schemeClr val="tx1"/>
                          </a:solidFill>
                          <a:effectLst/>
                          <a:latin typeface="Calibri" pitchFamily="34" charset="0"/>
                          <a:ea typeface="+mn-ea"/>
                          <a:cs typeface="+mn-cs"/>
                        </a:rPr>
                        <a:t> mist, </a:t>
                      </a:r>
                      <a:r>
                        <a:rPr kumimoji="0" lang="en-US" sz="1600" b="1" i="0" u="none" strike="noStrike" kern="1200" cap="none" normalizeH="0" baseline="0" dirty="0" err="1" smtClean="0">
                          <a:ln>
                            <a:noFill/>
                          </a:ln>
                          <a:solidFill>
                            <a:schemeClr val="tx1"/>
                          </a:solidFill>
                          <a:effectLst/>
                          <a:latin typeface="Calibri" pitchFamily="34" charset="0"/>
                          <a:ea typeface="+mn-ea"/>
                          <a:cs typeface="+mn-cs"/>
                        </a:rPr>
                        <a:t>Metanephryn</a:t>
                      </a:r>
                      <a:r>
                        <a:rPr kumimoji="0" lang="en-US" sz="1600" b="1" i="0" u="none" strike="noStrike" kern="1200" cap="none" normalizeH="0" baseline="0" dirty="0" smtClean="0">
                          <a:ln>
                            <a:noFill/>
                          </a:ln>
                          <a:solidFill>
                            <a:schemeClr val="tx1"/>
                          </a:solidFill>
                          <a:effectLst/>
                          <a:latin typeface="Calibri" pitchFamily="34" charset="0"/>
                          <a:ea typeface="+mn-ea"/>
                          <a:cs typeface="+mn-cs"/>
                        </a:rPr>
                        <a:t>, taking medicine or receiving treatment for mental health or emotional problems.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13106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Housing conditions</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Mold, dust mites, rodent, roach, and bed bug  infestations  and exposers. </a:t>
                      </a:r>
                    </a:p>
                    <a:p>
                      <a:endParaRPr kumimoji="0" lang="en-US" sz="1600" b="1" i="0" u="none" strike="noStrike" kern="1200" cap="none" normalizeH="0" baseline="0" dirty="0">
                        <a:ln>
                          <a:noFill/>
                        </a:ln>
                        <a:solidFill>
                          <a:schemeClr val="tx1"/>
                        </a:solidFill>
                        <a:effectLst/>
                        <a:latin typeface="Calibri" pitchFamily="34" charset="0"/>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normalizeH="0" baseline="0" dirty="0" smtClean="0">
                          <a:ln>
                            <a:noFill/>
                          </a:ln>
                          <a:solidFill>
                            <a:srgbClr val="FF0000"/>
                          </a:solidFill>
                          <a:effectLst/>
                          <a:latin typeface="Calibri" pitchFamily="34" charset="0"/>
                          <a:ea typeface="+mn-ea"/>
                          <a:cs typeface="+mn-cs"/>
                        </a:rPr>
                        <a:t>Social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normalizeH="0" baseline="0" dirty="0" smtClean="0">
                          <a:ln>
                            <a:noFill/>
                          </a:ln>
                          <a:solidFill>
                            <a:schemeClr val="tx1"/>
                          </a:solidFill>
                          <a:effectLst/>
                          <a:latin typeface="Calibri" pitchFamily="34" charset="0"/>
                          <a:ea typeface="+mn-ea"/>
                          <a:cs typeface="+mn-cs"/>
                        </a:rPr>
                        <a:t>General Social Survey, Gallup Well-Being Index, psychosocial measures, Behavioral Risk Factor Surveillance System survey</a:t>
                      </a:r>
                      <a:r>
                        <a:rPr lang="en-US" sz="1800" b="1" i="0" u="none" strike="noStrike" kern="1200" dirty="0" smtClean="0">
                          <a:solidFill>
                            <a:schemeClr val="tx1"/>
                          </a:solidFill>
                          <a:effectLst/>
                          <a:latin typeface="+mn-lt"/>
                          <a:ea typeface="+mn-ea"/>
                          <a:cs typeface="+mn-cs"/>
                        </a:rPr>
                        <a:t>.</a:t>
                      </a:r>
                      <a:endParaRPr lang="en-US" sz="1800" b="0" i="0"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kern="1200" cap="none" normalizeH="0" baseline="0" dirty="0" smtClean="0">
                        <a:ln>
                          <a:noFill/>
                        </a:ln>
                        <a:solidFill>
                          <a:schemeClr val="tx1"/>
                        </a:solidFill>
                        <a:effectLst/>
                        <a:latin typeface="Calibri" pitchFamily="34" charset="0"/>
                        <a:ea typeface="+mn-ea"/>
                        <a:cs typeface="+mn-cs"/>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34989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5" name="Rectangle 4"/>
          <p:cNvSpPr/>
          <p:nvPr/>
        </p:nvSpPr>
        <p:spPr>
          <a:xfrm>
            <a:off x="8422842" y="6091535"/>
            <a:ext cx="340158" cy="461665"/>
          </a:xfrm>
          <a:prstGeom prst="rect">
            <a:avLst/>
          </a:prstGeom>
        </p:spPr>
        <p:txBody>
          <a:bodyPr wrap="none">
            <a:spAutoFit/>
          </a:bodyPr>
          <a:lstStyle>
            <a:defPPr>
              <a:defRPr lang="en-US"/>
            </a:defPPr>
            <a:lvl1pPr algn="l" rtl="0" fontAlgn="base">
              <a:spcBef>
                <a:spcPct val="0"/>
              </a:spcBef>
              <a:spcAft>
                <a:spcPct val="0"/>
              </a:spcAft>
              <a:defRPr sz="2400" b="1" kern="1200">
                <a:solidFill>
                  <a:schemeClr val="tx1"/>
                </a:solidFill>
                <a:latin typeface="SolexRegular"/>
                <a:ea typeface="+mn-ea"/>
                <a:cs typeface="+mn-cs"/>
              </a:defRPr>
            </a:lvl1pPr>
            <a:lvl2pPr marL="457200" algn="l" rtl="0" fontAlgn="base">
              <a:spcBef>
                <a:spcPct val="0"/>
              </a:spcBef>
              <a:spcAft>
                <a:spcPct val="0"/>
              </a:spcAft>
              <a:defRPr sz="2400" b="1" kern="1200">
                <a:solidFill>
                  <a:schemeClr val="tx1"/>
                </a:solidFill>
                <a:latin typeface="SolexRegular"/>
                <a:ea typeface="+mn-ea"/>
                <a:cs typeface="+mn-cs"/>
              </a:defRPr>
            </a:lvl2pPr>
            <a:lvl3pPr marL="914400" algn="l" rtl="0" fontAlgn="base">
              <a:spcBef>
                <a:spcPct val="0"/>
              </a:spcBef>
              <a:spcAft>
                <a:spcPct val="0"/>
              </a:spcAft>
              <a:defRPr sz="2400" b="1" kern="1200">
                <a:solidFill>
                  <a:schemeClr val="tx1"/>
                </a:solidFill>
                <a:latin typeface="SolexRegular"/>
                <a:ea typeface="+mn-ea"/>
                <a:cs typeface="+mn-cs"/>
              </a:defRPr>
            </a:lvl3pPr>
            <a:lvl4pPr marL="1371600" algn="l" rtl="0" fontAlgn="base">
              <a:spcBef>
                <a:spcPct val="0"/>
              </a:spcBef>
              <a:spcAft>
                <a:spcPct val="0"/>
              </a:spcAft>
              <a:defRPr sz="2400" b="1" kern="1200">
                <a:solidFill>
                  <a:schemeClr val="tx1"/>
                </a:solidFill>
                <a:latin typeface="SolexRegular"/>
                <a:ea typeface="+mn-ea"/>
                <a:cs typeface="+mn-cs"/>
              </a:defRPr>
            </a:lvl4pPr>
            <a:lvl5pPr marL="1828800" algn="l" rtl="0" fontAlgn="base">
              <a:spcBef>
                <a:spcPct val="0"/>
              </a:spcBef>
              <a:spcAft>
                <a:spcPct val="0"/>
              </a:spcAft>
              <a:defRPr sz="2400" b="1" kern="1200">
                <a:solidFill>
                  <a:schemeClr val="tx1"/>
                </a:solidFill>
                <a:latin typeface="SolexRegular"/>
                <a:ea typeface="+mn-ea"/>
                <a:cs typeface="+mn-cs"/>
              </a:defRPr>
            </a:lvl5pPr>
            <a:lvl6pPr marL="2286000" algn="l" defTabSz="914400" rtl="0" eaLnBrk="1" latinLnBrk="0" hangingPunct="1">
              <a:defRPr sz="2400" b="1" kern="1200">
                <a:solidFill>
                  <a:schemeClr val="tx1"/>
                </a:solidFill>
                <a:latin typeface="SolexRegular"/>
                <a:ea typeface="+mn-ea"/>
                <a:cs typeface="+mn-cs"/>
              </a:defRPr>
            </a:lvl6pPr>
            <a:lvl7pPr marL="2743200" algn="l" defTabSz="914400" rtl="0" eaLnBrk="1" latinLnBrk="0" hangingPunct="1">
              <a:defRPr sz="2400" b="1" kern="1200">
                <a:solidFill>
                  <a:schemeClr val="tx1"/>
                </a:solidFill>
                <a:latin typeface="SolexRegular"/>
                <a:ea typeface="+mn-ea"/>
                <a:cs typeface="+mn-cs"/>
              </a:defRPr>
            </a:lvl7pPr>
            <a:lvl8pPr marL="3200400" algn="l" defTabSz="914400" rtl="0" eaLnBrk="1" latinLnBrk="0" hangingPunct="1">
              <a:defRPr sz="2400" b="1" kern="1200">
                <a:solidFill>
                  <a:schemeClr val="tx1"/>
                </a:solidFill>
                <a:latin typeface="SolexRegular"/>
                <a:ea typeface="+mn-ea"/>
                <a:cs typeface="+mn-cs"/>
              </a:defRPr>
            </a:lvl8pPr>
            <a:lvl9pPr marL="3657600" algn="l" defTabSz="914400" rtl="0" eaLnBrk="1" latinLnBrk="0" hangingPunct="1">
              <a:defRPr sz="2400" b="1" kern="1200">
                <a:solidFill>
                  <a:schemeClr val="tx1"/>
                </a:solidFill>
                <a:latin typeface="SolexRegular"/>
                <a:ea typeface="+mn-ea"/>
                <a:cs typeface="+mn-cs"/>
              </a:defRPr>
            </a:lvl9pPr>
          </a:lstStyle>
          <a:p>
            <a:pPr lvl="0" algn="r"/>
            <a:r>
              <a:rPr lang="en-US" dirty="0">
                <a:latin typeface="Calibri" pitchFamily="34" charset="0"/>
              </a:rPr>
              <a:t>7</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54364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2" name="Title 1"/>
          <p:cNvSpPr>
            <a:spLocks noGrp="1"/>
          </p:cNvSpPr>
          <p:nvPr>
            <p:ph type="ctrTitle"/>
          </p:nvPr>
        </p:nvSpPr>
        <p:spPr>
          <a:xfrm>
            <a:off x="685800" y="-533400"/>
            <a:ext cx="7772400" cy="1470025"/>
          </a:xfrm>
        </p:spPr>
        <p:txBody>
          <a:bodyPr>
            <a:normAutofit/>
          </a:bodyPr>
          <a:lstStyle/>
          <a:p>
            <a:r>
              <a:rPr lang="en-US" sz="2000" dirty="0" smtClean="0"/>
              <a:t>Dayton, OH, with block group boundaries</a:t>
            </a:r>
            <a:endParaRPr lang="en-US" sz="2000" dirty="0"/>
          </a:p>
        </p:txBody>
      </p:sp>
      <p:pic>
        <p:nvPicPr>
          <p:cNvPr id="3074" name="Picture 2"/>
          <p:cNvPicPr>
            <a:picLocks noChangeAspect="1" noChangeArrowheads="1"/>
          </p:cNvPicPr>
          <p:nvPr/>
        </p:nvPicPr>
        <p:blipFill>
          <a:blip r:embed="rId2" cstate="print"/>
          <a:srcRect/>
          <a:stretch>
            <a:fillRect/>
          </a:stretch>
        </p:blipFill>
        <p:spPr bwMode="auto">
          <a:xfrm>
            <a:off x="14288" y="304800"/>
            <a:ext cx="9115425" cy="6248400"/>
          </a:xfrm>
          <a:prstGeom prst="rect">
            <a:avLst/>
          </a:prstGeom>
          <a:noFill/>
          <a:ln w="9525">
            <a:noFill/>
            <a:miter lim="800000"/>
            <a:headEnd/>
            <a:tailEnd/>
          </a:ln>
        </p:spPr>
      </p:pic>
    </p:spTree>
    <p:extLst>
      <p:ext uri="{BB962C8B-B14F-4D97-AF65-F5344CB8AC3E}">
        <p14:creationId xmlns:p14="http://schemas.microsoft.com/office/powerpoint/2010/main" val="3867312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smtClean="0"/>
              <a:t>GIS Variable: % Black Population, 2013</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2" y="914395"/>
            <a:ext cx="7772416" cy="5029210"/>
          </a:xfrm>
          <a:prstGeom prst="rect">
            <a:avLst/>
          </a:prstGeom>
        </p:spPr>
      </p:pic>
    </p:spTree>
    <p:extLst>
      <p:ext uri="{BB962C8B-B14F-4D97-AF65-F5344CB8AC3E}">
        <p14:creationId xmlns:p14="http://schemas.microsoft.com/office/powerpoint/2010/main" val="22754518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smtClean="0"/>
              <a:t>GIS Variable: Used </a:t>
            </a:r>
            <a:r>
              <a:rPr lang="en-US" sz="2800" cap="none" dirty="0"/>
              <a:t>prescription drug for </a:t>
            </a:r>
            <a:r>
              <a:rPr lang="en-US" sz="2800" cap="none" dirty="0" smtClean="0"/>
              <a:t>asthma in 2013</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2" y="914395"/>
            <a:ext cx="7772416" cy="5029210"/>
          </a:xfrm>
          <a:prstGeom prst="rect">
            <a:avLst/>
          </a:prstGeom>
        </p:spPr>
      </p:pic>
    </p:spTree>
    <p:extLst>
      <p:ext uri="{BB962C8B-B14F-4D97-AF65-F5344CB8AC3E}">
        <p14:creationId xmlns:p14="http://schemas.microsoft.com/office/powerpoint/2010/main" val="21318290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smtClean="0"/>
              <a:t>GIS Variable: Used Vitamin D supplement, past 6 months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2" y="914395"/>
            <a:ext cx="7772416" cy="5029210"/>
          </a:xfrm>
          <a:prstGeom prst="rect">
            <a:avLst/>
          </a:prstGeom>
        </p:spPr>
      </p:pic>
    </p:spTree>
    <p:extLst>
      <p:ext uri="{BB962C8B-B14F-4D97-AF65-F5344CB8AC3E}">
        <p14:creationId xmlns:p14="http://schemas.microsoft.com/office/powerpoint/2010/main" val="40551577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1066800"/>
          </a:xfrm>
          <a:ln>
            <a:noFill/>
          </a:ln>
        </p:spPr>
        <p:txBody>
          <a:bodyPr/>
          <a:lstStyle/>
          <a:p>
            <a:r>
              <a:rPr lang="en-US" sz="2800" cap="none" dirty="0" smtClean="0"/>
              <a:t>GIS Variable: Distance to nearest bus or train terminal, or subway stop</a:t>
            </a:r>
          </a:p>
        </p:txBody>
      </p:sp>
      <p:graphicFrame>
        <p:nvGraphicFramePr>
          <p:cNvPr id="5" name="Chart 4"/>
          <p:cNvGraphicFramePr>
            <a:graphicFrameLocks/>
          </p:cNvGraphicFramePr>
          <p:nvPr>
            <p:extLst>
              <p:ext uri="{D42A27DB-BD31-4B8C-83A1-F6EECF244321}">
                <p14:modId xmlns:p14="http://schemas.microsoft.com/office/powerpoint/2010/main" val="1772335428"/>
              </p:ext>
            </p:extLst>
          </p:nvPr>
        </p:nvGraphicFramePr>
        <p:xfrm>
          <a:off x="644122" y="1138237"/>
          <a:ext cx="8500876" cy="4957763"/>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bwMode="auto">
          <a:xfrm rot="16200000">
            <a:off x="-2857500" y="-2667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hlink"/>
                </a:solidFill>
                <a:latin typeface="+mj-lt"/>
                <a:ea typeface="+mj-ea"/>
                <a:cs typeface="+mj-cs"/>
              </a:defRPr>
            </a:lvl1pPr>
            <a:lvl2pPr algn="l" rtl="0" eaLnBrk="0" fontAlgn="base" hangingPunct="0">
              <a:spcBef>
                <a:spcPct val="0"/>
              </a:spcBef>
              <a:spcAft>
                <a:spcPct val="0"/>
              </a:spcAft>
              <a:defRPr sz="3200">
                <a:solidFill>
                  <a:schemeClr val="hlink"/>
                </a:solidFill>
                <a:latin typeface="Calibri" pitchFamily="34" charset="0"/>
              </a:defRPr>
            </a:lvl2pPr>
            <a:lvl3pPr algn="l" rtl="0" eaLnBrk="0" fontAlgn="base" hangingPunct="0">
              <a:spcBef>
                <a:spcPct val="0"/>
              </a:spcBef>
              <a:spcAft>
                <a:spcPct val="0"/>
              </a:spcAft>
              <a:defRPr sz="3200">
                <a:solidFill>
                  <a:schemeClr val="hlink"/>
                </a:solidFill>
                <a:latin typeface="Calibri" pitchFamily="34" charset="0"/>
              </a:defRPr>
            </a:lvl3pPr>
            <a:lvl4pPr algn="l" rtl="0" eaLnBrk="0" fontAlgn="base" hangingPunct="0">
              <a:spcBef>
                <a:spcPct val="0"/>
              </a:spcBef>
              <a:spcAft>
                <a:spcPct val="0"/>
              </a:spcAft>
              <a:defRPr sz="3200">
                <a:solidFill>
                  <a:schemeClr val="hlink"/>
                </a:solidFill>
                <a:latin typeface="Calibri" pitchFamily="34" charset="0"/>
              </a:defRPr>
            </a:lvl4pPr>
            <a:lvl5pPr algn="l" rtl="0" eaLnBrk="0" fontAlgn="base" hangingPunct="0">
              <a:spcBef>
                <a:spcPct val="0"/>
              </a:spcBef>
              <a:spcAft>
                <a:spcPct val="0"/>
              </a:spcAft>
              <a:defRPr sz="3200">
                <a:solidFill>
                  <a:schemeClr val="hlink"/>
                </a:solidFill>
                <a:latin typeface="Calibri" pitchFamily="34" charset="0"/>
              </a:defRPr>
            </a:lvl5pPr>
            <a:lvl6pPr marL="457200" algn="l" rtl="0" eaLnBrk="0" fontAlgn="base" hangingPunct="0">
              <a:spcBef>
                <a:spcPct val="0"/>
              </a:spcBef>
              <a:spcAft>
                <a:spcPct val="0"/>
              </a:spcAft>
              <a:defRPr sz="3200">
                <a:solidFill>
                  <a:schemeClr val="hlink"/>
                </a:solidFill>
                <a:latin typeface="SolexMedium" pitchFamily="18" charset="0"/>
              </a:defRPr>
            </a:lvl6pPr>
            <a:lvl7pPr marL="914400" algn="l" rtl="0" eaLnBrk="0" fontAlgn="base" hangingPunct="0">
              <a:spcBef>
                <a:spcPct val="0"/>
              </a:spcBef>
              <a:spcAft>
                <a:spcPct val="0"/>
              </a:spcAft>
              <a:defRPr sz="3200">
                <a:solidFill>
                  <a:schemeClr val="hlink"/>
                </a:solidFill>
                <a:latin typeface="SolexMedium" pitchFamily="18" charset="0"/>
              </a:defRPr>
            </a:lvl7pPr>
            <a:lvl8pPr marL="1371600" algn="l" rtl="0" eaLnBrk="0" fontAlgn="base" hangingPunct="0">
              <a:spcBef>
                <a:spcPct val="0"/>
              </a:spcBef>
              <a:spcAft>
                <a:spcPct val="0"/>
              </a:spcAft>
              <a:defRPr sz="3200">
                <a:solidFill>
                  <a:schemeClr val="hlink"/>
                </a:solidFill>
                <a:latin typeface="SolexMedium" pitchFamily="18" charset="0"/>
              </a:defRPr>
            </a:lvl8pPr>
            <a:lvl9pPr marL="1828800" algn="l" rtl="0" eaLnBrk="0" fontAlgn="base" hangingPunct="0">
              <a:spcBef>
                <a:spcPct val="0"/>
              </a:spcBef>
              <a:spcAft>
                <a:spcPct val="0"/>
              </a:spcAft>
              <a:defRPr sz="3200">
                <a:solidFill>
                  <a:schemeClr val="hlink"/>
                </a:solidFill>
                <a:latin typeface="SolexMedium" pitchFamily="18" charset="0"/>
              </a:defRPr>
            </a:lvl9pPr>
          </a:lstStyle>
          <a:p>
            <a:r>
              <a:rPr lang="en-US" sz="1800" kern="0" cap="none" dirty="0" smtClean="0"/>
              <a:t>Count (n=1,075)</a:t>
            </a:r>
          </a:p>
        </p:txBody>
      </p:sp>
      <p:sp>
        <p:nvSpPr>
          <p:cNvPr id="7" name="Title 1"/>
          <p:cNvSpPr txBox="1">
            <a:spLocks/>
          </p:cNvSpPr>
          <p:nvPr/>
        </p:nvSpPr>
        <p:spPr bwMode="auto">
          <a:xfrm rot="337082">
            <a:off x="3626062" y="5981511"/>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chemeClr val="hlink"/>
                </a:solidFill>
                <a:latin typeface="+mj-lt"/>
                <a:ea typeface="+mj-ea"/>
                <a:cs typeface="+mj-cs"/>
              </a:defRPr>
            </a:lvl1pPr>
            <a:lvl2pPr algn="l" rtl="0" eaLnBrk="0" fontAlgn="base" hangingPunct="0">
              <a:spcBef>
                <a:spcPct val="0"/>
              </a:spcBef>
              <a:spcAft>
                <a:spcPct val="0"/>
              </a:spcAft>
              <a:defRPr sz="3200">
                <a:solidFill>
                  <a:schemeClr val="hlink"/>
                </a:solidFill>
                <a:latin typeface="Calibri" pitchFamily="34" charset="0"/>
              </a:defRPr>
            </a:lvl2pPr>
            <a:lvl3pPr algn="l" rtl="0" eaLnBrk="0" fontAlgn="base" hangingPunct="0">
              <a:spcBef>
                <a:spcPct val="0"/>
              </a:spcBef>
              <a:spcAft>
                <a:spcPct val="0"/>
              </a:spcAft>
              <a:defRPr sz="3200">
                <a:solidFill>
                  <a:schemeClr val="hlink"/>
                </a:solidFill>
                <a:latin typeface="Calibri" pitchFamily="34" charset="0"/>
              </a:defRPr>
            </a:lvl3pPr>
            <a:lvl4pPr algn="l" rtl="0" eaLnBrk="0" fontAlgn="base" hangingPunct="0">
              <a:spcBef>
                <a:spcPct val="0"/>
              </a:spcBef>
              <a:spcAft>
                <a:spcPct val="0"/>
              </a:spcAft>
              <a:defRPr sz="3200">
                <a:solidFill>
                  <a:schemeClr val="hlink"/>
                </a:solidFill>
                <a:latin typeface="Calibri" pitchFamily="34" charset="0"/>
              </a:defRPr>
            </a:lvl4pPr>
            <a:lvl5pPr algn="l" rtl="0" eaLnBrk="0" fontAlgn="base" hangingPunct="0">
              <a:spcBef>
                <a:spcPct val="0"/>
              </a:spcBef>
              <a:spcAft>
                <a:spcPct val="0"/>
              </a:spcAft>
              <a:defRPr sz="3200">
                <a:solidFill>
                  <a:schemeClr val="hlink"/>
                </a:solidFill>
                <a:latin typeface="Calibri" pitchFamily="34" charset="0"/>
              </a:defRPr>
            </a:lvl5pPr>
            <a:lvl6pPr marL="457200" algn="l" rtl="0" eaLnBrk="0" fontAlgn="base" hangingPunct="0">
              <a:spcBef>
                <a:spcPct val="0"/>
              </a:spcBef>
              <a:spcAft>
                <a:spcPct val="0"/>
              </a:spcAft>
              <a:defRPr sz="3200">
                <a:solidFill>
                  <a:schemeClr val="hlink"/>
                </a:solidFill>
                <a:latin typeface="SolexMedium" pitchFamily="18" charset="0"/>
              </a:defRPr>
            </a:lvl6pPr>
            <a:lvl7pPr marL="914400" algn="l" rtl="0" eaLnBrk="0" fontAlgn="base" hangingPunct="0">
              <a:spcBef>
                <a:spcPct val="0"/>
              </a:spcBef>
              <a:spcAft>
                <a:spcPct val="0"/>
              </a:spcAft>
              <a:defRPr sz="3200">
                <a:solidFill>
                  <a:schemeClr val="hlink"/>
                </a:solidFill>
                <a:latin typeface="SolexMedium" pitchFamily="18" charset="0"/>
              </a:defRPr>
            </a:lvl7pPr>
            <a:lvl8pPr marL="1371600" algn="l" rtl="0" eaLnBrk="0" fontAlgn="base" hangingPunct="0">
              <a:spcBef>
                <a:spcPct val="0"/>
              </a:spcBef>
              <a:spcAft>
                <a:spcPct val="0"/>
              </a:spcAft>
              <a:defRPr sz="3200">
                <a:solidFill>
                  <a:schemeClr val="hlink"/>
                </a:solidFill>
                <a:latin typeface="SolexMedium" pitchFamily="18" charset="0"/>
              </a:defRPr>
            </a:lvl8pPr>
            <a:lvl9pPr marL="1828800" algn="l" rtl="0" eaLnBrk="0" fontAlgn="base" hangingPunct="0">
              <a:spcBef>
                <a:spcPct val="0"/>
              </a:spcBef>
              <a:spcAft>
                <a:spcPct val="0"/>
              </a:spcAft>
              <a:defRPr sz="3200">
                <a:solidFill>
                  <a:schemeClr val="hlink"/>
                </a:solidFill>
                <a:latin typeface="SolexMedium" pitchFamily="18" charset="0"/>
              </a:defRPr>
            </a:lvl9pPr>
          </a:lstStyle>
          <a:p>
            <a:r>
              <a:rPr lang="en-US" sz="1800" kern="0" cap="none" dirty="0" smtClean="0"/>
              <a:t>Distance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99" y="6172200"/>
            <a:ext cx="364807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05386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381000"/>
            <a:ext cx="8825163"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7832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26F710-2035-4E64-AC8F-D51364A5FDBE}" type="slidenum">
              <a:rPr lang="en-US"/>
              <a:pPr/>
              <a:t>37</a:t>
            </a:fld>
            <a:endParaRPr lang="en-US"/>
          </a:p>
        </p:txBody>
      </p:sp>
      <p:sp>
        <p:nvSpPr>
          <p:cNvPr id="5" name="Rectangle 2"/>
          <p:cNvSpPr>
            <a:spLocks noGrp="1" noChangeArrowheads="1"/>
          </p:cNvSpPr>
          <p:nvPr>
            <p:ph type="title"/>
          </p:nvPr>
        </p:nvSpPr>
        <p:spPr>
          <a:xfrm>
            <a:off x="-304800" y="304800"/>
            <a:ext cx="10028238" cy="606425"/>
          </a:xfrm>
        </p:spPr>
        <p:txBody>
          <a:bodyPr/>
          <a:lstStyle/>
          <a:p>
            <a:pPr eaLnBrk="1" hangingPunct="1">
              <a:defRPr/>
            </a:pPr>
            <a:r>
              <a:rPr lang="en-US" sz="1600" b="1" kern="1200" dirty="0" smtClean="0">
                <a:solidFill>
                  <a:schemeClr val="tx1"/>
                </a:solidFill>
                <a:latin typeface="+mn-lt"/>
              </a:rPr>
              <a:t>New York City Real Estate Analysis </a:t>
            </a:r>
          </a:p>
        </p:txBody>
      </p:sp>
      <p:pic>
        <p:nvPicPr>
          <p:cNvPr id="10248" name="Picture 9" descr="Locational_05"/>
          <p:cNvPicPr>
            <a:picLocks noChangeAspect="1" noChangeArrowheads="1"/>
          </p:cNvPicPr>
          <p:nvPr/>
        </p:nvPicPr>
        <p:blipFill>
          <a:blip r:embed="rId3" cstate="print"/>
          <a:srcRect/>
          <a:stretch>
            <a:fillRect/>
          </a:stretch>
        </p:blipFill>
        <p:spPr bwMode="auto">
          <a:xfrm>
            <a:off x="4419600" y="900917"/>
            <a:ext cx="4724400" cy="5840691"/>
          </a:xfrm>
          <a:prstGeom prst="rect">
            <a:avLst/>
          </a:prstGeom>
          <a:noFill/>
          <a:ln w="9525">
            <a:noFill/>
            <a:miter lim="800000"/>
            <a:headEnd/>
            <a:tailEnd/>
          </a:ln>
        </p:spPr>
      </p:pic>
      <p:pic>
        <p:nvPicPr>
          <p:cNvPr id="10249" name="Picture 10" descr="DDM_1986_05"/>
          <p:cNvPicPr>
            <a:picLocks noChangeAspect="1" noChangeArrowheads="1"/>
          </p:cNvPicPr>
          <p:nvPr/>
        </p:nvPicPr>
        <p:blipFill>
          <a:blip r:embed="rId4" cstate="print"/>
          <a:srcRect/>
          <a:stretch>
            <a:fillRect/>
          </a:stretch>
        </p:blipFill>
        <p:spPr bwMode="auto">
          <a:xfrm>
            <a:off x="0" y="888585"/>
            <a:ext cx="4495800" cy="5853023"/>
          </a:xfrm>
          <a:prstGeom prst="rect">
            <a:avLst/>
          </a:prstGeom>
          <a:noFill/>
          <a:ln w="9525">
            <a:noFill/>
            <a:miter lim="800000"/>
            <a:headEnd/>
            <a:tailEnd/>
          </a:ln>
        </p:spPr>
      </p:pic>
      <p:sp>
        <p:nvSpPr>
          <p:cNvPr id="10" name="Rectangle 2"/>
          <p:cNvSpPr txBox="1">
            <a:spLocks noChangeArrowheads="1"/>
          </p:cNvSpPr>
          <p:nvPr/>
        </p:nvSpPr>
        <p:spPr bwMode="auto">
          <a:xfrm>
            <a:off x="1066800" y="-1524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noProof="0" dirty="0" smtClean="0">
                <a:latin typeface="+mn-lt"/>
                <a:ea typeface="+mj-ea"/>
                <a:cs typeface="+mj-cs"/>
              </a:rPr>
              <a:t>GIS A</a:t>
            </a:r>
            <a:r>
              <a:rPr lang="en-US" b="1" dirty="0" err="1" smtClean="0">
                <a:latin typeface="+mn-lt"/>
                <a:ea typeface="+mj-ea"/>
                <a:cs typeface="+mj-cs"/>
              </a:rPr>
              <a:t>nalysis</a:t>
            </a:r>
            <a:endParaRPr lang="en-US" b="1" dirty="0">
              <a:latin typeface="+mn-lt"/>
              <a:ea typeface="+mj-ea"/>
              <a:cs typeface="+mj-cs"/>
            </a:endParaRPr>
          </a:p>
        </p:txBody>
      </p:sp>
    </p:spTree>
    <p:extLst>
      <p:ext uri="{BB962C8B-B14F-4D97-AF65-F5344CB8AC3E}">
        <p14:creationId xmlns:p14="http://schemas.microsoft.com/office/powerpoint/2010/main" val="1040208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38</a:t>
            </a:fld>
            <a:endParaRPr lang="en-US"/>
          </a:p>
        </p:txBody>
      </p:sp>
      <p:sp>
        <p:nvSpPr>
          <p:cNvPr id="9" name="Rectangle 2"/>
          <p:cNvSpPr txBox="1">
            <a:spLocks noChangeArrowheads="1"/>
          </p:cNvSpPr>
          <p:nvPr/>
        </p:nvSpPr>
        <p:spPr bwMode="auto">
          <a:xfrm>
            <a:off x="990600" y="27432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tx2"/>
                </a:solidFill>
                <a:uLnTx/>
                <a:uFillTx/>
                <a:latin typeface="Arial" charset="0"/>
                <a:ea typeface="+mn-ea"/>
                <a:cs typeface="+mn-cs"/>
              </a:rPr>
              <a:t>Consultation and </a:t>
            </a:r>
            <a:r>
              <a:rPr kumimoji="0" lang="en-US" sz="2400" b="1" i="0" u="none" strike="noStrike" kern="1200" cap="none" spc="0" normalizeH="0" baseline="0" noProof="0" dirty="0" err="1" smtClean="0">
                <a:ln>
                  <a:noFill/>
                </a:ln>
                <a:solidFill>
                  <a:schemeClr val="tx2"/>
                </a:solidFill>
                <a:uLnTx/>
                <a:uFillTx/>
                <a:latin typeface="Arial" charset="0"/>
                <a:ea typeface="+mn-ea"/>
                <a:cs typeface="+mn-cs"/>
              </a:rPr>
              <a:t>Ser</a:t>
            </a:r>
            <a:r>
              <a:rPr lang="en-US" sz="2400" b="1" dirty="0" smtClean="0">
                <a:solidFill>
                  <a:schemeClr val="tx2"/>
                </a:solidFill>
                <a:latin typeface="Arial" charset="0"/>
              </a:rPr>
              <a:t>vice Projects</a:t>
            </a:r>
            <a:r>
              <a:rPr kumimoji="0" lang="en-US" sz="2400" b="1" i="0" u="none" strike="noStrike" kern="1200" cap="none" spc="0" normalizeH="0" baseline="0" noProof="0" dirty="0" smtClean="0">
                <a:ln>
                  <a:noFill/>
                </a:ln>
                <a:solidFill>
                  <a:schemeClr val="tx2"/>
                </a:solidFill>
                <a:uLnTx/>
                <a:uFillTx/>
                <a:latin typeface="Arial" charset="0"/>
                <a:ea typeface="+mn-ea"/>
                <a:cs typeface="+mn-cs"/>
              </a:rPr>
              <a:t> usually fall into one of these 4 groups: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smtClean="0">
                <a:latin typeface="+mn-lt"/>
                <a:ea typeface="+mj-ea"/>
                <a:cs typeface="+mj-cs"/>
              </a:rPr>
              <a:t>Geocoding</a:t>
            </a:r>
            <a:endParaRPr lang="en-US" sz="32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latin typeface="+mn-lt"/>
              <a:ea typeface="+mj-ea"/>
              <a:cs typeface="+mj-cs"/>
            </a:endParaRPr>
          </a:p>
          <a:p>
            <a:pPr algn="ctr" eaLnBrk="0" fontAlgn="base" hangingPunct="0">
              <a:spcBef>
                <a:spcPct val="0"/>
              </a:spcBef>
              <a:spcAft>
                <a:spcPct val="0"/>
              </a:spcAft>
              <a:defRPr/>
            </a:pPr>
            <a:r>
              <a:rPr lang="en-US" sz="3200" b="1" dirty="0" smtClean="0">
                <a:ea typeface="+mj-ea"/>
                <a:cs typeface="+mj-cs"/>
              </a:rPr>
              <a:t>GIS Analysis</a:t>
            </a:r>
          </a:p>
          <a:p>
            <a:pPr algn="ctr" eaLnBrk="0" fontAlgn="base" hangingPunct="0">
              <a:spcBef>
                <a:spcPct val="0"/>
              </a:spcBef>
              <a:spcAft>
                <a:spcPct val="0"/>
              </a:spcAft>
              <a:defRPr/>
            </a:pPr>
            <a:endParaRPr lang="en-US" sz="3200" b="1" dirty="0" smtClean="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smtClean="0">
                <a:latin typeface="+mn-lt"/>
                <a:ea typeface="+mj-ea"/>
                <a:cs typeface="+mj-cs"/>
              </a:rPr>
              <a:t>Maps and Visualization</a:t>
            </a:r>
          </a:p>
          <a:p>
            <a:pPr lvl="0" algn="ctr"/>
            <a:endParaRPr lang="en-US" sz="3200" b="1" dirty="0">
              <a:latin typeface="+mn-lt"/>
              <a:ea typeface="+mj-ea"/>
              <a:cs typeface="+mj-cs"/>
            </a:endParaRPr>
          </a:p>
          <a:p>
            <a:pPr lvl="0" algn="ctr"/>
            <a:r>
              <a:rPr lang="en-US" sz="3200" b="1" dirty="0" smtClean="0">
                <a:latin typeface="+mn-lt"/>
                <a:ea typeface="+mj-ea"/>
                <a:cs typeface="+mj-cs"/>
              </a:rPr>
              <a:t>Web Maps</a:t>
            </a:r>
          </a:p>
          <a:p>
            <a:pPr lvl="0" algn="ctr"/>
            <a:endParaRPr lang="en-US" sz="2400" b="1" dirty="0">
              <a:latin typeface="+mn-lt"/>
              <a:ea typeface="+mj-ea"/>
              <a:cs typeface="+mj-cs"/>
            </a:endParaRPr>
          </a:p>
        </p:txBody>
      </p:sp>
    </p:spTree>
    <p:extLst>
      <p:ext uri="{BB962C8B-B14F-4D97-AF65-F5344CB8AC3E}">
        <p14:creationId xmlns:p14="http://schemas.microsoft.com/office/powerpoint/2010/main" val="3582784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6" end="6"/>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39</a:t>
            </a:fld>
            <a:endParaRPr lang="en-US"/>
          </a:p>
        </p:txBody>
      </p:sp>
      <p:sp>
        <p:nvSpPr>
          <p:cNvPr id="8197" name="Text Box 8"/>
          <p:cNvSpPr txBox="1">
            <a:spLocks noChangeArrowheads="1"/>
          </p:cNvSpPr>
          <p:nvPr/>
        </p:nvSpPr>
        <p:spPr bwMode="auto">
          <a:xfrm>
            <a:off x="3352800" y="6553200"/>
            <a:ext cx="4273550" cy="457200"/>
          </a:xfrm>
          <a:prstGeom prst="rect">
            <a:avLst/>
          </a:prstGeom>
          <a:noFill/>
          <a:ln w="9525">
            <a:noFill/>
            <a:miter lim="800000"/>
            <a:headEnd/>
            <a:tailEnd/>
          </a:ln>
        </p:spPr>
        <p:txBody>
          <a:bodyPr wrap="none">
            <a:spAutoFit/>
          </a:bodyPr>
          <a:lstStyle/>
          <a:p>
            <a:r>
              <a:rPr lang="en-US" sz="1200" b="1"/>
              <a:t>Center for Geographic Analysis Service Projects</a:t>
            </a:r>
          </a:p>
          <a:p>
            <a:endParaRPr lang="en-US" sz="1200" b="1"/>
          </a:p>
        </p:txBody>
      </p:sp>
      <p:pic>
        <p:nvPicPr>
          <p:cNvPr id="8198" name="Picture 5" descr="Map_01"/>
          <p:cNvPicPr>
            <a:picLocks noChangeAspect="1" noChangeArrowheads="1"/>
          </p:cNvPicPr>
          <p:nvPr/>
        </p:nvPicPr>
        <p:blipFill>
          <a:blip r:embed="rId2" cstate="print"/>
          <a:srcRect/>
          <a:stretch>
            <a:fillRect/>
          </a:stretch>
        </p:blipFill>
        <p:spPr bwMode="auto">
          <a:xfrm>
            <a:off x="0" y="609600"/>
            <a:ext cx="4343400" cy="5621338"/>
          </a:xfrm>
          <a:prstGeom prst="rect">
            <a:avLst/>
          </a:prstGeom>
          <a:noFill/>
          <a:ln w="9525">
            <a:noFill/>
            <a:miter lim="800000"/>
            <a:headEnd/>
            <a:tailEnd/>
          </a:ln>
        </p:spPr>
      </p:pic>
      <p:pic>
        <p:nvPicPr>
          <p:cNvPr id="8199" name="Picture 14" descr="Gujarat3.png"/>
          <p:cNvPicPr>
            <a:picLocks noChangeAspect="1"/>
          </p:cNvPicPr>
          <p:nvPr/>
        </p:nvPicPr>
        <p:blipFill>
          <a:blip r:embed="rId3" cstate="print"/>
          <a:srcRect/>
          <a:stretch>
            <a:fillRect/>
          </a:stretch>
        </p:blipFill>
        <p:spPr bwMode="auto">
          <a:xfrm>
            <a:off x="4192588" y="4648200"/>
            <a:ext cx="4951412" cy="1781175"/>
          </a:xfrm>
          <a:prstGeom prst="rect">
            <a:avLst/>
          </a:prstGeom>
          <a:noFill/>
          <a:ln w="9525">
            <a:noFill/>
            <a:miter lim="800000"/>
            <a:headEnd/>
            <a:tailEnd/>
          </a:ln>
        </p:spPr>
      </p:pic>
      <p:pic>
        <p:nvPicPr>
          <p:cNvPr id="8200" name="Picture 15" descr="London_Olympics_02_PNG.png"/>
          <p:cNvPicPr>
            <a:picLocks noChangeAspect="1"/>
          </p:cNvPicPr>
          <p:nvPr/>
        </p:nvPicPr>
        <p:blipFill>
          <a:blip r:embed="rId4" cstate="print"/>
          <a:srcRect/>
          <a:stretch>
            <a:fillRect/>
          </a:stretch>
        </p:blipFill>
        <p:spPr bwMode="auto">
          <a:xfrm>
            <a:off x="4191000" y="944563"/>
            <a:ext cx="4800600" cy="3265487"/>
          </a:xfrm>
          <a:prstGeom prst="rect">
            <a:avLst/>
          </a:prstGeom>
          <a:noFill/>
          <a:ln w="9525">
            <a:noFill/>
            <a:miter lim="800000"/>
            <a:headEnd/>
            <a:tailEnd/>
          </a:ln>
        </p:spPr>
      </p:pic>
      <p:sp>
        <p:nvSpPr>
          <p:cNvPr id="9" name="Rectangle 2"/>
          <p:cNvSpPr txBox="1">
            <a:spLocks noChangeArrowheads="1"/>
          </p:cNvSpPr>
          <p:nvPr/>
        </p:nvSpPr>
        <p:spPr bwMode="auto">
          <a:xfrm>
            <a:off x="1066800" y="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chemeClr val="tx2"/>
                </a:solidFill>
                <a:uLnTx/>
                <a:uFillTx/>
                <a:latin typeface="Arial" charset="0"/>
                <a:ea typeface="+mn-ea"/>
                <a:cs typeface="+mn-cs"/>
              </a:rPr>
              <a:t>CGA Service Projects:  </a:t>
            </a:r>
            <a:r>
              <a:rPr lang="en-US" b="1" dirty="0">
                <a:latin typeface="+mn-lt"/>
                <a:ea typeface="+mj-ea"/>
                <a:cs typeface="+mj-cs"/>
              </a:rPr>
              <a:t>Maps and Visualization</a:t>
            </a:r>
          </a:p>
        </p:txBody>
      </p:sp>
    </p:spTree>
    <p:extLst>
      <p:ext uri="{BB962C8B-B14F-4D97-AF65-F5344CB8AC3E}">
        <p14:creationId xmlns:p14="http://schemas.microsoft.com/office/powerpoint/2010/main" val="1408643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0.gstatic.com/images?q=tbn:ANd9GcRGLBNiV3xoXM4HcR4nwAPuM9pGpbLjlKt4JLklDmYXu4OXmpgH8g"/>
          <p:cNvPicPr>
            <a:picLocks noChangeAspect="1" noChangeArrowheads="1"/>
          </p:cNvPicPr>
          <p:nvPr/>
        </p:nvPicPr>
        <p:blipFill>
          <a:blip r:embed="rId2" cstate="print"/>
          <a:srcRect/>
          <a:stretch>
            <a:fillRect/>
          </a:stretch>
        </p:blipFill>
        <p:spPr bwMode="auto">
          <a:xfrm>
            <a:off x="457200" y="457200"/>
            <a:ext cx="8305800" cy="6108700"/>
          </a:xfrm>
          <a:prstGeom prst="rect">
            <a:avLst/>
          </a:prstGeom>
          <a:noFill/>
        </p:spPr>
      </p:pic>
      <p:pic>
        <p:nvPicPr>
          <p:cNvPr id="10" name="Picture 9" descr="CGA_logo_trans.png"/>
          <p:cNvPicPr>
            <a:picLocks noChangeAspect="1"/>
          </p:cNvPicPr>
          <p:nvPr/>
        </p:nvPicPr>
        <p:blipFill>
          <a:blip r:embed="rId3" cstate="print"/>
          <a:stretch>
            <a:fillRect/>
          </a:stretch>
        </p:blipFill>
        <p:spPr>
          <a:xfrm>
            <a:off x="3186639" y="810646"/>
            <a:ext cx="2819401" cy="1018154"/>
          </a:xfrm>
          <a:prstGeom prst="rect">
            <a:avLst/>
          </a:prstGeom>
        </p:spPr>
      </p:pic>
      <p:sp>
        <p:nvSpPr>
          <p:cNvPr id="11" name="TextBox 10"/>
          <p:cNvSpPr txBox="1"/>
          <p:nvPr/>
        </p:nvSpPr>
        <p:spPr>
          <a:xfrm rot="17662753">
            <a:off x="950009" y="2606915"/>
            <a:ext cx="2709911" cy="707886"/>
          </a:xfrm>
          <a:prstGeom prst="rect">
            <a:avLst/>
          </a:prstGeom>
          <a:noFill/>
        </p:spPr>
        <p:txBody>
          <a:bodyPr wrap="square" rtlCol="0">
            <a:spAutoFit/>
          </a:bodyPr>
          <a:lstStyle/>
          <a:p>
            <a:r>
              <a:rPr lang="en-US" sz="4000" b="1" dirty="0" smtClean="0">
                <a:solidFill>
                  <a:schemeClr val="accent2">
                    <a:lumMod val="50000"/>
                  </a:schemeClr>
                </a:solidFill>
                <a:effectLst>
                  <a:outerShdw blurRad="38100" dist="38100" dir="2700000" algn="tl">
                    <a:srgbClr val="000000">
                      <a:alpha val="43137"/>
                    </a:srgbClr>
                  </a:outerShdw>
                </a:effectLst>
              </a:rPr>
              <a:t>Service</a:t>
            </a:r>
            <a:endParaRPr lang="en-US" sz="4000" b="1" dirty="0">
              <a:solidFill>
                <a:schemeClr val="accent2">
                  <a:lumMod val="50000"/>
                </a:schemeClr>
              </a:solidFill>
              <a:effectLst>
                <a:outerShdw blurRad="38100" dist="38100" dir="2700000" algn="tl">
                  <a:srgbClr val="000000">
                    <a:alpha val="43137"/>
                  </a:srgbClr>
                </a:outerShdw>
              </a:effectLst>
            </a:endParaRPr>
          </a:p>
        </p:txBody>
      </p:sp>
      <p:sp>
        <p:nvSpPr>
          <p:cNvPr id="12" name="TextBox 11"/>
          <p:cNvSpPr txBox="1"/>
          <p:nvPr/>
        </p:nvSpPr>
        <p:spPr>
          <a:xfrm rot="3880895">
            <a:off x="5726711" y="3659057"/>
            <a:ext cx="3286853" cy="646331"/>
          </a:xfrm>
          <a:prstGeom prst="rect">
            <a:avLst/>
          </a:prstGeom>
          <a:noFill/>
        </p:spPr>
        <p:txBody>
          <a:bodyPr wrap="square" rtlCol="0">
            <a:spAutoFit/>
          </a:bodyPr>
          <a:lstStyle/>
          <a:p>
            <a:r>
              <a:rPr lang="en-US" sz="3600" b="1" dirty="0" smtClean="0">
                <a:solidFill>
                  <a:schemeClr val="accent2">
                    <a:lumMod val="50000"/>
                  </a:schemeClr>
                </a:solidFill>
                <a:effectLst>
                  <a:outerShdw blurRad="38100" dist="38100" dir="2700000" algn="tl">
                    <a:srgbClr val="000000">
                      <a:alpha val="43137"/>
                    </a:srgbClr>
                  </a:outerShdw>
                </a:effectLst>
              </a:rPr>
              <a:t>Teaching</a:t>
            </a:r>
            <a:endParaRPr lang="en-US" sz="3600" b="1" dirty="0">
              <a:solidFill>
                <a:schemeClr val="accent2">
                  <a:lumMod val="50000"/>
                </a:schemeClr>
              </a:solidFill>
              <a:effectLst>
                <a:outerShdw blurRad="38100" dist="38100" dir="2700000" algn="tl">
                  <a:srgbClr val="000000">
                    <a:alpha val="43137"/>
                  </a:srgbClr>
                </a:outerShdw>
              </a:effectLst>
            </a:endParaRPr>
          </a:p>
        </p:txBody>
      </p:sp>
      <p:sp>
        <p:nvSpPr>
          <p:cNvPr id="13" name="TextBox 12"/>
          <p:cNvSpPr txBox="1"/>
          <p:nvPr/>
        </p:nvSpPr>
        <p:spPr>
          <a:xfrm rot="16200000">
            <a:off x="2500025" y="3657530"/>
            <a:ext cx="4089837" cy="584775"/>
          </a:xfrm>
          <a:prstGeom prst="rect">
            <a:avLst/>
          </a:prstGeom>
          <a:noFill/>
        </p:spPr>
        <p:txBody>
          <a:bodyPr wrap="square" rtlCol="0">
            <a:spAutoFit/>
          </a:bodyPr>
          <a:lstStyle/>
          <a:p>
            <a:r>
              <a:rPr lang="en-US" sz="3200" b="1" dirty="0" smtClean="0">
                <a:solidFill>
                  <a:schemeClr val="accent2">
                    <a:lumMod val="50000"/>
                  </a:schemeClr>
                </a:solidFill>
                <a:effectLst>
                  <a:outerShdw blurRad="38100" dist="38100" dir="2700000" algn="tl">
                    <a:srgbClr val="000000">
                      <a:alpha val="43137"/>
                    </a:srgbClr>
                  </a:outerShdw>
                </a:effectLst>
              </a:rPr>
              <a:t>Software Development</a:t>
            </a:r>
            <a:endParaRPr lang="en-US" sz="3200" b="1" dirty="0">
              <a:solidFill>
                <a:schemeClr val="accent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8521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2" name="Picture 31" descr="slide_0.png"/>
          <p:cNvPicPr>
            <a:picLocks noChangeAspect="1"/>
          </p:cNvPicPr>
          <p:nvPr/>
        </p:nvPicPr>
        <p:blipFill>
          <a:blip r:embed="rId2" cstate="print">
            <a:duotone>
              <a:schemeClr val="accent5">
                <a:shade val="45000"/>
                <a:satMod val="135000"/>
              </a:schemeClr>
              <a:prstClr val="white"/>
            </a:duotone>
          </a:blip>
          <a:stretch>
            <a:fillRect/>
          </a:stretch>
        </p:blipFill>
        <p:spPr>
          <a:xfrm>
            <a:off x="5279091" y="76200"/>
            <a:ext cx="3832412" cy="6858000"/>
          </a:xfrm>
          <a:prstGeom prst="rect">
            <a:avLst/>
          </a:prstGeom>
        </p:spPr>
      </p:pic>
      <p:sp>
        <p:nvSpPr>
          <p:cNvPr id="4" name="Text Box 2"/>
          <p:cNvSpPr txBox="1">
            <a:spLocks noChangeArrowheads="1"/>
          </p:cNvSpPr>
          <p:nvPr/>
        </p:nvSpPr>
        <p:spPr bwMode="auto">
          <a:xfrm>
            <a:off x="76200" y="142875"/>
            <a:ext cx="5029200" cy="1215707"/>
          </a:xfrm>
          <a:prstGeom prst="rect">
            <a:avLst/>
          </a:prstGeom>
          <a:noFill/>
          <a:ln w="9525">
            <a:noFill/>
            <a:miter lim="800000"/>
            <a:headEnd/>
            <a:tailEnd/>
          </a:ln>
        </p:spPr>
        <p:txBody>
          <a:bodyPr lIns="91429" tIns="45715" rIns="91429" bIns="45715" spcCol="274320">
            <a:spAutoFit/>
          </a:bodyPr>
          <a:lstStyle/>
          <a:p>
            <a:pPr>
              <a:spcBef>
                <a:spcPts val="600"/>
              </a:spcBef>
            </a:pPr>
            <a:r>
              <a:rPr lang="en-US" sz="3400" b="1" dirty="0" smtClean="0">
                <a:solidFill>
                  <a:srgbClr val="1F497D"/>
                </a:solidFill>
                <a:effectLst>
                  <a:outerShdw blurRad="38100" dist="38100" dir="2700000" algn="tl">
                    <a:srgbClr val="000000"/>
                  </a:outerShdw>
                </a:effectLst>
                <a:latin typeface="Optima" charset="0"/>
              </a:rPr>
              <a:t>West Bank under</a:t>
            </a:r>
          </a:p>
          <a:p>
            <a:pPr>
              <a:spcBef>
                <a:spcPts val="600"/>
              </a:spcBef>
            </a:pPr>
            <a:r>
              <a:rPr lang="en-US" sz="3400" b="1" dirty="0" smtClean="0">
                <a:solidFill>
                  <a:srgbClr val="1F497D"/>
                </a:solidFill>
                <a:effectLst>
                  <a:outerShdw blurRad="38100" dist="38100" dir="2700000" algn="tl">
                    <a:srgbClr val="000000"/>
                  </a:outerShdw>
                </a:effectLst>
                <a:latin typeface="Optima" charset="0"/>
              </a:rPr>
              <a:t>Military Occupation</a:t>
            </a:r>
          </a:p>
        </p:txBody>
      </p:sp>
      <p:sp>
        <p:nvSpPr>
          <p:cNvPr id="5" name="Text Box 7"/>
          <p:cNvSpPr txBox="1">
            <a:spLocks noChangeArrowheads="1"/>
          </p:cNvSpPr>
          <p:nvPr/>
        </p:nvSpPr>
        <p:spPr bwMode="auto">
          <a:xfrm>
            <a:off x="228600" y="1322387"/>
            <a:ext cx="3810000" cy="354013"/>
          </a:xfrm>
          <a:prstGeom prst="rect">
            <a:avLst/>
          </a:prstGeom>
          <a:noFill/>
          <a:ln w="9525">
            <a:noFill/>
            <a:miter lim="800000"/>
            <a:headEnd/>
            <a:tailEnd/>
          </a:ln>
        </p:spPr>
        <p:txBody>
          <a:bodyPr lIns="91429" tIns="45715" rIns="91429" bIns="45715">
            <a:spAutoFit/>
          </a:bodyPr>
          <a:lstStyle/>
          <a:p>
            <a:pPr marL="868363" indent="-868363"/>
            <a:r>
              <a:rPr lang="en-US" sz="1700" dirty="0" smtClean="0">
                <a:solidFill>
                  <a:prstClr val="black"/>
                </a:solidFill>
                <a:latin typeface="Tahoma" charset="0"/>
              </a:rPr>
              <a:t>The Green Line</a:t>
            </a:r>
            <a:endParaRPr lang="en-US" sz="1700" dirty="0">
              <a:solidFill>
                <a:prstClr val="black"/>
              </a:solidFill>
              <a:latin typeface="Tahoma" charset="0"/>
            </a:endParaRPr>
          </a:p>
        </p:txBody>
      </p:sp>
      <p:sp>
        <p:nvSpPr>
          <p:cNvPr id="6" name="Text Box 7"/>
          <p:cNvSpPr txBox="1">
            <a:spLocks noChangeArrowheads="1"/>
          </p:cNvSpPr>
          <p:nvPr/>
        </p:nvSpPr>
        <p:spPr bwMode="auto">
          <a:xfrm>
            <a:off x="228600" y="1794798"/>
            <a:ext cx="3810000" cy="353933"/>
          </a:xfrm>
          <a:prstGeom prst="rect">
            <a:avLst/>
          </a:prstGeom>
          <a:noFill/>
          <a:ln w="9525">
            <a:noFill/>
            <a:miter lim="800000"/>
            <a:headEnd/>
            <a:tailEnd/>
          </a:ln>
        </p:spPr>
        <p:txBody>
          <a:bodyPr lIns="91429" tIns="45715" rIns="91429" bIns="45715">
            <a:spAutoFit/>
          </a:bodyPr>
          <a:lstStyle/>
          <a:p>
            <a:pPr marL="868363" indent="-868363"/>
            <a:r>
              <a:rPr lang="en-US" sz="1700" dirty="0" smtClean="0">
                <a:solidFill>
                  <a:prstClr val="black"/>
                </a:solidFill>
                <a:latin typeface="Tahoma" charset="0"/>
              </a:rPr>
              <a:t>Palestinian population areas</a:t>
            </a:r>
            <a:endParaRPr lang="en-US" sz="1700" dirty="0">
              <a:solidFill>
                <a:prstClr val="black"/>
              </a:solidFill>
              <a:latin typeface="Tahoma" charset="0"/>
            </a:endParaRPr>
          </a:p>
        </p:txBody>
      </p:sp>
      <p:sp>
        <p:nvSpPr>
          <p:cNvPr id="7" name="Text Box 7"/>
          <p:cNvSpPr txBox="1">
            <a:spLocks noChangeArrowheads="1"/>
          </p:cNvSpPr>
          <p:nvPr/>
        </p:nvSpPr>
        <p:spPr bwMode="auto">
          <a:xfrm>
            <a:off x="228600" y="2313295"/>
            <a:ext cx="4572000" cy="353933"/>
          </a:xfrm>
          <a:prstGeom prst="rect">
            <a:avLst/>
          </a:prstGeom>
          <a:noFill/>
          <a:ln w="9525">
            <a:noFill/>
            <a:miter lim="800000"/>
            <a:headEnd/>
            <a:tailEnd/>
          </a:ln>
        </p:spPr>
        <p:txBody>
          <a:bodyPr wrap="square" lIns="91429" tIns="45715" rIns="91429" bIns="45715">
            <a:spAutoFit/>
          </a:bodyPr>
          <a:lstStyle/>
          <a:p>
            <a:pPr marL="868363" indent="-868363"/>
            <a:r>
              <a:rPr lang="en-US" sz="1700" dirty="0" smtClean="0">
                <a:solidFill>
                  <a:prstClr val="black"/>
                </a:solidFill>
                <a:latin typeface="Tahoma" charset="0"/>
              </a:rPr>
              <a:t>Israeli settlements and military locations</a:t>
            </a:r>
            <a:endParaRPr lang="en-US" sz="1700" dirty="0">
              <a:solidFill>
                <a:prstClr val="black"/>
              </a:solidFill>
              <a:latin typeface="Tahoma" charset="0"/>
            </a:endParaRPr>
          </a:p>
        </p:txBody>
      </p:sp>
      <p:sp>
        <p:nvSpPr>
          <p:cNvPr id="8" name="Text Box 7"/>
          <p:cNvSpPr txBox="1">
            <a:spLocks noChangeArrowheads="1"/>
          </p:cNvSpPr>
          <p:nvPr/>
        </p:nvSpPr>
        <p:spPr bwMode="auto">
          <a:xfrm>
            <a:off x="228600" y="2816743"/>
            <a:ext cx="5029200" cy="353933"/>
          </a:xfrm>
          <a:prstGeom prst="rect">
            <a:avLst/>
          </a:prstGeom>
          <a:noFill/>
          <a:ln w="9525">
            <a:noFill/>
            <a:miter lim="800000"/>
            <a:headEnd/>
            <a:tailEnd/>
          </a:ln>
        </p:spPr>
        <p:txBody>
          <a:bodyPr wrap="square" lIns="91429" tIns="45715" rIns="91429" bIns="45715">
            <a:spAutoFit/>
          </a:bodyPr>
          <a:lstStyle/>
          <a:p>
            <a:pPr marL="868363" indent="-868363"/>
            <a:r>
              <a:rPr lang="en-US" sz="1700" dirty="0" smtClean="0">
                <a:solidFill>
                  <a:prstClr val="black"/>
                </a:solidFill>
                <a:latin typeface="Tahoma" charset="0"/>
              </a:rPr>
              <a:t>Check points, barriers, and wall gates*</a:t>
            </a:r>
          </a:p>
        </p:txBody>
      </p:sp>
      <p:sp>
        <p:nvSpPr>
          <p:cNvPr id="9" name="Text Box 7"/>
          <p:cNvSpPr txBox="1">
            <a:spLocks noChangeArrowheads="1"/>
          </p:cNvSpPr>
          <p:nvPr/>
        </p:nvSpPr>
        <p:spPr bwMode="auto">
          <a:xfrm>
            <a:off x="228600" y="3257957"/>
            <a:ext cx="3810000" cy="354013"/>
          </a:xfrm>
          <a:prstGeom prst="rect">
            <a:avLst/>
          </a:prstGeom>
          <a:noFill/>
          <a:ln w="9525">
            <a:noFill/>
            <a:miter lim="800000"/>
            <a:headEnd/>
            <a:tailEnd/>
          </a:ln>
        </p:spPr>
        <p:txBody>
          <a:bodyPr lIns="91429" tIns="45715" rIns="91429" bIns="45715">
            <a:spAutoFit/>
          </a:bodyPr>
          <a:lstStyle/>
          <a:p>
            <a:pPr marL="868363" indent="-868363"/>
            <a:r>
              <a:rPr lang="en-US" sz="1700" dirty="0" smtClean="0">
                <a:solidFill>
                  <a:prstClr val="black"/>
                </a:solidFill>
                <a:latin typeface="Tahoma" charset="0"/>
              </a:rPr>
              <a:t>Bypass roads</a:t>
            </a:r>
            <a:endParaRPr lang="en-US" sz="1700" dirty="0">
              <a:solidFill>
                <a:prstClr val="black"/>
              </a:solidFill>
              <a:latin typeface="Tahoma" charset="0"/>
            </a:endParaRPr>
          </a:p>
        </p:txBody>
      </p:sp>
      <p:sp>
        <p:nvSpPr>
          <p:cNvPr id="10" name="Text Box 7"/>
          <p:cNvSpPr txBox="1">
            <a:spLocks noChangeArrowheads="1"/>
          </p:cNvSpPr>
          <p:nvPr/>
        </p:nvSpPr>
        <p:spPr bwMode="auto">
          <a:xfrm>
            <a:off x="228600" y="3730368"/>
            <a:ext cx="5029200" cy="1631206"/>
          </a:xfrm>
          <a:prstGeom prst="rect">
            <a:avLst/>
          </a:prstGeom>
          <a:noFill/>
          <a:ln w="9525">
            <a:noFill/>
            <a:miter lim="800000"/>
            <a:headEnd/>
            <a:tailEnd/>
          </a:ln>
        </p:spPr>
        <p:txBody>
          <a:bodyPr wrap="square" lIns="91429" tIns="45715" rIns="91429" bIns="45715">
            <a:spAutoFit/>
          </a:bodyPr>
          <a:lstStyle/>
          <a:p>
            <a:pPr marL="868363" indent="-868363"/>
            <a:r>
              <a:rPr lang="en-US" sz="1700" dirty="0" smtClean="0">
                <a:solidFill>
                  <a:prstClr val="black"/>
                </a:solidFill>
                <a:latin typeface="Tahoma" charset="0"/>
              </a:rPr>
              <a:t>Areas A       B        C        Nature Reserve</a:t>
            </a:r>
          </a:p>
          <a:p>
            <a:pPr marL="868363" indent="-868363"/>
            <a:r>
              <a:rPr lang="en-US" sz="1700" dirty="0" smtClean="0">
                <a:solidFill>
                  <a:prstClr val="black"/>
                </a:solidFill>
                <a:latin typeface="Tahoma" charset="0"/>
              </a:rPr>
              <a:t>				    </a:t>
            </a:r>
          </a:p>
          <a:p>
            <a:pPr marL="868363" indent="-868363"/>
            <a:r>
              <a:rPr lang="en-US" sz="1700" dirty="0" smtClean="0">
                <a:solidFill>
                  <a:prstClr val="black"/>
                </a:solidFill>
                <a:latin typeface="Tahoma" charset="0"/>
              </a:rPr>
              <a:t>			             A      B      C</a:t>
            </a:r>
          </a:p>
          <a:p>
            <a:pPr marL="868363" indent="-868363"/>
            <a:r>
              <a:rPr lang="en-US" sz="1600" dirty="0" smtClean="0">
                <a:solidFill>
                  <a:prstClr val="black"/>
                </a:solidFill>
                <a:latin typeface="Tahoma" charset="0"/>
              </a:rPr>
              <a:t>% of West Bank land:          17.6   18.3   61.0</a:t>
            </a:r>
          </a:p>
          <a:p>
            <a:pPr marL="868363" indent="-868363"/>
            <a:r>
              <a:rPr lang="en-US" sz="1600" dirty="0" smtClean="0">
                <a:solidFill>
                  <a:prstClr val="black"/>
                </a:solidFill>
                <a:latin typeface="Tahoma" charset="0"/>
              </a:rPr>
              <a:t>% WB Israeli population:        0       0    100% </a:t>
            </a:r>
          </a:p>
          <a:p>
            <a:pPr marL="868363" indent="-868363"/>
            <a:endParaRPr lang="en-US" sz="1700" dirty="0" smtClean="0">
              <a:solidFill>
                <a:prstClr val="black"/>
              </a:solidFill>
              <a:latin typeface="Tahoma" charset="0"/>
            </a:endParaRPr>
          </a:p>
        </p:txBody>
      </p:sp>
      <p:sp>
        <p:nvSpPr>
          <p:cNvPr id="11" name="Text Box 7"/>
          <p:cNvSpPr txBox="1">
            <a:spLocks noChangeArrowheads="1"/>
          </p:cNvSpPr>
          <p:nvPr/>
        </p:nvSpPr>
        <p:spPr bwMode="auto">
          <a:xfrm>
            <a:off x="228600" y="5181600"/>
            <a:ext cx="5105400" cy="353933"/>
          </a:xfrm>
          <a:prstGeom prst="rect">
            <a:avLst/>
          </a:prstGeom>
          <a:noFill/>
          <a:ln w="9525">
            <a:noFill/>
            <a:miter lim="800000"/>
            <a:headEnd/>
            <a:tailEnd/>
          </a:ln>
        </p:spPr>
        <p:txBody>
          <a:bodyPr wrap="square" lIns="91429" tIns="45715" rIns="91429" bIns="45715">
            <a:spAutoFit/>
          </a:bodyPr>
          <a:lstStyle/>
          <a:p>
            <a:pPr marL="868363" indent="-868363"/>
            <a:r>
              <a:rPr lang="en-US" sz="1700" dirty="0" smtClean="0">
                <a:solidFill>
                  <a:prstClr val="black"/>
                </a:solidFill>
                <a:latin typeface="Tahoma" charset="0"/>
              </a:rPr>
              <a:t>The wall        constructed           planned</a:t>
            </a:r>
            <a:endParaRPr lang="en-US" sz="1700" dirty="0">
              <a:solidFill>
                <a:prstClr val="black"/>
              </a:solidFill>
              <a:latin typeface="Tahoma" charset="0"/>
            </a:endParaRPr>
          </a:p>
        </p:txBody>
      </p:sp>
      <p:sp>
        <p:nvSpPr>
          <p:cNvPr id="14" name="Text Box 7"/>
          <p:cNvSpPr txBox="1">
            <a:spLocks noChangeArrowheads="1"/>
          </p:cNvSpPr>
          <p:nvPr/>
        </p:nvSpPr>
        <p:spPr bwMode="auto">
          <a:xfrm>
            <a:off x="76200" y="6321634"/>
            <a:ext cx="5212080" cy="307766"/>
          </a:xfrm>
          <a:prstGeom prst="rect">
            <a:avLst/>
          </a:prstGeom>
          <a:noFill/>
          <a:ln w="9525">
            <a:noFill/>
            <a:miter lim="800000"/>
            <a:headEnd/>
            <a:tailEnd/>
          </a:ln>
        </p:spPr>
        <p:txBody>
          <a:bodyPr wrap="square" lIns="91429" tIns="45715" rIns="91429" bIns="45715">
            <a:spAutoFit/>
          </a:bodyPr>
          <a:lstStyle/>
          <a:p>
            <a:pPr marL="868363" indent="-868363"/>
            <a:r>
              <a:rPr lang="en-US" sz="1400" dirty="0" smtClean="0">
                <a:solidFill>
                  <a:prstClr val="black"/>
                </a:solidFill>
                <a:latin typeface="Tahoma" charset="0"/>
              </a:rPr>
              <a:t>* Only 249 of approximately 750 are depicted on the map</a:t>
            </a:r>
            <a:endParaRPr lang="en-US" sz="1400" dirty="0">
              <a:solidFill>
                <a:prstClr val="black"/>
              </a:solidFill>
              <a:latin typeface="Tahoma" charset="0"/>
            </a:endParaRPr>
          </a:p>
        </p:txBody>
      </p:sp>
      <p:pic>
        <p:nvPicPr>
          <p:cNvPr id="1026" name="Picture 2"/>
          <p:cNvPicPr>
            <a:picLocks noChangeAspect="1" noChangeArrowheads="1"/>
          </p:cNvPicPr>
          <p:nvPr/>
        </p:nvPicPr>
        <p:blipFill>
          <a:blip r:embed="rId3" cstate="print"/>
          <a:srcRect/>
          <a:stretch>
            <a:fillRect/>
          </a:stretch>
        </p:blipFill>
        <p:spPr bwMode="auto">
          <a:xfrm>
            <a:off x="4267200" y="2369579"/>
            <a:ext cx="457200" cy="24136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3048000" y="1830968"/>
            <a:ext cx="533400" cy="281593"/>
          </a:xfrm>
          <a:prstGeom prst="rect">
            <a:avLst/>
          </a:prstGeom>
          <a:noFill/>
          <a:ln w="9525">
            <a:noFill/>
            <a:miter lim="800000"/>
            <a:headEnd/>
            <a:tailEnd/>
          </a:ln>
          <a:effectLst/>
        </p:spPr>
      </p:pic>
      <p:pic>
        <p:nvPicPr>
          <p:cNvPr id="1032" name="Picture 8"/>
          <p:cNvPicPr>
            <a:picLocks noChangeAspect="1" noChangeArrowheads="1"/>
          </p:cNvPicPr>
          <p:nvPr/>
        </p:nvPicPr>
        <p:blipFill>
          <a:blip r:embed="rId5" cstate="print"/>
          <a:srcRect/>
          <a:stretch>
            <a:fillRect/>
          </a:stretch>
        </p:blipFill>
        <p:spPr bwMode="auto">
          <a:xfrm>
            <a:off x="1905001" y="1403659"/>
            <a:ext cx="381000" cy="191468"/>
          </a:xfrm>
          <a:prstGeom prst="rect">
            <a:avLst/>
          </a:prstGeom>
          <a:noFill/>
          <a:ln w="9525">
            <a:noFill/>
            <a:miter lim="800000"/>
            <a:headEnd/>
            <a:tailEnd/>
          </a:ln>
          <a:effectLst/>
        </p:spPr>
      </p:pic>
      <p:pic>
        <p:nvPicPr>
          <p:cNvPr id="26" name="Picture 25" descr="slide_1.png"/>
          <p:cNvPicPr>
            <a:picLocks noChangeAspect="1"/>
          </p:cNvPicPr>
          <p:nvPr/>
        </p:nvPicPr>
        <p:blipFill>
          <a:blip r:embed="rId6" cstate="print"/>
          <a:stretch>
            <a:fillRect/>
          </a:stretch>
        </p:blipFill>
        <p:spPr>
          <a:xfrm>
            <a:off x="5279091" y="76200"/>
            <a:ext cx="3832412" cy="6858000"/>
          </a:xfrm>
          <a:prstGeom prst="rect">
            <a:avLst/>
          </a:prstGeom>
        </p:spPr>
      </p:pic>
      <p:pic>
        <p:nvPicPr>
          <p:cNvPr id="27" name="Picture 26" descr="slide_2.png"/>
          <p:cNvPicPr>
            <a:picLocks noChangeAspect="1"/>
          </p:cNvPicPr>
          <p:nvPr/>
        </p:nvPicPr>
        <p:blipFill>
          <a:blip r:embed="rId7" cstate="print"/>
          <a:stretch>
            <a:fillRect/>
          </a:stretch>
        </p:blipFill>
        <p:spPr>
          <a:xfrm>
            <a:off x="5279091" y="76200"/>
            <a:ext cx="3832412" cy="6858000"/>
          </a:xfrm>
          <a:prstGeom prst="rect">
            <a:avLst/>
          </a:prstGeom>
        </p:spPr>
      </p:pic>
      <p:pic>
        <p:nvPicPr>
          <p:cNvPr id="28" name="Picture 27" descr="slide_3.png"/>
          <p:cNvPicPr>
            <a:picLocks noChangeAspect="1"/>
          </p:cNvPicPr>
          <p:nvPr/>
        </p:nvPicPr>
        <p:blipFill>
          <a:blip r:embed="rId8" cstate="print"/>
          <a:stretch>
            <a:fillRect/>
          </a:stretch>
        </p:blipFill>
        <p:spPr>
          <a:xfrm>
            <a:off x="5279091" y="76200"/>
            <a:ext cx="3832412" cy="6858000"/>
          </a:xfrm>
          <a:prstGeom prst="rect">
            <a:avLst/>
          </a:prstGeom>
        </p:spPr>
      </p:pic>
      <p:sp>
        <p:nvSpPr>
          <p:cNvPr id="15" name="Freeform 6"/>
          <p:cNvSpPr>
            <a:spLocks/>
          </p:cNvSpPr>
          <p:nvPr/>
        </p:nvSpPr>
        <p:spPr bwMode="auto">
          <a:xfrm>
            <a:off x="2406650" y="3811587"/>
            <a:ext cx="336550" cy="231892"/>
          </a:xfrm>
          <a:custGeom>
            <a:avLst/>
            <a:gdLst/>
            <a:ahLst/>
            <a:cxnLst>
              <a:cxn ang="0">
                <a:pos x="144" y="27"/>
              </a:cxn>
              <a:cxn ang="0">
                <a:pos x="137" y="41"/>
              </a:cxn>
              <a:cxn ang="0">
                <a:pos x="137" y="47"/>
              </a:cxn>
              <a:cxn ang="0">
                <a:pos x="144" y="54"/>
              </a:cxn>
              <a:cxn ang="0">
                <a:pos x="159" y="67"/>
              </a:cxn>
              <a:cxn ang="0">
                <a:pos x="163" y="73"/>
              </a:cxn>
              <a:cxn ang="0">
                <a:pos x="164" y="78"/>
              </a:cxn>
              <a:cxn ang="0">
                <a:pos x="164" y="85"/>
              </a:cxn>
              <a:cxn ang="0">
                <a:pos x="159" y="98"/>
              </a:cxn>
              <a:cxn ang="0">
                <a:pos x="153" y="104"/>
              </a:cxn>
              <a:cxn ang="0">
                <a:pos x="142" y="111"/>
              </a:cxn>
              <a:cxn ang="0">
                <a:pos x="130" y="113"/>
              </a:cxn>
              <a:cxn ang="0">
                <a:pos x="118" y="110"/>
              </a:cxn>
              <a:cxn ang="0">
                <a:pos x="106" y="102"/>
              </a:cxn>
              <a:cxn ang="0">
                <a:pos x="100" y="97"/>
              </a:cxn>
              <a:cxn ang="0">
                <a:pos x="95" y="93"/>
              </a:cxn>
              <a:cxn ang="0">
                <a:pos x="83" y="90"/>
              </a:cxn>
              <a:cxn ang="0">
                <a:pos x="71" y="91"/>
              </a:cxn>
              <a:cxn ang="0">
                <a:pos x="65" y="95"/>
              </a:cxn>
              <a:cxn ang="0">
                <a:pos x="53" y="103"/>
              </a:cxn>
              <a:cxn ang="0">
                <a:pos x="42" y="108"/>
              </a:cxn>
              <a:cxn ang="0">
                <a:pos x="36" y="111"/>
              </a:cxn>
              <a:cxn ang="0">
                <a:pos x="24" y="111"/>
              </a:cxn>
              <a:cxn ang="0">
                <a:pos x="18" y="107"/>
              </a:cxn>
              <a:cxn ang="0">
                <a:pos x="14" y="104"/>
              </a:cxn>
              <a:cxn ang="0">
                <a:pos x="12" y="98"/>
              </a:cxn>
              <a:cxn ang="0">
                <a:pos x="7" y="85"/>
              </a:cxn>
              <a:cxn ang="0">
                <a:pos x="5" y="73"/>
              </a:cxn>
              <a:cxn ang="0">
                <a:pos x="1" y="60"/>
              </a:cxn>
              <a:cxn ang="0">
                <a:pos x="0" y="47"/>
              </a:cxn>
              <a:cxn ang="0">
                <a:pos x="4" y="34"/>
              </a:cxn>
              <a:cxn ang="0">
                <a:pos x="12" y="22"/>
              </a:cxn>
              <a:cxn ang="0">
                <a:pos x="18" y="16"/>
              </a:cxn>
              <a:cxn ang="0">
                <a:pos x="24" y="13"/>
              </a:cxn>
              <a:cxn ang="0">
                <a:pos x="42" y="11"/>
              </a:cxn>
              <a:cxn ang="0">
                <a:pos x="53" y="14"/>
              </a:cxn>
              <a:cxn ang="0">
                <a:pos x="65" y="24"/>
              </a:cxn>
              <a:cxn ang="0">
                <a:pos x="71" y="27"/>
              </a:cxn>
              <a:cxn ang="0">
                <a:pos x="83" y="27"/>
              </a:cxn>
              <a:cxn ang="0">
                <a:pos x="89" y="25"/>
              </a:cxn>
              <a:cxn ang="0">
                <a:pos x="100" y="16"/>
              </a:cxn>
              <a:cxn ang="0">
                <a:pos x="112" y="8"/>
              </a:cxn>
              <a:cxn ang="0">
                <a:pos x="124" y="3"/>
              </a:cxn>
              <a:cxn ang="0">
                <a:pos x="142" y="0"/>
              </a:cxn>
              <a:cxn ang="0">
                <a:pos x="142" y="3"/>
              </a:cxn>
              <a:cxn ang="0">
                <a:pos x="147" y="9"/>
              </a:cxn>
              <a:cxn ang="0">
                <a:pos x="148" y="16"/>
              </a:cxn>
              <a:cxn ang="0">
                <a:pos x="148" y="22"/>
              </a:cxn>
              <a:cxn ang="0">
                <a:pos x="144" y="27"/>
              </a:cxn>
            </a:cxnLst>
            <a:rect l="0" t="0" r="r" b="b"/>
            <a:pathLst>
              <a:path w="164" h="113">
                <a:moveTo>
                  <a:pt x="144" y="27"/>
                </a:moveTo>
                <a:lnTo>
                  <a:pt x="137" y="41"/>
                </a:lnTo>
                <a:lnTo>
                  <a:pt x="137" y="47"/>
                </a:lnTo>
                <a:lnTo>
                  <a:pt x="144" y="54"/>
                </a:lnTo>
                <a:lnTo>
                  <a:pt x="159" y="67"/>
                </a:lnTo>
                <a:lnTo>
                  <a:pt x="163" y="73"/>
                </a:lnTo>
                <a:lnTo>
                  <a:pt x="164" y="78"/>
                </a:lnTo>
                <a:lnTo>
                  <a:pt x="164" y="85"/>
                </a:lnTo>
                <a:lnTo>
                  <a:pt x="159" y="98"/>
                </a:lnTo>
                <a:lnTo>
                  <a:pt x="153" y="104"/>
                </a:lnTo>
                <a:lnTo>
                  <a:pt x="142" y="111"/>
                </a:lnTo>
                <a:lnTo>
                  <a:pt x="130" y="113"/>
                </a:lnTo>
                <a:lnTo>
                  <a:pt x="118" y="110"/>
                </a:lnTo>
                <a:lnTo>
                  <a:pt x="106" y="102"/>
                </a:lnTo>
                <a:lnTo>
                  <a:pt x="100" y="97"/>
                </a:lnTo>
                <a:lnTo>
                  <a:pt x="95" y="93"/>
                </a:lnTo>
                <a:lnTo>
                  <a:pt x="83" y="90"/>
                </a:lnTo>
                <a:lnTo>
                  <a:pt x="71" y="91"/>
                </a:lnTo>
                <a:lnTo>
                  <a:pt x="65" y="95"/>
                </a:lnTo>
                <a:lnTo>
                  <a:pt x="53" y="103"/>
                </a:lnTo>
                <a:lnTo>
                  <a:pt x="42" y="108"/>
                </a:lnTo>
                <a:lnTo>
                  <a:pt x="36" y="111"/>
                </a:lnTo>
                <a:lnTo>
                  <a:pt x="24" y="111"/>
                </a:lnTo>
                <a:lnTo>
                  <a:pt x="18" y="107"/>
                </a:lnTo>
                <a:lnTo>
                  <a:pt x="14" y="104"/>
                </a:lnTo>
                <a:lnTo>
                  <a:pt x="12" y="98"/>
                </a:lnTo>
                <a:lnTo>
                  <a:pt x="7" y="85"/>
                </a:lnTo>
                <a:lnTo>
                  <a:pt x="5" y="73"/>
                </a:lnTo>
                <a:lnTo>
                  <a:pt x="1" y="60"/>
                </a:lnTo>
                <a:lnTo>
                  <a:pt x="0" y="47"/>
                </a:lnTo>
                <a:lnTo>
                  <a:pt x="4" y="34"/>
                </a:lnTo>
                <a:lnTo>
                  <a:pt x="12" y="22"/>
                </a:lnTo>
                <a:lnTo>
                  <a:pt x="18" y="16"/>
                </a:lnTo>
                <a:lnTo>
                  <a:pt x="24" y="13"/>
                </a:lnTo>
                <a:lnTo>
                  <a:pt x="42" y="11"/>
                </a:lnTo>
                <a:lnTo>
                  <a:pt x="53" y="14"/>
                </a:lnTo>
                <a:lnTo>
                  <a:pt x="65" y="24"/>
                </a:lnTo>
                <a:lnTo>
                  <a:pt x="71" y="27"/>
                </a:lnTo>
                <a:lnTo>
                  <a:pt x="83" y="27"/>
                </a:lnTo>
                <a:lnTo>
                  <a:pt x="89" y="25"/>
                </a:lnTo>
                <a:lnTo>
                  <a:pt x="100" y="16"/>
                </a:lnTo>
                <a:lnTo>
                  <a:pt x="112" y="8"/>
                </a:lnTo>
                <a:lnTo>
                  <a:pt x="124" y="3"/>
                </a:lnTo>
                <a:lnTo>
                  <a:pt x="142" y="0"/>
                </a:lnTo>
                <a:lnTo>
                  <a:pt x="142" y="3"/>
                </a:lnTo>
                <a:lnTo>
                  <a:pt x="147" y="9"/>
                </a:lnTo>
                <a:lnTo>
                  <a:pt x="148" y="16"/>
                </a:lnTo>
                <a:lnTo>
                  <a:pt x="148" y="22"/>
                </a:lnTo>
                <a:lnTo>
                  <a:pt x="144" y="27"/>
                </a:lnTo>
                <a:close/>
              </a:path>
            </a:pathLst>
          </a:custGeom>
          <a:solidFill>
            <a:srgbClr val="CCCCCC"/>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9"/>
          <p:cNvSpPr>
            <a:spLocks/>
          </p:cNvSpPr>
          <p:nvPr/>
        </p:nvSpPr>
        <p:spPr bwMode="auto">
          <a:xfrm>
            <a:off x="1720850" y="3811587"/>
            <a:ext cx="336550" cy="231892"/>
          </a:xfrm>
          <a:custGeom>
            <a:avLst/>
            <a:gdLst/>
            <a:ahLst/>
            <a:cxnLst>
              <a:cxn ang="0">
                <a:pos x="144" y="28"/>
              </a:cxn>
              <a:cxn ang="0">
                <a:pos x="137" y="40"/>
              </a:cxn>
              <a:cxn ang="0">
                <a:pos x="137" y="47"/>
              </a:cxn>
              <a:cxn ang="0">
                <a:pos x="144" y="53"/>
              </a:cxn>
              <a:cxn ang="0">
                <a:pos x="159" y="66"/>
              </a:cxn>
              <a:cxn ang="0">
                <a:pos x="163" y="73"/>
              </a:cxn>
              <a:cxn ang="0">
                <a:pos x="164" y="79"/>
              </a:cxn>
              <a:cxn ang="0">
                <a:pos x="164" y="86"/>
              </a:cxn>
              <a:cxn ang="0">
                <a:pos x="159" y="97"/>
              </a:cxn>
              <a:cxn ang="0">
                <a:pos x="153" y="104"/>
              </a:cxn>
              <a:cxn ang="0">
                <a:pos x="142" y="110"/>
              </a:cxn>
              <a:cxn ang="0">
                <a:pos x="130" y="113"/>
              </a:cxn>
              <a:cxn ang="0">
                <a:pos x="118" y="110"/>
              </a:cxn>
              <a:cxn ang="0">
                <a:pos x="106" y="101"/>
              </a:cxn>
              <a:cxn ang="0">
                <a:pos x="100" y="96"/>
              </a:cxn>
              <a:cxn ang="0">
                <a:pos x="95" y="92"/>
              </a:cxn>
              <a:cxn ang="0">
                <a:pos x="83" y="90"/>
              </a:cxn>
              <a:cxn ang="0">
                <a:pos x="71" y="91"/>
              </a:cxn>
              <a:cxn ang="0">
                <a:pos x="65" y="95"/>
              </a:cxn>
              <a:cxn ang="0">
                <a:pos x="53" y="103"/>
              </a:cxn>
              <a:cxn ang="0">
                <a:pos x="42" y="109"/>
              </a:cxn>
              <a:cxn ang="0">
                <a:pos x="36" y="110"/>
              </a:cxn>
              <a:cxn ang="0">
                <a:pos x="24" y="110"/>
              </a:cxn>
              <a:cxn ang="0">
                <a:pos x="18" y="108"/>
              </a:cxn>
              <a:cxn ang="0">
                <a:pos x="14" y="104"/>
              </a:cxn>
              <a:cxn ang="0">
                <a:pos x="12" y="97"/>
              </a:cxn>
              <a:cxn ang="0">
                <a:pos x="7" y="86"/>
              </a:cxn>
              <a:cxn ang="0">
                <a:pos x="5" y="73"/>
              </a:cxn>
              <a:cxn ang="0">
                <a:pos x="1" y="60"/>
              </a:cxn>
              <a:cxn ang="0">
                <a:pos x="0" y="47"/>
              </a:cxn>
              <a:cxn ang="0">
                <a:pos x="4" y="34"/>
              </a:cxn>
              <a:cxn ang="0">
                <a:pos x="12" y="22"/>
              </a:cxn>
              <a:cxn ang="0">
                <a:pos x="18" y="15"/>
              </a:cxn>
              <a:cxn ang="0">
                <a:pos x="24" y="13"/>
              </a:cxn>
              <a:cxn ang="0">
                <a:pos x="42" y="10"/>
              </a:cxn>
              <a:cxn ang="0">
                <a:pos x="53" y="14"/>
              </a:cxn>
              <a:cxn ang="0">
                <a:pos x="65" y="23"/>
              </a:cxn>
              <a:cxn ang="0">
                <a:pos x="71" y="28"/>
              </a:cxn>
              <a:cxn ang="0">
                <a:pos x="83" y="28"/>
              </a:cxn>
              <a:cxn ang="0">
                <a:pos x="89" y="26"/>
              </a:cxn>
              <a:cxn ang="0">
                <a:pos x="100" y="15"/>
              </a:cxn>
              <a:cxn ang="0">
                <a:pos x="112" y="7"/>
              </a:cxn>
              <a:cxn ang="0">
                <a:pos x="124" y="2"/>
              </a:cxn>
              <a:cxn ang="0">
                <a:pos x="142" y="0"/>
              </a:cxn>
              <a:cxn ang="0">
                <a:pos x="142" y="2"/>
              </a:cxn>
              <a:cxn ang="0">
                <a:pos x="147" y="9"/>
              </a:cxn>
              <a:cxn ang="0">
                <a:pos x="148" y="15"/>
              </a:cxn>
              <a:cxn ang="0">
                <a:pos x="148" y="22"/>
              </a:cxn>
              <a:cxn ang="0">
                <a:pos x="144" y="28"/>
              </a:cxn>
            </a:cxnLst>
            <a:rect l="0" t="0" r="r" b="b"/>
            <a:pathLst>
              <a:path w="164" h="113">
                <a:moveTo>
                  <a:pt x="144" y="28"/>
                </a:moveTo>
                <a:lnTo>
                  <a:pt x="137" y="40"/>
                </a:lnTo>
                <a:lnTo>
                  <a:pt x="137" y="47"/>
                </a:lnTo>
                <a:lnTo>
                  <a:pt x="144" y="53"/>
                </a:lnTo>
                <a:lnTo>
                  <a:pt x="159" y="66"/>
                </a:lnTo>
                <a:lnTo>
                  <a:pt x="163" y="73"/>
                </a:lnTo>
                <a:lnTo>
                  <a:pt x="164" y="79"/>
                </a:lnTo>
                <a:lnTo>
                  <a:pt x="164" y="86"/>
                </a:lnTo>
                <a:lnTo>
                  <a:pt x="159" y="97"/>
                </a:lnTo>
                <a:lnTo>
                  <a:pt x="153" y="104"/>
                </a:lnTo>
                <a:lnTo>
                  <a:pt x="142" y="110"/>
                </a:lnTo>
                <a:lnTo>
                  <a:pt x="130" y="113"/>
                </a:lnTo>
                <a:lnTo>
                  <a:pt x="118" y="110"/>
                </a:lnTo>
                <a:lnTo>
                  <a:pt x="106" y="101"/>
                </a:lnTo>
                <a:lnTo>
                  <a:pt x="100" y="96"/>
                </a:lnTo>
                <a:lnTo>
                  <a:pt x="95" y="92"/>
                </a:lnTo>
                <a:lnTo>
                  <a:pt x="83" y="90"/>
                </a:lnTo>
                <a:lnTo>
                  <a:pt x="71" y="91"/>
                </a:lnTo>
                <a:lnTo>
                  <a:pt x="65" y="95"/>
                </a:lnTo>
                <a:lnTo>
                  <a:pt x="53" y="103"/>
                </a:lnTo>
                <a:lnTo>
                  <a:pt x="42" y="109"/>
                </a:lnTo>
                <a:lnTo>
                  <a:pt x="36" y="110"/>
                </a:lnTo>
                <a:lnTo>
                  <a:pt x="24" y="110"/>
                </a:lnTo>
                <a:lnTo>
                  <a:pt x="18" y="108"/>
                </a:lnTo>
                <a:lnTo>
                  <a:pt x="14" y="104"/>
                </a:lnTo>
                <a:lnTo>
                  <a:pt x="12" y="97"/>
                </a:lnTo>
                <a:lnTo>
                  <a:pt x="7" y="86"/>
                </a:lnTo>
                <a:lnTo>
                  <a:pt x="5" y="73"/>
                </a:lnTo>
                <a:lnTo>
                  <a:pt x="1" y="60"/>
                </a:lnTo>
                <a:lnTo>
                  <a:pt x="0" y="47"/>
                </a:lnTo>
                <a:lnTo>
                  <a:pt x="4" y="34"/>
                </a:lnTo>
                <a:lnTo>
                  <a:pt x="12" y="22"/>
                </a:lnTo>
                <a:lnTo>
                  <a:pt x="18" y="15"/>
                </a:lnTo>
                <a:lnTo>
                  <a:pt x="24" y="13"/>
                </a:lnTo>
                <a:lnTo>
                  <a:pt x="42" y="10"/>
                </a:lnTo>
                <a:lnTo>
                  <a:pt x="53" y="14"/>
                </a:lnTo>
                <a:lnTo>
                  <a:pt x="65" y="23"/>
                </a:lnTo>
                <a:lnTo>
                  <a:pt x="71" y="28"/>
                </a:lnTo>
                <a:lnTo>
                  <a:pt x="83" y="28"/>
                </a:lnTo>
                <a:lnTo>
                  <a:pt x="89" y="26"/>
                </a:lnTo>
                <a:lnTo>
                  <a:pt x="100" y="15"/>
                </a:lnTo>
                <a:lnTo>
                  <a:pt x="112" y="7"/>
                </a:lnTo>
                <a:lnTo>
                  <a:pt x="124" y="2"/>
                </a:lnTo>
                <a:lnTo>
                  <a:pt x="142" y="0"/>
                </a:lnTo>
                <a:lnTo>
                  <a:pt x="142" y="2"/>
                </a:lnTo>
                <a:lnTo>
                  <a:pt x="147" y="9"/>
                </a:lnTo>
                <a:lnTo>
                  <a:pt x="148" y="15"/>
                </a:lnTo>
                <a:lnTo>
                  <a:pt x="148" y="22"/>
                </a:lnTo>
                <a:lnTo>
                  <a:pt x="144" y="28"/>
                </a:lnTo>
                <a:close/>
              </a:path>
            </a:pathLst>
          </a:custGeom>
          <a:solidFill>
            <a:srgbClr val="FFFF00"/>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35" name="Freeform 11"/>
          <p:cNvSpPr>
            <a:spLocks/>
          </p:cNvSpPr>
          <p:nvPr/>
        </p:nvSpPr>
        <p:spPr bwMode="auto">
          <a:xfrm>
            <a:off x="1111250" y="3811587"/>
            <a:ext cx="336550" cy="231892"/>
          </a:xfrm>
          <a:custGeom>
            <a:avLst/>
            <a:gdLst/>
            <a:ahLst/>
            <a:cxnLst>
              <a:cxn ang="0">
                <a:pos x="144" y="29"/>
              </a:cxn>
              <a:cxn ang="0">
                <a:pos x="137" y="40"/>
              </a:cxn>
              <a:cxn ang="0">
                <a:pos x="137" y="47"/>
              </a:cxn>
              <a:cxn ang="0">
                <a:pos x="144" y="53"/>
              </a:cxn>
              <a:cxn ang="0">
                <a:pos x="159" y="66"/>
              </a:cxn>
              <a:cxn ang="0">
                <a:pos x="163" y="73"/>
              </a:cxn>
              <a:cxn ang="0">
                <a:pos x="164" y="79"/>
              </a:cxn>
              <a:cxn ang="0">
                <a:pos x="164" y="86"/>
              </a:cxn>
              <a:cxn ang="0">
                <a:pos x="159" y="98"/>
              </a:cxn>
              <a:cxn ang="0">
                <a:pos x="153" y="104"/>
              </a:cxn>
              <a:cxn ang="0">
                <a:pos x="142" y="111"/>
              </a:cxn>
              <a:cxn ang="0">
                <a:pos x="130" y="113"/>
              </a:cxn>
              <a:cxn ang="0">
                <a:pos x="118" y="111"/>
              </a:cxn>
              <a:cxn ang="0">
                <a:pos x="106" y="102"/>
              </a:cxn>
              <a:cxn ang="0">
                <a:pos x="100" y="96"/>
              </a:cxn>
              <a:cxn ang="0">
                <a:pos x="95" y="92"/>
              </a:cxn>
              <a:cxn ang="0">
                <a:pos x="83" y="90"/>
              </a:cxn>
              <a:cxn ang="0">
                <a:pos x="71" y="91"/>
              </a:cxn>
              <a:cxn ang="0">
                <a:pos x="65" y="95"/>
              </a:cxn>
              <a:cxn ang="0">
                <a:pos x="53" y="103"/>
              </a:cxn>
              <a:cxn ang="0">
                <a:pos x="42" y="109"/>
              </a:cxn>
              <a:cxn ang="0">
                <a:pos x="36" y="111"/>
              </a:cxn>
              <a:cxn ang="0">
                <a:pos x="24" y="111"/>
              </a:cxn>
              <a:cxn ang="0">
                <a:pos x="18" y="108"/>
              </a:cxn>
              <a:cxn ang="0">
                <a:pos x="14" y="104"/>
              </a:cxn>
              <a:cxn ang="0">
                <a:pos x="12" y="98"/>
              </a:cxn>
              <a:cxn ang="0">
                <a:pos x="7" y="86"/>
              </a:cxn>
              <a:cxn ang="0">
                <a:pos x="5" y="73"/>
              </a:cxn>
              <a:cxn ang="0">
                <a:pos x="1" y="60"/>
              </a:cxn>
              <a:cxn ang="0">
                <a:pos x="0" y="47"/>
              </a:cxn>
              <a:cxn ang="0">
                <a:pos x="4" y="35"/>
              </a:cxn>
              <a:cxn ang="0">
                <a:pos x="12" y="22"/>
              </a:cxn>
              <a:cxn ang="0">
                <a:pos x="18" y="16"/>
              </a:cxn>
              <a:cxn ang="0">
                <a:pos x="24" y="13"/>
              </a:cxn>
              <a:cxn ang="0">
                <a:pos x="42" y="10"/>
              </a:cxn>
              <a:cxn ang="0">
                <a:pos x="53" y="14"/>
              </a:cxn>
              <a:cxn ang="0">
                <a:pos x="65" y="23"/>
              </a:cxn>
              <a:cxn ang="0">
                <a:pos x="71" y="29"/>
              </a:cxn>
              <a:cxn ang="0">
                <a:pos x="83" y="29"/>
              </a:cxn>
              <a:cxn ang="0">
                <a:pos x="89" y="26"/>
              </a:cxn>
              <a:cxn ang="0">
                <a:pos x="100" y="16"/>
              </a:cxn>
              <a:cxn ang="0">
                <a:pos x="112" y="8"/>
              </a:cxn>
              <a:cxn ang="0">
                <a:pos x="124" y="3"/>
              </a:cxn>
              <a:cxn ang="0">
                <a:pos x="142" y="0"/>
              </a:cxn>
              <a:cxn ang="0">
                <a:pos x="142" y="3"/>
              </a:cxn>
              <a:cxn ang="0">
                <a:pos x="147" y="9"/>
              </a:cxn>
              <a:cxn ang="0">
                <a:pos x="148" y="16"/>
              </a:cxn>
              <a:cxn ang="0">
                <a:pos x="148" y="22"/>
              </a:cxn>
              <a:cxn ang="0">
                <a:pos x="144" y="29"/>
              </a:cxn>
            </a:cxnLst>
            <a:rect l="0" t="0" r="r" b="b"/>
            <a:pathLst>
              <a:path w="164" h="113">
                <a:moveTo>
                  <a:pt x="144" y="29"/>
                </a:moveTo>
                <a:lnTo>
                  <a:pt x="137" y="40"/>
                </a:lnTo>
                <a:lnTo>
                  <a:pt x="137" y="47"/>
                </a:lnTo>
                <a:lnTo>
                  <a:pt x="144" y="53"/>
                </a:lnTo>
                <a:lnTo>
                  <a:pt x="159" y="66"/>
                </a:lnTo>
                <a:lnTo>
                  <a:pt x="163" y="73"/>
                </a:lnTo>
                <a:lnTo>
                  <a:pt x="164" y="79"/>
                </a:lnTo>
                <a:lnTo>
                  <a:pt x="164" y="86"/>
                </a:lnTo>
                <a:lnTo>
                  <a:pt x="159" y="98"/>
                </a:lnTo>
                <a:lnTo>
                  <a:pt x="153" y="104"/>
                </a:lnTo>
                <a:lnTo>
                  <a:pt x="142" y="111"/>
                </a:lnTo>
                <a:lnTo>
                  <a:pt x="130" y="113"/>
                </a:lnTo>
                <a:lnTo>
                  <a:pt x="118" y="111"/>
                </a:lnTo>
                <a:lnTo>
                  <a:pt x="106" y="102"/>
                </a:lnTo>
                <a:lnTo>
                  <a:pt x="100" y="96"/>
                </a:lnTo>
                <a:lnTo>
                  <a:pt x="95" y="92"/>
                </a:lnTo>
                <a:lnTo>
                  <a:pt x="83" y="90"/>
                </a:lnTo>
                <a:lnTo>
                  <a:pt x="71" y="91"/>
                </a:lnTo>
                <a:lnTo>
                  <a:pt x="65" y="95"/>
                </a:lnTo>
                <a:lnTo>
                  <a:pt x="53" y="103"/>
                </a:lnTo>
                <a:lnTo>
                  <a:pt x="42" y="109"/>
                </a:lnTo>
                <a:lnTo>
                  <a:pt x="36" y="111"/>
                </a:lnTo>
                <a:lnTo>
                  <a:pt x="24" y="111"/>
                </a:lnTo>
                <a:lnTo>
                  <a:pt x="18" y="108"/>
                </a:lnTo>
                <a:lnTo>
                  <a:pt x="14" y="104"/>
                </a:lnTo>
                <a:lnTo>
                  <a:pt x="12" y="98"/>
                </a:lnTo>
                <a:lnTo>
                  <a:pt x="7" y="86"/>
                </a:lnTo>
                <a:lnTo>
                  <a:pt x="5" y="73"/>
                </a:lnTo>
                <a:lnTo>
                  <a:pt x="1" y="60"/>
                </a:lnTo>
                <a:lnTo>
                  <a:pt x="0" y="47"/>
                </a:lnTo>
                <a:lnTo>
                  <a:pt x="4" y="35"/>
                </a:lnTo>
                <a:lnTo>
                  <a:pt x="12" y="22"/>
                </a:lnTo>
                <a:lnTo>
                  <a:pt x="18" y="16"/>
                </a:lnTo>
                <a:lnTo>
                  <a:pt x="24" y="13"/>
                </a:lnTo>
                <a:lnTo>
                  <a:pt x="42" y="10"/>
                </a:lnTo>
                <a:lnTo>
                  <a:pt x="53" y="14"/>
                </a:lnTo>
                <a:lnTo>
                  <a:pt x="65" y="23"/>
                </a:lnTo>
                <a:lnTo>
                  <a:pt x="71" y="29"/>
                </a:lnTo>
                <a:lnTo>
                  <a:pt x="83" y="29"/>
                </a:lnTo>
                <a:lnTo>
                  <a:pt x="89" y="26"/>
                </a:lnTo>
                <a:lnTo>
                  <a:pt x="100" y="16"/>
                </a:lnTo>
                <a:lnTo>
                  <a:pt x="112" y="8"/>
                </a:lnTo>
                <a:lnTo>
                  <a:pt x="124" y="3"/>
                </a:lnTo>
                <a:lnTo>
                  <a:pt x="142" y="0"/>
                </a:lnTo>
                <a:lnTo>
                  <a:pt x="142" y="3"/>
                </a:lnTo>
                <a:lnTo>
                  <a:pt x="147" y="9"/>
                </a:lnTo>
                <a:lnTo>
                  <a:pt x="148" y="16"/>
                </a:lnTo>
                <a:lnTo>
                  <a:pt x="148" y="22"/>
                </a:lnTo>
                <a:lnTo>
                  <a:pt x="144" y="29"/>
                </a:lnTo>
                <a:close/>
              </a:path>
            </a:pathLst>
          </a:custGeom>
          <a:solidFill>
            <a:srgbClr val="FFD1DE"/>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37" name="Picture 13"/>
          <p:cNvPicPr>
            <a:picLocks noChangeAspect="1" noChangeArrowheads="1"/>
          </p:cNvPicPr>
          <p:nvPr/>
        </p:nvPicPr>
        <p:blipFill>
          <a:blip r:embed="rId9" cstate="print"/>
          <a:srcRect/>
          <a:stretch>
            <a:fillRect/>
          </a:stretch>
        </p:blipFill>
        <p:spPr bwMode="auto">
          <a:xfrm>
            <a:off x="4080711" y="2855824"/>
            <a:ext cx="152399" cy="275771"/>
          </a:xfrm>
          <a:prstGeom prst="rect">
            <a:avLst/>
          </a:prstGeom>
          <a:noFill/>
          <a:ln w="9525">
            <a:noFill/>
            <a:miter lim="800000"/>
            <a:headEnd/>
            <a:tailEnd/>
          </a:ln>
          <a:effectLst/>
        </p:spPr>
      </p:pic>
      <p:pic>
        <p:nvPicPr>
          <p:cNvPr id="1038" name="Picture 14"/>
          <p:cNvPicPr>
            <a:picLocks noChangeAspect="1" noChangeArrowheads="1"/>
          </p:cNvPicPr>
          <p:nvPr/>
        </p:nvPicPr>
        <p:blipFill>
          <a:blip r:embed="rId10" cstate="print"/>
          <a:srcRect/>
          <a:stretch>
            <a:fillRect/>
          </a:stretch>
        </p:blipFill>
        <p:spPr bwMode="auto">
          <a:xfrm>
            <a:off x="1676399" y="3352800"/>
            <a:ext cx="381001" cy="163543"/>
          </a:xfrm>
          <a:prstGeom prst="rect">
            <a:avLst/>
          </a:prstGeom>
          <a:noFill/>
          <a:ln w="9525">
            <a:noFill/>
            <a:miter lim="800000"/>
            <a:headEnd/>
            <a:tailEnd/>
          </a:ln>
          <a:effectLst/>
        </p:spPr>
      </p:pic>
      <p:pic>
        <p:nvPicPr>
          <p:cNvPr id="1044" name="Picture 20"/>
          <p:cNvPicPr>
            <a:picLocks noChangeAspect="1" noChangeArrowheads="1"/>
          </p:cNvPicPr>
          <p:nvPr/>
        </p:nvPicPr>
        <p:blipFill>
          <a:blip r:embed="rId11" cstate="print"/>
          <a:srcRect/>
          <a:stretch>
            <a:fillRect/>
          </a:stretch>
        </p:blipFill>
        <p:spPr bwMode="auto">
          <a:xfrm>
            <a:off x="4437063" y="3800592"/>
            <a:ext cx="365406" cy="242887"/>
          </a:xfrm>
          <a:prstGeom prst="rect">
            <a:avLst/>
          </a:prstGeom>
          <a:noFill/>
          <a:ln w="9525">
            <a:noFill/>
            <a:miter lim="800000"/>
            <a:headEnd/>
            <a:tailEnd/>
          </a:ln>
          <a:effectLst/>
        </p:spPr>
      </p:pic>
      <p:pic>
        <p:nvPicPr>
          <p:cNvPr id="46" name="Picture 45" descr="slide_4.png"/>
          <p:cNvPicPr>
            <a:picLocks noChangeAspect="1"/>
          </p:cNvPicPr>
          <p:nvPr/>
        </p:nvPicPr>
        <p:blipFill>
          <a:blip r:embed="rId12" cstate="print"/>
          <a:stretch>
            <a:fillRect/>
          </a:stretch>
        </p:blipFill>
        <p:spPr>
          <a:xfrm>
            <a:off x="5279091" y="76200"/>
            <a:ext cx="3832412" cy="6858000"/>
          </a:xfrm>
          <a:prstGeom prst="rect">
            <a:avLst/>
          </a:prstGeom>
        </p:spPr>
      </p:pic>
      <p:pic>
        <p:nvPicPr>
          <p:cNvPr id="47" name="Picture 46" descr="slide_5.png"/>
          <p:cNvPicPr>
            <a:picLocks noChangeAspect="1"/>
          </p:cNvPicPr>
          <p:nvPr/>
        </p:nvPicPr>
        <p:blipFill>
          <a:blip r:embed="rId13" cstate="print"/>
          <a:stretch>
            <a:fillRect/>
          </a:stretch>
        </p:blipFill>
        <p:spPr>
          <a:xfrm>
            <a:off x="5279091" y="76200"/>
            <a:ext cx="3832412" cy="6858000"/>
          </a:xfrm>
          <a:prstGeom prst="rect">
            <a:avLst/>
          </a:prstGeom>
        </p:spPr>
      </p:pic>
      <p:pic>
        <p:nvPicPr>
          <p:cNvPr id="36" name="Picture 35" descr="slide_6.png"/>
          <p:cNvPicPr>
            <a:picLocks noChangeAspect="1"/>
          </p:cNvPicPr>
          <p:nvPr/>
        </p:nvPicPr>
        <p:blipFill>
          <a:blip r:embed="rId14" cstate="print"/>
          <a:stretch>
            <a:fillRect/>
          </a:stretch>
        </p:blipFill>
        <p:spPr>
          <a:xfrm>
            <a:off x="5279091" y="76200"/>
            <a:ext cx="3832412" cy="6858000"/>
          </a:xfrm>
          <a:prstGeom prst="rect">
            <a:avLst/>
          </a:prstGeom>
        </p:spPr>
      </p:pic>
      <p:pic>
        <p:nvPicPr>
          <p:cNvPr id="1045" name="Picture 21"/>
          <p:cNvPicPr>
            <a:picLocks noChangeAspect="1" noChangeArrowheads="1"/>
          </p:cNvPicPr>
          <p:nvPr/>
        </p:nvPicPr>
        <p:blipFill>
          <a:blip r:embed="rId15" cstate="print"/>
          <a:srcRect/>
          <a:stretch>
            <a:fillRect/>
          </a:stretch>
        </p:blipFill>
        <p:spPr bwMode="auto">
          <a:xfrm>
            <a:off x="3168650" y="5289301"/>
            <a:ext cx="336550" cy="144463"/>
          </a:xfrm>
          <a:prstGeom prst="rect">
            <a:avLst/>
          </a:prstGeom>
          <a:noFill/>
          <a:ln w="9525">
            <a:noFill/>
            <a:miter lim="800000"/>
            <a:headEnd/>
            <a:tailEnd/>
          </a:ln>
          <a:effectLst/>
        </p:spPr>
      </p:pic>
      <p:pic>
        <p:nvPicPr>
          <p:cNvPr id="1046" name="Picture 22"/>
          <p:cNvPicPr>
            <a:picLocks noChangeAspect="1" noChangeArrowheads="1"/>
          </p:cNvPicPr>
          <p:nvPr/>
        </p:nvPicPr>
        <p:blipFill>
          <a:blip r:embed="rId16" cstate="print"/>
          <a:srcRect/>
          <a:stretch>
            <a:fillRect/>
          </a:stretch>
        </p:blipFill>
        <p:spPr bwMode="auto">
          <a:xfrm>
            <a:off x="1263650" y="5289301"/>
            <a:ext cx="336550" cy="144463"/>
          </a:xfrm>
          <a:prstGeom prst="rect">
            <a:avLst/>
          </a:prstGeom>
          <a:noFill/>
          <a:ln w="9525">
            <a:noFill/>
            <a:miter lim="800000"/>
            <a:headEnd/>
            <a:tailEnd/>
          </a:ln>
          <a:effectLst/>
        </p:spPr>
      </p:pic>
      <p:pic>
        <p:nvPicPr>
          <p:cNvPr id="34" name="Picture 33" descr="slide_7_transparent.png"/>
          <p:cNvPicPr>
            <a:picLocks noChangeAspect="1"/>
          </p:cNvPicPr>
          <p:nvPr/>
        </p:nvPicPr>
        <p:blipFill>
          <a:blip r:embed="rId17" cstate="print"/>
          <a:stretch>
            <a:fillRect/>
          </a:stretch>
        </p:blipFill>
        <p:spPr>
          <a:xfrm>
            <a:off x="5212080" y="192024"/>
            <a:ext cx="3832412" cy="6858000"/>
          </a:xfrm>
          <a:prstGeom prst="rect">
            <a:avLst/>
          </a:prstGeom>
        </p:spPr>
      </p:pic>
      <p:grpSp>
        <p:nvGrpSpPr>
          <p:cNvPr id="2" name="Group 34"/>
          <p:cNvGrpSpPr/>
          <p:nvPr/>
        </p:nvGrpSpPr>
        <p:grpSpPr>
          <a:xfrm>
            <a:off x="5246594" y="0"/>
            <a:ext cx="3897406" cy="7010400"/>
            <a:chOff x="7010400" y="-152400"/>
            <a:chExt cx="3897406" cy="7010400"/>
          </a:xfrm>
        </p:grpSpPr>
        <p:pic>
          <p:nvPicPr>
            <p:cNvPr id="57" name="Picture 56" descr="slide_6.png"/>
            <p:cNvPicPr>
              <a:picLocks noChangeAspect="1"/>
            </p:cNvPicPr>
            <p:nvPr/>
          </p:nvPicPr>
          <p:blipFill>
            <a:blip r:embed="rId18" cstate="print">
              <a:duotone>
                <a:schemeClr val="accent4">
                  <a:shade val="45000"/>
                  <a:satMod val="135000"/>
                </a:schemeClr>
                <a:prstClr val="white"/>
              </a:duotone>
            </a:blip>
            <a:stretch>
              <a:fillRect/>
            </a:stretch>
          </p:blipFill>
          <p:spPr>
            <a:xfrm>
              <a:off x="7075394" y="-152400"/>
              <a:ext cx="3832412" cy="6858000"/>
            </a:xfrm>
            <a:prstGeom prst="rect">
              <a:avLst/>
            </a:prstGeom>
          </p:spPr>
        </p:pic>
        <p:sp>
          <p:nvSpPr>
            <p:cNvPr id="59" name="Freeform 58"/>
            <p:cNvSpPr/>
            <p:nvPr/>
          </p:nvSpPr>
          <p:spPr bwMode="auto">
            <a:xfrm>
              <a:off x="8653463" y="6010275"/>
              <a:ext cx="990600" cy="619125"/>
            </a:xfrm>
            <a:custGeom>
              <a:avLst/>
              <a:gdLst>
                <a:gd name="connsiteX0" fmla="*/ 0 w 990600"/>
                <a:gd name="connsiteY0" fmla="*/ 400050 h 619125"/>
                <a:gd name="connsiteX1" fmla="*/ 0 w 990600"/>
                <a:gd name="connsiteY1" fmla="*/ 400050 h 619125"/>
                <a:gd name="connsiteX2" fmla="*/ 9525 w 990600"/>
                <a:gd name="connsiteY2" fmla="*/ 614363 h 619125"/>
                <a:gd name="connsiteX3" fmla="*/ 919162 w 990600"/>
                <a:gd name="connsiteY3" fmla="*/ 619125 h 619125"/>
                <a:gd name="connsiteX4" fmla="*/ 952500 w 990600"/>
                <a:gd name="connsiteY4" fmla="*/ 423863 h 619125"/>
                <a:gd name="connsiteX5" fmla="*/ 990600 w 990600"/>
                <a:gd name="connsiteY5" fmla="*/ 338138 h 619125"/>
                <a:gd name="connsiteX6" fmla="*/ 962025 w 990600"/>
                <a:gd name="connsiteY6" fmla="*/ 128588 h 619125"/>
                <a:gd name="connsiteX7" fmla="*/ 871537 w 990600"/>
                <a:gd name="connsiteY7" fmla="*/ 0 h 619125"/>
                <a:gd name="connsiteX8" fmla="*/ 319087 w 990600"/>
                <a:gd name="connsiteY8" fmla="*/ 295275 h 619125"/>
                <a:gd name="connsiteX9" fmla="*/ 0 w 990600"/>
                <a:gd name="connsiteY9" fmla="*/ 40005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0600" h="619125">
                  <a:moveTo>
                    <a:pt x="0" y="400050"/>
                  </a:moveTo>
                  <a:lnTo>
                    <a:pt x="0" y="400050"/>
                  </a:lnTo>
                  <a:lnTo>
                    <a:pt x="9525" y="614363"/>
                  </a:lnTo>
                  <a:lnTo>
                    <a:pt x="919162" y="619125"/>
                  </a:lnTo>
                  <a:lnTo>
                    <a:pt x="952500" y="423863"/>
                  </a:lnTo>
                  <a:lnTo>
                    <a:pt x="990600" y="338138"/>
                  </a:lnTo>
                  <a:lnTo>
                    <a:pt x="962025" y="128588"/>
                  </a:lnTo>
                  <a:lnTo>
                    <a:pt x="871537" y="0"/>
                  </a:lnTo>
                  <a:lnTo>
                    <a:pt x="319087" y="295275"/>
                  </a:lnTo>
                  <a:lnTo>
                    <a:pt x="0" y="400050"/>
                  </a:lnTo>
                  <a:close/>
                </a:path>
              </a:pathLst>
            </a:cu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1200">
                <a:solidFill>
                  <a:prstClr val="black"/>
                </a:solidFill>
                <a:latin typeface="Arial" pitchFamily="-111" charset="0"/>
                <a:ea typeface="ＭＳ Ｐゴシック" pitchFamily="-111" charset="-128"/>
                <a:cs typeface="ＭＳ Ｐゴシック" pitchFamily="-111" charset="-128"/>
              </a:endParaRPr>
            </a:p>
          </p:txBody>
        </p:sp>
        <p:pic>
          <p:nvPicPr>
            <p:cNvPr id="48" name="Picture 47" descr="slide_7_transparent.png"/>
            <p:cNvPicPr>
              <a:picLocks noChangeAspect="1"/>
            </p:cNvPicPr>
            <p:nvPr/>
          </p:nvPicPr>
          <p:blipFill>
            <a:blip r:embed="rId17" cstate="print"/>
            <a:stretch>
              <a:fillRect/>
            </a:stretch>
          </p:blipFill>
          <p:spPr>
            <a:xfrm>
              <a:off x="7010400" y="-76200"/>
              <a:ext cx="3832412" cy="6934200"/>
            </a:xfrm>
            <a:prstGeom prst="rect">
              <a:avLst/>
            </a:prstGeom>
          </p:spPr>
        </p:pic>
      </p:grpSp>
    </p:spTree>
    <p:extLst>
      <p:ext uri="{BB962C8B-B14F-4D97-AF65-F5344CB8AC3E}">
        <p14:creationId xmlns:p14="http://schemas.microsoft.com/office/powerpoint/2010/main" val="337487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dissolve">
                                      <p:cBhvr>
                                        <p:cTn id="13" dur="500"/>
                                        <p:tgtEl>
                                          <p:spTgt spid="103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dissolve">
                                      <p:cBhvr>
                                        <p:cTn id="18" dur="500"/>
                                        <p:tgtEl>
                                          <p:spTgt spid="27"/>
                                        </p:tgtEl>
                                      </p:cBhvr>
                                    </p:animEffect>
                                  </p:childTnLst>
                                </p:cTn>
                              </p:par>
                              <p:par>
                                <p:cTn id="19" presetID="9"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dissolve">
                                      <p:cBhvr>
                                        <p:cTn id="21" dur="500"/>
                                        <p:tgtEl>
                                          <p:spTgt spid="102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dissolve">
                                      <p:cBhvr>
                                        <p:cTn id="29" dur="500"/>
                                        <p:tgtEl>
                                          <p:spTgt spid="28"/>
                                        </p:tgtEl>
                                      </p:cBhvr>
                                    </p:animEffect>
                                  </p:childTnLst>
                                </p:cTn>
                              </p:par>
                              <p:par>
                                <p:cTn id="30" presetID="9"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dissolve">
                                      <p:cBhvr>
                                        <p:cTn id="32" dur="500"/>
                                        <p:tgtEl>
                                          <p:spTgt spid="102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500"/>
                                        <p:tgtEl>
                                          <p:spTgt spid="14"/>
                                        </p:tgtEl>
                                      </p:cBhvr>
                                    </p:animEffect>
                                  </p:childTnLst>
                                </p:cTn>
                              </p:par>
                              <p:par>
                                <p:cTn id="44" presetID="9"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dissolve">
                                      <p:cBhvr>
                                        <p:cTn id="46" dur="500"/>
                                        <p:tgtEl>
                                          <p:spTgt spid="46"/>
                                        </p:tgtEl>
                                      </p:cBhvr>
                                    </p:animEffect>
                                  </p:childTnLst>
                                </p:cTn>
                              </p:par>
                              <p:par>
                                <p:cTn id="47" presetID="9" presetClass="entr" presetSubtype="0" fill="hold" nodeType="withEffect">
                                  <p:stCondLst>
                                    <p:cond delay="0"/>
                                  </p:stCondLst>
                                  <p:childTnLst>
                                    <p:set>
                                      <p:cBhvr>
                                        <p:cTn id="48" dur="1" fill="hold">
                                          <p:stCondLst>
                                            <p:cond delay="0"/>
                                          </p:stCondLst>
                                        </p:cTn>
                                        <p:tgtEl>
                                          <p:spTgt spid="1037"/>
                                        </p:tgtEl>
                                        <p:attrNameLst>
                                          <p:attrName>style.visibility</p:attrName>
                                        </p:attrNameLst>
                                      </p:cBhvr>
                                      <p:to>
                                        <p:strVal val="visible"/>
                                      </p:to>
                                    </p:set>
                                    <p:animEffect transition="in" filter="dissolve">
                                      <p:cBhvr>
                                        <p:cTn id="49" dur="500"/>
                                        <p:tgtEl>
                                          <p:spTgt spid="1037"/>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par>
                                <p:cTn id="55" presetID="9" presetClass="entr" presetSubtype="0" fill="hold" nodeType="withEffect">
                                  <p:stCondLst>
                                    <p:cond delay="0"/>
                                  </p:stCondLst>
                                  <p:childTnLst>
                                    <p:set>
                                      <p:cBhvr>
                                        <p:cTn id="56" dur="1" fill="hold">
                                          <p:stCondLst>
                                            <p:cond delay="0"/>
                                          </p:stCondLst>
                                        </p:cTn>
                                        <p:tgtEl>
                                          <p:spTgt spid="1038"/>
                                        </p:tgtEl>
                                        <p:attrNameLst>
                                          <p:attrName>style.visibility</p:attrName>
                                        </p:attrNameLst>
                                      </p:cBhvr>
                                      <p:to>
                                        <p:strVal val="visible"/>
                                      </p:to>
                                    </p:set>
                                    <p:animEffect transition="in" filter="dissolve">
                                      <p:cBhvr>
                                        <p:cTn id="57" dur="500"/>
                                        <p:tgtEl>
                                          <p:spTgt spid="1038"/>
                                        </p:tgtEl>
                                      </p:cBhvr>
                                    </p:animEffect>
                                  </p:childTnLst>
                                </p:cTn>
                              </p:par>
                              <p:par>
                                <p:cTn id="58" presetID="9" presetClass="entr" presetSubtype="0" fill="hold"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dissolv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dissolve">
                                      <p:cBhvr>
                                        <p:cTn id="65" dur="500"/>
                                        <p:tgtEl>
                                          <p:spTgt spid="10"/>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035"/>
                                        </p:tgtEl>
                                        <p:attrNameLst>
                                          <p:attrName>style.visibility</p:attrName>
                                        </p:attrNameLst>
                                      </p:cBhvr>
                                      <p:to>
                                        <p:strVal val="visible"/>
                                      </p:to>
                                    </p:set>
                                    <p:animEffect transition="in" filter="dissolve">
                                      <p:cBhvr>
                                        <p:cTn id="68" dur="500"/>
                                        <p:tgtEl>
                                          <p:spTgt spid="1035"/>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dissolve">
                                      <p:cBhvr>
                                        <p:cTn id="71" dur="500"/>
                                        <p:tgtEl>
                                          <p:spTgt spid="18"/>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dissolve">
                                      <p:cBhvr>
                                        <p:cTn id="74" dur="500"/>
                                        <p:tgtEl>
                                          <p:spTgt spid="15"/>
                                        </p:tgtEl>
                                      </p:cBhvr>
                                    </p:animEffect>
                                  </p:childTnLst>
                                </p:cTn>
                              </p:par>
                              <p:par>
                                <p:cTn id="75" presetID="9" presetClass="entr" presetSubtype="0" fill="hold" nodeType="withEffect">
                                  <p:stCondLst>
                                    <p:cond delay="0"/>
                                  </p:stCondLst>
                                  <p:childTnLst>
                                    <p:set>
                                      <p:cBhvr>
                                        <p:cTn id="76" dur="1" fill="hold">
                                          <p:stCondLst>
                                            <p:cond delay="0"/>
                                          </p:stCondLst>
                                        </p:cTn>
                                        <p:tgtEl>
                                          <p:spTgt spid="1044"/>
                                        </p:tgtEl>
                                        <p:attrNameLst>
                                          <p:attrName>style.visibility</p:attrName>
                                        </p:attrNameLst>
                                      </p:cBhvr>
                                      <p:to>
                                        <p:strVal val="visible"/>
                                      </p:to>
                                    </p:set>
                                    <p:animEffect transition="in" filter="dissolve">
                                      <p:cBhvr>
                                        <p:cTn id="77" dur="500"/>
                                        <p:tgtEl>
                                          <p:spTgt spid="1044"/>
                                        </p:tgtEl>
                                      </p:cBhvr>
                                    </p:animEffect>
                                  </p:childTnLst>
                                </p:cTn>
                              </p:par>
                              <p:par>
                                <p:cTn id="78" presetID="9" presetClass="entr" presetSubtype="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dissolve">
                                      <p:cBhvr>
                                        <p:cTn id="80" dur="500"/>
                                        <p:tgtEl>
                                          <p:spTgt spid="36"/>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dissolve">
                                      <p:cBhvr>
                                        <p:cTn id="85" dur="500"/>
                                        <p:tgtEl>
                                          <p:spTgt spid="11"/>
                                        </p:tgtEl>
                                      </p:cBhvr>
                                    </p:animEffect>
                                  </p:childTnLst>
                                </p:cTn>
                              </p:par>
                              <p:par>
                                <p:cTn id="86" presetID="9" presetClass="entr" presetSubtype="0" fill="hold" nodeType="withEffect">
                                  <p:stCondLst>
                                    <p:cond delay="0"/>
                                  </p:stCondLst>
                                  <p:childTnLst>
                                    <p:set>
                                      <p:cBhvr>
                                        <p:cTn id="87" dur="1" fill="hold">
                                          <p:stCondLst>
                                            <p:cond delay="0"/>
                                          </p:stCondLst>
                                        </p:cTn>
                                        <p:tgtEl>
                                          <p:spTgt spid="1046"/>
                                        </p:tgtEl>
                                        <p:attrNameLst>
                                          <p:attrName>style.visibility</p:attrName>
                                        </p:attrNameLst>
                                      </p:cBhvr>
                                      <p:to>
                                        <p:strVal val="visible"/>
                                      </p:to>
                                    </p:set>
                                    <p:animEffect transition="in" filter="dissolve">
                                      <p:cBhvr>
                                        <p:cTn id="88" dur="500"/>
                                        <p:tgtEl>
                                          <p:spTgt spid="1046"/>
                                        </p:tgtEl>
                                      </p:cBhvr>
                                    </p:animEffect>
                                  </p:childTnLst>
                                </p:cTn>
                              </p:par>
                              <p:par>
                                <p:cTn id="89" presetID="9" presetClass="entr" presetSubtype="0" fill="hold" nodeType="withEffect">
                                  <p:stCondLst>
                                    <p:cond delay="0"/>
                                  </p:stCondLst>
                                  <p:childTnLst>
                                    <p:set>
                                      <p:cBhvr>
                                        <p:cTn id="90" dur="1" fill="hold">
                                          <p:stCondLst>
                                            <p:cond delay="0"/>
                                          </p:stCondLst>
                                        </p:cTn>
                                        <p:tgtEl>
                                          <p:spTgt spid="1045"/>
                                        </p:tgtEl>
                                        <p:attrNameLst>
                                          <p:attrName>style.visibility</p:attrName>
                                        </p:attrNameLst>
                                      </p:cBhvr>
                                      <p:to>
                                        <p:strVal val="visible"/>
                                      </p:to>
                                    </p:set>
                                    <p:animEffect transition="in" filter="dissolve">
                                      <p:cBhvr>
                                        <p:cTn id="91" dur="500"/>
                                        <p:tgtEl>
                                          <p:spTgt spid="1045"/>
                                        </p:tgtEl>
                                      </p:cBhvr>
                                    </p:animEffect>
                                  </p:childTnLst>
                                </p:cTn>
                              </p:par>
                              <p:par>
                                <p:cTn id="92" presetID="22" presetClass="entr" presetSubtype="1"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up)">
                                      <p:cBhvr>
                                        <p:cTn id="94" dur="30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dissolve">
                                      <p:cBhvr>
                                        <p:cTn id="9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4" grpId="0"/>
      <p:bldP spid="15" grpId="0" animBg="1"/>
      <p:bldP spid="18" grpId="0" animBg="1"/>
      <p:bldP spid="103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smtClean="0"/>
          </a:p>
        </p:txBody>
      </p:sp>
      <p:pic>
        <p:nvPicPr>
          <p:cNvPr id="10243" name="Content Placeholder 4" descr="railroads.gif"/>
          <p:cNvPicPr>
            <a:picLocks noGrp="1" noChangeAspect="1"/>
          </p:cNvPicPr>
          <p:nvPr>
            <p:ph idx="1"/>
          </p:nvPr>
        </p:nvPicPr>
        <p:blipFill>
          <a:blip r:embed="rId3" cstate="print"/>
          <a:srcRect/>
          <a:stretch>
            <a:fillRect/>
          </a:stretch>
        </p:blipFill>
        <p:spPr>
          <a:xfrm>
            <a:off x="533400" y="457200"/>
            <a:ext cx="8048625" cy="6116638"/>
          </a:xfrm>
        </p:spPr>
      </p:pic>
      <p:sp>
        <p:nvSpPr>
          <p:cNvPr id="4" name="Slide Number Placeholder 3"/>
          <p:cNvSpPr>
            <a:spLocks noGrp="1"/>
          </p:cNvSpPr>
          <p:nvPr>
            <p:ph type="sldNum" sz="quarter" idx="12"/>
          </p:nvPr>
        </p:nvSpPr>
        <p:spPr/>
        <p:txBody>
          <a:bodyPr/>
          <a:lstStyle/>
          <a:p>
            <a:pPr>
              <a:defRPr/>
            </a:pPr>
            <a:fld id="{E5F8A619-C888-494D-AD15-DE95EAD766BB}" type="slidenum">
              <a:rPr lang="en-US"/>
              <a:pPr>
                <a:defRPr/>
              </a:pPr>
              <a:t>41</a:t>
            </a:fld>
            <a:endParaRPr lang="en-US"/>
          </a:p>
        </p:txBody>
      </p:sp>
    </p:spTree>
    <p:extLst>
      <p:ext uri="{BB962C8B-B14F-4D97-AF65-F5344CB8AC3E}">
        <p14:creationId xmlns:p14="http://schemas.microsoft.com/office/powerpoint/2010/main" val="19610701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48FFA60-19D5-4900-B845-D3F45B557F3A}" type="slidenum">
              <a:rPr lang="en-US"/>
              <a:pPr/>
              <a:t>42</a:t>
            </a:fld>
            <a:endParaRPr lang="en-US"/>
          </a:p>
        </p:txBody>
      </p:sp>
      <p:sp>
        <p:nvSpPr>
          <p:cNvPr id="9" name="Rectangle 2"/>
          <p:cNvSpPr txBox="1">
            <a:spLocks noChangeArrowheads="1"/>
          </p:cNvSpPr>
          <p:nvPr/>
        </p:nvSpPr>
        <p:spPr bwMode="auto">
          <a:xfrm>
            <a:off x="990600" y="2743200"/>
            <a:ext cx="7086600" cy="762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chemeClr val="tx2"/>
                </a:solidFill>
                <a:uLnTx/>
                <a:uFillTx/>
                <a:latin typeface="Arial" charset="0"/>
                <a:ea typeface="+mn-ea"/>
                <a:cs typeface="+mn-cs"/>
              </a:rPr>
              <a:t>Consultation and </a:t>
            </a:r>
            <a:r>
              <a:rPr kumimoji="0" lang="en-US" sz="2400" b="1" i="0" u="none" strike="noStrike" kern="1200" cap="none" spc="0" normalizeH="0" baseline="0" noProof="0" dirty="0" err="1" smtClean="0">
                <a:ln>
                  <a:noFill/>
                </a:ln>
                <a:solidFill>
                  <a:schemeClr val="tx2"/>
                </a:solidFill>
                <a:uLnTx/>
                <a:uFillTx/>
                <a:latin typeface="Arial" charset="0"/>
                <a:ea typeface="+mn-ea"/>
                <a:cs typeface="+mn-cs"/>
              </a:rPr>
              <a:t>Ser</a:t>
            </a:r>
            <a:r>
              <a:rPr lang="en-US" sz="2400" b="1" dirty="0" smtClean="0">
                <a:solidFill>
                  <a:schemeClr val="tx2"/>
                </a:solidFill>
                <a:latin typeface="Arial" charset="0"/>
              </a:rPr>
              <a:t>vice Projects</a:t>
            </a:r>
            <a:r>
              <a:rPr kumimoji="0" lang="en-US" sz="2400" b="1" i="0" u="none" strike="noStrike" kern="1200" cap="none" spc="0" normalizeH="0" baseline="0" noProof="0" dirty="0" smtClean="0">
                <a:ln>
                  <a:noFill/>
                </a:ln>
                <a:solidFill>
                  <a:schemeClr val="tx2"/>
                </a:solidFill>
                <a:uLnTx/>
                <a:uFillTx/>
                <a:latin typeface="Arial" charset="0"/>
                <a:ea typeface="+mn-ea"/>
                <a:cs typeface="+mn-cs"/>
              </a:rPr>
              <a:t> usually fall into one of these 4 groups:  </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24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err="1" smtClean="0">
                <a:latin typeface="+mn-lt"/>
                <a:ea typeface="+mj-ea"/>
                <a:cs typeface="+mj-cs"/>
              </a:rPr>
              <a:t>Geocoding</a:t>
            </a:r>
            <a:endParaRPr lang="en-US" sz="3200" b="1" dirty="0" smtClean="0">
              <a:latin typeface="+mn-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3200" b="1" dirty="0">
              <a:latin typeface="+mn-lt"/>
              <a:ea typeface="+mj-ea"/>
              <a:cs typeface="+mj-cs"/>
            </a:endParaRPr>
          </a:p>
          <a:p>
            <a:pPr algn="ctr" eaLnBrk="0" fontAlgn="base" hangingPunct="0">
              <a:spcBef>
                <a:spcPct val="0"/>
              </a:spcBef>
              <a:spcAft>
                <a:spcPct val="0"/>
              </a:spcAft>
              <a:defRPr/>
            </a:pPr>
            <a:r>
              <a:rPr lang="en-US" sz="3200" b="1" dirty="0" smtClean="0">
                <a:ea typeface="+mj-ea"/>
                <a:cs typeface="+mj-cs"/>
              </a:rPr>
              <a:t>GIS Analysis</a:t>
            </a:r>
          </a:p>
          <a:p>
            <a:pPr algn="ctr" eaLnBrk="0" fontAlgn="base" hangingPunct="0">
              <a:spcBef>
                <a:spcPct val="0"/>
              </a:spcBef>
              <a:spcAft>
                <a:spcPct val="0"/>
              </a:spcAft>
              <a:defRPr/>
            </a:pPr>
            <a:endParaRPr lang="en-US" sz="3200" b="1" dirty="0">
              <a:ea typeface="+mj-ea"/>
              <a:cs typeface="+mj-cs"/>
            </a:endParaRPr>
          </a:p>
          <a:p>
            <a:pPr algn="ctr" eaLnBrk="0" fontAlgn="base" hangingPunct="0">
              <a:spcBef>
                <a:spcPct val="0"/>
              </a:spcBef>
              <a:spcAft>
                <a:spcPct val="0"/>
              </a:spcAft>
              <a:defRPr/>
            </a:pPr>
            <a:r>
              <a:rPr lang="en-US" sz="3200" b="1" dirty="0" smtClean="0">
                <a:ea typeface="+mj-ea"/>
                <a:cs typeface="+mj-cs"/>
              </a:rPr>
              <a:t>Maps and Visualization</a:t>
            </a:r>
          </a:p>
          <a:p>
            <a:pPr algn="ctr" eaLnBrk="0" fontAlgn="base" hangingPunct="0">
              <a:spcBef>
                <a:spcPct val="0"/>
              </a:spcBef>
              <a:spcAft>
                <a:spcPct val="0"/>
              </a:spcAft>
              <a:defRPr/>
            </a:pPr>
            <a:endParaRPr lang="en-US" sz="3200" b="1" dirty="0" smtClean="0">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smtClean="0">
                <a:latin typeface="+mn-lt"/>
                <a:ea typeface="+mj-ea"/>
                <a:cs typeface="+mj-cs"/>
              </a:rPr>
              <a:t>Web Maps</a:t>
            </a:r>
            <a:endParaRPr lang="en-US" sz="2400" b="1" dirty="0">
              <a:latin typeface="+mn-lt"/>
              <a:ea typeface="+mj-ea"/>
              <a:cs typeface="+mj-cs"/>
            </a:endParaRPr>
          </a:p>
        </p:txBody>
      </p:sp>
    </p:spTree>
    <p:extLst>
      <p:ext uri="{BB962C8B-B14F-4D97-AF65-F5344CB8AC3E}">
        <p14:creationId xmlns:p14="http://schemas.microsoft.com/office/powerpoint/2010/main" val="2543010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
                                            <p:txEl>
                                              <p:pRg st="8" end="8"/>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Shape 1"/>
          <p:cNvSpPr txBox="1"/>
          <p:nvPr/>
        </p:nvSpPr>
        <p:spPr>
          <a:xfrm>
            <a:off x="0" y="0"/>
            <a:ext cx="9144000" cy="1142640"/>
          </a:xfrm>
          <a:prstGeom prst="rect">
            <a:avLst/>
          </a:prstGeom>
        </p:spPr>
        <p:txBody>
          <a:bodyPr anchor="ctr"/>
          <a:lstStyle/>
          <a:p>
            <a:pPr algn="ctr">
              <a:lnSpc>
                <a:spcPct val="100000"/>
              </a:lnSpc>
            </a:pPr>
            <a:r>
              <a:rPr lang="en-US" sz="4400" dirty="0">
                <a:solidFill>
                  <a:srgbClr val="000000"/>
                </a:solidFill>
                <a:latin typeface="Calibri"/>
              </a:rPr>
              <a:t>What is Web Mapping?</a:t>
            </a:r>
            <a:endParaRPr dirty="0"/>
          </a:p>
        </p:txBody>
      </p:sp>
      <p:sp>
        <p:nvSpPr>
          <p:cNvPr id="166" name="TextShape 2"/>
          <p:cNvSpPr txBox="1"/>
          <p:nvPr/>
        </p:nvSpPr>
        <p:spPr>
          <a:xfrm>
            <a:off x="457200" y="1295400"/>
            <a:ext cx="8229240" cy="4830360"/>
          </a:xfrm>
          <a:prstGeom prst="rect">
            <a:avLst/>
          </a:prstGeom>
        </p:spPr>
        <p:txBody>
          <a:bodyPr/>
          <a:lstStyle/>
          <a:p>
            <a:pPr marL="457200" indent="-457200">
              <a:lnSpc>
                <a:spcPct val="100000"/>
              </a:lnSpc>
              <a:buFont typeface="Arial" panose="020B0604020202020204" pitchFamily="34" charset="0"/>
              <a:buChar char="•"/>
            </a:pPr>
            <a:r>
              <a:rPr lang="en-US" sz="3200" dirty="0">
                <a:solidFill>
                  <a:srgbClr val="000000"/>
                </a:solidFill>
                <a:latin typeface="Calibri"/>
              </a:rPr>
              <a:t>GIS + World Wide </a:t>
            </a:r>
            <a:r>
              <a:rPr lang="en-US" sz="3200" dirty="0" smtClean="0">
                <a:solidFill>
                  <a:srgbClr val="000000"/>
                </a:solidFill>
                <a:latin typeface="Calibri"/>
              </a:rPr>
              <a:t>Web</a:t>
            </a:r>
          </a:p>
          <a:p>
            <a:pPr marL="457200" indent="-457200">
              <a:lnSpc>
                <a:spcPct val="100000"/>
              </a:lnSpc>
              <a:buFont typeface="Arial" panose="020B0604020202020204" pitchFamily="34" charset="0"/>
              <a:buChar char="•"/>
            </a:pPr>
            <a:r>
              <a:rPr lang="en-US" sz="3200" dirty="0" smtClean="0">
                <a:solidFill>
                  <a:srgbClr val="000000"/>
                </a:solidFill>
                <a:latin typeface="Calibri"/>
              </a:rPr>
              <a:t>Major types of web maps:</a:t>
            </a:r>
            <a:endParaRPr dirty="0" smtClean="0"/>
          </a:p>
          <a:p>
            <a:pPr marL="971550" lvl="1" indent="-514350">
              <a:buSzPct val="75000"/>
              <a:buFont typeface="Wingdings" panose="05000000000000000000" pitchFamily="2" charset="2"/>
              <a:buChar char="ü"/>
            </a:pPr>
            <a:r>
              <a:rPr lang="en-US" sz="3200" dirty="0" smtClean="0">
                <a:solidFill>
                  <a:srgbClr val="000000"/>
                </a:solidFill>
              </a:rPr>
              <a:t>Visual</a:t>
            </a:r>
          </a:p>
          <a:p>
            <a:pPr marL="971550" lvl="1" indent="-514350">
              <a:buSzPct val="75000"/>
              <a:buFont typeface="Wingdings" panose="05000000000000000000" pitchFamily="2" charset="2"/>
              <a:buChar char="ü"/>
            </a:pPr>
            <a:r>
              <a:rPr lang="en-US" sz="3200" dirty="0" smtClean="0">
                <a:solidFill>
                  <a:srgbClr val="000000"/>
                </a:solidFill>
              </a:rPr>
              <a:t>Analytic</a:t>
            </a:r>
            <a:endParaRPr dirty="0" smtClean="0"/>
          </a:p>
          <a:p>
            <a:pPr marL="971550" lvl="1" indent="-514350">
              <a:buSzPct val="75000"/>
              <a:buFont typeface="Wingdings" panose="05000000000000000000" pitchFamily="2" charset="2"/>
              <a:buChar char="ü"/>
            </a:pPr>
            <a:r>
              <a:rPr lang="en-US" sz="3200" dirty="0" smtClean="0">
                <a:solidFill>
                  <a:srgbClr val="000000"/>
                </a:solidFill>
                <a:latin typeface="Calibri"/>
              </a:rPr>
              <a:t>Animated</a:t>
            </a:r>
            <a:endParaRPr dirty="0"/>
          </a:p>
          <a:p>
            <a:pPr marL="971550" lvl="1" indent="-514350">
              <a:buSzPct val="75000"/>
              <a:buFont typeface="Wingdings" panose="05000000000000000000" pitchFamily="2" charset="2"/>
              <a:buChar char="ü"/>
            </a:pPr>
            <a:r>
              <a:rPr lang="en-US" sz="3200" dirty="0" smtClean="0">
                <a:solidFill>
                  <a:srgbClr val="000000"/>
                </a:solidFill>
                <a:latin typeface="Calibri"/>
              </a:rPr>
              <a:t>Collaborative (OSM)</a:t>
            </a:r>
            <a:endParaRPr dirty="0"/>
          </a:p>
          <a:p>
            <a:pPr marL="971550" lvl="1" indent="-514350">
              <a:buSzPct val="75000"/>
              <a:buFont typeface="Wingdings" panose="05000000000000000000" pitchFamily="2" charset="2"/>
              <a:buChar char="ü"/>
            </a:pPr>
            <a:r>
              <a:rPr lang="en-US" sz="3200" dirty="0" err="1" smtClean="0">
                <a:solidFill>
                  <a:srgbClr val="000000"/>
                </a:solidFill>
                <a:latin typeface="Calibri"/>
              </a:rPr>
              <a:t>Realtime</a:t>
            </a:r>
            <a:r>
              <a:rPr lang="en-US" sz="3200" dirty="0" smtClean="0">
                <a:solidFill>
                  <a:srgbClr val="000000"/>
                </a:solidFill>
                <a:latin typeface="Calibri"/>
              </a:rPr>
              <a:t> (Traffic, Earthquake, Weather) </a:t>
            </a:r>
            <a:endParaRPr dirty="0"/>
          </a:p>
          <a:p>
            <a:pPr>
              <a:lnSpc>
                <a:spcPct val="100000"/>
              </a:lnSpc>
              <a:buFont typeface="Arial"/>
              <a:buChar char="•"/>
            </a:pPr>
            <a:endParaRPr dirty="0"/>
          </a:p>
        </p:txBody>
      </p:sp>
    </p:spTree>
    <p:extLst>
      <p:ext uri="{BB962C8B-B14F-4D97-AF65-F5344CB8AC3E}">
        <p14:creationId xmlns:p14="http://schemas.microsoft.com/office/powerpoint/2010/main" val="25084696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extShape 1"/>
          <p:cNvSpPr txBox="1"/>
          <p:nvPr/>
        </p:nvSpPr>
        <p:spPr>
          <a:xfrm>
            <a:off x="0" y="0"/>
            <a:ext cx="9144000" cy="1142640"/>
          </a:xfrm>
          <a:prstGeom prst="rect">
            <a:avLst/>
          </a:prstGeom>
        </p:spPr>
        <p:txBody>
          <a:bodyPr anchor="ctr"/>
          <a:lstStyle/>
          <a:p>
            <a:pPr algn="ctr"/>
            <a:r>
              <a:rPr lang="en-US" sz="4400" dirty="0">
                <a:solidFill>
                  <a:srgbClr val="000000"/>
                </a:solidFill>
                <a:latin typeface="Calibri"/>
              </a:rPr>
              <a:t>Web mapping evolution:</a:t>
            </a:r>
            <a:endParaRPr dirty="0"/>
          </a:p>
        </p:txBody>
      </p:sp>
      <p:sp>
        <p:nvSpPr>
          <p:cNvPr id="168" name="TextShape 2"/>
          <p:cNvSpPr txBox="1"/>
          <p:nvPr/>
        </p:nvSpPr>
        <p:spPr>
          <a:xfrm>
            <a:off x="0" y="1326600"/>
            <a:ext cx="9144000" cy="5439960"/>
          </a:xfrm>
          <a:prstGeom prst="rect">
            <a:avLst/>
          </a:prstGeom>
        </p:spPr>
        <p:txBody>
          <a:bodyPr/>
          <a:lstStyle/>
          <a:p>
            <a:pPr>
              <a:lnSpc>
                <a:spcPct val="100000"/>
              </a:lnSpc>
              <a:buSzPct val="45000"/>
            </a:pPr>
            <a:endParaRPr dirty="0"/>
          </a:p>
          <a:p>
            <a:pPr marL="457200" indent="-457200">
              <a:lnSpc>
                <a:spcPct val="100000"/>
              </a:lnSpc>
              <a:buFont typeface="Wingdings" panose="05000000000000000000" pitchFamily="2" charset="2"/>
              <a:buChar char="§"/>
            </a:pPr>
            <a:endParaRPr dirty="0"/>
          </a:p>
        </p:txBody>
      </p:sp>
      <p:grpSp>
        <p:nvGrpSpPr>
          <p:cNvPr id="10" name="Group 9"/>
          <p:cNvGrpSpPr/>
          <p:nvPr/>
        </p:nvGrpSpPr>
        <p:grpSpPr>
          <a:xfrm>
            <a:off x="906236" y="2985181"/>
            <a:ext cx="2675164" cy="762000"/>
            <a:chOff x="1202872" y="4724400"/>
            <a:chExt cx="2675164" cy="762000"/>
          </a:xfrm>
          <a:effectLst/>
        </p:grpSpPr>
        <p:cxnSp>
          <p:nvCxnSpPr>
            <p:cNvPr id="5" name="Straight Connector 4"/>
            <p:cNvCxnSpPr/>
            <p:nvPr/>
          </p:nvCxnSpPr>
          <p:spPr>
            <a:xfrm>
              <a:off x="1202872" y="4724400"/>
              <a:ext cx="0" cy="762000"/>
            </a:xfrm>
            <a:prstGeom prst="line">
              <a:avLst/>
            </a:prstGeom>
            <a:ln w="22225">
              <a:solidFill>
                <a:schemeClr val="tx1">
                  <a:lumMod val="95000"/>
                  <a:lumOff val="5000"/>
                </a:schemeClr>
              </a:solidFill>
            </a:ln>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78036" y="4724400"/>
              <a:ext cx="0" cy="762000"/>
            </a:xfrm>
            <a:prstGeom prst="line">
              <a:avLst/>
            </a:prstGeom>
            <a:ln w="22225">
              <a:solidFill>
                <a:schemeClr val="tx1">
                  <a:lumMod val="95000"/>
                  <a:lumOff val="5000"/>
                </a:schemeClr>
              </a:solidFill>
            </a:ln>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609600" y="3821668"/>
            <a:ext cx="697627" cy="369332"/>
          </a:xfrm>
          <a:prstGeom prst="rect">
            <a:avLst/>
          </a:prstGeom>
          <a:noFill/>
        </p:spPr>
        <p:txBody>
          <a:bodyPr wrap="none" rtlCol="0">
            <a:spAutoFit/>
          </a:bodyPr>
          <a:lstStyle/>
          <a:p>
            <a:r>
              <a:rPr lang="en-US" b="1" i="1" dirty="0" smtClean="0">
                <a:solidFill>
                  <a:schemeClr val="bg1">
                    <a:lumMod val="50000"/>
                  </a:schemeClr>
                </a:solidFill>
              </a:rPr>
              <a:t>1990</a:t>
            </a:r>
            <a:endParaRPr lang="en-US" b="1" i="1" dirty="0">
              <a:solidFill>
                <a:schemeClr val="bg1">
                  <a:lumMod val="50000"/>
                </a:schemeClr>
              </a:solidFill>
            </a:endParaRPr>
          </a:p>
        </p:txBody>
      </p:sp>
      <p:sp>
        <p:nvSpPr>
          <p:cNvPr id="11" name="TextBox 10"/>
          <p:cNvSpPr txBox="1"/>
          <p:nvPr/>
        </p:nvSpPr>
        <p:spPr>
          <a:xfrm>
            <a:off x="3156387" y="3821668"/>
            <a:ext cx="697627" cy="369332"/>
          </a:xfrm>
          <a:prstGeom prst="rect">
            <a:avLst/>
          </a:prstGeom>
          <a:noFill/>
        </p:spPr>
        <p:txBody>
          <a:bodyPr wrap="none" rtlCol="0">
            <a:spAutoFit/>
          </a:bodyPr>
          <a:lstStyle/>
          <a:p>
            <a:r>
              <a:rPr lang="en-US" b="1" i="1" dirty="0" smtClean="0">
                <a:solidFill>
                  <a:schemeClr val="bg1">
                    <a:lumMod val="50000"/>
                  </a:schemeClr>
                </a:solidFill>
              </a:rPr>
              <a:t>2000</a:t>
            </a:r>
            <a:endParaRPr lang="en-US" b="1" i="1" dirty="0">
              <a:solidFill>
                <a:schemeClr val="bg1">
                  <a:lumMod val="50000"/>
                </a:schemeClr>
              </a:solidFill>
            </a:endParaRPr>
          </a:p>
        </p:txBody>
      </p:sp>
      <p:grpSp>
        <p:nvGrpSpPr>
          <p:cNvPr id="16" name="Group 15"/>
          <p:cNvGrpSpPr/>
          <p:nvPr/>
        </p:nvGrpSpPr>
        <p:grpSpPr>
          <a:xfrm>
            <a:off x="1028700" y="2353270"/>
            <a:ext cx="4914900" cy="923330"/>
            <a:chOff x="1295400" y="4092489"/>
            <a:chExt cx="4914900" cy="923330"/>
          </a:xfrm>
        </p:grpSpPr>
        <p:sp>
          <p:nvSpPr>
            <p:cNvPr id="7" name="TextBox 6"/>
            <p:cNvSpPr txBox="1"/>
            <p:nvPr/>
          </p:nvSpPr>
          <p:spPr>
            <a:xfrm>
              <a:off x="1295400" y="4092489"/>
              <a:ext cx="2121773" cy="923330"/>
            </a:xfrm>
            <a:prstGeom prst="rect">
              <a:avLst/>
            </a:prstGeom>
            <a:noFill/>
          </p:spPr>
          <p:txBody>
            <a:bodyPr wrap="square" rtlCol="0">
              <a:spAutoFit/>
            </a:bodyPr>
            <a:lstStyle/>
            <a:p>
              <a:r>
                <a:rPr lang="en-US" dirty="0" smtClean="0">
                  <a:solidFill>
                    <a:srgbClr val="000000"/>
                  </a:solidFill>
                  <a:latin typeface="Calibri"/>
                </a:rPr>
                <a:t>Map Servers </a:t>
              </a:r>
              <a:r>
                <a:rPr lang="en-US" dirty="0">
                  <a:solidFill>
                    <a:srgbClr val="000000"/>
                  </a:solidFill>
                  <a:latin typeface="Calibri"/>
                </a:rPr>
                <a:t>(</a:t>
              </a:r>
              <a:r>
                <a:rPr lang="en-US" dirty="0" err="1">
                  <a:solidFill>
                    <a:srgbClr val="000000"/>
                  </a:solidFill>
                  <a:latin typeface="Calibri"/>
                </a:rPr>
                <a:t>MapServer</a:t>
              </a:r>
              <a:r>
                <a:rPr lang="en-US" dirty="0">
                  <a:solidFill>
                    <a:srgbClr val="000000"/>
                  </a:solidFill>
                  <a:latin typeface="Calibri"/>
                </a:rPr>
                <a:t>, </a:t>
              </a:r>
              <a:r>
                <a:rPr lang="en-US" dirty="0" err="1">
                  <a:solidFill>
                    <a:srgbClr val="000000"/>
                  </a:solidFill>
                  <a:latin typeface="Calibri"/>
                </a:rPr>
                <a:t>GeoServer</a:t>
              </a:r>
              <a:r>
                <a:rPr lang="en-US" dirty="0">
                  <a:solidFill>
                    <a:srgbClr val="000000"/>
                  </a:solidFill>
                  <a:latin typeface="Calibri"/>
                </a:rPr>
                <a:t>, Esri IMS)</a:t>
              </a:r>
              <a:endParaRPr lang="en-US" dirty="0"/>
            </a:p>
          </p:txBody>
        </p:sp>
        <p:sp>
          <p:nvSpPr>
            <p:cNvPr id="14" name="TextBox 13"/>
            <p:cNvSpPr txBox="1"/>
            <p:nvPr/>
          </p:nvSpPr>
          <p:spPr>
            <a:xfrm>
              <a:off x="4088527" y="4369488"/>
              <a:ext cx="2121773" cy="646331"/>
            </a:xfrm>
            <a:prstGeom prst="rect">
              <a:avLst/>
            </a:prstGeom>
            <a:noFill/>
          </p:spPr>
          <p:txBody>
            <a:bodyPr wrap="square" rtlCol="0">
              <a:spAutoFit/>
            </a:bodyPr>
            <a:lstStyle/>
            <a:p>
              <a:pPr>
                <a:lnSpc>
                  <a:spcPct val="100000"/>
                </a:lnSpc>
              </a:pPr>
              <a:r>
                <a:rPr lang="en-US" dirty="0">
                  <a:solidFill>
                    <a:srgbClr val="000000"/>
                  </a:solidFill>
                  <a:latin typeface="Calibri"/>
                </a:rPr>
                <a:t>APIs (Google Maps, others)</a:t>
              </a:r>
            </a:p>
          </p:txBody>
        </p:sp>
      </p:grpSp>
      <p:grpSp>
        <p:nvGrpSpPr>
          <p:cNvPr id="13" name="Group 12"/>
          <p:cNvGrpSpPr/>
          <p:nvPr/>
        </p:nvGrpSpPr>
        <p:grpSpPr>
          <a:xfrm>
            <a:off x="2409825" y="3289981"/>
            <a:ext cx="2490788" cy="215219"/>
            <a:chOff x="3276600" y="3276600"/>
            <a:chExt cx="1828800" cy="228600"/>
          </a:xfrm>
          <a:effectLst>
            <a:outerShdw blurRad="76200" dist="863600" dir="8100000" sy="-23000" kx="800400" algn="br" rotWithShape="0">
              <a:srgbClr val="FF0000">
                <a:alpha val="20000"/>
              </a:srgbClr>
            </a:outerShdw>
          </a:effectLst>
        </p:grpSpPr>
        <p:cxnSp>
          <p:nvCxnSpPr>
            <p:cNvPr id="4" name="Straight Connector 3"/>
            <p:cNvCxnSpPr/>
            <p:nvPr/>
          </p:nvCxnSpPr>
          <p:spPr>
            <a:xfrm>
              <a:off x="3276600" y="3276600"/>
              <a:ext cx="0" cy="228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105400" y="3276600"/>
              <a:ext cx="0" cy="2286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599697" y="3533001"/>
            <a:ext cx="524503" cy="276999"/>
          </a:xfrm>
          <a:prstGeom prst="rect">
            <a:avLst/>
          </a:prstGeom>
          <a:noFill/>
        </p:spPr>
        <p:txBody>
          <a:bodyPr wrap="none" rtlCol="0">
            <a:spAutoFit/>
          </a:bodyPr>
          <a:lstStyle/>
          <a:p>
            <a:r>
              <a:rPr lang="en-US" sz="1200" b="1" dirty="0" smtClean="0">
                <a:solidFill>
                  <a:schemeClr val="tx1">
                    <a:lumMod val="95000"/>
                    <a:lumOff val="5000"/>
                  </a:schemeClr>
                </a:solidFill>
              </a:rPr>
              <a:t>1997</a:t>
            </a:r>
            <a:endParaRPr lang="en-US" sz="1200" b="1" dirty="0">
              <a:solidFill>
                <a:schemeClr val="tx1">
                  <a:lumMod val="95000"/>
                  <a:lumOff val="5000"/>
                </a:schemeClr>
              </a:solidFill>
            </a:endParaRPr>
          </a:p>
        </p:txBody>
      </p:sp>
      <p:sp>
        <p:nvSpPr>
          <p:cNvPr id="23" name="TextBox 22"/>
          <p:cNvSpPr txBox="1"/>
          <p:nvPr/>
        </p:nvSpPr>
        <p:spPr>
          <a:xfrm>
            <a:off x="4648200" y="3533001"/>
            <a:ext cx="524503" cy="276999"/>
          </a:xfrm>
          <a:prstGeom prst="rect">
            <a:avLst/>
          </a:prstGeom>
          <a:noFill/>
        </p:spPr>
        <p:txBody>
          <a:bodyPr wrap="none" rtlCol="0">
            <a:spAutoFit/>
          </a:bodyPr>
          <a:lstStyle/>
          <a:p>
            <a:r>
              <a:rPr lang="en-US" sz="1200" b="1" dirty="0" smtClean="0">
                <a:solidFill>
                  <a:schemeClr val="tx1">
                    <a:lumMod val="95000"/>
                    <a:lumOff val="5000"/>
                  </a:schemeClr>
                </a:solidFill>
              </a:rPr>
              <a:t>2005</a:t>
            </a:r>
            <a:endParaRPr lang="en-US" sz="1200" b="1" dirty="0">
              <a:solidFill>
                <a:schemeClr val="tx1">
                  <a:lumMod val="95000"/>
                  <a:lumOff val="5000"/>
                </a:schemeClr>
              </a:solidFill>
            </a:endParaRPr>
          </a:p>
        </p:txBody>
      </p:sp>
      <p:cxnSp>
        <p:nvCxnSpPr>
          <p:cNvPr id="27" name="Straight Arrow Connector 26"/>
          <p:cNvCxnSpPr/>
          <p:nvPr/>
        </p:nvCxnSpPr>
        <p:spPr>
          <a:xfrm>
            <a:off x="7620000" y="3384209"/>
            <a:ext cx="914400" cy="0"/>
          </a:xfrm>
          <a:prstGeom prst="straightConnector1">
            <a:avLst/>
          </a:prstGeom>
          <a:ln w="2222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9600" y="3384209"/>
            <a:ext cx="6934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19800" y="2985181"/>
            <a:ext cx="0" cy="762000"/>
          </a:xfrm>
          <a:prstGeom prst="line">
            <a:avLst/>
          </a:prstGeom>
          <a:ln w="22225">
            <a:solidFill>
              <a:schemeClr val="tx1">
                <a:lumMod val="95000"/>
                <a:lumOff val="5000"/>
              </a:schemeClr>
            </a:solidFill>
          </a:ln>
          <a:scene3d>
            <a:camera prst="orthographicFront"/>
            <a:lightRig rig="threePt" dir="t"/>
          </a:scene3d>
          <a:sp3d>
            <a:bevelT w="0"/>
          </a:sp3d>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858000" y="3276600"/>
            <a:ext cx="0" cy="21521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703173" y="3821668"/>
            <a:ext cx="697627" cy="369332"/>
          </a:xfrm>
          <a:prstGeom prst="rect">
            <a:avLst/>
          </a:prstGeom>
          <a:noFill/>
        </p:spPr>
        <p:txBody>
          <a:bodyPr wrap="none" rtlCol="0">
            <a:spAutoFit/>
          </a:bodyPr>
          <a:lstStyle/>
          <a:p>
            <a:r>
              <a:rPr lang="en-US" b="1" i="1" dirty="0" smtClean="0">
                <a:solidFill>
                  <a:schemeClr val="bg1">
                    <a:lumMod val="50000"/>
                  </a:schemeClr>
                </a:solidFill>
              </a:rPr>
              <a:t>2010</a:t>
            </a:r>
            <a:endParaRPr lang="en-US" b="1" i="1" dirty="0">
              <a:solidFill>
                <a:schemeClr val="bg1">
                  <a:lumMod val="50000"/>
                </a:schemeClr>
              </a:solidFill>
            </a:endParaRPr>
          </a:p>
        </p:txBody>
      </p:sp>
      <p:sp>
        <p:nvSpPr>
          <p:cNvPr id="26" name="TextBox 25"/>
          <p:cNvSpPr txBox="1"/>
          <p:nvPr/>
        </p:nvSpPr>
        <p:spPr>
          <a:xfrm>
            <a:off x="6638297" y="3533001"/>
            <a:ext cx="524503" cy="276999"/>
          </a:xfrm>
          <a:prstGeom prst="rect">
            <a:avLst/>
          </a:prstGeom>
          <a:noFill/>
        </p:spPr>
        <p:txBody>
          <a:bodyPr wrap="none" rtlCol="0">
            <a:spAutoFit/>
          </a:bodyPr>
          <a:lstStyle/>
          <a:p>
            <a:r>
              <a:rPr lang="en-US" sz="1200" b="1" dirty="0" smtClean="0">
                <a:solidFill>
                  <a:schemeClr val="tx1">
                    <a:lumMod val="95000"/>
                    <a:lumOff val="5000"/>
                  </a:schemeClr>
                </a:solidFill>
              </a:rPr>
              <a:t>2013</a:t>
            </a:r>
            <a:endParaRPr lang="en-US" sz="1200" b="1" dirty="0">
              <a:solidFill>
                <a:schemeClr val="tx1">
                  <a:lumMod val="95000"/>
                  <a:lumOff val="5000"/>
                </a:schemeClr>
              </a:solidFill>
            </a:endParaRPr>
          </a:p>
        </p:txBody>
      </p:sp>
      <p:sp>
        <p:nvSpPr>
          <p:cNvPr id="29" name="TextBox 28"/>
          <p:cNvSpPr txBox="1"/>
          <p:nvPr/>
        </p:nvSpPr>
        <p:spPr>
          <a:xfrm>
            <a:off x="6107827" y="2590800"/>
            <a:ext cx="2121773" cy="646331"/>
          </a:xfrm>
          <a:prstGeom prst="rect">
            <a:avLst/>
          </a:prstGeom>
          <a:noFill/>
        </p:spPr>
        <p:txBody>
          <a:bodyPr wrap="square" rtlCol="0">
            <a:spAutoFit/>
          </a:bodyPr>
          <a:lstStyle/>
          <a:p>
            <a:r>
              <a:rPr lang="en-US" dirty="0" smtClean="0">
                <a:solidFill>
                  <a:srgbClr val="000000"/>
                </a:solidFill>
                <a:latin typeface="Calibri"/>
              </a:rPr>
              <a:t>Online </a:t>
            </a:r>
            <a:r>
              <a:rPr lang="en-US" dirty="0">
                <a:solidFill>
                  <a:srgbClr val="000000"/>
                </a:solidFill>
                <a:latin typeface="Calibri"/>
              </a:rPr>
              <a:t>M</a:t>
            </a:r>
            <a:r>
              <a:rPr lang="en-US" dirty="0" smtClean="0">
                <a:solidFill>
                  <a:srgbClr val="000000"/>
                </a:solidFill>
                <a:latin typeface="Calibri"/>
              </a:rPr>
              <a:t>apping Frameworks</a:t>
            </a:r>
            <a:endParaRPr lang="en-US" dirty="0">
              <a:solidFill>
                <a:srgbClr val="000000"/>
              </a:solidFill>
              <a:latin typeface="Calibri"/>
            </a:endParaRPr>
          </a:p>
        </p:txBody>
      </p:sp>
    </p:spTree>
    <p:extLst>
      <p:ext uri="{BB962C8B-B14F-4D97-AF65-F5344CB8AC3E}">
        <p14:creationId xmlns:p14="http://schemas.microsoft.com/office/powerpoint/2010/main" val="332556405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extShape 1"/>
          <p:cNvSpPr txBox="1"/>
          <p:nvPr/>
        </p:nvSpPr>
        <p:spPr>
          <a:xfrm>
            <a:off x="0" y="0"/>
            <a:ext cx="9143640" cy="1218960"/>
          </a:xfrm>
          <a:prstGeom prst="rect">
            <a:avLst/>
          </a:prstGeom>
        </p:spPr>
        <p:txBody>
          <a:bodyPr anchor="ctr"/>
          <a:lstStyle/>
          <a:p>
            <a:pPr algn="ctr">
              <a:lnSpc>
                <a:spcPct val="100000"/>
              </a:lnSpc>
            </a:pPr>
            <a:r>
              <a:rPr lang="en-US" sz="4400" dirty="0">
                <a:solidFill>
                  <a:srgbClr val="000000"/>
                </a:solidFill>
                <a:latin typeface="Calibri"/>
              </a:rPr>
              <a:t>Web Mapping </a:t>
            </a:r>
            <a:r>
              <a:rPr lang="en-US" sz="4400" dirty="0" smtClean="0">
                <a:solidFill>
                  <a:srgbClr val="000000"/>
                </a:solidFill>
                <a:latin typeface="Calibri"/>
              </a:rPr>
              <a:t>today…</a:t>
            </a:r>
            <a:endParaRPr dirty="0"/>
          </a:p>
        </p:txBody>
      </p:sp>
      <p:pic>
        <p:nvPicPr>
          <p:cNvPr id="172" name="Picture 5"/>
          <p:cNvPicPr/>
          <p:nvPr/>
        </p:nvPicPr>
        <p:blipFill>
          <a:blip r:embed="rId3"/>
          <a:stretch>
            <a:fillRect/>
          </a:stretch>
        </p:blipFill>
        <p:spPr>
          <a:xfrm>
            <a:off x="2949396" y="2139350"/>
            <a:ext cx="3499920" cy="685440"/>
          </a:xfrm>
          <a:prstGeom prst="rect">
            <a:avLst/>
          </a:prstGeom>
          <a:ln w="9360">
            <a:noFill/>
          </a:ln>
        </p:spPr>
      </p:pic>
      <p:pic>
        <p:nvPicPr>
          <p:cNvPr id="171" name="Content Placeholder 4"/>
          <p:cNvPicPr/>
          <p:nvPr/>
        </p:nvPicPr>
        <p:blipFill>
          <a:blip r:embed="rId4"/>
          <a:stretch>
            <a:fillRect/>
          </a:stretch>
        </p:blipFill>
        <p:spPr>
          <a:xfrm>
            <a:off x="237254" y="1066800"/>
            <a:ext cx="1957082" cy="2400120"/>
          </a:xfrm>
          <a:prstGeom prst="rect">
            <a:avLst/>
          </a:prstGeom>
          <a:ln>
            <a:noFill/>
          </a:ln>
        </p:spPr>
      </p:pic>
      <p:pic>
        <p:nvPicPr>
          <p:cNvPr id="174" name="Picture 7"/>
          <p:cNvPicPr/>
          <p:nvPr/>
        </p:nvPicPr>
        <p:blipFill>
          <a:blip r:embed="rId5">
            <a:extLst>
              <a:ext uri="{28A0092B-C50C-407E-A947-70E740481C1C}">
                <a14:useLocalDpi xmlns:a14="http://schemas.microsoft.com/office/drawing/2010/main" val="0"/>
              </a:ext>
            </a:extLst>
          </a:blip>
          <a:stretch>
            <a:fillRect/>
          </a:stretch>
        </p:blipFill>
        <p:spPr>
          <a:xfrm>
            <a:off x="206662" y="3723417"/>
            <a:ext cx="3204432" cy="685440"/>
          </a:xfrm>
          <a:prstGeom prst="rect">
            <a:avLst/>
          </a:prstGeom>
          <a:ln w="9360">
            <a:noFill/>
          </a:ln>
        </p:spPr>
      </p:pic>
      <p:pic>
        <p:nvPicPr>
          <p:cNvPr id="175" name="Picture 8"/>
          <p:cNvPicPr/>
          <p:nvPr/>
        </p:nvPicPr>
        <p:blipFill>
          <a:blip r:embed="rId6"/>
          <a:stretch>
            <a:fillRect/>
          </a:stretch>
        </p:blipFill>
        <p:spPr>
          <a:xfrm>
            <a:off x="2990660" y="1009430"/>
            <a:ext cx="1515065" cy="914040"/>
          </a:xfrm>
          <a:prstGeom prst="rect">
            <a:avLst/>
          </a:prstGeom>
          <a:ln w="9360">
            <a:noFill/>
          </a:ln>
        </p:spPr>
      </p:pic>
      <p:pic>
        <p:nvPicPr>
          <p:cNvPr id="176" name="Picture 9"/>
          <p:cNvPicPr/>
          <p:nvPr/>
        </p:nvPicPr>
        <p:blipFill>
          <a:blip r:embed="rId7">
            <a:extLst>
              <a:ext uri="{28A0092B-C50C-407E-A947-70E740481C1C}">
                <a14:useLocalDpi xmlns:a14="http://schemas.microsoft.com/office/drawing/2010/main" val="0"/>
              </a:ext>
            </a:extLst>
          </a:blip>
          <a:stretch>
            <a:fillRect/>
          </a:stretch>
        </p:blipFill>
        <p:spPr>
          <a:xfrm>
            <a:off x="3516153" y="2930560"/>
            <a:ext cx="2111333" cy="1072720"/>
          </a:xfrm>
          <a:prstGeom prst="rect">
            <a:avLst/>
          </a:prstGeom>
          <a:ln w="9360">
            <a:noFill/>
          </a:ln>
        </p:spPr>
      </p:pic>
      <p:pic>
        <p:nvPicPr>
          <p:cNvPr id="178" name="Picture 12"/>
          <p:cNvPicPr/>
          <p:nvPr/>
        </p:nvPicPr>
        <p:blipFill>
          <a:blip r:embed="rId8"/>
          <a:stretch>
            <a:fillRect/>
          </a:stretch>
        </p:blipFill>
        <p:spPr>
          <a:xfrm>
            <a:off x="6015250" y="5644070"/>
            <a:ext cx="2935808" cy="676080"/>
          </a:xfrm>
          <a:prstGeom prst="rect">
            <a:avLst/>
          </a:prstGeom>
          <a:ln w="9360">
            <a:noFill/>
          </a:ln>
        </p:spPr>
      </p:pic>
      <p:pic>
        <p:nvPicPr>
          <p:cNvPr id="180" name="Picture 1"/>
          <p:cNvPicPr/>
          <p:nvPr/>
        </p:nvPicPr>
        <p:blipFill>
          <a:blip r:embed="rId9"/>
          <a:stretch>
            <a:fillRect/>
          </a:stretch>
        </p:blipFill>
        <p:spPr>
          <a:xfrm>
            <a:off x="6404359" y="4303200"/>
            <a:ext cx="742332" cy="788030"/>
          </a:xfrm>
          <a:prstGeom prst="rect">
            <a:avLst/>
          </a:prstGeom>
          <a:ln>
            <a:noFill/>
          </a:ln>
        </p:spPr>
      </p:pic>
      <p:sp>
        <p:nvSpPr>
          <p:cNvPr id="181" name="CustomShape 3"/>
          <p:cNvSpPr/>
          <p:nvPr/>
        </p:nvSpPr>
        <p:spPr>
          <a:xfrm>
            <a:off x="7007961" y="4490335"/>
            <a:ext cx="1983638" cy="413760"/>
          </a:xfrm>
          <a:prstGeom prst="rect">
            <a:avLst/>
          </a:prstGeom>
          <a:noFill/>
          <a:ln>
            <a:noFill/>
          </a:ln>
        </p:spPr>
        <p:txBody>
          <a:bodyPr lIns="90000" tIns="45000" rIns="90000" bIns="45000"/>
          <a:lstStyle/>
          <a:p>
            <a:pPr>
              <a:lnSpc>
                <a:spcPct val="100000"/>
              </a:lnSpc>
            </a:pPr>
            <a:r>
              <a:rPr lang="en-US" sz="2400" dirty="0">
                <a:solidFill>
                  <a:srgbClr val="000000"/>
                </a:solidFill>
                <a:latin typeface="Arial Narrow"/>
              </a:rPr>
              <a:t>Fusion Tables</a:t>
            </a:r>
            <a:endParaRPr sz="2400" dirty="0"/>
          </a:p>
        </p:txBody>
      </p:sp>
      <p:pic>
        <p:nvPicPr>
          <p:cNvPr id="182" name="Picture 10"/>
          <p:cNvPicPr/>
          <p:nvPr/>
        </p:nvPicPr>
        <p:blipFill>
          <a:blip r:embed="rId10"/>
          <a:stretch>
            <a:fillRect/>
          </a:stretch>
        </p:blipFill>
        <p:spPr>
          <a:xfrm>
            <a:off x="3792033" y="4115090"/>
            <a:ext cx="1986303" cy="1952280"/>
          </a:xfrm>
          <a:prstGeom prst="rect">
            <a:avLst/>
          </a:prstGeom>
          <a:ln w="9360">
            <a:noFill/>
          </a:ln>
        </p:spPr>
      </p:pic>
      <p:pic>
        <p:nvPicPr>
          <p:cNvPr id="173" name="Picture 6"/>
          <p:cNvPicPr/>
          <p:nvPr/>
        </p:nvPicPr>
        <p:blipFill>
          <a:blip r:embed="rId11"/>
          <a:stretch>
            <a:fillRect/>
          </a:stretch>
        </p:blipFill>
        <p:spPr>
          <a:xfrm>
            <a:off x="5335545" y="1175390"/>
            <a:ext cx="2974646" cy="582120"/>
          </a:xfrm>
          <a:prstGeom prst="rect">
            <a:avLst/>
          </a:prstGeom>
          <a:solidFill>
            <a:schemeClr val="tx1"/>
          </a:solidFill>
          <a:ln>
            <a:noFill/>
          </a:ln>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47603" y="3417116"/>
            <a:ext cx="2221878" cy="676369"/>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38286" y="1923470"/>
            <a:ext cx="1449444" cy="1449444"/>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97298" y="4401318"/>
            <a:ext cx="2133333" cy="990476"/>
          </a:xfrm>
          <a:prstGeom prst="rect">
            <a:avLst/>
          </a:prstGeom>
        </p:spPr>
      </p:pic>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7253" y="5290130"/>
            <a:ext cx="1571625" cy="1143000"/>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24450" y="5885673"/>
            <a:ext cx="2581275" cy="760666"/>
          </a:xfrm>
          <a:prstGeom prst="rect">
            <a:avLst/>
          </a:prstGeom>
        </p:spPr>
      </p:pic>
    </p:spTree>
    <p:extLst>
      <p:ext uri="{BB962C8B-B14F-4D97-AF65-F5344CB8AC3E}">
        <p14:creationId xmlns:p14="http://schemas.microsoft.com/office/powerpoint/2010/main" val="20331912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554556"/>
              </p:ext>
            </p:extLst>
          </p:nvPr>
        </p:nvGraphicFramePr>
        <p:xfrm>
          <a:off x="304801" y="457200"/>
          <a:ext cx="8686799" cy="5851617"/>
        </p:xfrm>
        <a:graphic>
          <a:graphicData uri="http://schemas.openxmlformats.org/drawingml/2006/table">
            <a:tbl>
              <a:tblPr firstRow="1" bandRow="1">
                <a:tableStyleId>{5C22544A-7EE6-4342-B048-85BDC9FD1C3A}</a:tableStyleId>
              </a:tblPr>
              <a:tblGrid>
                <a:gridCol w="1371599"/>
                <a:gridCol w="852222"/>
                <a:gridCol w="903429"/>
                <a:gridCol w="1181405"/>
                <a:gridCol w="1253944"/>
                <a:gridCol w="1143000"/>
                <a:gridCol w="533400"/>
                <a:gridCol w="1447800"/>
              </a:tblGrid>
              <a:tr h="568899">
                <a:tc>
                  <a:txBody>
                    <a:bodyPr/>
                    <a:lstStyle/>
                    <a:p>
                      <a:endParaRPr lang="en-US" sz="1600" b="0" dirty="0"/>
                    </a:p>
                  </a:txBody>
                  <a:tcPr/>
                </a:tc>
                <a:tc>
                  <a:txBody>
                    <a:bodyPr/>
                    <a:lstStyle/>
                    <a:p>
                      <a:pPr algn="ctr"/>
                      <a:r>
                        <a:rPr lang="en-US" sz="1200" b="0" dirty="0" smtClean="0"/>
                        <a:t>Analytic</a:t>
                      </a:r>
                      <a:endParaRPr lang="en-US" sz="1200" b="0" dirty="0"/>
                    </a:p>
                  </a:txBody>
                  <a:tcPr/>
                </a:tc>
                <a:tc>
                  <a:txBody>
                    <a:bodyPr/>
                    <a:lstStyle/>
                    <a:p>
                      <a:pPr algn="ctr"/>
                      <a:r>
                        <a:rPr lang="en-US" sz="1200" b="0" dirty="0" smtClean="0"/>
                        <a:t>Visual</a:t>
                      </a:r>
                      <a:endParaRPr lang="en-US" sz="1200" b="0" dirty="0"/>
                    </a:p>
                  </a:txBody>
                  <a:tcPr/>
                </a:tc>
                <a:tc>
                  <a:txBody>
                    <a:bodyPr/>
                    <a:lstStyle/>
                    <a:p>
                      <a:pPr algn="ctr"/>
                      <a:r>
                        <a:rPr lang="en-US" sz="1200" b="0" dirty="0" smtClean="0"/>
                        <a:t>Animated</a:t>
                      </a:r>
                      <a:endParaRPr lang="en-US" sz="1200" b="0" dirty="0"/>
                    </a:p>
                  </a:txBody>
                  <a:tcPr/>
                </a:tc>
                <a:tc>
                  <a:txBody>
                    <a:bodyPr/>
                    <a:lstStyle/>
                    <a:p>
                      <a:pPr algn="ctr"/>
                      <a:r>
                        <a:rPr lang="en-US" sz="1200" b="0" dirty="0" smtClean="0"/>
                        <a:t>Collaborative</a:t>
                      </a:r>
                      <a:endParaRPr lang="en-US" sz="1200" b="0" dirty="0"/>
                    </a:p>
                  </a:txBody>
                  <a:tcPr/>
                </a:tc>
                <a:tc>
                  <a:txBody>
                    <a:bodyPr/>
                    <a:lstStyle/>
                    <a:p>
                      <a:pPr algn="ctr"/>
                      <a:r>
                        <a:rPr lang="en-US" sz="1200" b="0" dirty="0" err="1" smtClean="0"/>
                        <a:t>Realtime</a:t>
                      </a:r>
                      <a:endParaRPr lang="en-US" sz="1200" b="0" dirty="0"/>
                    </a:p>
                  </a:txBody>
                  <a:tcPr/>
                </a:tc>
                <a:tc>
                  <a:txBody>
                    <a:bodyPr/>
                    <a:lstStyle/>
                    <a:p>
                      <a:pPr algn="ctr"/>
                      <a:r>
                        <a:rPr lang="en-US" sz="1200" b="0" dirty="0" smtClean="0"/>
                        <a:t>API</a:t>
                      </a:r>
                      <a:endParaRPr lang="en-US" sz="1200" b="0" dirty="0"/>
                    </a:p>
                  </a:txBody>
                  <a:tcPr/>
                </a:tc>
                <a:tc>
                  <a:txBody>
                    <a:bodyPr/>
                    <a:lstStyle/>
                    <a:p>
                      <a:pPr algn="ctr"/>
                      <a:r>
                        <a:rPr lang="en-US" sz="1200" b="0" dirty="0" smtClean="0"/>
                        <a:t>Cost</a:t>
                      </a:r>
                      <a:endParaRPr lang="en-US" sz="1200" b="0" dirty="0"/>
                    </a:p>
                  </a:txBody>
                  <a:tcPr/>
                </a:tc>
              </a:tr>
              <a:tr h="421701">
                <a:tc>
                  <a:txBody>
                    <a:bodyPr/>
                    <a:lstStyle/>
                    <a:p>
                      <a:r>
                        <a:rPr lang="en-US" sz="1200" b="0" dirty="0" smtClean="0"/>
                        <a:t>Google Maps</a:t>
                      </a:r>
                      <a:endParaRPr lang="en-US" sz="1200" b="0" dirty="0"/>
                    </a:p>
                  </a:txBody>
                  <a:tcPr/>
                </a:tc>
                <a:tc>
                  <a:txBody>
                    <a:bodyPr/>
                    <a:lstStyle/>
                    <a:p>
                      <a:pPr marL="0" indent="0" algn="ctr">
                        <a:buFont typeface="Wingdings" panose="05000000000000000000" pitchFamily="2" charset="2"/>
                        <a:buNone/>
                      </a:pPr>
                      <a:r>
                        <a:rPr lang="en-US" sz="1200" b="0" dirty="0" smtClean="0"/>
                        <a:t> </a:t>
                      </a:r>
                      <a:endParaRPr lang="en-US" sz="1200" b="0" dirty="0"/>
                    </a:p>
                  </a:txBody>
                  <a:tcPr/>
                </a:tc>
                <a:tc>
                  <a:txBody>
                    <a:bodyPr/>
                    <a:lstStyle/>
                    <a:p>
                      <a:pPr marL="171450" indent="-171450" algn="ctr">
                        <a:buFont typeface="Wingdings" panose="05000000000000000000" pitchFamily="2" charset="2"/>
                        <a:buChar char="ü"/>
                      </a:pPr>
                      <a:r>
                        <a:rPr lang="en-US" sz="1200" b="0" dirty="0" smtClean="0"/>
                        <a:t> </a:t>
                      </a:r>
                      <a:endParaRPr lang="en-US" sz="1200" b="0" dirty="0"/>
                    </a:p>
                  </a:txBody>
                  <a:tcPr/>
                </a:tc>
                <a:tc>
                  <a:txBody>
                    <a:bodyPr/>
                    <a:lstStyle/>
                    <a:p>
                      <a:pPr algn="ctr"/>
                      <a:endParaRPr lang="en-US" sz="1200" b="0" dirty="0"/>
                    </a:p>
                  </a:txBody>
                  <a:tcPr/>
                </a:tc>
                <a:tc>
                  <a:txBody>
                    <a:bodyPr/>
                    <a:lstStyle/>
                    <a:p>
                      <a:pPr algn="ctr"/>
                      <a:endParaRPr lang="en-US" sz="1200" b="0" dirty="0"/>
                    </a:p>
                  </a:txBody>
                  <a:tcPr/>
                </a:tc>
                <a:tc>
                  <a:txBody>
                    <a:bodyPr/>
                    <a:lstStyle/>
                    <a:p>
                      <a:pPr algn="ctr"/>
                      <a:endParaRPr lang="en-US" sz="1200" b="0" dirty="0"/>
                    </a:p>
                  </a:txBody>
                  <a:tcPr/>
                </a:tc>
                <a:tc>
                  <a:txBody>
                    <a:bodyPr/>
                    <a:lstStyle/>
                    <a:p>
                      <a:pPr marL="171450" indent="-171450" algn="ctr">
                        <a:buFont typeface="Wingdings" panose="05000000000000000000" pitchFamily="2" charset="2"/>
                        <a:buChar char="ü"/>
                      </a:pPr>
                      <a:r>
                        <a:rPr lang="en-US" sz="1200" b="0" dirty="0" smtClean="0"/>
                        <a:t> </a:t>
                      </a:r>
                      <a:endParaRPr lang="en-US" sz="1200" b="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200" dirty="0" smtClean="0"/>
                        <a:t>Pricing model based on functionality and usage</a:t>
                      </a:r>
                    </a:p>
                  </a:txBody>
                  <a:tcPr/>
                </a:tc>
              </a:tr>
              <a:tr h="360715">
                <a:tc>
                  <a:txBody>
                    <a:bodyPr/>
                    <a:lstStyle/>
                    <a:p>
                      <a:pPr algn="l"/>
                      <a:r>
                        <a:rPr lang="en-US" sz="1200" dirty="0" smtClean="0"/>
                        <a:t>ESRI</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200" dirty="0" smtClean="0"/>
                        <a:t>Pricing model</a:t>
                      </a:r>
                    </a:p>
                  </a:txBody>
                  <a:tcPr/>
                </a:tc>
              </a:tr>
              <a:tr h="360715">
                <a:tc>
                  <a:txBody>
                    <a:bodyPr/>
                    <a:lstStyle/>
                    <a:p>
                      <a:pPr algn="l"/>
                      <a:r>
                        <a:rPr lang="en-US" sz="1200" dirty="0" err="1" smtClean="0"/>
                        <a:t>CartoDB</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0" indent="0" algn="ctr">
                        <a:buFont typeface="Wingdings" panose="05000000000000000000" pitchFamily="2" charset="2"/>
                        <a:buNone/>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200" dirty="0" smtClean="0"/>
                        <a:t>Pricing model</a:t>
                      </a:r>
                    </a:p>
                  </a:txBody>
                  <a:tcPr/>
                </a:tc>
              </a:tr>
              <a:tr h="442477">
                <a:tc>
                  <a:txBody>
                    <a:bodyPr/>
                    <a:lstStyle/>
                    <a:p>
                      <a:pPr algn="l"/>
                      <a:r>
                        <a:rPr lang="en-US" sz="1200" dirty="0" err="1" smtClean="0"/>
                        <a:t>MangoMap</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200" dirty="0" smtClean="0"/>
                        <a:t>Pricing model</a:t>
                      </a:r>
                    </a:p>
                  </a:txBody>
                  <a:tcPr/>
                </a:tc>
              </a:tr>
              <a:tr h="360715">
                <a:tc>
                  <a:txBody>
                    <a:bodyPr/>
                    <a:lstStyle/>
                    <a:p>
                      <a:pPr algn="l"/>
                      <a:r>
                        <a:rPr lang="en-US" sz="1200" dirty="0" err="1" smtClean="0"/>
                        <a:t>MapBOX</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1200" dirty="0" smtClean="0"/>
                        <a:t>Pricing model</a:t>
                      </a:r>
                    </a:p>
                  </a:txBody>
                  <a:tcPr/>
                </a:tc>
              </a:tr>
              <a:tr h="304178">
                <a:tc>
                  <a:txBody>
                    <a:bodyPr/>
                    <a:lstStyle/>
                    <a:p>
                      <a:pPr algn="l"/>
                      <a:r>
                        <a:rPr lang="en-US" sz="1200" dirty="0" smtClean="0"/>
                        <a:t>GIS Cloud</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r>
                        <a:rPr lang="en-US" sz="1200" dirty="0" smtClean="0"/>
                        <a:t>Pay</a:t>
                      </a:r>
                      <a:r>
                        <a:rPr lang="en-US" sz="1200" baseline="0" dirty="0" smtClean="0"/>
                        <a:t> As You Go</a:t>
                      </a:r>
                      <a:endParaRPr lang="en-US" sz="1200" dirty="0"/>
                    </a:p>
                  </a:txBody>
                  <a:tcPr/>
                </a:tc>
              </a:tr>
              <a:tr h="304178">
                <a:tc>
                  <a:txBody>
                    <a:bodyPr/>
                    <a:lstStyle/>
                    <a:p>
                      <a:pPr algn="l"/>
                      <a:r>
                        <a:rPr lang="en-US" sz="1200" dirty="0" err="1" smtClean="0"/>
                        <a:t>MapLarge</a:t>
                      </a:r>
                      <a:endParaRPr lang="en-US" sz="1200" dirty="0"/>
                    </a:p>
                  </a:txBody>
                  <a:tcPr/>
                </a:tc>
                <a:tc>
                  <a:txBody>
                    <a:bodyPr/>
                    <a:lstStyle/>
                    <a:p>
                      <a:pPr marL="171450" indent="-171450" algn="ctr">
                        <a:buFont typeface="Wingdings" panose="05000000000000000000" pitchFamily="2" charset="2"/>
                        <a:buChar char="ü"/>
                      </a:pPr>
                      <a:r>
                        <a:rPr lang="en-US" sz="1200" baseline="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r>
                        <a:rPr lang="en-US" sz="1200" dirty="0" smtClean="0"/>
                        <a:t>Pay As</a:t>
                      </a:r>
                      <a:r>
                        <a:rPr lang="en-US" sz="1200" baseline="0" dirty="0" smtClean="0"/>
                        <a:t> You Go</a:t>
                      </a:r>
                      <a:endParaRPr lang="en-US" sz="1200" dirty="0"/>
                    </a:p>
                  </a:txBody>
                  <a:tcPr/>
                </a:tc>
              </a:tr>
              <a:tr h="318901">
                <a:tc>
                  <a:txBody>
                    <a:bodyPr/>
                    <a:lstStyle/>
                    <a:p>
                      <a:pPr algn="l"/>
                      <a:r>
                        <a:rPr lang="en-US" sz="1200" dirty="0" err="1" smtClean="0"/>
                        <a:t>GeoCommons</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a:p>
                  </a:txBody>
                  <a:tcPr/>
                </a:tc>
                <a:tc>
                  <a:txBody>
                    <a:bodyPr/>
                    <a:lstStyle/>
                    <a:p>
                      <a:pPr algn="ctr"/>
                      <a:endParaRPr lang="en-US" sz="1200" dirty="0"/>
                    </a:p>
                  </a:txBody>
                  <a:tcPr/>
                </a:tc>
                <a:tc>
                  <a:txBody>
                    <a:bodyPr/>
                    <a:lstStyle/>
                    <a:p>
                      <a:pPr algn="ctr"/>
                      <a:endParaRPr lang="en-US" sz="1200"/>
                    </a:p>
                  </a:txBody>
                  <a:tcPr/>
                </a:tc>
                <a:tc>
                  <a:txBody>
                    <a:bodyPr/>
                    <a:lstStyle/>
                    <a:p>
                      <a:pPr algn="ctr"/>
                      <a:endParaRPr lang="en-US" sz="1200"/>
                    </a:p>
                  </a:txBody>
                  <a:tcPr/>
                </a:tc>
                <a:tc>
                  <a:txBody>
                    <a:bodyPr/>
                    <a:lstStyle/>
                    <a:p>
                      <a:pPr algn="ctr"/>
                      <a:r>
                        <a:rPr lang="en-US" sz="1200" dirty="0" smtClean="0"/>
                        <a:t>Pay</a:t>
                      </a:r>
                      <a:r>
                        <a:rPr lang="en-US" sz="1200" baseline="0" dirty="0" smtClean="0"/>
                        <a:t> As You Go</a:t>
                      </a:r>
                      <a:endParaRPr lang="en-US" sz="1200" dirty="0"/>
                    </a:p>
                  </a:txBody>
                  <a:tcPr/>
                </a:tc>
              </a:tr>
              <a:tr h="290699">
                <a:tc>
                  <a:txBody>
                    <a:bodyPr/>
                    <a:lstStyle/>
                    <a:p>
                      <a:pPr algn="l"/>
                      <a:r>
                        <a:rPr lang="en-US" sz="1200" dirty="0" err="1" smtClean="0"/>
                        <a:t>Mapzen</a:t>
                      </a:r>
                      <a:endParaRPr lang="en-US" sz="1200" dirty="0"/>
                    </a:p>
                  </a:txBody>
                  <a:tcPr/>
                </a:tc>
                <a:tc>
                  <a:txBody>
                    <a:bodyPr/>
                    <a:lstStyle/>
                    <a:p>
                      <a:pPr marL="171450" indent="-171450" algn="ctr">
                        <a:buFont typeface="Wingdings" panose="05000000000000000000" pitchFamily="2" charset="2"/>
                        <a:buChar char="ü"/>
                      </a:pP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r>
                        <a:rPr lang="en-US" sz="1200" dirty="0" smtClean="0"/>
                        <a:t>Free</a:t>
                      </a:r>
                      <a:endParaRPr lang="en-US" sz="1200" dirty="0"/>
                    </a:p>
                  </a:txBody>
                  <a:tcPr/>
                </a:tc>
              </a:tr>
              <a:tr h="360715">
                <a:tc>
                  <a:txBody>
                    <a:bodyPr/>
                    <a:lstStyle/>
                    <a:p>
                      <a:pPr algn="l"/>
                      <a:r>
                        <a:rPr lang="en-US" sz="1200" dirty="0" smtClean="0"/>
                        <a:t>Google Fusion</a:t>
                      </a:r>
                      <a:r>
                        <a:rPr lang="en-US" sz="1200" baseline="0" dirty="0" smtClean="0"/>
                        <a:t> Table</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r>
                        <a:rPr lang="en-US" sz="1200" dirty="0" smtClean="0"/>
                        <a:t>Free</a:t>
                      </a:r>
                      <a:endParaRPr lang="en-US" sz="1200" dirty="0"/>
                    </a:p>
                  </a:txBody>
                  <a:tcPr/>
                </a:tc>
              </a:tr>
              <a:tr h="360715">
                <a:tc>
                  <a:txBody>
                    <a:bodyPr/>
                    <a:lstStyle/>
                    <a:p>
                      <a:pPr algn="l"/>
                      <a:r>
                        <a:rPr lang="en-US" sz="1200" dirty="0" err="1" smtClean="0"/>
                        <a:t>MapStory</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marL="0" indent="0" algn="ctr">
                        <a:buFont typeface="Wingdings" panose="05000000000000000000" pitchFamily="2" charset="2"/>
                        <a:buNone/>
                      </a:pPr>
                      <a:endParaRPr lang="en-US" sz="1200" dirty="0"/>
                    </a:p>
                  </a:txBody>
                  <a:tcPr/>
                </a:tc>
                <a:tc>
                  <a:txBody>
                    <a:bodyPr/>
                    <a:lstStyle/>
                    <a:p>
                      <a:pPr algn="ctr"/>
                      <a:endParaRPr lang="en-US" sz="1200" dirty="0"/>
                    </a:p>
                  </a:txBody>
                  <a:tcPr/>
                </a:tc>
                <a:tc>
                  <a:txBody>
                    <a:bodyPr/>
                    <a:lstStyle/>
                    <a:p>
                      <a:pPr algn="ctr"/>
                      <a:r>
                        <a:rPr lang="en-US" sz="1200" dirty="0" smtClean="0"/>
                        <a:t>Free</a:t>
                      </a:r>
                      <a:endParaRPr lang="en-US" sz="1200" dirty="0"/>
                    </a:p>
                  </a:txBody>
                  <a:tcPr/>
                </a:tc>
              </a:tr>
              <a:tr h="360715">
                <a:tc>
                  <a:txBody>
                    <a:bodyPr/>
                    <a:lstStyle/>
                    <a:p>
                      <a:pPr algn="l"/>
                      <a:r>
                        <a:rPr lang="en-US" sz="1200" dirty="0" err="1" smtClean="0"/>
                        <a:t>hypercities</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algn="ctr"/>
                      <a:r>
                        <a:rPr lang="en-US" sz="1200" dirty="0" smtClean="0"/>
                        <a:t>Free</a:t>
                      </a:r>
                      <a:endParaRPr lang="en-US" sz="1200" dirty="0"/>
                    </a:p>
                  </a:txBody>
                  <a:tcPr/>
                </a:tc>
              </a:tr>
              <a:tr h="360715">
                <a:tc>
                  <a:txBody>
                    <a:bodyPr/>
                    <a:lstStyle/>
                    <a:p>
                      <a:pPr algn="l"/>
                      <a:r>
                        <a:rPr lang="en-US" sz="1200" dirty="0" smtClean="0"/>
                        <a:t>Leaflet</a:t>
                      </a:r>
                      <a:endParaRPr lang="en-US" sz="1200" dirty="0"/>
                    </a:p>
                  </a:txBody>
                  <a:tcPr/>
                </a:tc>
                <a:tc>
                  <a:txBody>
                    <a:bodyPr/>
                    <a:lstStyle/>
                    <a:p>
                      <a:pPr algn="ctr"/>
                      <a:endParaRPr lang="en-US" sz="1200" dirty="0"/>
                    </a:p>
                  </a:txBody>
                  <a:tcPr/>
                </a:tc>
                <a:tc>
                  <a:txBody>
                    <a:bodyPr/>
                    <a:lstStyle/>
                    <a:p>
                      <a:pPr marL="0" indent="0" algn="ctr">
                        <a:buFont typeface="Wingdings" panose="05000000000000000000" pitchFamily="2" charset="2"/>
                        <a:buNone/>
                      </a:pPr>
                      <a:r>
                        <a:rPr lang="en-US" sz="1200" dirty="0" smtClean="0"/>
                        <a:t> </a:t>
                      </a: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r>
                        <a:rPr lang="en-US" sz="1200" dirty="0" smtClean="0"/>
                        <a:t>Free</a:t>
                      </a:r>
                      <a:endParaRPr lang="en-US" sz="1200" dirty="0"/>
                    </a:p>
                  </a:txBody>
                  <a:tcPr/>
                </a:tc>
              </a:tr>
              <a:tr h="360715">
                <a:tc>
                  <a:txBody>
                    <a:bodyPr/>
                    <a:lstStyle/>
                    <a:p>
                      <a:pPr algn="l"/>
                      <a:r>
                        <a:rPr lang="en-US" sz="1200" dirty="0" err="1" smtClean="0"/>
                        <a:t>WorldMap</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marL="171450" indent="-171450" algn="ctr">
                        <a:buFont typeface="Wingdings" panose="05000000000000000000" pitchFamily="2" charset="2"/>
                        <a:buChar char="ü"/>
                      </a:pPr>
                      <a:r>
                        <a:rPr lang="en-US" sz="1200" dirty="0" smtClean="0"/>
                        <a:t> </a:t>
                      </a:r>
                      <a:endParaRPr lang="en-US" sz="1200" dirty="0"/>
                    </a:p>
                  </a:txBody>
                  <a:tcPr/>
                </a:tc>
                <a:tc>
                  <a:txBody>
                    <a:bodyPr/>
                    <a:lstStyle/>
                    <a:p>
                      <a:pPr algn="ctr"/>
                      <a:endParaRPr lang="en-US" sz="1200" dirty="0"/>
                    </a:p>
                  </a:txBody>
                  <a:tcPr/>
                </a:tc>
                <a:tc>
                  <a:txBody>
                    <a:bodyPr/>
                    <a:lstStyle/>
                    <a:p>
                      <a:pPr algn="ctr"/>
                      <a:endParaRPr lang="en-US" sz="1200" dirty="0"/>
                    </a:p>
                  </a:txBody>
                  <a:tcPr/>
                </a:tc>
                <a:tc>
                  <a:txBody>
                    <a:bodyPr/>
                    <a:lstStyle/>
                    <a:p>
                      <a:pPr algn="ctr"/>
                      <a:r>
                        <a:rPr lang="en-US" sz="1200" dirty="0" smtClean="0"/>
                        <a:t>Free</a:t>
                      </a:r>
                      <a:endParaRPr lang="en-US" sz="1200" dirty="0"/>
                    </a:p>
                  </a:txBody>
                  <a:tcPr/>
                </a:tc>
              </a:tr>
            </a:tbl>
          </a:graphicData>
        </a:graphic>
      </p:graphicFrame>
    </p:spTree>
    <p:extLst>
      <p:ext uri="{BB962C8B-B14F-4D97-AF65-F5344CB8AC3E}">
        <p14:creationId xmlns:p14="http://schemas.microsoft.com/office/powerpoint/2010/main" val="365599892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TextShape 1"/>
          <p:cNvSpPr txBox="1"/>
          <p:nvPr/>
        </p:nvSpPr>
        <p:spPr>
          <a:xfrm>
            <a:off x="0" y="0"/>
            <a:ext cx="9144000" cy="1142640"/>
          </a:xfrm>
          <a:prstGeom prst="rect">
            <a:avLst/>
          </a:prstGeom>
        </p:spPr>
        <p:txBody>
          <a:bodyPr anchor="ctr"/>
          <a:lstStyle/>
          <a:p>
            <a:pPr algn="ctr">
              <a:lnSpc>
                <a:spcPct val="100000"/>
              </a:lnSpc>
            </a:pPr>
            <a:r>
              <a:rPr lang="en-US" sz="4400" dirty="0">
                <a:solidFill>
                  <a:srgbClr val="000000"/>
                </a:solidFill>
                <a:latin typeface="Calibri"/>
              </a:rPr>
              <a:t>What is </a:t>
            </a:r>
            <a:r>
              <a:rPr lang="en-US" sz="4400" dirty="0" err="1">
                <a:solidFill>
                  <a:srgbClr val="000000"/>
                </a:solidFill>
                <a:latin typeface="Calibri"/>
              </a:rPr>
              <a:t>WorldMap</a:t>
            </a:r>
            <a:endParaRPr dirty="0"/>
          </a:p>
        </p:txBody>
      </p:sp>
      <p:sp>
        <p:nvSpPr>
          <p:cNvPr id="198" name="TextShape 2"/>
          <p:cNvSpPr txBox="1"/>
          <p:nvPr/>
        </p:nvSpPr>
        <p:spPr>
          <a:xfrm>
            <a:off x="3424" y="1447800"/>
            <a:ext cx="9140575" cy="5334000"/>
          </a:xfrm>
          <a:prstGeom prst="rect">
            <a:avLst/>
          </a:prstGeom>
        </p:spPr>
        <p:txBody>
          <a:bodyPr/>
          <a:lstStyle/>
          <a:p>
            <a:pPr marL="457200" indent="-457200">
              <a:lnSpc>
                <a:spcPct val="100000"/>
              </a:lnSpc>
              <a:buFont typeface="Arial" panose="020B0604020202020204" pitchFamily="34" charset="0"/>
              <a:buChar char="•"/>
            </a:pPr>
            <a:r>
              <a:rPr lang="en-US" sz="3200" dirty="0">
                <a:solidFill>
                  <a:srgbClr val="000000"/>
                </a:solidFill>
                <a:latin typeface="Calibri"/>
              </a:rPr>
              <a:t>A web-based, cloud hosted mapping platform</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Made available to the world to use</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Designed to lower barriers for researchers who wish to use geospatial technology</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Open source software with a global developer community</a:t>
            </a:r>
            <a:endParaRPr dirty="0"/>
          </a:p>
          <a:p>
            <a:pPr>
              <a:lnSpc>
                <a:spcPct val="100000"/>
              </a:lnSpc>
              <a:buFont typeface="Arial"/>
              <a:buChar char="•"/>
            </a:pPr>
            <a:endParaRPr dirty="0"/>
          </a:p>
        </p:txBody>
      </p:sp>
    </p:spTree>
    <p:extLst>
      <p:ext uri="{BB962C8B-B14F-4D97-AF65-F5344CB8AC3E}">
        <p14:creationId xmlns:p14="http://schemas.microsoft.com/office/powerpoint/2010/main" val="288113351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extShape 1"/>
          <p:cNvSpPr txBox="1"/>
          <p:nvPr/>
        </p:nvSpPr>
        <p:spPr>
          <a:xfrm>
            <a:off x="0" y="0"/>
            <a:ext cx="9144000" cy="1142640"/>
          </a:xfrm>
          <a:prstGeom prst="rect">
            <a:avLst/>
          </a:prstGeom>
        </p:spPr>
        <p:txBody>
          <a:bodyPr anchor="ctr"/>
          <a:lstStyle/>
          <a:p>
            <a:pPr algn="ctr">
              <a:lnSpc>
                <a:spcPct val="100000"/>
              </a:lnSpc>
            </a:pPr>
            <a:r>
              <a:rPr lang="en-US" sz="4400" dirty="0" err="1">
                <a:solidFill>
                  <a:srgbClr val="000000"/>
                </a:solidFill>
                <a:latin typeface="Calibri"/>
              </a:rPr>
              <a:t>WorldMap</a:t>
            </a:r>
            <a:r>
              <a:rPr lang="en-US" sz="4400" dirty="0">
                <a:solidFill>
                  <a:srgbClr val="000000"/>
                </a:solidFill>
                <a:latin typeface="Calibri"/>
              </a:rPr>
              <a:t> Allows Users to</a:t>
            </a:r>
            <a:endParaRPr dirty="0"/>
          </a:p>
        </p:txBody>
      </p:sp>
      <p:sp>
        <p:nvSpPr>
          <p:cNvPr id="200" name="TextShape 2"/>
          <p:cNvSpPr txBox="1"/>
          <p:nvPr/>
        </p:nvSpPr>
        <p:spPr>
          <a:xfrm>
            <a:off x="0" y="1371600"/>
            <a:ext cx="9144000" cy="5486400"/>
          </a:xfrm>
          <a:prstGeom prst="rect">
            <a:avLst/>
          </a:prstGeom>
        </p:spPr>
        <p:txBody>
          <a:bodyPr/>
          <a:lstStyle/>
          <a:p>
            <a:pPr marL="457200" indent="-457200">
              <a:lnSpc>
                <a:spcPct val="100000"/>
              </a:lnSpc>
              <a:buFont typeface="Arial" panose="020B0604020202020204" pitchFamily="34" charset="0"/>
              <a:buChar char="•"/>
            </a:pPr>
            <a:r>
              <a:rPr lang="en-US" sz="3200" b="1" dirty="0">
                <a:solidFill>
                  <a:srgbClr val="000000"/>
                </a:solidFill>
                <a:latin typeface="Calibri"/>
              </a:rPr>
              <a:t>Organize</a:t>
            </a:r>
            <a:r>
              <a:rPr lang="en-US" sz="3200" dirty="0">
                <a:solidFill>
                  <a:srgbClr val="000000"/>
                </a:solidFill>
                <a:latin typeface="Calibri"/>
              </a:rPr>
              <a:t> one’s own (large) mapping datasets online</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Discover</a:t>
            </a:r>
            <a:r>
              <a:rPr lang="en-US" sz="3200" dirty="0">
                <a:solidFill>
                  <a:srgbClr val="000000"/>
                </a:solidFill>
                <a:latin typeface="Calibri"/>
              </a:rPr>
              <a:t> other people’s (public) data</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Mashup / Overlay</a:t>
            </a:r>
            <a:r>
              <a:rPr lang="en-US" sz="3200" dirty="0">
                <a:solidFill>
                  <a:srgbClr val="000000"/>
                </a:solidFill>
                <a:latin typeface="Calibri"/>
              </a:rPr>
              <a:t> one’s data with data of others</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Create</a:t>
            </a:r>
            <a:r>
              <a:rPr lang="en-US" sz="3200" dirty="0">
                <a:solidFill>
                  <a:srgbClr val="000000"/>
                </a:solidFill>
                <a:latin typeface="Calibri"/>
              </a:rPr>
              <a:t> maps with complex </a:t>
            </a:r>
            <a:r>
              <a:rPr lang="en-US" sz="3200" dirty="0" err="1">
                <a:solidFill>
                  <a:srgbClr val="000000"/>
                </a:solidFill>
                <a:latin typeface="Calibri"/>
              </a:rPr>
              <a:t>symbology</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Collaborate</a:t>
            </a:r>
            <a:r>
              <a:rPr lang="en-US" sz="3200" dirty="0">
                <a:solidFill>
                  <a:srgbClr val="000000"/>
                </a:solidFill>
                <a:latin typeface="Calibri"/>
              </a:rPr>
              <a:t> by letting several people edit the same map, comment on maps and rank data</a:t>
            </a:r>
            <a:endParaRPr dirty="0"/>
          </a:p>
          <a:p>
            <a:pPr marL="457200" indent="-457200">
              <a:lnSpc>
                <a:spcPct val="100000"/>
              </a:lnSpc>
              <a:buFont typeface="Arial" panose="020B0604020202020204" pitchFamily="34" charset="0"/>
              <a:buChar char="•"/>
            </a:pPr>
            <a:r>
              <a:rPr lang="en-US" sz="3200" b="1" dirty="0">
                <a:solidFill>
                  <a:srgbClr val="000000"/>
                </a:solidFill>
                <a:latin typeface="Calibri"/>
              </a:rPr>
              <a:t>Publish</a:t>
            </a:r>
            <a:r>
              <a:rPr lang="en-US" sz="3200" dirty="0">
                <a:solidFill>
                  <a:srgbClr val="000000"/>
                </a:solidFill>
                <a:latin typeface="Calibri"/>
              </a:rPr>
              <a:t> maps and data to the world or to just a few collaborators</a:t>
            </a:r>
            <a:endParaRPr dirty="0"/>
          </a:p>
        </p:txBody>
      </p:sp>
    </p:spTree>
    <p:extLst>
      <p:ext uri="{BB962C8B-B14F-4D97-AF65-F5344CB8AC3E}">
        <p14:creationId xmlns:p14="http://schemas.microsoft.com/office/powerpoint/2010/main" val="20802172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TextShape 1"/>
          <p:cNvSpPr txBox="1"/>
          <p:nvPr/>
        </p:nvSpPr>
        <p:spPr>
          <a:xfrm>
            <a:off x="0" y="-2722"/>
            <a:ext cx="9144000" cy="1142640"/>
          </a:xfrm>
          <a:prstGeom prst="rect">
            <a:avLst/>
          </a:prstGeom>
        </p:spPr>
        <p:txBody>
          <a:bodyPr anchor="ctr"/>
          <a:lstStyle/>
          <a:p>
            <a:pPr algn="ctr">
              <a:lnSpc>
                <a:spcPct val="100000"/>
              </a:lnSpc>
            </a:pPr>
            <a:r>
              <a:rPr lang="en-US" sz="4400" dirty="0">
                <a:solidFill>
                  <a:srgbClr val="000000"/>
                </a:solidFill>
                <a:latin typeface="Calibri"/>
              </a:rPr>
              <a:t>Connection to Many Data Sources</a:t>
            </a:r>
            <a:endParaRPr dirty="0"/>
          </a:p>
        </p:txBody>
      </p:sp>
      <p:sp>
        <p:nvSpPr>
          <p:cNvPr id="206" name="TextShape 2"/>
          <p:cNvSpPr txBox="1"/>
          <p:nvPr/>
        </p:nvSpPr>
        <p:spPr>
          <a:xfrm>
            <a:off x="6848" y="1447800"/>
            <a:ext cx="9137151" cy="5410200"/>
          </a:xfrm>
          <a:prstGeom prst="rect">
            <a:avLst/>
          </a:prstGeom>
        </p:spPr>
        <p:txBody>
          <a:bodyPr/>
          <a:lstStyle/>
          <a:p>
            <a:pPr marL="457200" indent="-457200">
              <a:lnSpc>
                <a:spcPct val="100000"/>
              </a:lnSpc>
              <a:buFont typeface="Arial" panose="020B0604020202020204" pitchFamily="34" charset="0"/>
              <a:buChar char="•"/>
            </a:pPr>
            <a:r>
              <a:rPr lang="en-US" sz="3200" dirty="0">
                <a:solidFill>
                  <a:srgbClr val="000000"/>
                </a:solidFill>
                <a:latin typeface="Calibri"/>
              </a:rPr>
              <a:t>Google maps, Open Street Maps, Bing, MapQuest, ESRI</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Google Street View</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Google Earth</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Picasa, YouTube, </a:t>
            </a:r>
            <a:r>
              <a:rPr lang="en-US" sz="3200" dirty="0" err="1">
                <a:solidFill>
                  <a:srgbClr val="000000"/>
                </a:solidFill>
                <a:latin typeface="Calibri"/>
              </a:rPr>
              <a:t>GeoRSS</a:t>
            </a:r>
            <a:endParaRPr dirty="0"/>
          </a:p>
          <a:p>
            <a:pPr marL="457200" indent="-457200">
              <a:lnSpc>
                <a:spcPct val="100000"/>
              </a:lnSpc>
              <a:buFont typeface="Arial" panose="020B0604020202020204" pitchFamily="34" charset="0"/>
              <a:buChar char="•"/>
            </a:pPr>
            <a:r>
              <a:rPr lang="en-US" sz="3200" dirty="0" err="1">
                <a:solidFill>
                  <a:srgbClr val="000000"/>
                </a:solidFill>
                <a:latin typeface="Calibri"/>
              </a:rPr>
              <a:t>Geonames</a:t>
            </a:r>
            <a:r>
              <a:rPr lang="en-US" sz="3200" dirty="0">
                <a:solidFill>
                  <a:srgbClr val="000000"/>
                </a:solidFill>
                <a:latin typeface="Calibri"/>
              </a:rPr>
              <a:t>, Google Places, Yahoo Places</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Social Explorer, Yelp</a:t>
            </a:r>
            <a:endParaRPr dirty="0"/>
          </a:p>
          <a:p>
            <a:pPr marL="457200" indent="-457200">
              <a:lnSpc>
                <a:spcPct val="100000"/>
              </a:lnSpc>
              <a:buFont typeface="Arial" panose="020B0604020202020204" pitchFamily="34" charset="0"/>
              <a:buChar char="•"/>
            </a:pPr>
            <a:r>
              <a:rPr lang="en-US" sz="3200" dirty="0">
                <a:solidFill>
                  <a:srgbClr val="000000"/>
                </a:solidFill>
                <a:latin typeface="Calibri"/>
              </a:rPr>
              <a:t>WMS, WFS, ESRI REST, </a:t>
            </a:r>
            <a:r>
              <a:rPr lang="en-US" sz="3200" dirty="0" err="1">
                <a:solidFill>
                  <a:srgbClr val="000000"/>
                </a:solidFill>
                <a:latin typeface="Calibri"/>
              </a:rPr>
              <a:t>MapD</a:t>
            </a:r>
            <a:endParaRPr dirty="0"/>
          </a:p>
        </p:txBody>
      </p:sp>
    </p:spTree>
    <p:extLst>
      <p:ext uri="{BB962C8B-B14F-4D97-AF65-F5344CB8AC3E}">
        <p14:creationId xmlns:p14="http://schemas.microsoft.com/office/powerpoint/2010/main" val="159014014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08E7287-6174-44FB-9B20-A4A9E7E578B7}" type="slidenum">
              <a:rPr lang="en-US"/>
              <a:pPr>
                <a:defRPr/>
              </a:pPr>
              <a:t>5</a:t>
            </a:fld>
            <a:endParaRPr lang="en-US"/>
          </a:p>
        </p:txBody>
      </p:sp>
      <p:sp>
        <p:nvSpPr>
          <p:cNvPr id="326658" name="Rectangle 2"/>
          <p:cNvSpPr>
            <a:spLocks noGrp="1" noChangeArrowheads="1"/>
          </p:cNvSpPr>
          <p:nvPr>
            <p:ph type="title"/>
          </p:nvPr>
        </p:nvSpPr>
        <p:spPr/>
        <p:txBody>
          <a:bodyPr/>
          <a:lstStyle/>
          <a:p>
            <a:pPr eaLnBrk="1" hangingPunct="1">
              <a:defRPr/>
            </a:pPr>
            <a:r>
              <a:rPr lang="en-US" smtClean="0"/>
              <a:t>CGA Basic Services</a:t>
            </a:r>
          </a:p>
        </p:txBody>
      </p:sp>
      <p:sp>
        <p:nvSpPr>
          <p:cNvPr id="326659" name="Rectangle 3"/>
          <p:cNvSpPr>
            <a:spLocks noGrp="1" noChangeArrowheads="1"/>
          </p:cNvSpPr>
          <p:nvPr>
            <p:ph type="body" idx="1"/>
          </p:nvPr>
        </p:nvSpPr>
        <p:spPr>
          <a:xfrm>
            <a:off x="457200" y="1524000"/>
            <a:ext cx="7315200" cy="5029200"/>
          </a:xfrm>
        </p:spPr>
        <p:txBody>
          <a:bodyPr>
            <a:normAutofit/>
          </a:bodyPr>
          <a:lstStyle/>
          <a:p>
            <a:pPr eaLnBrk="1" hangingPunct="1">
              <a:lnSpc>
                <a:spcPct val="80000"/>
              </a:lnSpc>
              <a:defRPr/>
            </a:pPr>
            <a:r>
              <a:rPr lang="en-US" sz="2600" dirty="0" smtClean="0"/>
              <a:t>Maintaining </a:t>
            </a:r>
            <a:r>
              <a:rPr lang="en-US" sz="2600" b="1" i="1" dirty="0" smtClean="0"/>
              <a:t>help desks</a:t>
            </a:r>
            <a:r>
              <a:rPr lang="en-US" sz="2600" dirty="0" smtClean="0"/>
              <a:t> in both campuses;</a:t>
            </a:r>
          </a:p>
          <a:p>
            <a:pPr eaLnBrk="1" hangingPunct="1">
              <a:lnSpc>
                <a:spcPct val="80000"/>
              </a:lnSpc>
              <a:defRPr/>
            </a:pPr>
            <a:r>
              <a:rPr lang="en-US" sz="2600" dirty="0" smtClean="0"/>
              <a:t>Consulting with students, faculty, and staff on research and teaching</a:t>
            </a:r>
            <a:r>
              <a:rPr lang="en-US" sz="2600" b="1" dirty="0" smtClean="0"/>
              <a:t> </a:t>
            </a:r>
            <a:r>
              <a:rPr lang="en-US" sz="2600" b="1" i="1" dirty="0" smtClean="0"/>
              <a:t>projects</a:t>
            </a:r>
            <a:r>
              <a:rPr lang="en-US" sz="2600" dirty="0" smtClean="0"/>
              <a:t>;</a:t>
            </a:r>
          </a:p>
          <a:p>
            <a:pPr eaLnBrk="1" hangingPunct="1">
              <a:lnSpc>
                <a:spcPct val="80000"/>
              </a:lnSpc>
              <a:defRPr/>
            </a:pPr>
            <a:r>
              <a:rPr lang="en-US" sz="2600" dirty="0" smtClean="0"/>
              <a:t>Consulting on </a:t>
            </a:r>
            <a:r>
              <a:rPr lang="en-US" sz="2600" b="1" i="1" dirty="0" smtClean="0"/>
              <a:t>grant proposals</a:t>
            </a:r>
            <a:r>
              <a:rPr lang="en-US" sz="2600" dirty="0" smtClean="0"/>
              <a:t>;</a:t>
            </a:r>
          </a:p>
          <a:p>
            <a:pPr eaLnBrk="1" hangingPunct="1">
              <a:lnSpc>
                <a:spcPct val="80000"/>
              </a:lnSpc>
              <a:defRPr/>
            </a:pPr>
            <a:r>
              <a:rPr lang="en-US" sz="2600" dirty="0" smtClean="0"/>
              <a:t>Providing non-credit group </a:t>
            </a:r>
            <a:r>
              <a:rPr lang="en-US" sz="2600" b="1" i="1" dirty="0" smtClean="0"/>
              <a:t>instruction</a:t>
            </a:r>
            <a:r>
              <a:rPr lang="en-US" sz="2600" dirty="0" smtClean="0"/>
              <a:t> in geospatial software applications on a regular basis;</a:t>
            </a:r>
          </a:p>
          <a:p>
            <a:pPr eaLnBrk="1" hangingPunct="1">
              <a:lnSpc>
                <a:spcPct val="80000"/>
              </a:lnSpc>
              <a:defRPr/>
            </a:pPr>
            <a:r>
              <a:rPr lang="en-US" sz="2600" dirty="0" smtClean="0"/>
              <a:t>Assessing, organizing, financing for, and maintaining university site licenses for </a:t>
            </a:r>
            <a:r>
              <a:rPr lang="en-US" sz="2600" b="1" i="1" dirty="0" smtClean="0"/>
              <a:t>software</a:t>
            </a:r>
            <a:r>
              <a:rPr lang="en-US" sz="2600" dirty="0" smtClean="0"/>
              <a:t>;</a:t>
            </a:r>
          </a:p>
          <a:p>
            <a:pPr eaLnBrk="1" hangingPunct="1">
              <a:lnSpc>
                <a:spcPct val="80000"/>
              </a:lnSpc>
              <a:defRPr/>
            </a:pPr>
            <a:r>
              <a:rPr lang="en-US" sz="2600" dirty="0" smtClean="0"/>
              <a:t>Providing </a:t>
            </a:r>
            <a:r>
              <a:rPr lang="en-US" sz="2600" b="1" i="1" dirty="0" smtClean="0"/>
              <a:t>hardware</a:t>
            </a:r>
            <a:r>
              <a:rPr lang="en-US" sz="2600" dirty="0" smtClean="0"/>
              <a:t> and support for geospatial tools; </a:t>
            </a:r>
          </a:p>
          <a:p>
            <a:pPr eaLnBrk="1" hangingPunct="1">
              <a:lnSpc>
                <a:spcPct val="80000"/>
              </a:lnSpc>
              <a:defRPr/>
            </a:pPr>
            <a:r>
              <a:rPr lang="en-US" sz="2600" dirty="0" smtClean="0"/>
              <a:t>Undertaking initiatives that improve the university </a:t>
            </a:r>
            <a:r>
              <a:rPr lang="en-US" sz="2600" b="1" i="1" dirty="0" smtClean="0"/>
              <a:t>infrastructure</a:t>
            </a:r>
            <a:r>
              <a:rPr lang="en-US" sz="2600" dirty="0" smtClean="0"/>
              <a:t> in relation to geographic analysis. </a:t>
            </a:r>
          </a:p>
        </p:txBody>
      </p:sp>
      <p:pic>
        <p:nvPicPr>
          <p:cNvPr id="4101" name="Picture 4" descr="MCj00787470000[1]"/>
          <p:cNvPicPr>
            <a:picLocks noChangeAspect="1" noChangeArrowheads="1"/>
          </p:cNvPicPr>
          <p:nvPr/>
        </p:nvPicPr>
        <p:blipFill>
          <a:blip r:embed="rId2" cstate="print"/>
          <a:srcRect/>
          <a:stretch>
            <a:fillRect/>
          </a:stretch>
        </p:blipFill>
        <p:spPr bwMode="auto">
          <a:xfrm>
            <a:off x="7543800" y="1143000"/>
            <a:ext cx="1260475" cy="5149850"/>
          </a:xfrm>
          <a:prstGeom prst="rect">
            <a:avLst/>
          </a:prstGeom>
          <a:noFill/>
          <a:ln w="9525">
            <a:noFill/>
            <a:miter lim="800000"/>
            <a:headEnd/>
            <a:tailEnd/>
          </a:ln>
        </p:spPr>
      </p:pic>
      <p:pic>
        <p:nvPicPr>
          <p:cNvPr id="6" name="Picture 6" descr="CGA_logo_small"/>
          <p:cNvPicPr>
            <a:picLocks noChangeAspect="1" noChangeArrowheads="1"/>
          </p:cNvPicPr>
          <p:nvPr/>
        </p:nvPicPr>
        <p:blipFill>
          <a:blip r:embed="rId3"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1798640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8600"/>
            <a:ext cx="7781925" cy="63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35334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28" y="152400"/>
            <a:ext cx="7934325" cy="6519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3673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TextShape 1"/>
          <p:cNvSpPr txBox="1"/>
          <p:nvPr/>
        </p:nvSpPr>
        <p:spPr>
          <a:xfrm>
            <a:off x="457200" y="1600200"/>
            <a:ext cx="8229240" cy="4525560"/>
          </a:xfrm>
          <a:prstGeom prst="rect">
            <a:avLst/>
          </a:prstGeom>
        </p:spPr>
        <p:txBody>
          <a:bodyPr/>
          <a:lstStyle/>
          <a:p>
            <a:endParaRPr/>
          </a:p>
        </p:txBody>
      </p:sp>
      <p:pic>
        <p:nvPicPr>
          <p:cNvPr id="290" name="Picture 2">
            <a:hlinkClick r:id="rId3"/>
          </p:cNvPr>
          <p:cNvPicPr/>
          <p:nvPr/>
        </p:nvPicPr>
        <p:blipFill>
          <a:blip r:embed="rId4"/>
          <a:stretch>
            <a:fillRect/>
          </a:stretch>
        </p:blipFill>
        <p:spPr>
          <a:xfrm>
            <a:off x="457940" y="533400"/>
            <a:ext cx="8489568" cy="5792700"/>
          </a:xfrm>
          <a:prstGeom prst="rect">
            <a:avLst/>
          </a:prstGeom>
          <a:ln>
            <a:noFill/>
          </a:ln>
        </p:spPr>
      </p:pic>
    </p:spTree>
    <p:extLst>
      <p:ext uri="{BB962C8B-B14F-4D97-AF65-F5344CB8AC3E}">
        <p14:creationId xmlns:p14="http://schemas.microsoft.com/office/powerpoint/2010/main" val="117403498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4"/>
          <p:cNvPicPr/>
          <p:nvPr/>
        </p:nvPicPr>
        <p:blipFill>
          <a:blip r:embed="rId3"/>
          <a:stretch>
            <a:fillRect/>
          </a:stretch>
        </p:blipFill>
        <p:spPr>
          <a:xfrm>
            <a:off x="914400" y="948728"/>
            <a:ext cx="6781440" cy="692589"/>
          </a:xfrm>
          <a:prstGeom prst="rect">
            <a:avLst/>
          </a:prstGeom>
          <a:ln>
            <a:noFill/>
          </a:ln>
        </p:spPr>
      </p:pic>
      <p:pic>
        <p:nvPicPr>
          <p:cNvPr id="189" name="Picture 6">
            <a:hlinkClick r:id="rId4"/>
          </p:cNvPr>
          <p:cNvPicPr/>
          <p:nvPr/>
        </p:nvPicPr>
        <p:blipFill>
          <a:blip r:embed="rId5"/>
          <a:stretch>
            <a:fillRect/>
          </a:stretch>
        </p:blipFill>
        <p:spPr>
          <a:xfrm>
            <a:off x="914400" y="1668102"/>
            <a:ext cx="6476760" cy="5108599"/>
          </a:xfrm>
          <a:prstGeom prst="rect">
            <a:avLst/>
          </a:prstGeom>
          <a:ln>
            <a:noFill/>
          </a:ln>
        </p:spPr>
      </p:pic>
      <p:sp>
        <p:nvSpPr>
          <p:cNvPr id="4" name="TextShape 1"/>
          <p:cNvSpPr txBox="1"/>
          <p:nvPr/>
        </p:nvSpPr>
        <p:spPr>
          <a:xfrm>
            <a:off x="0" y="0"/>
            <a:ext cx="9144000" cy="1142640"/>
          </a:xfrm>
          <a:prstGeom prst="rect">
            <a:avLst/>
          </a:prstGeom>
        </p:spPr>
        <p:txBody>
          <a:bodyPr anchor="ctr"/>
          <a:lstStyle/>
          <a:p>
            <a:pPr algn="ctr">
              <a:lnSpc>
                <a:spcPct val="100000"/>
              </a:lnSpc>
            </a:pPr>
            <a:r>
              <a:rPr lang="en-US" sz="4400" dirty="0" smtClean="0">
                <a:solidFill>
                  <a:srgbClr val="000000"/>
                </a:solidFill>
                <a:latin typeface="Calibri"/>
              </a:rPr>
              <a:t>Custom web map: Google</a:t>
            </a:r>
            <a:endParaRPr dirty="0"/>
          </a:p>
        </p:txBody>
      </p:sp>
    </p:spTree>
    <p:extLst>
      <p:ext uri="{BB962C8B-B14F-4D97-AF65-F5344CB8AC3E}">
        <p14:creationId xmlns:p14="http://schemas.microsoft.com/office/powerpoint/2010/main" val="362584584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Shape 1"/>
          <p:cNvSpPr txBox="1"/>
          <p:nvPr/>
        </p:nvSpPr>
        <p:spPr>
          <a:xfrm>
            <a:off x="457200" y="274680"/>
            <a:ext cx="8229240" cy="1142640"/>
          </a:xfrm>
          <a:prstGeom prst="rect">
            <a:avLst/>
          </a:prstGeom>
        </p:spPr>
        <p:txBody>
          <a:bodyPr anchor="ctr"/>
          <a:lstStyle/>
          <a:p>
            <a:endParaRPr/>
          </a:p>
        </p:txBody>
      </p: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295400"/>
            <a:ext cx="8031892" cy="4953000"/>
          </a:xfrm>
          <a:prstGeom prst="rect">
            <a:avLst/>
          </a:prstGeom>
        </p:spPr>
      </p:pic>
      <p:sp>
        <p:nvSpPr>
          <p:cNvPr id="4" name="TextShape 1"/>
          <p:cNvSpPr txBox="1"/>
          <p:nvPr/>
        </p:nvSpPr>
        <p:spPr>
          <a:xfrm>
            <a:off x="130206" y="273940"/>
            <a:ext cx="8991600" cy="762000"/>
          </a:xfrm>
          <a:prstGeom prst="rect">
            <a:avLst/>
          </a:prstGeom>
          <a:solidFill>
            <a:srgbClr val="FFFFFF"/>
          </a:solidFill>
          <a:ln w="38100">
            <a:noFill/>
          </a:ln>
        </p:spPr>
        <p:txBody>
          <a:bodyPr anchor="ctr"/>
          <a:lstStyle/>
          <a:p>
            <a:pPr algn="ctr">
              <a:lnSpc>
                <a:spcPct val="100000"/>
              </a:lnSpc>
            </a:pPr>
            <a:r>
              <a:rPr lang="en-US" sz="3200" dirty="0" smtClean="0">
                <a:solidFill>
                  <a:srgbClr val="000000"/>
                </a:solidFill>
                <a:latin typeface="Calibri"/>
              </a:rPr>
              <a:t>Custom web map: </a:t>
            </a:r>
            <a:r>
              <a:rPr lang="en-US" sz="3200" dirty="0" err="1" smtClean="0">
                <a:solidFill>
                  <a:srgbClr val="000000"/>
                </a:solidFill>
                <a:latin typeface="Calibri"/>
              </a:rPr>
              <a:t>Esri</a:t>
            </a:r>
            <a:endParaRPr lang="en-US" sz="3200" dirty="0" smtClean="0">
              <a:solidFill>
                <a:srgbClr val="000000"/>
              </a:solidFill>
              <a:latin typeface="Calibri"/>
            </a:endParaRPr>
          </a:p>
          <a:p>
            <a:pPr algn="ctr">
              <a:lnSpc>
                <a:spcPct val="100000"/>
              </a:lnSpc>
            </a:pPr>
            <a:r>
              <a:rPr lang="en-US" sz="3200" dirty="0" smtClean="0">
                <a:solidFill>
                  <a:srgbClr val="000000"/>
                </a:solidFill>
                <a:latin typeface="Calibri"/>
              </a:rPr>
              <a:t>Visualizing global statistics: Migration</a:t>
            </a:r>
            <a:endParaRPr sz="3200" dirty="0"/>
          </a:p>
        </p:txBody>
      </p:sp>
    </p:spTree>
    <p:extLst>
      <p:ext uri="{BB962C8B-B14F-4D97-AF65-F5344CB8AC3E}">
        <p14:creationId xmlns:p14="http://schemas.microsoft.com/office/powerpoint/2010/main" val="364509481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111" y="1314450"/>
            <a:ext cx="7391400" cy="5543550"/>
          </a:xfrm>
          <a:prstGeom prst="rect">
            <a:avLst/>
          </a:prstGeom>
        </p:spPr>
      </p:pic>
      <p:sp>
        <p:nvSpPr>
          <p:cNvPr id="3" name="TextShape 1"/>
          <p:cNvSpPr txBox="1"/>
          <p:nvPr/>
        </p:nvSpPr>
        <p:spPr>
          <a:xfrm>
            <a:off x="130206" y="273940"/>
            <a:ext cx="8991600" cy="762000"/>
          </a:xfrm>
          <a:prstGeom prst="rect">
            <a:avLst/>
          </a:prstGeom>
          <a:solidFill>
            <a:srgbClr val="FFFFFF"/>
          </a:solidFill>
          <a:ln w="38100">
            <a:noFill/>
          </a:ln>
        </p:spPr>
        <p:txBody>
          <a:bodyPr anchor="ctr"/>
          <a:lstStyle/>
          <a:p>
            <a:r>
              <a:rPr lang="en-US" sz="2800" dirty="0">
                <a:solidFill>
                  <a:srgbClr val="000000"/>
                </a:solidFill>
              </a:rPr>
              <a:t>Custom </a:t>
            </a:r>
            <a:r>
              <a:rPr lang="en-US" sz="2800" dirty="0" smtClean="0">
                <a:solidFill>
                  <a:srgbClr val="000000"/>
                </a:solidFill>
              </a:rPr>
              <a:t>analytical web </a:t>
            </a:r>
            <a:r>
              <a:rPr lang="en-US" sz="2800" dirty="0">
                <a:solidFill>
                  <a:srgbClr val="000000"/>
                </a:solidFill>
              </a:rPr>
              <a:t>map: </a:t>
            </a:r>
            <a:r>
              <a:rPr lang="en-US" sz="2800" dirty="0" err="1">
                <a:solidFill>
                  <a:srgbClr val="000000"/>
                </a:solidFill>
              </a:rPr>
              <a:t>Esri</a:t>
            </a:r>
            <a:endParaRPr lang="en-US" sz="2800" dirty="0">
              <a:solidFill>
                <a:srgbClr val="000000"/>
              </a:solidFill>
            </a:endParaRPr>
          </a:p>
          <a:p>
            <a:r>
              <a:rPr lang="en-US" sz="2800" dirty="0" smtClean="0">
                <a:hlinkClick r:id="rId5"/>
              </a:rPr>
              <a:t>The </a:t>
            </a:r>
            <a:r>
              <a:rPr lang="en-US" sz="2800" dirty="0">
                <a:hlinkClick r:id="rId5"/>
              </a:rPr>
              <a:t>Chinese Late Ming Dynasty Courier Route System</a:t>
            </a:r>
            <a:endParaRPr lang="en-US" sz="2800" dirty="0"/>
          </a:p>
        </p:txBody>
      </p:sp>
    </p:spTree>
    <p:extLst>
      <p:ext uri="{BB962C8B-B14F-4D97-AF65-F5344CB8AC3E}">
        <p14:creationId xmlns:p14="http://schemas.microsoft.com/office/powerpoint/2010/main" val="30494735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
            <a:ext cx="7038975" cy="274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8" y="3124200"/>
            <a:ext cx="4312972" cy="342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3155272"/>
            <a:ext cx="4825063"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473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90600"/>
            <a:ext cx="7086600" cy="571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Shape 1"/>
          <p:cNvSpPr txBox="1"/>
          <p:nvPr/>
        </p:nvSpPr>
        <p:spPr>
          <a:xfrm>
            <a:off x="130206" y="76200"/>
            <a:ext cx="8991600" cy="762000"/>
          </a:xfrm>
          <a:prstGeom prst="rect">
            <a:avLst/>
          </a:prstGeom>
          <a:solidFill>
            <a:srgbClr val="FFFFFF"/>
          </a:solidFill>
          <a:ln w="38100">
            <a:noFill/>
          </a:ln>
        </p:spPr>
        <p:txBody>
          <a:bodyPr anchor="ctr"/>
          <a:lstStyle/>
          <a:p>
            <a:pPr algn="ctr">
              <a:lnSpc>
                <a:spcPct val="100000"/>
              </a:lnSpc>
            </a:pPr>
            <a:r>
              <a:rPr lang="en-US" sz="4400" dirty="0" smtClean="0">
                <a:solidFill>
                  <a:srgbClr val="000000"/>
                </a:solidFill>
                <a:latin typeface="Calibri"/>
              </a:rPr>
              <a:t>Story map</a:t>
            </a:r>
            <a:endParaRPr dirty="0"/>
          </a:p>
        </p:txBody>
      </p:sp>
    </p:spTree>
    <p:extLst>
      <p:ext uri="{BB962C8B-B14F-4D97-AF65-F5344CB8AC3E}">
        <p14:creationId xmlns:p14="http://schemas.microsoft.com/office/powerpoint/2010/main" val="23994195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extShape 1"/>
          <p:cNvSpPr txBox="1"/>
          <p:nvPr/>
        </p:nvSpPr>
        <p:spPr>
          <a:xfrm>
            <a:off x="0" y="686280"/>
            <a:ext cx="9143640" cy="2437920"/>
          </a:xfrm>
          <a:prstGeom prst="rect">
            <a:avLst/>
          </a:prstGeom>
        </p:spPr>
        <p:txBody>
          <a:bodyPr anchor="ctr"/>
          <a:lstStyle/>
          <a:p>
            <a:pPr algn="ctr">
              <a:lnSpc>
                <a:spcPct val="100000"/>
              </a:lnSpc>
            </a:pPr>
            <a:endParaRPr lang="en-US" sz="4000" dirty="0" smtClean="0">
              <a:solidFill>
                <a:srgbClr val="0D0D0D"/>
              </a:solidFill>
              <a:latin typeface="Calibri"/>
            </a:endParaRPr>
          </a:p>
          <a:p>
            <a:pPr algn="ctr">
              <a:lnSpc>
                <a:spcPct val="100000"/>
              </a:lnSpc>
            </a:pPr>
            <a:r>
              <a:rPr lang="en-US" sz="2000" b="1" dirty="0" smtClean="0">
                <a:solidFill>
                  <a:srgbClr val="0D0D0D"/>
                </a:solidFill>
              </a:rPr>
              <a:t>Thanks!</a:t>
            </a:r>
          </a:p>
          <a:p>
            <a:pPr algn="ctr">
              <a:lnSpc>
                <a:spcPct val="100000"/>
              </a:lnSpc>
            </a:pPr>
            <a:r>
              <a:rPr lang="en-US" sz="2000" dirty="0" smtClean="0">
                <a:solidFill>
                  <a:srgbClr val="0D0D0D"/>
                </a:solidFill>
              </a:rPr>
              <a:t>Jeff Blossom</a:t>
            </a:r>
          </a:p>
          <a:p>
            <a:pPr algn="ctr">
              <a:lnSpc>
                <a:spcPct val="100000"/>
              </a:lnSpc>
            </a:pPr>
            <a:r>
              <a:rPr lang="en-US" sz="2000" dirty="0" smtClean="0">
                <a:solidFill>
                  <a:srgbClr val="0D0D0D"/>
                </a:solidFill>
                <a:hlinkClick r:id="rId3"/>
              </a:rPr>
              <a:t>jblossom@cga.harvard.edu</a:t>
            </a:r>
            <a:endParaRPr lang="en-US" sz="2000" dirty="0" smtClean="0">
              <a:solidFill>
                <a:srgbClr val="0D0D0D"/>
              </a:solidFill>
            </a:endParaRPr>
          </a:p>
          <a:p>
            <a:pPr algn="ctr">
              <a:lnSpc>
                <a:spcPct val="100000"/>
              </a:lnSpc>
            </a:pPr>
            <a:endParaRPr lang="en-US" sz="2000" dirty="0">
              <a:solidFill>
                <a:srgbClr val="0D0D0D"/>
              </a:solidFill>
            </a:endParaRPr>
          </a:p>
          <a:p>
            <a:pPr algn="ctr">
              <a:lnSpc>
                <a:spcPct val="100000"/>
              </a:lnSpc>
            </a:pPr>
            <a:r>
              <a:rPr lang="en-US" sz="2000" dirty="0" smtClean="0">
                <a:solidFill>
                  <a:srgbClr val="0D0D0D"/>
                </a:solidFill>
              </a:rPr>
              <a:t>CGA website: </a:t>
            </a:r>
            <a:r>
              <a:rPr lang="en-US" sz="2000" dirty="0" smtClean="0">
                <a:solidFill>
                  <a:srgbClr val="0D0D0D"/>
                </a:solidFill>
                <a:hlinkClick r:id="rId4"/>
              </a:rPr>
              <a:t>http</a:t>
            </a:r>
            <a:r>
              <a:rPr lang="en-US" sz="2000" dirty="0">
                <a:solidFill>
                  <a:srgbClr val="0D0D0D"/>
                </a:solidFill>
                <a:hlinkClick r:id="rId4"/>
              </a:rPr>
              <a:t>://gis.harvard.edu</a:t>
            </a:r>
            <a:r>
              <a:rPr lang="en-US" sz="2000" dirty="0" smtClean="0">
                <a:solidFill>
                  <a:srgbClr val="0D0D0D"/>
                </a:solidFill>
                <a:hlinkClick r:id="rId4"/>
              </a:rPr>
              <a:t>/</a:t>
            </a:r>
            <a:endParaRPr lang="en-US" sz="2000" dirty="0" smtClean="0">
              <a:solidFill>
                <a:srgbClr val="0D0D0D"/>
              </a:solidFill>
            </a:endParaRPr>
          </a:p>
          <a:p>
            <a:pPr algn="ctr">
              <a:lnSpc>
                <a:spcPct val="100000"/>
              </a:lnSpc>
            </a:pPr>
            <a:r>
              <a:rPr lang="en-US" sz="2000" dirty="0" smtClean="0">
                <a:solidFill>
                  <a:srgbClr val="0D0D0D"/>
                </a:solidFill>
              </a:rPr>
              <a:t>CGA staff email addresses:  </a:t>
            </a:r>
            <a:r>
              <a:rPr lang="en-US" sz="2000" dirty="0" smtClean="0">
                <a:solidFill>
                  <a:srgbClr val="0D0D0D"/>
                </a:solidFill>
                <a:hlinkClick r:id="rId5"/>
              </a:rPr>
              <a:t>http</a:t>
            </a:r>
            <a:r>
              <a:rPr lang="en-US" sz="2000" dirty="0">
                <a:solidFill>
                  <a:srgbClr val="0D0D0D"/>
                </a:solidFill>
                <a:hlinkClick r:id="rId5"/>
              </a:rPr>
              <a:t>://</a:t>
            </a:r>
            <a:r>
              <a:rPr lang="en-US" sz="2000" dirty="0" smtClean="0">
                <a:solidFill>
                  <a:srgbClr val="0D0D0D"/>
                </a:solidFill>
                <a:hlinkClick r:id="rId5"/>
              </a:rPr>
              <a:t>gis.harvard.edu/people/staff</a:t>
            </a:r>
            <a:endParaRPr lang="en-US" sz="2000" dirty="0" smtClean="0">
              <a:solidFill>
                <a:srgbClr val="0D0D0D"/>
              </a:solidFill>
            </a:endParaRPr>
          </a:p>
          <a:p>
            <a:pPr algn="ctr">
              <a:lnSpc>
                <a:spcPct val="100000"/>
              </a:lnSpc>
            </a:pPr>
            <a:r>
              <a:rPr lang="en-US" sz="2000" dirty="0" err="1" smtClean="0">
                <a:solidFill>
                  <a:srgbClr val="0D0D0D"/>
                </a:solidFill>
              </a:rPr>
              <a:t>WorldMap</a:t>
            </a:r>
            <a:r>
              <a:rPr lang="en-US" sz="2000" dirty="0" smtClean="0">
                <a:solidFill>
                  <a:srgbClr val="0D0D0D"/>
                </a:solidFill>
              </a:rPr>
              <a:t>: </a:t>
            </a:r>
            <a:r>
              <a:rPr lang="en-US" sz="2000" dirty="0" smtClean="0">
                <a:solidFill>
                  <a:srgbClr val="0D0D0D"/>
                </a:solidFill>
                <a:hlinkClick r:id="rId6"/>
              </a:rPr>
              <a:t>http</a:t>
            </a:r>
            <a:r>
              <a:rPr lang="en-US" sz="2000" dirty="0">
                <a:solidFill>
                  <a:srgbClr val="0D0D0D"/>
                </a:solidFill>
                <a:latin typeface="Calibri"/>
                <a:hlinkClick r:id="rId6"/>
              </a:rPr>
              <a:t>://</a:t>
            </a:r>
            <a:r>
              <a:rPr lang="en-US" sz="2000" dirty="0" smtClean="0">
                <a:solidFill>
                  <a:srgbClr val="0D0D0D"/>
                </a:solidFill>
                <a:latin typeface="Calibri"/>
                <a:hlinkClick r:id="rId6"/>
              </a:rPr>
              <a:t>worldmap.harvard.edu/</a:t>
            </a:r>
            <a:endParaRPr lang="en-US" sz="2000" dirty="0" smtClean="0">
              <a:solidFill>
                <a:srgbClr val="0D0D0D"/>
              </a:solidFill>
              <a:latin typeface="Calibri"/>
            </a:endParaRPr>
          </a:p>
          <a:p>
            <a:pPr algn="ctr">
              <a:lnSpc>
                <a:spcPct val="100000"/>
              </a:lnSpc>
            </a:pPr>
            <a:r>
              <a:rPr lang="en-US" sz="2000" dirty="0" smtClean="0">
                <a:solidFill>
                  <a:srgbClr val="0D0D0D"/>
                </a:solidFill>
              </a:rPr>
              <a:t>CGA general contact: </a:t>
            </a:r>
            <a:r>
              <a:rPr lang="en-US" sz="2000" dirty="0" smtClean="0">
                <a:solidFill>
                  <a:srgbClr val="0D0D0D"/>
                </a:solidFill>
                <a:latin typeface="Calibri"/>
                <a:hlinkClick r:id="rId7"/>
              </a:rPr>
              <a:t>http</a:t>
            </a:r>
            <a:r>
              <a:rPr lang="en-US" sz="2000" dirty="0">
                <a:solidFill>
                  <a:srgbClr val="0D0D0D"/>
                </a:solidFill>
                <a:latin typeface="Calibri"/>
                <a:hlinkClick r:id="rId7"/>
              </a:rPr>
              <a:t>://</a:t>
            </a:r>
            <a:r>
              <a:rPr lang="en-US" sz="2000" dirty="0" smtClean="0">
                <a:solidFill>
                  <a:srgbClr val="0D0D0D"/>
                </a:solidFill>
                <a:latin typeface="Calibri"/>
                <a:hlinkClick r:id="rId7"/>
              </a:rPr>
              <a:t>gis.harvard.edu/contactus</a:t>
            </a:r>
            <a:r>
              <a:rPr lang="en-US" sz="2000" dirty="0" smtClean="0">
                <a:solidFill>
                  <a:srgbClr val="0D0D0D"/>
                </a:solidFill>
                <a:latin typeface="Calibri"/>
              </a:rPr>
              <a:t> </a:t>
            </a:r>
            <a:r>
              <a:rPr lang="en-US" sz="4000" dirty="0">
                <a:solidFill>
                  <a:srgbClr val="0D0D0D"/>
                </a:solidFill>
                <a:latin typeface="Calibri"/>
              </a:rPr>
              <a:t>
</a:t>
            </a:r>
            <a:endParaRPr sz="1600" dirty="0"/>
          </a:p>
        </p:txBody>
      </p:sp>
      <p:pic>
        <p:nvPicPr>
          <p:cNvPr id="300" name="Content Placeholder 5"/>
          <p:cNvPicPr/>
          <p:nvPr/>
        </p:nvPicPr>
        <p:blipFill>
          <a:blip r:embed="rId8"/>
          <a:stretch>
            <a:fillRect/>
          </a:stretch>
        </p:blipFill>
        <p:spPr>
          <a:xfrm>
            <a:off x="0" y="3733800"/>
            <a:ext cx="9108720" cy="4047480"/>
          </a:xfrm>
          <a:prstGeom prst="rect">
            <a:avLst/>
          </a:prstGeom>
          <a:ln w="38160">
            <a:solidFill>
              <a:srgbClr val="4F81BD"/>
            </a:solidFill>
            <a:round/>
          </a:ln>
        </p:spPr>
      </p:pic>
    </p:spTree>
    <p:extLst>
      <p:ext uri="{BB962C8B-B14F-4D97-AF65-F5344CB8AC3E}">
        <p14:creationId xmlns:p14="http://schemas.microsoft.com/office/powerpoint/2010/main" val="208769486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772400" cy="1143000"/>
          </a:xfrm>
        </p:spPr>
        <p:txBody>
          <a:bodyPr>
            <a:normAutofit fontScale="90000"/>
          </a:bodyPr>
          <a:lstStyle/>
          <a:p>
            <a:r>
              <a:rPr lang="en-US" dirty="0" smtClean="0"/>
              <a:t>GIS Training Workshops (2 hours ea.)</a:t>
            </a:r>
            <a:endParaRPr lang="en-US" dirty="0"/>
          </a:p>
        </p:txBody>
      </p:sp>
      <p:sp>
        <p:nvSpPr>
          <p:cNvPr id="3" name="Content Placeholder 2"/>
          <p:cNvSpPr>
            <a:spLocks noGrp="1"/>
          </p:cNvSpPr>
          <p:nvPr>
            <p:ph idx="1"/>
          </p:nvPr>
        </p:nvSpPr>
        <p:spPr>
          <a:xfrm>
            <a:off x="457200" y="1600200"/>
            <a:ext cx="8229600" cy="4724400"/>
          </a:xfrm>
        </p:spPr>
        <p:txBody>
          <a:bodyPr>
            <a:noAutofit/>
          </a:bodyPr>
          <a:lstStyle/>
          <a:p>
            <a:pPr>
              <a:spcBef>
                <a:spcPts val="200"/>
              </a:spcBef>
            </a:pPr>
            <a:r>
              <a:rPr lang="en-US" sz="2400" dirty="0" smtClean="0">
                <a:latin typeface="Arial" pitchFamily="34" charset="0"/>
                <a:cs typeface="Arial" pitchFamily="34" charset="0"/>
              </a:rPr>
              <a:t>GIS Basics with ArcGIS</a:t>
            </a:r>
          </a:p>
          <a:p>
            <a:pPr>
              <a:spcBef>
                <a:spcPts val="200"/>
              </a:spcBef>
            </a:pPr>
            <a:r>
              <a:rPr lang="en-US" sz="2400" dirty="0" smtClean="0">
                <a:latin typeface="Arial" pitchFamily="34" charset="0"/>
                <a:cs typeface="Arial" pitchFamily="34" charset="0"/>
              </a:rPr>
              <a:t>Wrangling Data into Maps</a:t>
            </a:r>
          </a:p>
          <a:p>
            <a:pPr>
              <a:spcBef>
                <a:spcPts val="200"/>
              </a:spcBef>
            </a:pPr>
            <a:r>
              <a:rPr lang="en-US" sz="2400" dirty="0" smtClean="0">
                <a:latin typeface="Arial" pitchFamily="34" charset="0"/>
                <a:cs typeface="Arial" pitchFamily="34" charset="0"/>
              </a:rPr>
              <a:t>Making Sense out of Spatial Data</a:t>
            </a:r>
          </a:p>
          <a:p>
            <a:pPr>
              <a:spcBef>
                <a:spcPts val="200"/>
              </a:spcBef>
            </a:pPr>
            <a:r>
              <a:rPr lang="en-US" sz="2400" dirty="0">
                <a:latin typeface="Arial" pitchFamily="34" charset="0"/>
                <a:cs typeface="Arial" pitchFamily="34" charset="0"/>
              </a:rPr>
              <a:t>Introduction to Remote </a:t>
            </a:r>
            <a:r>
              <a:rPr lang="en-US" sz="2400" dirty="0" smtClean="0">
                <a:latin typeface="Arial" pitchFamily="34" charset="0"/>
                <a:cs typeface="Arial" pitchFamily="34" charset="0"/>
              </a:rPr>
              <a:t>Sensing</a:t>
            </a:r>
          </a:p>
          <a:p>
            <a:pPr>
              <a:spcBef>
                <a:spcPts val="200"/>
              </a:spcBef>
            </a:pPr>
            <a:r>
              <a:rPr lang="en-US" sz="2400" dirty="0" smtClean="0">
                <a:latin typeface="Arial" pitchFamily="34" charset="0"/>
                <a:cs typeface="Arial" pitchFamily="34" charset="0"/>
              </a:rPr>
              <a:t>Advanced Remote Sensing</a:t>
            </a:r>
            <a:endParaRPr lang="en-US" sz="2400" dirty="0">
              <a:latin typeface="Arial" pitchFamily="34" charset="0"/>
              <a:cs typeface="Arial" pitchFamily="34" charset="0"/>
            </a:endParaRPr>
          </a:p>
          <a:p>
            <a:pPr>
              <a:spcBef>
                <a:spcPts val="200"/>
              </a:spcBef>
            </a:pPr>
            <a:r>
              <a:rPr lang="en-US" sz="2400" dirty="0" smtClean="0">
                <a:latin typeface="Arial" pitchFamily="34" charset="0"/>
                <a:cs typeface="Arial" pitchFamily="34" charset="0"/>
              </a:rPr>
              <a:t>GPS </a:t>
            </a:r>
            <a:r>
              <a:rPr lang="en-US" sz="2400" dirty="0">
                <a:latin typeface="Arial" pitchFamily="34" charset="0"/>
                <a:cs typeface="Arial" pitchFamily="34" charset="0"/>
              </a:rPr>
              <a:t>Data Collection</a:t>
            </a:r>
          </a:p>
          <a:p>
            <a:pPr>
              <a:spcBef>
                <a:spcPts val="200"/>
              </a:spcBef>
            </a:pPr>
            <a:r>
              <a:rPr lang="en-US" sz="2400" dirty="0">
                <a:latin typeface="Arial" pitchFamily="34" charset="0"/>
                <a:cs typeface="Arial" pitchFamily="34" charset="0"/>
              </a:rPr>
              <a:t>Database Design for GPS/GIS Applications</a:t>
            </a:r>
          </a:p>
          <a:p>
            <a:pPr>
              <a:spcBef>
                <a:spcPts val="200"/>
              </a:spcBef>
            </a:pPr>
            <a:r>
              <a:rPr lang="en-US" sz="2400" dirty="0" err="1" smtClean="0">
                <a:latin typeface="Arial" pitchFamily="34" charset="0"/>
                <a:cs typeface="Arial" pitchFamily="34" charset="0"/>
              </a:rPr>
              <a:t>ModelBuilder</a:t>
            </a:r>
            <a:r>
              <a:rPr lang="en-US" sz="2400" dirty="0" smtClean="0">
                <a:latin typeface="Arial" pitchFamily="34" charset="0"/>
                <a:cs typeface="Arial" pitchFamily="34" charset="0"/>
              </a:rPr>
              <a:t> for ArcGIS</a:t>
            </a:r>
          </a:p>
          <a:p>
            <a:pPr>
              <a:spcBef>
                <a:spcPts val="200"/>
              </a:spcBef>
            </a:pPr>
            <a:r>
              <a:rPr lang="en-US" sz="2400" dirty="0" smtClean="0">
                <a:latin typeface="Arial" pitchFamily="34" charset="0"/>
                <a:cs typeface="Arial" pitchFamily="34" charset="0"/>
              </a:rPr>
              <a:t>Using Google’s Mapping Products</a:t>
            </a:r>
            <a:endParaRPr lang="en-US" sz="2400" dirty="0">
              <a:latin typeface="Arial" pitchFamily="34" charset="0"/>
              <a:cs typeface="Arial" pitchFamily="34" charset="0"/>
            </a:endParaRPr>
          </a:p>
          <a:p>
            <a:pPr>
              <a:spcBef>
                <a:spcPts val="200"/>
              </a:spcBef>
            </a:pPr>
            <a:r>
              <a:rPr lang="en-US" sz="2400" dirty="0">
                <a:latin typeface="Arial" pitchFamily="34" charset="0"/>
                <a:cs typeface="Arial" pitchFamily="34" charset="0"/>
              </a:rPr>
              <a:t>ArcGIS Online &amp; Esri Maps for MS Office </a:t>
            </a:r>
            <a:endParaRPr lang="en-US" sz="2400" dirty="0" smtClean="0">
              <a:latin typeface="Arial" pitchFamily="34" charset="0"/>
              <a:cs typeface="Arial" pitchFamily="34" charset="0"/>
            </a:endParaRPr>
          </a:p>
          <a:p>
            <a:pPr>
              <a:spcBef>
                <a:spcPts val="200"/>
              </a:spcBef>
            </a:pPr>
            <a:r>
              <a:rPr lang="en-US" sz="2400" dirty="0" smtClean="0">
                <a:latin typeface="Arial" pitchFamily="34" charset="0"/>
                <a:cs typeface="Arial" pitchFamily="34" charset="0"/>
              </a:rPr>
              <a:t>Open Source Desktop GIS with Quantum</a:t>
            </a:r>
          </a:p>
          <a:p>
            <a:pPr>
              <a:spcBef>
                <a:spcPts val="200"/>
              </a:spcBef>
            </a:pPr>
            <a:r>
              <a:rPr lang="en-US" sz="2400" dirty="0">
                <a:latin typeface="Arial" pitchFamily="34" charset="0"/>
                <a:cs typeface="Arial" pitchFamily="34" charset="0"/>
              </a:rPr>
              <a:t>How to Use </a:t>
            </a:r>
            <a:r>
              <a:rPr lang="en-US" sz="2400" dirty="0" smtClean="0">
                <a:latin typeface="Arial" pitchFamily="34" charset="0"/>
                <a:cs typeface="Arial" pitchFamily="34" charset="0"/>
              </a:rPr>
              <a:t>WorldMap</a:t>
            </a:r>
            <a:endParaRPr lang="en-US" sz="2400" dirty="0">
              <a:latin typeface="Arial" pitchFamily="34" charset="0"/>
              <a:cs typeface="Arial" pitchFamily="34" charset="0"/>
            </a:endParaRPr>
          </a:p>
        </p:txBody>
      </p:sp>
      <p:pic>
        <p:nvPicPr>
          <p:cNvPr id="4" name="Picture 6" descr="CGA_logo_small"/>
          <p:cNvPicPr>
            <a:picLocks noChangeAspect="1" noChangeArrowheads="1"/>
          </p:cNvPicPr>
          <p:nvPr/>
        </p:nvPicPr>
        <p:blipFill>
          <a:blip r:embed="rId2"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3789455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GIS Site Licenses</a:t>
            </a:r>
            <a:endParaRPr lang="en-US" dirty="0"/>
          </a:p>
        </p:txBody>
      </p:sp>
      <p:pic>
        <p:nvPicPr>
          <p:cNvPr id="1026" name="Picture 2"/>
          <p:cNvPicPr preferRelativeResize="0">
            <a:picLocks noChangeAspect="1" noChangeArrowheads="1"/>
          </p:cNvPicPr>
          <p:nvPr/>
        </p:nvPicPr>
        <p:blipFill>
          <a:blip r:embed="rId2" cstate="print"/>
          <a:srcRect/>
          <a:stretch>
            <a:fillRect/>
          </a:stretch>
        </p:blipFill>
        <p:spPr bwMode="auto">
          <a:xfrm>
            <a:off x="914400" y="1838677"/>
            <a:ext cx="1828800" cy="1014983"/>
          </a:xfrm>
          <a:prstGeom prst="rect">
            <a:avLst/>
          </a:prstGeom>
          <a:noFill/>
          <a:ln w="9525">
            <a:noFill/>
            <a:miter lim="800000"/>
            <a:headEnd/>
            <a:tailEnd/>
          </a:ln>
        </p:spPr>
      </p:pic>
      <p:pic>
        <p:nvPicPr>
          <p:cNvPr id="1028" name="Picture 4"/>
          <p:cNvPicPr preferRelativeResize="0">
            <a:picLocks noChangeAspect="1" noChangeArrowheads="1"/>
          </p:cNvPicPr>
          <p:nvPr/>
        </p:nvPicPr>
        <p:blipFill>
          <a:blip r:embed="rId3" cstate="print"/>
          <a:srcRect/>
          <a:stretch>
            <a:fillRect/>
          </a:stretch>
        </p:blipFill>
        <p:spPr bwMode="auto">
          <a:xfrm>
            <a:off x="942975" y="5089630"/>
            <a:ext cx="1828800" cy="1156229"/>
          </a:xfrm>
          <a:prstGeom prst="rect">
            <a:avLst/>
          </a:prstGeom>
          <a:noFill/>
          <a:ln w="9525">
            <a:noFill/>
            <a:miter lim="800000"/>
            <a:headEnd/>
            <a:tailEnd/>
          </a:ln>
        </p:spPr>
      </p:pic>
      <p:pic>
        <p:nvPicPr>
          <p:cNvPr id="9" name="Picture 6" descr="CGA_logo_small"/>
          <p:cNvPicPr>
            <a:picLocks noChangeAspect="1" noChangeArrowheads="1"/>
          </p:cNvPicPr>
          <p:nvPr/>
        </p:nvPicPr>
        <p:blipFill>
          <a:blip r:embed="rId4" cstate="print"/>
          <a:srcRect/>
          <a:stretch>
            <a:fillRect/>
          </a:stretch>
        </p:blipFill>
        <p:spPr bwMode="auto">
          <a:xfrm>
            <a:off x="152400" y="228600"/>
            <a:ext cx="1905000" cy="684213"/>
          </a:xfrm>
          <a:prstGeom prst="rect">
            <a:avLst/>
          </a:prstGeom>
          <a:noFill/>
          <a:ln w="9525">
            <a:noFill/>
            <a:miter lim="800000"/>
            <a:headEnd/>
            <a:tailEnd/>
          </a:ln>
        </p:spPr>
      </p:pic>
      <p:pic>
        <p:nvPicPr>
          <p:cNvPr id="2" name="Picture 2" descr="http://cdn100.iofferphoto.com/img3/item/513/471/106/l_exelis-envi-5-0-5031.jpeg"/>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41117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rivistageomedia.it/images/erdas_intergraph_logo_vertical-190x125.jpg"/>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749" y="3468982"/>
            <a:ext cx="1828800" cy="1203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t2.gstatic.com/images?q=tbn:ANd9GcSbt9leFztInN67bbcYda94q-8jOqeIUmG133-CgJ9HbymsV6DtmKRCCeX1Ag"/>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1788" y="2197566"/>
            <a:ext cx="1828800" cy="18699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2.google.com/images?q=tbn:ANd9GcQ9keXX8byCGrpjuoOakpYNKW5OGkd0EtPltRX3WPRjoFu4c6gCvQ"/>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5067000"/>
            <a:ext cx="1828800" cy="13698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encrypted-tbn0.google.com/images?q=tbn:ANd9GcSRF2yogTbyZ--LQ48s4MbJoFS8jMpM892XDSYFYYBPJLF9XmLwdQ"/>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2925" y="4386074"/>
            <a:ext cx="1828800" cy="102412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262687" y="3449317"/>
            <a:ext cx="1828800" cy="1222821"/>
            <a:chOff x="681251" y="3179205"/>
            <a:chExt cx="1828800" cy="1222821"/>
          </a:xfrm>
        </p:grpSpPr>
        <p:pic>
          <p:nvPicPr>
            <p:cNvPr id="1029" name="Picture 5"/>
            <p:cNvPicPr preferRelativeResize="0">
              <a:picLocks noChangeAspect="1" noChangeArrowheads="1"/>
            </p:cNvPicPr>
            <p:nvPr/>
          </p:nvPicPr>
          <p:blipFill>
            <a:blip r:embed="rId10" cstate="print"/>
            <a:srcRect/>
            <a:stretch>
              <a:fillRect/>
            </a:stretch>
          </p:blipFill>
          <p:spPr bwMode="auto">
            <a:xfrm>
              <a:off x="681251" y="3179205"/>
              <a:ext cx="1828800" cy="559929"/>
            </a:xfrm>
            <a:prstGeom prst="rect">
              <a:avLst/>
            </a:prstGeom>
            <a:noFill/>
            <a:ln w="9525">
              <a:noFill/>
              <a:miter lim="800000"/>
              <a:headEnd/>
              <a:tailEnd/>
            </a:ln>
          </p:spPr>
        </p:pic>
        <p:pic>
          <p:nvPicPr>
            <p:cNvPr id="1042" name="Picture 18" descr="https://encrypted-tbn2.google.com/images?q=tbn:ANd9GcSrkxdwCKn5s8y7C6oltTVwdgKcJ3oP5vynFnthOLDCL42qybuKeA"/>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251" y="3792426"/>
              <a:ext cx="1828800" cy="609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4667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idx="1"/>
          </p:nvPr>
        </p:nvSpPr>
        <p:spPr>
          <a:xfrm>
            <a:off x="457200" y="1600200"/>
            <a:ext cx="6096000" cy="4525963"/>
          </a:xfrm>
        </p:spPr>
        <p:txBody>
          <a:bodyPr>
            <a:normAutofit/>
          </a:bodyPr>
          <a:lstStyle/>
          <a:p>
            <a:pPr>
              <a:lnSpc>
                <a:spcPct val="80000"/>
              </a:lnSpc>
              <a:defRPr/>
            </a:pPr>
            <a:r>
              <a:rPr lang="en-US" sz="3600" dirty="0" smtClean="0"/>
              <a:t>Maintaining GPS receivers for use by Harvard affiliates.</a:t>
            </a:r>
          </a:p>
          <a:p>
            <a:pPr>
              <a:lnSpc>
                <a:spcPct val="80000"/>
              </a:lnSpc>
              <a:defRPr/>
            </a:pPr>
            <a:endParaRPr lang="en-US" sz="3600" dirty="0" smtClean="0"/>
          </a:p>
          <a:p>
            <a:pPr>
              <a:lnSpc>
                <a:spcPct val="80000"/>
              </a:lnSpc>
              <a:defRPr/>
            </a:pPr>
            <a:endParaRPr lang="en-US" sz="3600" dirty="0"/>
          </a:p>
          <a:p>
            <a:pPr>
              <a:lnSpc>
                <a:spcPct val="80000"/>
              </a:lnSpc>
              <a:defRPr/>
            </a:pPr>
            <a:endParaRPr lang="en-US" sz="3600" dirty="0" smtClean="0"/>
          </a:p>
          <a:p>
            <a:pPr>
              <a:lnSpc>
                <a:spcPct val="80000"/>
              </a:lnSpc>
              <a:defRPr/>
            </a:pPr>
            <a:r>
              <a:rPr lang="en-US" sz="3600" dirty="0" smtClean="0"/>
              <a:t>Providing large format (42” wide) printing service. </a:t>
            </a:r>
          </a:p>
        </p:txBody>
      </p:sp>
      <p:grpSp>
        <p:nvGrpSpPr>
          <p:cNvPr id="19" name="Group 18"/>
          <p:cNvGrpSpPr/>
          <p:nvPr/>
        </p:nvGrpSpPr>
        <p:grpSpPr>
          <a:xfrm>
            <a:off x="6400800" y="2057400"/>
            <a:ext cx="2600324" cy="1162050"/>
            <a:chOff x="6543676" y="5486400"/>
            <a:chExt cx="2600324" cy="1162050"/>
          </a:xfrm>
        </p:grpSpPr>
        <p:grpSp>
          <p:nvGrpSpPr>
            <p:cNvPr id="2" name="Group 18"/>
            <p:cNvGrpSpPr>
              <a:grpSpLocks/>
            </p:cNvGrpSpPr>
            <p:nvPr/>
          </p:nvGrpSpPr>
          <p:grpSpPr bwMode="auto">
            <a:xfrm>
              <a:off x="6553200" y="5486400"/>
              <a:ext cx="2590800" cy="1162050"/>
              <a:chOff x="3456" y="3408"/>
              <a:chExt cx="1824" cy="780"/>
            </a:xfrm>
          </p:grpSpPr>
          <p:pic>
            <p:nvPicPr>
              <p:cNvPr id="16" name="Picture 12"/>
              <p:cNvPicPr>
                <a:picLocks noChangeAspect="1" noChangeArrowheads="1"/>
              </p:cNvPicPr>
              <p:nvPr/>
            </p:nvPicPr>
            <p:blipFill>
              <a:blip r:embed="rId2" cstate="print"/>
              <a:srcRect l="4535" t="64059" r="85847" b="10632"/>
              <a:stretch>
                <a:fillRect/>
              </a:stretch>
            </p:blipFill>
            <p:spPr bwMode="auto">
              <a:xfrm>
                <a:off x="4704" y="3408"/>
                <a:ext cx="440" cy="720"/>
              </a:xfrm>
              <a:prstGeom prst="rect">
                <a:avLst/>
              </a:prstGeom>
              <a:noFill/>
              <a:ln w="9525">
                <a:noFill/>
                <a:miter lim="800000"/>
                <a:headEnd/>
                <a:tailEnd/>
              </a:ln>
            </p:spPr>
          </p:pic>
          <p:sp>
            <p:nvSpPr>
              <p:cNvPr id="17" name="Text Box 16"/>
              <p:cNvSpPr txBox="1">
                <a:spLocks noChangeArrowheads="1"/>
              </p:cNvSpPr>
              <p:nvPr/>
            </p:nvSpPr>
            <p:spPr bwMode="auto">
              <a:xfrm>
                <a:off x="3456" y="3994"/>
                <a:ext cx="1824" cy="194"/>
              </a:xfrm>
              <a:prstGeom prst="rect">
                <a:avLst/>
              </a:prstGeom>
              <a:noFill/>
              <a:ln w="9525">
                <a:noFill/>
                <a:miter lim="800000"/>
                <a:headEnd/>
                <a:tailEnd/>
              </a:ln>
            </p:spPr>
            <p:txBody>
              <a:bodyPr>
                <a:spAutoFit/>
              </a:bodyPr>
              <a:lstStyle/>
              <a:p>
                <a:pPr lvl="1"/>
                <a:r>
                  <a:rPr lang="en-US" sz="1400" b="1" dirty="0">
                    <a:latin typeface="Arial" charset="0"/>
                  </a:rPr>
                  <a:t>		</a:t>
                </a:r>
                <a:endParaRPr lang="en-US" sz="1400" dirty="0">
                  <a:latin typeface="Arial" charset="0"/>
                </a:endParaRPr>
              </a:p>
            </p:txBody>
          </p:sp>
        </p:grpSp>
        <p:pic>
          <p:nvPicPr>
            <p:cNvPr id="1026" name="Picture 2"/>
            <p:cNvPicPr>
              <a:picLocks noChangeAspect="1" noChangeArrowheads="1"/>
            </p:cNvPicPr>
            <p:nvPr/>
          </p:nvPicPr>
          <p:blipFill>
            <a:blip r:embed="rId3" cstate="print"/>
            <a:srcRect/>
            <a:stretch>
              <a:fillRect/>
            </a:stretch>
          </p:blipFill>
          <p:spPr bwMode="auto">
            <a:xfrm>
              <a:off x="7762875" y="5591175"/>
              <a:ext cx="542925" cy="885825"/>
            </a:xfrm>
            <a:prstGeom prst="rect">
              <a:avLst/>
            </a:prstGeom>
            <a:noFill/>
            <a:ln w="9525">
              <a:noFill/>
              <a:miter lim="800000"/>
              <a:headEnd/>
              <a:tailEnd/>
            </a:ln>
          </p:spPr>
        </p:pic>
        <p:grpSp>
          <p:nvGrpSpPr>
            <p:cNvPr id="3" name="Group 17"/>
            <p:cNvGrpSpPr>
              <a:grpSpLocks/>
            </p:cNvGrpSpPr>
            <p:nvPr/>
          </p:nvGrpSpPr>
          <p:grpSpPr bwMode="auto">
            <a:xfrm>
              <a:off x="6543676" y="5562600"/>
              <a:ext cx="1219199" cy="951163"/>
              <a:chOff x="2112" y="3264"/>
              <a:chExt cx="1169" cy="912"/>
            </a:xfrm>
          </p:grpSpPr>
          <p:pic>
            <p:nvPicPr>
              <p:cNvPr id="20" name="Picture 7"/>
              <p:cNvPicPr>
                <a:picLocks noChangeAspect="1" noChangeArrowheads="1"/>
              </p:cNvPicPr>
              <p:nvPr/>
            </p:nvPicPr>
            <p:blipFill>
              <a:blip r:embed="rId4" cstate="print"/>
              <a:srcRect l="56908" t="28152" r="12791" b="13589"/>
              <a:stretch>
                <a:fillRect/>
              </a:stretch>
            </p:blipFill>
            <p:spPr bwMode="auto">
              <a:xfrm>
                <a:off x="2112" y="3264"/>
                <a:ext cx="451" cy="912"/>
              </a:xfrm>
              <a:prstGeom prst="rect">
                <a:avLst/>
              </a:prstGeom>
              <a:noFill/>
              <a:ln w="9525">
                <a:noFill/>
                <a:miter lim="800000"/>
                <a:headEnd/>
                <a:tailEnd/>
              </a:ln>
            </p:spPr>
          </p:pic>
          <p:pic>
            <p:nvPicPr>
              <p:cNvPr id="21" name="Picture 13"/>
              <p:cNvPicPr>
                <a:picLocks noChangeAspect="1" noChangeArrowheads="1"/>
              </p:cNvPicPr>
              <p:nvPr/>
            </p:nvPicPr>
            <p:blipFill>
              <a:blip r:embed="rId5" cstate="print"/>
              <a:srcRect l="73607" t="52086" r="9781" b="19753"/>
              <a:stretch>
                <a:fillRect/>
              </a:stretch>
            </p:blipFill>
            <p:spPr bwMode="auto">
              <a:xfrm>
                <a:off x="2640" y="3264"/>
                <a:ext cx="641" cy="912"/>
              </a:xfrm>
              <a:prstGeom prst="rect">
                <a:avLst/>
              </a:prstGeom>
              <a:noFill/>
              <a:ln w="9525">
                <a:noFill/>
                <a:miter lim="800000"/>
                <a:headEnd/>
                <a:tailEnd/>
              </a:ln>
            </p:spPr>
          </p:pic>
        </p:grpSp>
      </p:grpSp>
      <p:sp>
        <p:nvSpPr>
          <p:cNvPr id="15" name="Title 14"/>
          <p:cNvSpPr>
            <a:spLocks noGrp="1"/>
          </p:cNvSpPr>
          <p:nvPr>
            <p:ph type="title"/>
          </p:nvPr>
        </p:nvSpPr>
        <p:spPr>
          <a:xfrm>
            <a:off x="2133600" y="228600"/>
            <a:ext cx="4419600" cy="1143000"/>
          </a:xfrm>
        </p:spPr>
        <p:txBody>
          <a:bodyPr/>
          <a:lstStyle/>
          <a:p>
            <a:r>
              <a:rPr lang="en-US" dirty="0" smtClean="0"/>
              <a:t>Equipment</a:t>
            </a:r>
            <a:endParaRPr lang="en-US" dirty="0"/>
          </a:p>
        </p:txBody>
      </p:sp>
      <p:pic>
        <p:nvPicPr>
          <p:cNvPr id="3074" name="Picture 2" descr="https://encrypted-tbn3.google.com/images?q=tbn:ANd9GcTQjJ8bBMcna-Pvhf_0RUdSgLxp4CZQwBEGvTnY_1HxF3C3XHHnlw"/>
          <p:cNvPicPr>
            <a:picLocks noChangeAspect="1" noChangeArrowheads="1"/>
          </p:cNvPicPr>
          <p:nvPr/>
        </p:nvPicPr>
        <p:blipFill>
          <a:blip r:embed="rId6" cstate="print"/>
          <a:srcRect/>
          <a:stretch>
            <a:fillRect/>
          </a:stretch>
        </p:blipFill>
        <p:spPr bwMode="auto">
          <a:xfrm>
            <a:off x="6597763" y="3962400"/>
            <a:ext cx="2209800" cy="1657351"/>
          </a:xfrm>
          <a:prstGeom prst="rect">
            <a:avLst/>
          </a:prstGeom>
          <a:noFill/>
        </p:spPr>
      </p:pic>
      <p:pic>
        <p:nvPicPr>
          <p:cNvPr id="22" name="Picture 6" descr="CGA_logo_small"/>
          <p:cNvPicPr>
            <a:picLocks noChangeAspect="1" noChangeArrowheads="1"/>
          </p:cNvPicPr>
          <p:nvPr/>
        </p:nvPicPr>
        <p:blipFill>
          <a:blip r:embed="rId7" cstate="print"/>
          <a:srcRect/>
          <a:stretch>
            <a:fillRect/>
          </a:stretch>
        </p:blipFill>
        <p:spPr bwMode="auto">
          <a:xfrm>
            <a:off x="152400" y="228600"/>
            <a:ext cx="1905000" cy="684213"/>
          </a:xfrm>
          <a:prstGeom prst="rect">
            <a:avLst/>
          </a:prstGeom>
          <a:noFill/>
          <a:ln w="9525">
            <a:noFill/>
            <a:miter lim="800000"/>
            <a:headEnd/>
            <a:tailEnd/>
          </a:ln>
        </p:spPr>
      </p:pic>
    </p:spTree>
    <p:extLst>
      <p:ext uri="{BB962C8B-B14F-4D97-AF65-F5344CB8AC3E}">
        <p14:creationId xmlns:p14="http://schemas.microsoft.com/office/powerpoint/2010/main" val="2430690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p:txBody>
          <a:bodyPr/>
          <a:lstStyle/>
          <a:p>
            <a:pPr eaLnBrk="1" hangingPunct="1">
              <a:defRPr/>
            </a:pPr>
            <a:r>
              <a:rPr lang="en-US" altLang="zh-CN" dirty="0" smtClean="0">
                <a:ea typeface="SimSun" pitchFamily="2" charset="-122"/>
              </a:rPr>
              <a:t>CGA Help Desk</a:t>
            </a:r>
          </a:p>
        </p:txBody>
      </p:sp>
      <p:sp>
        <p:nvSpPr>
          <p:cNvPr id="342019" name="Rectangle 3"/>
          <p:cNvSpPr>
            <a:spLocks noGrp="1" noChangeArrowheads="1"/>
          </p:cNvSpPr>
          <p:nvPr>
            <p:ph type="body" idx="1"/>
          </p:nvPr>
        </p:nvSpPr>
        <p:spPr>
          <a:xfrm>
            <a:off x="457200" y="1600200"/>
            <a:ext cx="8229600" cy="5029200"/>
          </a:xfrm>
        </p:spPr>
        <p:txBody>
          <a:bodyPr>
            <a:normAutofit fontScale="92500" lnSpcReduction="20000"/>
          </a:bodyPr>
          <a:lstStyle/>
          <a:p>
            <a:pPr eaLnBrk="1" hangingPunct="1">
              <a:lnSpc>
                <a:spcPct val="90000"/>
              </a:lnSpc>
              <a:defRPr/>
            </a:pPr>
            <a:r>
              <a:rPr lang="en-US" sz="2400" b="1" dirty="0" smtClean="0"/>
              <a:t>Where:</a:t>
            </a:r>
          </a:p>
          <a:p>
            <a:pPr lvl="1" eaLnBrk="1" hangingPunct="1">
              <a:lnSpc>
                <a:spcPct val="90000"/>
              </a:lnSpc>
              <a:defRPr/>
            </a:pPr>
            <a:r>
              <a:rPr lang="en-US" sz="2000" dirty="0" smtClean="0">
                <a:hlinkClick r:id="rId2"/>
              </a:rPr>
              <a:t>Cambridge Campus</a:t>
            </a:r>
            <a:r>
              <a:rPr lang="en-US" sz="2000" dirty="0" smtClean="0"/>
              <a:t> </a:t>
            </a:r>
            <a:br>
              <a:rPr lang="en-US" sz="2000" dirty="0" smtClean="0"/>
            </a:br>
            <a:r>
              <a:rPr lang="en-US" sz="2000" dirty="0" smtClean="0"/>
              <a:t>Rm K-00A, Lower Level</a:t>
            </a:r>
            <a:br>
              <a:rPr lang="en-US" sz="2000" dirty="0" smtClean="0"/>
            </a:br>
            <a:r>
              <a:rPr lang="en-US" sz="2000" dirty="0" err="1" smtClean="0"/>
              <a:t>Knafel</a:t>
            </a:r>
            <a:r>
              <a:rPr lang="en-US" sz="2000" dirty="0" smtClean="0"/>
              <a:t> Building , CGIS</a:t>
            </a:r>
            <a:br>
              <a:rPr lang="en-US" sz="2000" dirty="0" smtClean="0"/>
            </a:br>
            <a:r>
              <a:rPr lang="en-US" sz="2000" dirty="0" smtClean="0"/>
              <a:t>1737 Cambridge Street ,</a:t>
            </a:r>
            <a:br>
              <a:rPr lang="en-US" sz="2000" dirty="0" smtClean="0"/>
            </a:br>
            <a:r>
              <a:rPr lang="en-US" sz="2000" dirty="0" smtClean="0"/>
              <a:t>Cambridge, MA 02138and  </a:t>
            </a:r>
          </a:p>
          <a:p>
            <a:pPr lvl="1" eaLnBrk="1" hangingPunct="1">
              <a:lnSpc>
                <a:spcPct val="90000"/>
              </a:lnSpc>
              <a:defRPr/>
            </a:pPr>
            <a:r>
              <a:rPr lang="en-US" sz="2000" dirty="0" smtClean="0">
                <a:hlinkClick r:id="rId2"/>
              </a:rPr>
              <a:t>Longwood Campus</a:t>
            </a:r>
            <a:r>
              <a:rPr lang="en-US" sz="2000" dirty="0" smtClean="0"/>
              <a:t> </a:t>
            </a:r>
            <a:br>
              <a:rPr lang="en-US" sz="2000" dirty="0" smtClean="0"/>
            </a:br>
            <a:r>
              <a:rPr lang="en-US" sz="2000" dirty="0" smtClean="0"/>
              <a:t>Micro Lab, Lower Level</a:t>
            </a:r>
            <a:br>
              <a:rPr lang="en-US" sz="2000" dirty="0" smtClean="0"/>
            </a:br>
            <a:r>
              <a:rPr lang="en-US" sz="2000" dirty="0" err="1" smtClean="0"/>
              <a:t>Kresge</a:t>
            </a:r>
            <a:r>
              <a:rPr lang="en-US" sz="2000" dirty="0" smtClean="0"/>
              <a:t> Building</a:t>
            </a:r>
            <a:br>
              <a:rPr lang="en-US" sz="2000" dirty="0" smtClean="0"/>
            </a:br>
            <a:r>
              <a:rPr lang="en-US" sz="2000" dirty="0" smtClean="0"/>
              <a:t>677 Huntington Avenue</a:t>
            </a:r>
            <a:br>
              <a:rPr lang="en-US" sz="2000" dirty="0" smtClean="0"/>
            </a:br>
            <a:r>
              <a:rPr lang="en-US" sz="2000" dirty="0" smtClean="0"/>
              <a:t>Boston, MA 02115</a:t>
            </a:r>
          </a:p>
          <a:p>
            <a:pPr lvl="1">
              <a:lnSpc>
                <a:spcPct val="90000"/>
              </a:lnSpc>
              <a:defRPr/>
            </a:pPr>
            <a:r>
              <a:rPr lang="en-US" sz="2000" dirty="0" smtClean="0"/>
              <a:t>Harvard Business School </a:t>
            </a:r>
            <a:r>
              <a:rPr lang="en-US" sz="2000" dirty="0"/>
              <a:t>(only on the 3rd </a:t>
            </a:r>
            <a:endParaRPr lang="en-US" sz="2000" dirty="0" smtClean="0"/>
          </a:p>
          <a:p>
            <a:pPr marL="457200" lvl="1" indent="0">
              <a:lnSpc>
                <a:spcPct val="90000"/>
              </a:lnSpc>
              <a:buNone/>
              <a:defRPr/>
            </a:pPr>
            <a:r>
              <a:rPr lang="en-US" sz="2000" dirty="0"/>
              <a:t>	</a:t>
            </a:r>
            <a:r>
              <a:rPr lang="en-US" sz="2000" dirty="0" smtClean="0"/>
              <a:t>Wednesday </a:t>
            </a:r>
            <a:r>
              <a:rPr lang="en-US" sz="2000" dirty="0"/>
              <a:t>of each month)</a:t>
            </a:r>
            <a:br>
              <a:rPr lang="en-US" sz="2000" dirty="0"/>
            </a:br>
            <a:r>
              <a:rPr lang="en-US" sz="2000" dirty="0" smtClean="0"/>
              <a:t>	Baker </a:t>
            </a:r>
            <a:r>
              <a:rPr lang="en-US" sz="2000" dirty="0"/>
              <a:t>Library, Room 130</a:t>
            </a:r>
            <a:br>
              <a:rPr lang="en-US" sz="2000" dirty="0"/>
            </a:br>
            <a:r>
              <a:rPr lang="en-US" sz="2000" dirty="0" smtClean="0"/>
              <a:t>	3 </a:t>
            </a:r>
            <a:r>
              <a:rPr lang="en-US" sz="2000" dirty="0"/>
              <a:t>Soldiers Field Road, Boston, MA</a:t>
            </a:r>
            <a:endParaRPr lang="en-US" sz="2000" dirty="0" smtClean="0"/>
          </a:p>
          <a:p>
            <a:pPr eaLnBrk="1" hangingPunct="1">
              <a:lnSpc>
                <a:spcPct val="90000"/>
              </a:lnSpc>
              <a:defRPr/>
            </a:pPr>
            <a:r>
              <a:rPr lang="en-US" sz="2400" b="1" dirty="0" smtClean="0"/>
              <a:t>When:</a:t>
            </a:r>
          </a:p>
          <a:p>
            <a:pPr lvl="1" eaLnBrk="1" hangingPunct="1">
              <a:lnSpc>
                <a:spcPct val="90000"/>
              </a:lnSpc>
              <a:defRPr/>
            </a:pPr>
            <a:r>
              <a:rPr lang="en-US" sz="2000" dirty="0" smtClean="0"/>
              <a:t>Tuesday, 1:30pm - 4:00pm</a:t>
            </a:r>
          </a:p>
          <a:p>
            <a:pPr eaLnBrk="1" hangingPunct="1">
              <a:lnSpc>
                <a:spcPct val="90000"/>
              </a:lnSpc>
              <a:defRPr/>
            </a:pPr>
            <a:r>
              <a:rPr lang="en-US" sz="2400" b="1" dirty="0" smtClean="0"/>
              <a:t>Email: </a:t>
            </a:r>
          </a:p>
          <a:p>
            <a:pPr lvl="1" eaLnBrk="1" hangingPunct="1">
              <a:lnSpc>
                <a:spcPct val="90000"/>
              </a:lnSpc>
              <a:defRPr/>
            </a:pPr>
            <a:r>
              <a:rPr lang="en-US" sz="2000" dirty="0" smtClean="0">
                <a:hlinkClick r:id="rId3"/>
              </a:rPr>
              <a:t>http://gis.harvard.edu/contactus</a:t>
            </a:r>
            <a:r>
              <a:rPr lang="en-US" sz="2000" dirty="0" smtClean="0"/>
              <a:t> </a:t>
            </a:r>
          </a:p>
        </p:txBody>
      </p:sp>
      <p:pic>
        <p:nvPicPr>
          <p:cNvPr id="6" name="Picture 6" descr="CGA_logo_small"/>
          <p:cNvPicPr>
            <a:picLocks noChangeAspect="1" noChangeArrowheads="1"/>
          </p:cNvPicPr>
          <p:nvPr/>
        </p:nvPicPr>
        <p:blipFill>
          <a:blip r:embed="rId4" cstate="print"/>
          <a:srcRect/>
          <a:stretch>
            <a:fillRect/>
          </a:stretch>
        </p:blipFill>
        <p:spPr bwMode="auto">
          <a:xfrm>
            <a:off x="152400" y="228600"/>
            <a:ext cx="1905000" cy="684213"/>
          </a:xfrm>
          <a:prstGeom prst="rect">
            <a:avLst/>
          </a:prstGeom>
          <a:noFill/>
          <a:ln w="9525">
            <a:noFill/>
            <a:miter lim="800000"/>
            <a:headEnd/>
            <a:tailEnd/>
          </a:ln>
        </p:spPr>
      </p:pic>
      <p:pic>
        <p:nvPicPr>
          <p:cNvPr id="8" name="Picture 5" descr="CGA_office_sm.jpg"/>
          <p:cNvPicPr>
            <a:picLocks noChangeAspect="1"/>
          </p:cNvPicPr>
          <p:nvPr/>
        </p:nvPicPr>
        <p:blipFill>
          <a:blip r:embed="rId5" cstate="print"/>
          <a:srcRect/>
          <a:stretch>
            <a:fillRect/>
          </a:stretch>
        </p:blipFill>
        <p:spPr bwMode="auto">
          <a:xfrm>
            <a:off x="6324600" y="3962400"/>
            <a:ext cx="2159000" cy="2159000"/>
          </a:xfrm>
          <a:prstGeom prst="rect">
            <a:avLst/>
          </a:prstGeom>
          <a:noFill/>
          <a:ln w="9525">
            <a:noFill/>
            <a:miter lim="800000"/>
            <a:headEnd/>
            <a:tailEnd/>
          </a:ln>
        </p:spPr>
      </p:pic>
      <p:pic>
        <p:nvPicPr>
          <p:cNvPr id="9" name="Picture 6" descr="CGIS_Building_sm.jpg"/>
          <p:cNvPicPr>
            <a:picLocks noChangeAspect="1"/>
          </p:cNvPicPr>
          <p:nvPr/>
        </p:nvPicPr>
        <p:blipFill>
          <a:blip r:embed="rId6" cstate="print"/>
          <a:srcRect/>
          <a:stretch>
            <a:fillRect/>
          </a:stretch>
        </p:blipFill>
        <p:spPr bwMode="auto">
          <a:xfrm>
            <a:off x="6400800" y="1371600"/>
            <a:ext cx="2066925" cy="2066925"/>
          </a:xfrm>
          <a:prstGeom prst="rect">
            <a:avLst/>
          </a:prstGeom>
          <a:noFill/>
          <a:ln w="9525">
            <a:noFill/>
            <a:miter lim="800000"/>
            <a:headEnd/>
            <a:tailEnd/>
          </a:ln>
        </p:spPr>
      </p:pic>
      <p:sp>
        <p:nvSpPr>
          <p:cNvPr id="13" name="Rectangle 3"/>
          <p:cNvSpPr txBox="1">
            <a:spLocks noChangeArrowheads="1"/>
          </p:cNvSpPr>
          <p:nvPr/>
        </p:nvSpPr>
        <p:spPr>
          <a:xfrm>
            <a:off x="6248400" y="3429000"/>
            <a:ext cx="2362200" cy="4419600"/>
          </a:xfrm>
          <a:prstGeom prst="rect">
            <a:avLst/>
          </a:prstGeom>
        </p:spPr>
        <p:txBody>
          <a:bodyPr vert="horz" lIns="91440" tIns="45720" rIns="91440" bIns="45720" rtlCol="0">
            <a:normAutofit/>
          </a:bodyPr>
          <a:lstStyle/>
          <a:p>
            <a:pPr algn="ctr">
              <a:lnSpc>
                <a:spcPct val="80000"/>
              </a:lnSpc>
              <a:spcBef>
                <a:spcPct val="20000"/>
              </a:spcBef>
              <a:defRPr/>
            </a:pPr>
            <a:r>
              <a:rPr lang="en-US" sz="1400" dirty="0" smtClean="0"/>
              <a:t>CGA’s location at</a:t>
            </a:r>
          </a:p>
          <a:p>
            <a:pPr algn="ctr">
              <a:lnSpc>
                <a:spcPct val="80000"/>
              </a:lnSpc>
              <a:spcBef>
                <a:spcPct val="20000"/>
              </a:spcBef>
              <a:defRPr/>
            </a:pPr>
            <a:r>
              <a:rPr lang="en-US" sz="1400" dirty="0" smtClean="0"/>
              <a:t>1737 Cambridge St.</a:t>
            </a:r>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endParaRPr lang="en-US" sz="1400" dirty="0" smtClean="0"/>
          </a:p>
          <a:p>
            <a:pPr algn="ctr">
              <a:lnSpc>
                <a:spcPct val="80000"/>
              </a:lnSpc>
              <a:spcBef>
                <a:spcPct val="20000"/>
              </a:spcBef>
              <a:defRPr/>
            </a:pPr>
            <a:endParaRPr kumimoji="0" lang="en-US" sz="1400" u="none" strike="noStrike" kern="1200" cap="none" spc="0" normalizeH="0" baseline="0" noProof="0" dirty="0">
              <a:ln>
                <a:noFill/>
              </a:ln>
              <a:effectLst/>
              <a:uLnTx/>
              <a:uFillTx/>
              <a:latin typeface="+mn-lt"/>
              <a:ea typeface="+mn-ea"/>
              <a:cs typeface="+mn-cs"/>
            </a:endParaRPr>
          </a:p>
          <a:p>
            <a:pPr algn="ctr">
              <a:lnSpc>
                <a:spcPct val="80000"/>
              </a:lnSpc>
              <a:spcBef>
                <a:spcPct val="20000"/>
              </a:spcBef>
              <a:defRPr/>
            </a:pPr>
            <a:r>
              <a:rPr kumimoji="0" lang="en-US" sz="1400" u="none" strike="noStrike" kern="1200" cap="none" spc="0" normalizeH="0" baseline="0" noProof="0" dirty="0" smtClean="0">
                <a:ln>
                  <a:noFill/>
                </a:ln>
                <a:effectLst/>
                <a:uLnTx/>
                <a:uFillTx/>
                <a:latin typeface="+mn-lt"/>
                <a:ea typeface="+mn-ea"/>
                <a:cs typeface="+mn-cs"/>
              </a:rPr>
              <a:t>The Cambridge</a:t>
            </a:r>
            <a:r>
              <a:rPr kumimoji="0" lang="en-US" sz="1400" u="none" strike="noStrike" kern="1200" cap="none" spc="0" normalizeH="0" noProof="0" dirty="0" smtClean="0">
                <a:ln>
                  <a:noFill/>
                </a:ln>
                <a:effectLst/>
                <a:uLnTx/>
                <a:uFillTx/>
                <a:latin typeface="+mn-lt"/>
                <a:ea typeface="+mn-ea"/>
                <a:cs typeface="+mn-cs"/>
              </a:rPr>
              <a:t> Help Desk</a:t>
            </a:r>
          </a:p>
          <a:p>
            <a:pPr algn="ctr">
              <a:lnSpc>
                <a:spcPct val="80000"/>
              </a:lnSpc>
              <a:spcBef>
                <a:spcPct val="20000"/>
              </a:spcBef>
              <a:defRPr/>
            </a:pPr>
            <a:endParaRPr lang="en-US" sz="1400" baseline="0" dirty="0"/>
          </a:p>
          <a:p>
            <a:pPr algn="ctr">
              <a:lnSpc>
                <a:spcPct val="80000"/>
              </a:lnSpc>
              <a:spcBef>
                <a:spcPct val="20000"/>
              </a:spcBef>
              <a:defRPr/>
            </a:pPr>
            <a:endParaRPr kumimoji="0" lang="en-US" sz="1400" u="none" strike="noStrike" kern="1200" cap="none" spc="0" normalizeH="0" noProof="0" dirty="0" smtClean="0">
              <a:ln>
                <a:noFill/>
              </a:ln>
              <a:effectLst/>
              <a:uLnTx/>
              <a:uFillTx/>
              <a:latin typeface="+mn-lt"/>
              <a:ea typeface="+mn-ea"/>
              <a:cs typeface="+mn-cs"/>
            </a:endParaRPr>
          </a:p>
          <a:p>
            <a:pPr algn="ctr">
              <a:lnSpc>
                <a:spcPct val="80000"/>
              </a:lnSpc>
              <a:spcBef>
                <a:spcPct val="20000"/>
              </a:spcBef>
              <a:defRPr/>
            </a:pPr>
            <a:endParaRPr lang="en-US" sz="1400" baseline="0" dirty="0"/>
          </a:p>
          <a:p>
            <a:pPr algn="ctr">
              <a:lnSpc>
                <a:spcPct val="80000"/>
              </a:lnSpc>
              <a:spcBef>
                <a:spcPct val="20000"/>
              </a:spcBef>
              <a:defRPr/>
            </a:pPr>
            <a:endParaRPr kumimoji="0" lang="en-US" sz="1400" u="none" strike="noStrike" kern="1200" cap="none" spc="0" normalizeH="0" noProof="0" dirty="0" smtClean="0">
              <a:ln>
                <a:noFill/>
              </a:ln>
              <a:effectLst/>
              <a:uLnTx/>
              <a:uFillTx/>
              <a:latin typeface="+mn-lt"/>
              <a:ea typeface="+mn-ea"/>
              <a:cs typeface="+mn-cs"/>
            </a:endParaRPr>
          </a:p>
          <a:p>
            <a:pPr algn="ctr">
              <a:lnSpc>
                <a:spcPct val="80000"/>
              </a:lnSpc>
              <a:spcBef>
                <a:spcPct val="20000"/>
              </a:spcBef>
              <a:defRPr/>
            </a:pPr>
            <a:r>
              <a:rPr kumimoji="0" lang="en-US" sz="1400" u="none" strike="noStrike" kern="1200" cap="none" spc="0" normalizeH="0" baseline="0" noProof="0" dirty="0" smtClean="0">
                <a:ln>
                  <a:noFill/>
                </a:ln>
                <a:effectLst/>
                <a:uLnTx/>
                <a:uFillTx/>
                <a:latin typeface="+mn-lt"/>
                <a:ea typeface="+mn-ea"/>
                <a:cs typeface="+mn-cs"/>
              </a:rPr>
              <a:t> </a:t>
            </a:r>
          </a:p>
        </p:txBody>
      </p:sp>
    </p:spTree>
    <p:extLst>
      <p:ext uri="{BB962C8B-B14F-4D97-AF65-F5344CB8AC3E}">
        <p14:creationId xmlns:p14="http://schemas.microsoft.com/office/powerpoint/2010/main" val="4176978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quity">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2080</Words>
  <Application>Microsoft Office PowerPoint</Application>
  <PresentationFormat>On-screen Show (4:3)</PresentationFormat>
  <Paragraphs>494</Paragraphs>
  <Slides>58</Slides>
  <Notes>22</Notes>
  <HiddenSlides>0</HiddenSlides>
  <MMClips>0</MMClips>
  <ScaleCrop>false</ScaleCrop>
  <HeadingPairs>
    <vt:vector size="4" baseType="variant">
      <vt:variant>
        <vt:lpstr>Theme</vt:lpstr>
      </vt:variant>
      <vt:variant>
        <vt:i4>3</vt:i4>
      </vt:variant>
      <vt:variant>
        <vt:lpstr>Slide Titles</vt:lpstr>
      </vt:variant>
      <vt:variant>
        <vt:i4>58</vt:i4>
      </vt:variant>
    </vt:vector>
  </HeadingPairs>
  <TitlesOfParts>
    <vt:vector size="61" baseType="lpstr">
      <vt:lpstr>Office Theme</vt:lpstr>
      <vt:lpstr>Equity</vt:lpstr>
      <vt:lpstr>1_Office Theme</vt:lpstr>
      <vt:lpstr>Center for Geographic Analysis services and projects Jeff Blossom Winter GIS Institute - 2017</vt:lpstr>
      <vt:lpstr>Center for Geographic Analysis (CGA)</vt:lpstr>
      <vt:lpstr>Our mission</vt:lpstr>
      <vt:lpstr>PowerPoint Presentation</vt:lpstr>
      <vt:lpstr>CGA Basic Services</vt:lpstr>
      <vt:lpstr>GIS Training Workshops (2 hours ea.)</vt:lpstr>
      <vt:lpstr>GIS Site Licenses</vt:lpstr>
      <vt:lpstr>Equipment</vt:lpstr>
      <vt:lpstr>CGA Help Desk</vt:lpstr>
      <vt:lpstr>Research Consultation</vt:lpstr>
      <vt:lpstr>PowerPoint Presentation</vt:lpstr>
      <vt:lpstr>Address geocoding example:    Boston foreclosures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CGA project:  Building a comprehensive database of social and environmental stressors for 1,000 patient locations for an asthma study 1,000 locations for an asthma study PESBART Effects of Physical Environment and Stress in Blacks in relation to Asthma severity and Response to Therapy</vt:lpstr>
      <vt:lpstr>PESBART Background</vt:lpstr>
      <vt:lpstr>PESBART Aim:</vt:lpstr>
      <vt:lpstr>GIS Variables for Specific Research Questions</vt:lpstr>
      <vt:lpstr>Geocoding results</vt:lpstr>
      <vt:lpstr>PowerPoint Presentation</vt:lpstr>
      <vt:lpstr>Overall Geographic Distribution of PESBART address locations (1,075)</vt:lpstr>
      <vt:lpstr>Summary of Specific GIS variables Collected</vt:lpstr>
      <vt:lpstr>Specific GIS variables not Collected</vt:lpstr>
      <vt:lpstr>Dayton, OH, with block group boundaries</vt:lpstr>
      <vt:lpstr>GIS Variable: % Black Population, 2013</vt:lpstr>
      <vt:lpstr>GIS Variable: Used prescription drug for asthma in 2013</vt:lpstr>
      <vt:lpstr>GIS Variable: Used Vitamin D supplement, past 6 months</vt:lpstr>
      <vt:lpstr>GIS Variable: Distance to nearest bus or train terminal, or subway stop</vt:lpstr>
      <vt:lpstr>PowerPoint Presentation</vt:lpstr>
      <vt:lpstr>New York City Real Estate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 for Geographic Analysis Stacy Bogan Giovanni Zambotti  Winter GIS Institute - 2015</dc:title>
  <dc:creator>Stacy Bogan</dc:creator>
  <cp:lastModifiedBy>Blossom, Jeffrey C.</cp:lastModifiedBy>
  <cp:revision>27</cp:revision>
  <dcterms:created xsi:type="dcterms:W3CDTF">2015-01-06T14:50:43Z</dcterms:created>
  <dcterms:modified xsi:type="dcterms:W3CDTF">2017-01-03T15:56:27Z</dcterms:modified>
</cp:coreProperties>
</file>