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1.jpg" ContentType="image/jp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3" r:id="rId6"/>
    <p:sldId id="265" r:id="rId7"/>
    <p:sldId id="267" r:id="rId8"/>
    <p:sldId id="268" r:id="rId9"/>
    <p:sldId id="269" r:id="rId10"/>
    <p:sldId id="281" r:id="rId11"/>
    <p:sldId id="260" r:id="rId12"/>
    <p:sldId id="282" r:id="rId13"/>
    <p:sldId id="283" r:id="rId14"/>
    <p:sldId id="287" r:id="rId15"/>
    <p:sldId id="289" r:id="rId16"/>
    <p:sldId id="274" r:id="rId17"/>
    <p:sldId id="288" r:id="rId18"/>
    <p:sldId id="273" r:id="rId19"/>
    <p:sldId id="271" r:id="rId20"/>
    <p:sldId id="262" r:id="rId21"/>
    <p:sldId id="286" r:id="rId22"/>
    <p:sldId id="291" r:id="rId23"/>
    <p:sldId id="29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D9C7A-C896-4ECB-84B2-BDB85F87FBEB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93793-2E0E-44EF-80BD-4D7CDEA4F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16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93793-2E0E-44EF-80BD-4D7CDEA4F5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18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2D04-5977-4FE9-8680-9552EA00412C}" type="datetime1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5ECD-8A23-48AB-9140-636362B327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30E86-17A0-44F4-9794-0C1942FEC9A1}" type="datetime1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5ECD-8A23-48AB-9140-636362B327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12A2-701D-4E4E-937B-C2999153F46B}" type="datetime1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5ECD-8A23-48AB-9140-636362B327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62AAE-E75D-4CF5-AC10-AA6C76F218FA}" type="datetime1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5ECD-8A23-48AB-9140-636362B327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5425-3B35-4AB9-B354-F5D7B1D94646}" type="datetime1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5ECD-8A23-48AB-9140-636362B3275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0691-2FC4-4523-A01B-9CC3BF480E45}" type="datetime1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5ECD-8A23-48AB-9140-636362B327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F1DD5-AE60-4532-918C-0A5D8C6A9B24}" type="datetime1">
              <a:rPr lang="en-US" smtClean="0"/>
              <a:t>5/31/2017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5ECD-8A23-48AB-9140-636362B3275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F2506-B9D0-4BA1-AC99-49385B254FF2}" type="datetime1">
              <a:rPr lang="en-US" smtClean="0"/>
              <a:t>5/31/2017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5ECD-8A23-48AB-9140-636362B327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90A9-A3AA-46C3-913A-86BEDAFE9FAB}" type="datetime1">
              <a:rPr lang="en-US" smtClean="0"/>
              <a:t>5/31/2017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5ECD-8A23-48AB-9140-636362B327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AF4D-CC74-4F3F-A0A2-A10287933983}" type="datetime1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5ECD-8A23-48AB-9140-636362B3275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6B33-6B68-4626-BC3B-58428B64F3FB}" type="datetime1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5ECD-8A23-48AB-9140-636362B327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2EC2063-7900-44D0-84C6-C099647C2BA4}" type="datetime1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7565ECD-8A23-48AB-9140-636362B327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Spatial Models – Raster</a:t>
            </a:r>
          </a:p>
          <a:p>
            <a:endParaRPr lang="en-US" dirty="0"/>
          </a:p>
          <a:p>
            <a:r>
              <a:rPr lang="en-US" dirty="0" smtClean="0"/>
              <a:t>Stacy Bogan</a:t>
            </a:r>
          </a:p>
          <a:p>
            <a:r>
              <a:rPr lang="en-US" dirty="0" smtClean="0"/>
              <a:t>sbogan@cga.harvard.edu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09600"/>
            <a:ext cx="6203950" cy="222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8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Some Popular Raster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ESRI Grid</a:t>
            </a:r>
          </a:p>
          <a:p>
            <a:r>
              <a:rPr lang="en-US" dirty="0" smtClean="0"/>
              <a:t>Geo TIFF</a:t>
            </a:r>
          </a:p>
          <a:p>
            <a:r>
              <a:rPr lang="en-US" dirty="0" smtClean="0"/>
              <a:t>IMG</a:t>
            </a:r>
          </a:p>
          <a:p>
            <a:r>
              <a:rPr lang="en-US" dirty="0" smtClean="0"/>
              <a:t>JPEG</a:t>
            </a:r>
          </a:p>
          <a:p>
            <a:r>
              <a:rPr lang="en-US" dirty="0" err="1" smtClean="0"/>
              <a:t>MrSID</a:t>
            </a:r>
            <a:endParaRPr lang="en-US" dirty="0" smtClean="0"/>
          </a:p>
          <a:p>
            <a:r>
              <a:rPr lang="en-US" dirty="0" err="1" smtClean="0"/>
              <a:t>netCDF</a:t>
            </a:r>
            <a:endParaRPr lang="en-US" dirty="0" smtClean="0"/>
          </a:p>
          <a:p>
            <a:r>
              <a:rPr lang="en-US" dirty="0" smtClean="0"/>
              <a:t>HDF</a:t>
            </a:r>
          </a:p>
          <a:p>
            <a:r>
              <a:rPr lang="en-US" dirty="0" smtClean="0"/>
              <a:t>USGS DEM</a:t>
            </a:r>
            <a:endParaRPr lang="en-US" dirty="0"/>
          </a:p>
        </p:txBody>
      </p:sp>
      <p:pic>
        <p:nvPicPr>
          <p:cNvPr id="8193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4038600" cy="370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5ECD-8A23-48AB-9140-636362B327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Raster Attribute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8458200" cy="22128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Discrete raster data can have an attribute table</a:t>
            </a:r>
          </a:p>
          <a:p>
            <a:endParaRPr lang="en-US" dirty="0" smtClean="0"/>
          </a:p>
          <a:p>
            <a:r>
              <a:rPr lang="en-US" dirty="0" smtClean="0"/>
              <a:t>OID, VALUE, &amp; COUNT fields can not be changed</a:t>
            </a:r>
          </a:p>
          <a:p>
            <a:endParaRPr lang="en-US" dirty="0" smtClean="0"/>
          </a:p>
          <a:p>
            <a:r>
              <a:rPr lang="en-US" dirty="0" smtClean="0"/>
              <a:t>You can add fields, calculate fields, &amp; join tables just like with vector data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4191000"/>
            <a:ext cx="6630896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5ECD-8A23-48AB-9140-636362B327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2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Rendering and Symbolizing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770" y="1828800"/>
            <a:ext cx="4162138" cy="212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24960"/>
            <a:ext cx="4162138" cy="212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73352"/>
            <a:ext cx="4038600" cy="4718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Stretched – continuous data displayed across a gradual ramp of colors</a:t>
            </a:r>
          </a:p>
          <a:p>
            <a:endParaRPr lang="en-US" dirty="0" smtClean="0"/>
          </a:p>
          <a:p>
            <a:r>
              <a:rPr lang="en-US" dirty="0" smtClean="0"/>
              <a:t>RGB Composite – multi-band data in three filters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5ECD-8A23-48AB-9140-636362B327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Rendering and Symbolizing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Classified – displays thematic </a:t>
            </a:r>
            <a:r>
              <a:rPr lang="en-US" dirty="0" err="1" smtClean="0"/>
              <a:t>rasters</a:t>
            </a:r>
            <a:r>
              <a:rPr lang="en-US" dirty="0" smtClean="0"/>
              <a:t> by grouping cell values into classes</a:t>
            </a:r>
          </a:p>
          <a:p>
            <a:endParaRPr lang="en-US" dirty="0" smtClean="0"/>
          </a:p>
          <a:p>
            <a:r>
              <a:rPr lang="en-US" dirty="0" smtClean="0"/>
              <a:t>For example, classifying a range of soil types into “suitable” to “not suitable” for vineyards</a:t>
            </a:r>
            <a:endParaRPr lang="en-US" dirty="0"/>
          </a:p>
        </p:txBody>
      </p:sp>
      <p:pic>
        <p:nvPicPr>
          <p:cNvPr id="7170" name="Picture 2" descr="http://oregonviticulture.net/gdd/apirzade/images/maps/soilf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4191000" cy="542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5ECD-8A23-48AB-9140-636362B327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2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Raster Processing Tools in ArcGIS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3657600" cy="47183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Create </a:t>
            </a:r>
            <a:r>
              <a:rPr lang="en-US" dirty="0" err="1"/>
              <a:t>r</a:t>
            </a:r>
            <a:r>
              <a:rPr lang="en-US" dirty="0" err="1" smtClean="0"/>
              <a:t>asters</a:t>
            </a:r>
            <a:r>
              <a:rPr lang="en-US" dirty="0" smtClean="0"/>
              <a:t> from vectors with Spatial Analyst Tools</a:t>
            </a:r>
          </a:p>
          <a:p>
            <a:pPr marL="0" indent="0">
              <a:buNone/>
            </a:pPr>
            <a:endParaRPr lang="en-US" sz="2400" dirty="0" smtClean="0"/>
          </a:p>
          <a:p>
            <a:pPr lvl="1"/>
            <a:r>
              <a:rPr lang="en-US" dirty="0" smtClean="0"/>
              <a:t>Interpolation</a:t>
            </a:r>
          </a:p>
          <a:p>
            <a:pPr lvl="1"/>
            <a:r>
              <a:rPr lang="en-US" dirty="0" smtClean="0"/>
              <a:t>Density</a:t>
            </a:r>
          </a:p>
          <a:p>
            <a:pPr lvl="1"/>
            <a:r>
              <a:rPr lang="en-US" dirty="0" smtClean="0"/>
              <a:t>Distance</a:t>
            </a:r>
          </a:p>
          <a:p>
            <a:pPr lvl="1"/>
            <a:r>
              <a:rPr lang="en-US" dirty="0" smtClean="0"/>
              <a:t>Polygon to Raster (Data Management Tools)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5ECD-8A23-48AB-9140-636362B3275D}" type="slidenum">
              <a:rPr lang="en-US" smtClean="0"/>
              <a:t>14</a:t>
            </a:fld>
            <a:endParaRPr lang="en-US"/>
          </a:p>
        </p:txBody>
      </p:sp>
      <p:pic>
        <p:nvPicPr>
          <p:cNvPr id="13314" name="Picture 2" descr="http://file.scirp.org/Html/9-8401131%5C7a95f448-980d-49a9-97f3-815ce868ba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47800"/>
            <a:ext cx="4950379" cy="492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0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Raster Processing Tools in ArcGIS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Collect raster data with </a:t>
            </a:r>
            <a:r>
              <a:rPr lang="en-US" dirty="0" smtClean="0"/>
              <a:t>vectors</a:t>
            </a:r>
          </a:p>
          <a:p>
            <a:pPr lvl="1"/>
            <a:r>
              <a:rPr lang="en-US" dirty="0" smtClean="0"/>
              <a:t>Zonal </a:t>
            </a:r>
            <a:r>
              <a:rPr lang="en-US" dirty="0"/>
              <a:t>statistics</a:t>
            </a:r>
          </a:p>
          <a:p>
            <a:pPr lvl="1"/>
            <a:r>
              <a:rPr lang="en-US" dirty="0"/>
              <a:t>Extract </a:t>
            </a:r>
            <a:r>
              <a:rPr lang="en-US" dirty="0" smtClean="0"/>
              <a:t>values </a:t>
            </a:r>
            <a:r>
              <a:rPr lang="en-US" dirty="0"/>
              <a:t>to </a:t>
            </a:r>
            <a:r>
              <a:rPr lang="en-US" dirty="0" smtClean="0"/>
              <a:t>points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Raster Calculator for Overlay</a:t>
            </a:r>
          </a:p>
          <a:p>
            <a:pPr lvl="1"/>
            <a:r>
              <a:rPr lang="en-US" dirty="0" smtClean="0"/>
              <a:t>Simple Arithmetic</a:t>
            </a:r>
          </a:p>
          <a:p>
            <a:pPr lvl="1"/>
            <a:r>
              <a:rPr lang="en-US" dirty="0" smtClean="0"/>
              <a:t>Algebra</a:t>
            </a:r>
          </a:p>
          <a:p>
            <a:pPr lvl="1"/>
            <a:r>
              <a:rPr lang="en-US" dirty="0" smtClean="0"/>
              <a:t>Geometry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5ECD-8A23-48AB-9140-636362B3275D}" type="slidenum">
              <a:rPr lang="en-US" smtClean="0"/>
              <a:t>15</a:t>
            </a:fld>
            <a:endParaRPr lang="en-US"/>
          </a:p>
        </p:txBody>
      </p:sp>
      <p:pic>
        <p:nvPicPr>
          <p:cNvPr id="10" name="Picture 2" descr="http://2012books.lardbucket.org/books/geographic-information-system-basics/section_12/095c6533afae0ad16c99688a3d0d489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15170"/>
            <a:ext cx="4038600" cy="423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5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05740" y="2802929"/>
            <a:ext cx="3364865" cy="20903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0">
              <a:lnSpc>
                <a:spcPct val="100000"/>
              </a:lnSpc>
            </a:pPr>
            <a:r>
              <a:rPr lang="en-US" sz="3000" dirty="0" smtClean="0">
                <a:latin typeface="Arial"/>
                <a:cs typeface="Arial"/>
              </a:rPr>
              <a:t>For example, </a:t>
            </a:r>
            <a:r>
              <a:rPr sz="3000" dirty="0" smtClean="0">
                <a:latin typeface="Arial"/>
                <a:cs typeface="Arial"/>
              </a:rPr>
              <a:t>c</a:t>
            </a:r>
            <a:r>
              <a:rPr sz="3000" spc="-5" dirty="0" smtClean="0">
                <a:latin typeface="Arial"/>
                <a:cs typeface="Arial"/>
              </a:rPr>
              <a:t>r</a:t>
            </a:r>
            <a:r>
              <a:rPr sz="3000" dirty="0" smtClean="0">
                <a:latin typeface="Arial"/>
                <a:cs typeface="Arial"/>
              </a:rPr>
              <a:t>ea</a:t>
            </a:r>
            <a:r>
              <a:rPr sz="3000" spc="-10" dirty="0" smtClean="0">
                <a:latin typeface="Arial"/>
                <a:cs typeface="Arial"/>
              </a:rPr>
              <a:t>t</a:t>
            </a:r>
            <a:r>
              <a:rPr sz="3000" dirty="0" smtClean="0">
                <a:latin typeface="Arial"/>
                <a:cs typeface="Arial"/>
              </a:rPr>
              <a:t>e</a:t>
            </a:r>
            <a:r>
              <a:rPr sz="3000" spc="-10" dirty="0" smtClean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new g</a:t>
            </a:r>
            <a:r>
              <a:rPr sz="3000" spc="-5" dirty="0">
                <a:latin typeface="Arial"/>
                <a:cs typeface="Arial"/>
              </a:rPr>
              <a:t>r</a:t>
            </a:r>
            <a:r>
              <a:rPr sz="3000" spc="5" dirty="0">
                <a:latin typeface="Arial"/>
                <a:cs typeface="Arial"/>
              </a:rPr>
              <a:t>i</a:t>
            </a:r>
            <a:r>
              <a:rPr sz="3000" dirty="0">
                <a:latin typeface="Arial"/>
                <a:cs typeface="Arial"/>
              </a:rPr>
              <a:t>d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of</a:t>
            </a:r>
            <a:r>
              <a:rPr sz="3000" spc="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e</a:t>
            </a:r>
            <a:r>
              <a:rPr sz="3000" spc="5" dirty="0">
                <a:latin typeface="Arial"/>
                <a:cs typeface="Arial"/>
              </a:rPr>
              <a:t>l</a:t>
            </a:r>
            <a:r>
              <a:rPr sz="3000" dirty="0">
                <a:latin typeface="Arial"/>
                <a:cs typeface="Arial"/>
              </a:rPr>
              <a:t>eva</a:t>
            </a:r>
            <a:r>
              <a:rPr sz="3000" spc="-10" dirty="0">
                <a:latin typeface="Arial"/>
                <a:cs typeface="Arial"/>
              </a:rPr>
              <a:t>t</a:t>
            </a:r>
            <a:r>
              <a:rPr sz="3000" spc="5" dirty="0">
                <a:latin typeface="Arial"/>
                <a:cs typeface="Arial"/>
              </a:rPr>
              <a:t>i</a:t>
            </a:r>
            <a:r>
              <a:rPr sz="3000" dirty="0">
                <a:latin typeface="Arial"/>
                <a:cs typeface="Arial"/>
              </a:rPr>
              <a:t>on g</a:t>
            </a:r>
            <a:r>
              <a:rPr sz="3000" spc="-5" dirty="0">
                <a:latin typeface="Arial"/>
                <a:cs typeface="Arial"/>
              </a:rPr>
              <a:t>r</a:t>
            </a:r>
            <a:r>
              <a:rPr sz="3000" dirty="0">
                <a:latin typeface="Arial"/>
                <a:cs typeface="Arial"/>
              </a:rPr>
              <a:t>ea</a:t>
            </a:r>
            <a:r>
              <a:rPr sz="3000" spc="-10" dirty="0">
                <a:latin typeface="Arial"/>
                <a:cs typeface="Arial"/>
              </a:rPr>
              <a:t>t</a:t>
            </a:r>
            <a:r>
              <a:rPr sz="3000" dirty="0">
                <a:latin typeface="Arial"/>
                <a:cs typeface="Arial"/>
              </a:rPr>
              <a:t>er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t</a:t>
            </a:r>
            <a:r>
              <a:rPr sz="3000" dirty="0">
                <a:latin typeface="Arial"/>
                <a:cs typeface="Arial"/>
              </a:rPr>
              <a:t>han</a:t>
            </a:r>
            <a:r>
              <a:rPr sz="3000" spc="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600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spc="-5" dirty="0" smtClean="0">
                <a:latin typeface="Arial"/>
                <a:cs typeface="Arial"/>
              </a:rPr>
              <a:t>m</a:t>
            </a:r>
            <a:endParaRPr sz="3000" dirty="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20"/>
              </a:spcBef>
            </a:pPr>
            <a:endParaRPr sz="900" dirty="0"/>
          </a:p>
          <a:p>
            <a:pPr>
              <a:lnSpc>
                <a:spcPts val="1000"/>
              </a:lnSpc>
            </a:pPr>
            <a:endParaRPr sz="1000" dirty="0"/>
          </a:p>
        </p:txBody>
      </p:sp>
      <p:sp>
        <p:nvSpPr>
          <p:cNvPr id="4" name="object 4"/>
          <p:cNvSpPr/>
          <p:nvPr/>
        </p:nvSpPr>
        <p:spPr>
          <a:xfrm>
            <a:off x="3733812" y="1981200"/>
            <a:ext cx="5246452" cy="3733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5ECD-8A23-48AB-9140-636362B3275D}" type="slidenum">
              <a:rPr lang="en-US" smtClean="0"/>
              <a:t>16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Raster Processing Tools in ArcGIS</a:t>
            </a:r>
          </a:p>
        </p:txBody>
      </p:sp>
    </p:spTree>
    <p:extLst>
      <p:ext uri="{BB962C8B-B14F-4D97-AF65-F5344CB8AC3E}">
        <p14:creationId xmlns:p14="http://schemas.microsoft.com/office/powerpoint/2010/main" val="390232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smtClean="0"/>
              <a:t>Terrain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657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Slope </a:t>
            </a:r>
            <a:r>
              <a:rPr lang="en-US" altLang="en-US" dirty="0"/>
              <a:t>-</a:t>
            </a:r>
            <a:r>
              <a:rPr lang="en-US" altLang="en-US" dirty="0" smtClean="0"/>
              <a:t> degree or percent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Aspect - </a:t>
            </a:r>
            <a:r>
              <a:rPr lang="en-US" spc="-10" dirty="0">
                <a:cs typeface="Arial"/>
              </a:rPr>
              <a:t>sl</a:t>
            </a:r>
            <a:r>
              <a:rPr lang="en-US" spc="-15" dirty="0">
                <a:cs typeface="Arial"/>
              </a:rPr>
              <a:t>op</a:t>
            </a:r>
            <a:r>
              <a:rPr lang="en-US" spc="-20" dirty="0">
                <a:cs typeface="Arial"/>
              </a:rPr>
              <a:t>e</a:t>
            </a:r>
            <a:r>
              <a:rPr lang="en-US" spc="5" dirty="0">
                <a:cs typeface="Arial"/>
              </a:rPr>
              <a:t> </a:t>
            </a:r>
            <a:r>
              <a:rPr lang="en-US" spc="-15" dirty="0">
                <a:cs typeface="Arial"/>
              </a:rPr>
              <a:t>d</a:t>
            </a:r>
            <a:r>
              <a:rPr lang="en-US" spc="-10" dirty="0">
                <a:cs typeface="Arial"/>
              </a:rPr>
              <a:t>irecti</a:t>
            </a:r>
            <a:r>
              <a:rPr lang="en-US" spc="-15" dirty="0">
                <a:cs typeface="Arial"/>
              </a:rPr>
              <a:t>o</a:t>
            </a:r>
            <a:r>
              <a:rPr lang="en-US" spc="-20" dirty="0">
                <a:cs typeface="Arial"/>
              </a:rPr>
              <a:t>n</a:t>
            </a:r>
            <a:r>
              <a:rPr lang="en-US" spc="5" dirty="0">
                <a:cs typeface="Arial"/>
              </a:rPr>
              <a:t> </a:t>
            </a:r>
            <a:r>
              <a:rPr lang="en-US" spc="-10" dirty="0">
                <a:cs typeface="Arial"/>
              </a:rPr>
              <a:t>(0- </a:t>
            </a:r>
            <a:r>
              <a:rPr lang="en-US" spc="-15" dirty="0">
                <a:cs typeface="Arial"/>
              </a:rPr>
              <a:t>360</a:t>
            </a:r>
            <a:r>
              <a:rPr lang="en-US" spc="-5" dirty="0">
                <a:cs typeface="Arial"/>
              </a:rPr>
              <a:t>˚</a:t>
            </a:r>
            <a:r>
              <a:rPr lang="en-US" spc="-10" dirty="0">
                <a:cs typeface="Arial"/>
              </a:rPr>
              <a:t>)</a:t>
            </a:r>
            <a:r>
              <a:rPr lang="en-US" spc="-5" dirty="0">
                <a:cs typeface="Arial"/>
              </a:rPr>
              <a:t> </a:t>
            </a: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err="1" smtClean="0"/>
              <a:t>Viewshed</a:t>
            </a:r>
            <a:r>
              <a:rPr lang="en-US" altLang="en-US" dirty="0" smtClean="0"/>
              <a:t> – which cells are visible from point locations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Catchment – e.g. watersheds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Flow path - distance of water flow to point</a:t>
            </a:r>
          </a:p>
        </p:txBody>
      </p:sp>
      <p:pic>
        <p:nvPicPr>
          <p:cNvPr id="2" name="Picture 2" descr="http://2.bp.blogspot.com/-scvlP3CgT7s/T5sJWCRERkI/AAAAAAAABZs/tJkEq_kiEpY/s1600/cell_viewshed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57200"/>
            <a:ext cx="4826889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963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50" y="1709738"/>
            <a:ext cx="4437011" cy="4070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1709738"/>
            <a:ext cx="4235449" cy="407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3599" y="1639888"/>
            <a:ext cx="4724362" cy="41513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5ECD-8A23-48AB-9140-636362B3275D}" type="slidenum">
              <a:rPr lang="en-US" smtClean="0"/>
              <a:t>18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Hillshade</a:t>
            </a:r>
            <a:r>
              <a:rPr lang="en-US" dirty="0" smtClean="0"/>
              <a:t> for Texture Visualization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43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562600" y="1981200"/>
            <a:ext cx="2563812" cy="3524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599" y="1600199"/>
            <a:ext cx="3288471" cy="4000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5ECD-8A23-48AB-9140-636362B3275D}" type="slidenum">
              <a:rPr lang="en-US" smtClean="0"/>
              <a:t>19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Distance Calculation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43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720250"/>
            <a:ext cx="8229600" cy="61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40" algn="ctr">
              <a:lnSpc>
                <a:spcPts val="5235"/>
              </a:lnSpc>
            </a:pPr>
            <a:r>
              <a:rPr dirty="0"/>
              <a:t>Raster</a:t>
            </a:r>
            <a:r>
              <a:rPr spc="-30" dirty="0"/>
              <a:t> </a:t>
            </a:r>
            <a:r>
              <a:rPr dirty="0"/>
              <a:t>data</a:t>
            </a:r>
            <a:r>
              <a:rPr spc="10" dirty="0"/>
              <a:t> 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e made of </a:t>
            </a:r>
            <a:r>
              <a:rPr u="heavy" dirty="0"/>
              <a:t>pixels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4235"/>
            <a:ext cx="7382509" cy="971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5" dirty="0">
                <a:latin typeface="Arial"/>
                <a:cs typeface="Arial"/>
              </a:rPr>
              <a:t>f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f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v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spc="-10" dirty="0">
                <a:latin typeface="Arial"/>
                <a:cs typeface="Arial"/>
              </a:rPr>
              <a:t>ue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ompo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f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s</a:t>
            </a:r>
            <a:r>
              <a:rPr sz="3200" b="1" spc="-5" dirty="0">
                <a:latin typeface="Arial"/>
                <a:cs typeface="Arial"/>
              </a:rPr>
              <a:t>qu</a:t>
            </a:r>
            <a:r>
              <a:rPr sz="3200" b="1" spc="-10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re</a:t>
            </a:r>
            <a:endParaRPr sz="3200" dirty="0">
              <a:latin typeface="Arial"/>
              <a:cs typeface="Arial"/>
            </a:endParaRPr>
          </a:p>
          <a:p>
            <a:pPr marL="355600">
              <a:lnSpc>
                <a:spcPts val="3804"/>
              </a:lnSpc>
            </a:pPr>
            <a:r>
              <a:rPr sz="3200" spc="-10" dirty="0">
                <a:latin typeface="Arial"/>
                <a:cs typeface="Arial"/>
              </a:rPr>
              <a:t>p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5" dirty="0">
                <a:latin typeface="Arial"/>
                <a:cs typeface="Arial"/>
              </a:rPr>
              <a:t>x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ea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dirty="0">
                <a:latin typeface="Arial"/>
                <a:cs typeface="Arial"/>
              </a:rPr>
              <a:t>h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</a:t>
            </a:r>
            <a:r>
              <a:rPr sz="3200" spc="-5" dirty="0">
                <a:latin typeface="Arial"/>
                <a:cs typeface="Arial"/>
              </a:rPr>
              <a:t>it</a:t>
            </a:r>
            <a:r>
              <a:rPr sz="3200" dirty="0">
                <a:latin typeface="Arial"/>
                <a:cs typeface="Arial"/>
              </a:rPr>
              <a:t>h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pe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5" dirty="0">
                <a:latin typeface="Arial"/>
                <a:cs typeface="Arial"/>
              </a:rPr>
              <a:t>ifi</a:t>
            </a:r>
            <a:r>
              <a:rPr sz="3200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v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spc="-10" dirty="0">
                <a:latin typeface="Arial"/>
                <a:cs typeface="Arial"/>
              </a:rPr>
              <a:t>ue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43600" y="3581400"/>
            <a:ext cx="1905000" cy="1905000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solidFill>
            <a:srgbClr val="EDF6F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43600" y="3581400"/>
            <a:ext cx="1905000" cy="1905000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905000" y="0"/>
                </a:lnTo>
                <a:lnTo>
                  <a:pt x="1905000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3011423"/>
            <a:ext cx="6475095" cy="1362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0" algn="r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0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</a:p>
          <a:p>
            <a:pPr marL="355600" indent="-343535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P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5" dirty="0">
                <a:latin typeface="Arial"/>
                <a:cs typeface="Arial"/>
              </a:rPr>
              <a:t>x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-5" dirty="0">
                <a:latin typeface="Arial"/>
                <a:cs typeface="Arial"/>
              </a:rPr>
              <a:t>l</a:t>
            </a:r>
            <a:r>
              <a:rPr sz="3200" dirty="0">
                <a:latin typeface="Arial"/>
                <a:cs typeface="Arial"/>
              </a:rPr>
              <a:t>s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10" dirty="0">
                <a:latin typeface="Arial"/>
                <a:cs typeface="Arial"/>
              </a:rPr>
              <a:t>pe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5" dirty="0">
                <a:latin typeface="Arial"/>
                <a:cs typeface="Arial"/>
              </a:rPr>
              <a:t>ifi</a:t>
            </a:r>
            <a:r>
              <a:rPr sz="3200" dirty="0">
                <a:latin typeface="Arial"/>
                <a:cs typeface="Arial"/>
              </a:rPr>
              <a:t>c</a:t>
            </a: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 dirty="0"/>
          </a:p>
          <a:p>
            <a:pPr marL="355600">
              <a:lnSpc>
                <a:spcPct val="100000"/>
              </a:lnSpc>
            </a:pP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spc="5" dirty="0">
                <a:latin typeface="Arial"/>
                <a:cs typeface="Arial"/>
              </a:rPr>
              <a:t>z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5" dirty="0">
                <a:latin typeface="Arial"/>
                <a:cs typeface="Arial"/>
              </a:rPr>
              <a:t>x</a:t>
            </a:r>
            <a:r>
              <a:rPr sz="3200" dirty="0">
                <a:latin typeface="Arial"/>
                <a:cs typeface="Arial"/>
              </a:rPr>
              <a:t>.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1</a:t>
            </a:r>
            <a:r>
              <a:rPr sz="3200" dirty="0">
                <a:latin typeface="Arial"/>
                <a:cs typeface="Arial"/>
              </a:rPr>
              <a:t>0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m)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84340" y="4305300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07940" y="4306900"/>
            <a:ext cx="53149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0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15000" y="3644900"/>
            <a:ext cx="0" cy="1778000"/>
          </a:xfrm>
          <a:custGeom>
            <a:avLst/>
            <a:gdLst/>
            <a:ahLst/>
            <a:cxnLst/>
            <a:rect l="l" t="t" r="r" b="b"/>
            <a:pathLst>
              <a:path h="1778000">
                <a:moveTo>
                  <a:pt x="0" y="0"/>
                </a:moveTo>
                <a:lnTo>
                  <a:pt x="0" y="1778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76900" y="54102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76893" y="3581396"/>
            <a:ext cx="76200" cy="76212"/>
          </a:xfrm>
          <a:custGeom>
            <a:avLst/>
            <a:gdLst/>
            <a:ahLst/>
            <a:cxnLst/>
            <a:rect l="l" t="t" r="r" b="b"/>
            <a:pathLst>
              <a:path w="76200" h="76212">
                <a:moveTo>
                  <a:pt x="38112" y="0"/>
                </a:moveTo>
                <a:lnTo>
                  <a:pt x="0" y="76200"/>
                </a:lnTo>
                <a:lnTo>
                  <a:pt x="76200" y="76212"/>
                </a:lnTo>
                <a:lnTo>
                  <a:pt x="381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07100" y="3429000"/>
            <a:ext cx="1778000" cy="0"/>
          </a:xfrm>
          <a:custGeom>
            <a:avLst/>
            <a:gdLst/>
            <a:ahLst/>
            <a:cxnLst/>
            <a:rect l="l" t="t" r="r" b="b"/>
            <a:pathLst>
              <a:path w="1778000">
                <a:moveTo>
                  <a:pt x="0" y="0"/>
                </a:moveTo>
                <a:lnTo>
                  <a:pt x="1778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72402" y="339089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43602" y="339089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3"/>
          <p:cNvSpPr txBox="1"/>
          <p:nvPr/>
        </p:nvSpPr>
        <p:spPr>
          <a:xfrm>
            <a:off x="535939" y="4924425"/>
            <a:ext cx="4572001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sz="3200" dirty="0" smtClean="0">
                <a:latin typeface="Arial"/>
                <a:cs typeface="Arial"/>
              </a:rPr>
              <a:t>Pixels are arranged in rows and columns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5ECD-8A23-48AB-9140-636362B327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4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Gypsy Moth Risk in Michigan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0"/>
            <a:ext cx="4038600" cy="22890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Using overlays to identify stands of forest that are at high risk of gypsy moth infestation.</a:t>
            </a:r>
            <a:endParaRPr lang="en-US" dirty="0"/>
          </a:p>
        </p:txBody>
      </p:sp>
      <p:pic>
        <p:nvPicPr>
          <p:cNvPr id="5" name="Picture 2"/>
          <p:cNvPicPr>
            <a:picLocks noGrp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696674"/>
            <a:ext cx="4038600" cy="467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5ECD-8A23-48AB-9140-636362B3275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5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Land Use / Land Cover Change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" t="5469" r="2265" b="10547"/>
          <a:stretch/>
        </p:blipFill>
        <p:spPr>
          <a:xfrm>
            <a:off x="304800" y="1600200"/>
            <a:ext cx="8540071" cy="4876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5ECD-8A23-48AB-9140-636362B3275D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424818"/>
            <a:ext cx="1143000" cy="1299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91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Land Use / Land Cover Change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191000"/>
            <a:ext cx="4038600" cy="21570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828800"/>
            <a:ext cx="4038600" cy="2150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5ECD-8A23-48AB-9140-636362B3275D}" type="slidenum">
              <a:rPr lang="en-US" smtClean="0"/>
              <a:t>22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00600" y="1752600"/>
            <a:ext cx="4038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Which land covers gained and lost between the time period?</a:t>
            </a:r>
          </a:p>
          <a:p>
            <a:endParaRPr lang="en-US" dirty="0"/>
          </a:p>
          <a:p>
            <a:r>
              <a:rPr lang="en-US" dirty="0" smtClean="0"/>
              <a:t>Which land covers gained or lost to which others?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41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Multi-Criterion Evaluation (MCE)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Combining multiple pieces of information to address a research question.</a:t>
            </a:r>
          </a:p>
          <a:p>
            <a:r>
              <a:rPr lang="en-US" dirty="0" smtClean="0"/>
              <a:t>Variables are put into a similar scale, and can be weighted for importance.</a:t>
            </a:r>
          </a:p>
          <a:p>
            <a:r>
              <a:rPr lang="en-US" dirty="0" smtClean="0"/>
              <a:t>Raster math is used to create the final output.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8" r="6108" b="7066"/>
          <a:stretch/>
        </p:blipFill>
        <p:spPr>
          <a:xfrm>
            <a:off x="4724400" y="2039400"/>
            <a:ext cx="3886200" cy="462824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5ECD-8A23-48AB-9140-636362B3275D}" type="slidenum">
              <a:rPr lang="en-US" smtClean="0"/>
              <a:t>23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67200" y="14478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Farmland risk index for fracking development in Southwestern Pennsylvania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31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720923"/>
            <a:ext cx="82296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3365" algn="ctr">
              <a:lnSpc>
                <a:spcPct val="100000"/>
              </a:lnSpc>
            </a:pPr>
            <a:r>
              <a:rPr dirty="0"/>
              <a:t>Pixel</a:t>
            </a:r>
            <a:r>
              <a:rPr spc="-30" dirty="0"/>
              <a:t> </a:t>
            </a:r>
            <a:r>
              <a:rPr dirty="0"/>
              <a:t>Size</a:t>
            </a:r>
            <a:r>
              <a:rPr spc="-15" dirty="0"/>
              <a:t> </a:t>
            </a:r>
            <a:r>
              <a:rPr dirty="0"/>
              <a:t>=</a:t>
            </a:r>
            <a:r>
              <a:rPr spc="-5" dirty="0"/>
              <a:t> </a:t>
            </a:r>
            <a:r>
              <a:rPr dirty="0"/>
              <a:t>Spatial</a:t>
            </a:r>
            <a:r>
              <a:rPr spc="-10" dirty="0"/>
              <a:t> </a:t>
            </a:r>
            <a:r>
              <a:rPr dirty="0"/>
              <a:t>Resolution</a:t>
            </a:r>
          </a:p>
        </p:txBody>
      </p:sp>
      <p:sp>
        <p:nvSpPr>
          <p:cNvPr id="3" name="object 3"/>
          <p:cNvSpPr/>
          <p:nvPr/>
        </p:nvSpPr>
        <p:spPr>
          <a:xfrm>
            <a:off x="838212" y="1374800"/>
            <a:ext cx="7162786" cy="5299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76600" y="2895600"/>
            <a:ext cx="1143000" cy="381000"/>
          </a:xfrm>
          <a:custGeom>
            <a:avLst/>
            <a:gdLst/>
            <a:ahLst/>
            <a:cxnLst/>
            <a:rect l="l" t="t" r="r" b="b"/>
            <a:pathLst>
              <a:path w="1143000" h="381000">
                <a:moveTo>
                  <a:pt x="0" y="190500"/>
                </a:moveTo>
                <a:lnTo>
                  <a:pt x="16609" y="144721"/>
                </a:lnTo>
                <a:lnTo>
                  <a:pt x="44910" y="116350"/>
                </a:lnTo>
                <a:lnTo>
                  <a:pt x="85623" y="90154"/>
                </a:lnTo>
                <a:lnTo>
                  <a:pt x="137569" y="66526"/>
                </a:lnTo>
                <a:lnTo>
                  <a:pt x="199572" y="45857"/>
                </a:lnTo>
                <a:lnTo>
                  <a:pt x="270457" y="28542"/>
                </a:lnTo>
                <a:lnTo>
                  <a:pt x="308861" y="21263"/>
                </a:lnTo>
                <a:lnTo>
                  <a:pt x="349045" y="14970"/>
                </a:lnTo>
                <a:lnTo>
                  <a:pt x="390860" y="9712"/>
                </a:lnTo>
                <a:lnTo>
                  <a:pt x="434161" y="5536"/>
                </a:lnTo>
                <a:lnTo>
                  <a:pt x="478799" y="2493"/>
                </a:lnTo>
                <a:lnTo>
                  <a:pt x="524627" y="631"/>
                </a:lnTo>
                <a:lnTo>
                  <a:pt x="571500" y="0"/>
                </a:lnTo>
                <a:lnTo>
                  <a:pt x="618372" y="631"/>
                </a:lnTo>
                <a:lnTo>
                  <a:pt x="664200" y="2493"/>
                </a:lnTo>
                <a:lnTo>
                  <a:pt x="708838" y="5536"/>
                </a:lnTo>
                <a:lnTo>
                  <a:pt x="752139" y="9712"/>
                </a:lnTo>
                <a:lnTo>
                  <a:pt x="793954" y="14970"/>
                </a:lnTo>
                <a:lnTo>
                  <a:pt x="834138" y="21263"/>
                </a:lnTo>
                <a:lnTo>
                  <a:pt x="872542" y="28542"/>
                </a:lnTo>
                <a:lnTo>
                  <a:pt x="943427" y="45857"/>
                </a:lnTo>
                <a:lnTo>
                  <a:pt x="1005430" y="66526"/>
                </a:lnTo>
                <a:lnTo>
                  <a:pt x="1057376" y="90154"/>
                </a:lnTo>
                <a:lnTo>
                  <a:pt x="1098089" y="116350"/>
                </a:lnTo>
                <a:lnTo>
                  <a:pt x="1126390" y="144721"/>
                </a:lnTo>
                <a:lnTo>
                  <a:pt x="1143000" y="190500"/>
                </a:lnTo>
                <a:lnTo>
                  <a:pt x="1141105" y="206123"/>
                </a:lnTo>
                <a:lnTo>
                  <a:pt x="1135520" y="221399"/>
                </a:lnTo>
                <a:lnTo>
                  <a:pt x="1098089" y="264649"/>
                </a:lnTo>
                <a:lnTo>
                  <a:pt x="1057376" y="290845"/>
                </a:lnTo>
                <a:lnTo>
                  <a:pt x="1005430" y="314473"/>
                </a:lnTo>
                <a:lnTo>
                  <a:pt x="943427" y="335142"/>
                </a:lnTo>
                <a:lnTo>
                  <a:pt x="872542" y="352457"/>
                </a:lnTo>
                <a:lnTo>
                  <a:pt x="834138" y="359736"/>
                </a:lnTo>
                <a:lnTo>
                  <a:pt x="793954" y="366029"/>
                </a:lnTo>
                <a:lnTo>
                  <a:pt x="752139" y="371287"/>
                </a:lnTo>
                <a:lnTo>
                  <a:pt x="708838" y="375463"/>
                </a:lnTo>
                <a:lnTo>
                  <a:pt x="664200" y="378506"/>
                </a:lnTo>
                <a:lnTo>
                  <a:pt x="618372" y="380368"/>
                </a:lnTo>
                <a:lnTo>
                  <a:pt x="571500" y="381000"/>
                </a:lnTo>
                <a:lnTo>
                  <a:pt x="524627" y="380368"/>
                </a:lnTo>
                <a:lnTo>
                  <a:pt x="478799" y="378506"/>
                </a:lnTo>
                <a:lnTo>
                  <a:pt x="434161" y="375463"/>
                </a:lnTo>
                <a:lnTo>
                  <a:pt x="390860" y="371287"/>
                </a:lnTo>
                <a:lnTo>
                  <a:pt x="349045" y="366029"/>
                </a:lnTo>
                <a:lnTo>
                  <a:pt x="308861" y="359736"/>
                </a:lnTo>
                <a:lnTo>
                  <a:pt x="270457" y="352457"/>
                </a:lnTo>
                <a:lnTo>
                  <a:pt x="199572" y="335142"/>
                </a:lnTo>
                <a:lnTo>
                  <a:pt x="137569" y="314473"/>
                </a:lnTo>
                <a:lnTo>
                  <a:pt x="85623" y="290845"/>
                </a:lnTo>
                <a:lnTo>
                  <a:pt x="44910" y="264649"/>
                </a:lnTo>
                <a:lnTo>
                  <a:pt x="16609" y="236278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5ECD-8A23-48AB-9140-636362B327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4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Size Matters!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4239" y="609600"/>
            <a:ext cx="404969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4191000"/>
            <a:ext cx="6181908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5ECD-8A23-48AB-9140-636362B327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720250"/>
            <a:ext cx="8229600" cy="61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6595" algn="ctr">
              <a:lnSpc>
                <a:spcPts val="5235"/>
              </a:lnSpc>
            </a:pPr>
            <a:r>
              <a:rPr dirty="0"/>
              <a:t>Advantages</a:t>
            </a:r>
            <a:r>
              <a:rPr spc="-10" dirty="0"/>
              <a:t> </a:t>
            </a:r>
            <a:r>
              <a:rPr dirty="0"/>
              <a:t>of Raster</a:t>
            </a:r>
            <a:r>
              <a:rPr spc="-20" dirty="0"/>
              <a:t> </a:t>
            </a:r>
            <a:r>
              <a:rPr dirty="0"/>
              <a:t>Data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8125" y="1650491"/>
            <a:ext cx="4005579" cy="4801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350" indent="-343535">
              <a:buFont typeface="Arial"/>
              <a:buChar char="•"/>
              <a:tabLst>
                <a:tab pos="355600" algn="l"/>
                <a:tab pos="5448300" algn="l"/>
              </a:tabLst>
            </a:pP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ep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en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 da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f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.	E</a:t>
            </a:r>
            <a:r>
              <a:rPr sz="2400" spc="5" dirty="0">
                <a:latin typeface="Arial"/>
                <a:cs typeface="Arial"/>
              </a:rPr>
              <a:t>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ry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ti</a:t>
            </a:r>
            <a:r>
              <a:rPr sz="2400" spc="-10" dirty="0">
                <a:latin typeface="Arial"/>
                <a:cs typeface="Arial"/>
              </a:rPr>
              <a:t>on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5" dirty="0">
                <a:latin typeface="Arial"/>
                <a:cs typeface="Arial"/>
              </a:rPr>
              <a:t>it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x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en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ha</a:t>
            </a:r>
            <a:r>
              <a:rPr sz="2400" dirty="0">
                <a:latin typeface="Arial"/>
                <a:cs typeface="Arial"/>
              </a:rPr>
              <a:t>s 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v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ue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17"/>
              </a:spcBef>
              <a:buFont typeface="Arial"/>
              <a:buChar char="•"/>
            </a:pPr>
            <a:endParaRPr sz="2400" dirty="0"/>
          </a:p>
          <a:p>
            <a:pPr marL="355600" marR="165735" indent="-343535"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ome</a:t>
            </a:r>
            <a:r>
              <a:rPr sz="2400" spc="-5" dirty="0">
                <a:latin typeface="Arial"/>
                <a:cs typeface="Arial"/>
              </a:rPr>
              <a:t>ti</a:t>
            </a:r>
            <a:r>
              <a:rPr sz="2400" spc="-10" dirty="0">
                <a:latin typeface="Arial"/>
                <a:cs typeface="Arial"/>
              </a:rPr>
              <a:t>me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ma</a:t>
            </a:r>
            <a:r>
              <a:rPr sz="2400" spc="-5" dirty="0">
                <a:latin typeface="Arial"/>
                <a:cs typeface="Arial"/>
              </a:rPr>
              <a:t>ll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 fil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z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han 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hape</a:t>
            </a:r>
            <a:r>
              <a:rPr sz="2400" spc="-5" dirty="0">
                <a:latin typeface="Arial"/>
                <a:cs typeface="Arial"/>
              </a:rPr>
              <a:t>fil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on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am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amoun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 of </a:t>
            </a:r>
            <a:r>
              <a:rPr sz="2400" spc="-10" dirty="0" smtClean="0">
                <a:latin typeface="Arial"/>
                <a:cs typeface="Arial"/>
              </a:rPr>
              <a:t>da</a:t>
            </a:r>
            <a:r>
              <a:rPr sz="2400" spc="-5" dirty="0" smtClean="0">
                <a:latin typeface="Arial"/>
                <a:cs typeface="Arial"/>
              </a:rPr>
              <a:t>t</a:t>
            </a:r>
            <a:r>
              <a:rPr sz="2400" dirty="0" smtClean="0">
                <a:latin typeface="Arial"/>
                <a:cs typeface="Arial"/>
              </a:rPr>
              <a:t>a</a:t>
            </a:r>
            <a:endParaRPr lang="en-US" sz="2400" dirty="0" smtClean="0">
              <a:latin typeface="Arial"/>
              <a:cs typeface="Arial"/>
            </a:endParaRPr>
          </a:p>
          <a:p>
            <a:pPr marL="355600" marR="165735" indent="-343535">
              <a:buFont typeface="Arial"/>
              <a:buChar char="•"/>
              <a:tabLst>
                <a:tab pos="355600" algn="l"/>
              </a:tabLst>
            </a:pPr>
            <a:endParaRPr lang="en-US" sz="2400" dirty="0" smtClean="0">
              <a:latin typeface="Arial"/>
              <a:cs typeface="Arial"/>
            </a:endParaRPr>
          </a:p>
          <a:p>
            <a:pPr marL="355600" marR="165735" indent="-343535">
              <a:buFont typeface="Arial"/>
              <a:buChar char="•"/>
              <a:tabLst>
                <a:tab pos="355600" algn="l"/>
              </a:tabLst>
            </a:pPr>
            <a:r>
              <a:rPr lang="en-US" sz="2400" spc="-10" dirty="0">
                <a:cs typeface="Arial"/>
              </a:rPr>
              <a:t>Loo</a:t>
            </a:r>
            <a:r>
              <a:rPr lang="en-US" sz="2400" spc="5" dirty="0">
                <a:cs typeface="Arial"/>
              </a:rPr>
              <a:t>k</a:t>
            </a:r>
            <a:r>
              <a:rPr lang="en-US" sz="2400" dirty="0">
                <a:cs typeface="Arial"/>
              </a:rPr>
              <a:t>s</a:t>
            </a:r>
            <a:r>
              <a:rPr lang="en-US" sz="2400" spc="-35" dirty="0">
                <a:cs typeface="Arial"/>
              </a:rPr>
              <a:t> </a:t>
            </a:r>
            <a:r>
              <a:rPr lang="en-US" sz="2400" spc="-10" dirty="0">
                <a:cs typeface="Arial"/>
              </a:rPr>
              <a:t>goo</a:t>
            </a:r>
            <a:r>
              <a:rPr lang="en-US" sz="2400" dirty="0">
                <a:cs typeface="Arial"/>
              </a:rPr>
              <a:t>d</a:t>
            </a:r>
            <a:r>
              <a:rPr lang="en-US" sz="2400" spc="-10" dirty="0">
                <a:cs typeface="Arial"/>
              </a:rPr>
              <a:t> o</a:t>
            </a:r>
            <a:r>
              <a:rPr lang="en-US" sz="2400" dirty="0">
                <a:cs typeface="Arial"/>
              </a:rPr>
              <a:t>n</a:t>
            </a:r>
            <a:r>
              <a:rPr lang="en-US" sz="2400" spc="-10" dirty="0">
                <a:cs typeface="Arial"/>
              </a:rPr>
              <a:t> </a:t>
            </a:r>
            <a:r>
              <a:rPr lang="en-US" sz="2400" dirty="0">
                <a:cs typeface="Arial"/>
              </a:rPr>
              <a:t>a</a:t>
            </a:r>
            <a:r>
              <a:rPr lang="en-US" sz="2400" spc="-10" dirty="0">
                <a:cs typeface="Arial"/>
              </a:rPr>
              <a:t> map </a:t>
            </a:r>
            <a:r>
              <a:rPr lang="en-US" sz="2400" spc="-5" dirty="0">
                <a:cs typeface="Arial"/>
              </a:rPr>
              <a:t>i</a:t>
            </a:r>
            <a:r>
              <a:rPr lang="en-US" sz="2400" dirty="0">
                <a:cs typeface="Arial"/>
              </a:rPr>
              <a:t>f</a:t>
            </a:r>
            <a:r>
              <a:rPr lang="en-US" sz="2400" spc="-20" dirty="0">
                <a:cs typeface="Arial"/>
              </a:rPr>
              <a:t> </a:t>
            </a:r>
            <a:r>
              <a:rPr lang="en-US" sz="2400" spc="5" dirty="0">
                <a:cs typeface="Arial"/>
              </a:rPr>
              <a:t>y</a:t>
            </a:r>
            <a:r>
              <a:rPr lang="en-US" sz="2400" spc="-10" dirty="0">
                <a:cs typeface="Arial"/>
              </a:rPr>
              <a:t>ou</a:t>
            </a:r>
            <a:r>
              <a:rPr lang="en-US" sz="2400" spc="-5" dirty="0">
                <a:cs typeface="Arial"/>
              </a:rPr>
              <a:t>’</a:t>
            </a:r>
            <a:r>
              <a:rPr lang="en-US" sz="2400" dirty="0">
                <a:cs typeface="Arial"/>
              </a:rPr>
              <a:t>re</a:t>
            </a:r>
            <a:r>
              <a:rPr lang="en-US" sz="2400" spc="-25" dirty="0">
                <a:cs typeface="Arial"/>
              </a:rPr>
              <a:t> </a:t>
            </a:r>
            <a:r>
              <a:rPr lang="en-US" sz="2400" spc="-10" dirty="0">
                <a:cs typeface="Arial"/>
              </a:rPr>
              <a:t>no</a:t>
            </a:r>
            <a:r>
              <a:rPr lang="en-US" sz="2400" dirty="0">
                <a:cs typeface="Arial"/>
              </a:rPr>
              <a:t>t</a:t>
            </a:r>
            <a:r>
              <a:rPr lang="en-US" sz="2400" spc="-10" dirty="0">
                <a:cs typeface="Arial"/>
              </a:rPr>
              <a:t> </a:t>
            </a:r>
            <a:r>
              <a:rPr lang="en-US" sz="2400" spc="5" dirty="0">
                <a:cs typeface="Arial"/>
              </a:rPr>
              <a:t>c</a:t>
            </a:r>
            <a:r>
              <a:rPr lang="en-US" sz="2400" spc="-5" dirty="0">
                <a:cs typeface="Arial"/>
              </a:rPr>
              <a:t>l</a:t>
            </a:r>
            <a:r>
              <a:rPr lang="en-US" sz="2400" spc="-10" dirty="0">
                <a:cs typeface="Arial"/>
              </a:rPr>
              <a:t>o</a:t>
            </a:r>
            <a:r>
              <a:rPr lang="en-US" sz="2400" spc="5" dirty="0">
                <a:cs typeface="Arial"/>
              </a:rPr>
              <a:t>s</a:t>
            </a:r>
            <a:r>
              <a:rPr lang="en-US" sz="2400" dirty="0">
                <a:cs typeface="Arial"/>
              </a:rPr>
              <a:t>e</a:t>
            </a:r>
            <a:r>
              <a:rPr lang="en-US" sz="2400" spc="-25" dirty="0">
                <a:cs typeface="Arial"/>
              </a:rPr>
              <a:t> </a:t>
            </a:r>
            <a:r>
              <a:rPr lang="en-US" sz="2400" spc="-5" dirty="0">
                <a:cs typeface="Arial"/>
              </a:rPr>
              <a:t>t</a:t>
            </a:r>
            <a:r>
              <a:rPr lang="en-US" sz="2400" dirty="0">
                <a:cs typeface="Arial"/>
              </a:rPr>
              <a:t>o </a:t>
            </a:r>
            <a:r>
              <a:rPr lang="en-US" sz="2400" spc="-5" dirty="0">
                <a:cs typeface="Arial"/>
              </a:rPr>
              <a:t>t</a:t>
            </a:r>
            <a:r>
              <a:rPr lang="en-US" sz="2400" spc="-10" dirty="0">
                <a:cs typeface="Arial"/>
              </a:rPr>
              <a:t>h</a:t>
            </a:r>
            <a:r>
              <a:rPr lang="en-US" sz="2400" dirty="0">
                <a:cs typeface="Arial"/>
              </a:rPr>
              <a:t>e</a:t>
            </a:r>
            <a:r>
              <a:rPr lang="en-US" sz="2400" spc="-25" dirty="0">
                <a:cs typeface="Arial"/>
              </a:rPr>
              <a:t> </a:t>
            </a:r>
            <a:r>
              <a:rPr lang="en-US" sz="2400" dirty="0">
                <a:cs typeface="Arial"/>
              </a:rPr>
              <a:t>r</a:t>
            </a:r>
            <a:r>
              <a:rPr lang="en-US" sz="2400" spc="-10" dirty="0">
                <a:cs typeface="Arial"/>
              </a:rPr>
              <a:t>a</a:t>
            </a:r>
            <a:r>
              <a:rPr lang="en-US" sz="2400" spc="5" dirty="0">
                <a:cs typeface="Arial"/>
              </a:rPr>
              <a:t>s</a:t>
            </a:r>
            <a:r>
              <a:rPr lang="en-US" sz="2400" spc="-5" dirty="0">
                <a:cs typeface="Arial"/>
              </a:rPr>
              <a:t>t</a:t>
            </a:r>
            <a:r>
              <a:rPr lang="en-US" sz="2400" spc="-10" dirty="0">
                <a:cs typeface="Arial"/>
              </a:rPr>
              <a:t>e</a:t>
            </a:r>
            <a:r>
              <a:rPr lang="en-US" sz="2400" dirty="0">
                <a:cs typeface="Arial"/>
              </a:rPr>
              <a:t>r</a:t>
            </a:r>
            <a:r>
              <a:rPr lang="en-US" sz="2400" spc="-25" dirty="0">
                <a:cs typeface="Arial"/>
              </a:rPr>
              <a:t> </a:t>
            </a:r>
            <a:r>
              <a:rPr lang="en-US" sz="2400" dirty="0" smtClean="0">
                <a:cs typeface="Arial"/>
              </a:rPr>
              <a:t>r</a:t>
            </a:r>
            <a:r>
              <a:rPr lang="en-US" sz="2400" spc="-10" dirty="0" smtClean="0">
                <a:cs typeface="Arial"/>
              </a:rPr>
              <a:t>e</a:t>
            </a:r>
            <a:r>
              <a:rPr lang="en-US" sz="2400" spc="5" dirty="0" smtClean="0">
                <a:cs typeface="Arial"/>
              </a:rPr>
              <a:t>s</a:t>
            </a:r>
            <a:r>
              <a:rPr lang="en-US" sz="2400" spc="-10" dirty="0" smtClean="0">
                <a:cs typeface="Arial"/>
              </a:rPr>
              <a:t>o</a:t>
            </a:r>
            <a:r>
              <a:rPr lang="en-US" sz="2400" spc="-5" dirty="0" smtClean="0">
                <a:cs typeface="Arial"/>
              </a:rPr>
              <a:t>l</a:t>
            </a:r>
            <a:r>
              <a:rPr lang="en-US" sz="2400" spc="-10" dirty="0" smtClean="0">
                <a:cs typeface="Arial"/>
              </a:rPr>
              <a:t>u</a:t>
            </a:r>
            <a:r>
              <a:rPr lang="en-US" sz="2400" spc="-5" dirty="0" smtClean="0">
                <a:cs typeface="Arial"/>
              </a:rPr>
              <a:t>ti</a:t>
            </a:r>
            <a:r>
              <a:rPr lang="en-US" sz="2400" spc="-10" dirty="0" smtClean="0">
                <a:cs typeface="Arial"/>
              </a:rPr>
              <a:t>on</a:t>
            </a:r>
            <a:endParaRPr lang="en-US" sz="2400" dirty="0">
              <a:cs typeface="Arial"/>
            </a:endParaRPr>
          </a:p>
        </p:txBody>
      </p:sp>
      <p:pic>
        <p:nvPicPr>
          <p:cNvPr id="4098" name="Picture 2" descr="https://www.ngdc.noaa.gov/mgg/image/sedthick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704" y="1781573"/>
            <a:ext cx="4816851" cy="446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5ECD-8A23-48AB-9140-636362B327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4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9214" y="373888"/>
            <a:ext cx="7484109" cy="61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5235"/>
              </a:lnSpc>
            </a:pPr>
            <a:r>
              <a:rPr sz="4000" dirty="0">
                <a:solidFill>
                  <a:schemeClr val="tx2"/>
                </a:solidFill>
                <a:latin typeface="Arial"/>
                <a:cs typeface="Arial"/>
              </a:rPr>
              <a:t>Disadvantages</a:t>
            </a:r>
            <a:r>
              <a:rPr sz="4000" spc="-3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chemeClr val="tx2"/>
                </a:solidFill>
                <a:latin typeface="Arial"/>
                <a:cs typeface="Arial"/>
              </a:rPr>
              <a:t>of</a:t>
            </a:r>
            <a:r>
              <a:rPr sz="4000" spc="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chemeClr val="tx2"/>
                </a:solidFill>
                <a:latin typeface="Arial"/>
                <a:cs typeface="Arial"/>
              </a:rPr>
              <a:t>Raster</a:t>
            </a:r>
            <a:r>
              <a:rPr sz="4000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chemeClr val="tx2"/>
                </a:solidFill>
                <a:latin typeface="Arial"/>
                <a:cs typeface="Arial"/>
              </a:rPr>
              <a:t>Data</a:t>
            </a:r>
          </a:p>
        </p:txBody>
      </p:sp>
      <p:sp>
        <p:nvSpPr>
          <p:cNvPr id="3" name="object 3"/>
          <p:cNvSpPr/>
          <p:nvPr/>
        </p:nvSpPr>
        <p:spPr>
          <a:xfrm>
            <a:off x="5029200" y="1752600"/>
            <a:ext cx="3809999" cy="4267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648200" cy="3892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475" indent="-343535">
              <a:lnSpc>
                <a:spcPct val="100000"/>
              </a:lnSpc>
              <a:buFont typeface="Arial"/>
              <a:buChar char="•"/>
              <a:tabLst>
                <a:tab pos="371475" algn="l"/>
              </a:tabLst>
            </a:pPr>
            <a:endParaRPr dirty="0"/>
          </a:p>
          <a:p>
            <a:pPr marL="371475" marR="344805" indent="-343535">
              <a:lnSpc>
                <a:spcPct val="110000"/>
              </a:lnSpc>
              <a:spcBef>
                <a:spcPts val="445"/>
              </a:spcBef>
              <a:buFont typeface="Arial"/>
              <a:buChar char="•"/>
              <a:tabLst>
                <a:tab pos="371475" algn="l"/>
              </a:tabLst>
            </a:pPr>
            <a:r>
              <a:rPr dirty="0"/>
              <a:t>D</a:t>
            </a:r>
            <a:r>
              <a:rPr spc="-10" dirty="0"/>
              <a:t>oe</a:t>
            </a:r>
            <a:r>
              <a:rPr spc="5" dirty="0"/>
              <a:t>s</a:t>
            </a:r>
            <a:r>
              <a:rPr spc="-10" dirty="0"/>
              <a:t>n</a:t>
            </a:r>
            <a:r>
              <a:rPr spc="-5" dirty="0"/>
              <a:t>’</a:t>
            </a:r>
            <a:r>
              <a:rPr dirty="0"/>
              <a:t>t</a:t>
            </a:r>
            <a:r>
              <a:rPr spc="-30" dirty="0"/>
              <a:t> </a:t>
            </a:r>
            <a:r>
              <a:rPr spc="-5" dirty="0"/>
              <a:t>l</a:t>
            </a:r>
            <a:r>
              <a:rPr spc="-10" dirty="0"/>
              <a:t>oo</a:t>
            </a:r>
            <a:r>
              <a:rPr dirty="0"/>
              <a:t>k </a:t>
            </a:r>
            <a:r>
              <a:rPr spc="5" dirty="0"/>
              <a:t>s</a:t>
            </a:r>
            <a:r>
              <a:rPr dirty="0"/>
              <a:t>o</a:t>
            </a:r>
            <a:r>
              <a:rPr spc="-25" dirty="0"/>
              <a:t> </a:t>
            </a:r>
            <a:r>
              <a:rPr spc="-10" dirty="0"/>
              <a:t>goo</a:t>
            </a:r>
            <a:r>
              <a:rPr dirty="0"/>
              <a:t>d</a:t>
            </a:r>
            <a:r>
              <a:rPr spc="-25" dirty="0"/>
              <a:t> </a:t>
            </a:r>
            <a:r>
              <a:rPr spc="-10" dirty="0"/>
              <a:t>o</a:t>
            </a:r>
            <a:r>
              <a:rPr dirty="0"/>
              <a:t>n</a:t>
            </a:r>
            <a:r>
              <a:rPr spc="-10" dirty="0"/>
              <a:t> </a:t>
            </a:r>
            <a:r>
              <a:rPr dirty="0"/>
              <a:t>a</a:t>
            </a:r>
            <a:r>
              <a:rPr spc="-10" dirty="0"/>
              <a:t> ma</a:t>
            </a:r>
            <a:r>
              <a:rPr dirty="0"/>
              <a:t>p</a:t>
            </a:r>
            <a:r>
              <a:rPr spc="-10" dirty="0"/>
              <a:t> </a:t>
            </a:r>
            <a:r>
              <a:rPr spc="-5" dirty="0"/>
              <a:t>i</a:t>
            </a:r>
            <a:r>
              <a:rPr dirty="0"/>
              <a:t>f</a:t>
            </a:r>
            <a:r>
              <a:rPr spc="-10" dirty="0"/>
              <a:t> </a:t>
            </a:r>
            <a:r>
              <a:rPr spc="5" dirty="0"/>
              <a:t>y</a:t>
            </a:r>
            <a:r>
              <a:rPr spc="-10" dirty="0"/>
              <a:t>o</a:t>
            </a:r>
            <a:r>
              <a:rPr dirty="0"/>
              <a:t>u</a:t>
            </a:r>
            <a:r>
              <a:rPr spc="-25" dirty="0"/>
              <a:t> </a:t>
            </a:r>
            <a:r>
              <a:rPr spc="-5" dirty="0"/>
              <a:t>t</a:t>
            </a:r>
            <a:r>
              <a:rPr dirty="0"/>
              <a:t>ry</a:t>
            </a:r>
            <a:r>
              <a:rPr spc="-10" dirty="0"/>
              <a:t> </a:t>
            </a:r>
            <a:r>
              <a:rPr spc="-5" dirty="0"/>
              <a:t>t</a:t>
            </a:r>
            <a:r>
              <a:rPr dirty="0"/>
              <a:t>o </a:t>
            </a:r>
            <a:r>
              <a:rPr spc="5" dirty="0"/>
              <a:t>z</a:t>
            </a:r>
            <a:r>
              <a:rPr spc="-10" dirty="0"/>
              <a:t>oo</a:t>
            </a:r>
            <a:r>
              <a:rPr dirty="0"/>
              <a:t>m</a:t>
            </a:r>
            <a:r>
              <a:rPr spc="-35" dirty="0"/>
              <a:t> </a:t>
            </a:r>
            <a:r>
              <a:rPr spc="-5" dirty="0"/>
              <a:t>i</a:t>
            </a:r>
            <a:r>
              <a:rPr dirty="0"/>
              <a:t>n</a:t>
            </a:r>
            <a:r>
              <a:rPr spc="-10" dirty="0"/>
              <a:t> </a:t>
            </a:r>
            <a:r>
              <a:rPr spc="5" dirty="0"/>
              <a:t>c</a:t>
            </a:r>
            <a:r>
              <a:rPr spc="-5" dirty="0"/>
              <a:t>l</a:t>
            </a:r>
            <a:r>
              <a:rPr spc="-10" dirty="0"/>
              <a:t>o</a:t>
            </a:r>
            <a:r>
              <a:rPr spc="5" dirty="0"/>
              <a:t>s</a:t>
            </a:r>
            <a:r>
              <a:rPr dirty="0"/>
              <a:t>e</a:t>
            </a:r>
            <a:r>
              <a:rPr spc="-25" dirty="0"/>
              <a:t> </a:t>
            </a:r>
            <a:r>
              <a:rPr spc="-5" dirty="0"/>
              <a:t>t</a:t>
            </a:r>
            <a:r>
              <a:rPr dirty="0"/>
              <a:t>o</a:t>
            </a:r>
            <a:r>
              <a:rPr spc="-10" dirty="0"/>
              <a:t> </a:t>
            </a:r>
            <a:r>
              <a:rPr spc="-5" dirty="0"/>
              <a:t>t</a:t>
            </a:r>
            <a:r>
              <a:rPr spc="-10" dirty="0"/>
              <a:t>h</a:t>
            </a:r>
            <a:r>
              <a:rPr dirty="0"/>
              <a:t>e</a:t>
            </a:r>
            <a:r>
              <a:rPr spc="-10" dirty="0"/>
              <a:t> </a:t>
            </a:r>
            <a:r>
              <a:rPr dirty="0"/>
              <a:t>r</a:t>
            </a:r>
            <a:r>
              <a:rPr spc="-10" dirty="0"/>
              <a:t>a</a:t>
            </a:r>
            <a:r>
              <a:rPr spc="5" dirty="0"/>
              <a:t>s</a:t>
            </a:r>
            <a:r>
              <a:rPr spc="-5" dirty="0"/>
              <a:t>t</a:t>
            </a:r>
            <a:r>
              <a:rPr spc="-10" dirty="0"/>
              <a:t>e</a:t>
            </a:r>
            <a:r>
              <a:rPr dirty="0"/>
              <a:t>r</a:t>
            </a:r>
            <a:r>
              <a:rPr spc="-25" dirty="0"/>
              <a:t> </a:t>
            </a:r>
            <a:r>
              <a:rPr dirty="0" smtClean="0"/>
              <a:t>r</a:t>
            </a:r>
            <a:r>
              <a:rPr spc="-10" dirty="0" smtClean="0"/>
              <a:t>e</a:t>
            </a:r>
            <a:r>
              <a:rPr spc="5" dirty="0" smtClean="0"/>
              <a:t>s</a:t>
            </a:r>
            <a:r>
              <a:rPr spc="-10" dirty="0" smtClean="0"/>
              <a:t>o</a:t>
            </a:r>
            <a:r>
              <a:rPr spc="-5" dirty="0" smtClean="0"/>
              <a:t>l</a:t>
            </a:r>
            <a:r>
              <a:rPr spc="-10" dirty="0" smtClean="0"/>
              <a:t>u</a:t>
            </a:r>
            <a:r>
              <a:rPr spc="-5" dirty="0" smtClean="0"/>
              <a:t>ti</a:t>
            </a:r>
            <a:r>
              <a:rPr spc="-10" dirty="0" smtClean="0"/>
              <a:t>on</a:t>
            </a:r>
            <a:endParaRPr lang="en-US" spc="-10" dirty="0" smtClean="0"/>
          </a:p>
          <a:p>
            <a:pPr marL="371475" marR="344805" indent="-343535">
              <a:lnSpc>
                <a:spcPct val="110000"/>
              </a:lnSpc>
              <a:spcBef>
                <a:spcPts val="445"/>
              </a:spcBef>
              <a:buFont typeface="Arial"/>
              <a:buChar char="•"/>
              <a:tabLst>
                <a:tab pos="371475" algn="l"/>
              </a:tabLst>
            </a:pPr>
            <a:endParaRPr lang="en-US" spc="-10" dirty="0" smtClean="0"/>
          </a:p>
          <a:p>
            <a:pPr marL="371475" marR="344805" indent="-343535">
              <a:lnSpc>
                <a:spcPct val="110000"/>
              </a:lnSpc>
              <a:spcBef>
                <a:spcPts val="445"/>
              </a:spcBef>
              <a:buFont typeface="Arial"/>
              <a:buChar char="•"/>
              <a:tabLst>
                <a:tab pos="371475" algn="l"/>
              </a:tabLst>
            </a:pPr>
            <a:r>
              <a:rPr lang="en-US" dirty="0"/>
              <a:t>C</a:t>
            </a:r>
            <a:r>
              <a:rPr lang="en-US" spc="-10" dirty="0"/>
              <a:t>oa</a:t>
            </a:r>
            <a:r>
              <a:rPr lang="en-US" dirty="0"/>
              <a:t>r</a:t>
            </a:r>
            <a:r>
              <a:rPr lang="en-US" spc="5" dirty="0"/>
              <a:t>s</a:t>
            </a:r>
            <a:r>
              <a:rPr lang="en-US" dirty="0"/>
              <a:t>e</a:t>
            </a:r>
            <a:r>
              <a:rPr lang="en-US" spc="-45" dirty="0"/>
              <a:t> </a:t>
            </a:r>
            <a:r>
              <a:rPr lang="en-US" dirty="0"/>
              <a:t>r</a:t>
            </a:r>
            <a:r>
              <a:rPr lang="en-US" spc="-10" dirty="0"/>
              <a:t>e</a:t>
            </a:r>
            <a:r>
              <a:rPr lang="en-US" spc="5" dirty="0"/>
              <a:t>s</a:t>
            </a:r>
            <a:r>
              <a:rPr lang="en-US" spc="-10" dirty="0"/>
              <a:t>o</a:t>
            </a:r>
            <a:r>
              <a:rPr lang="en-US" spc="-5" dirty="0"/>
              <a:t>l</a:t>
            </a:r>
            <a:r>
              <a:rPr lang="en-US" spc="-10" dirty="0"/>
              <a:t>u</a:t>
            </a:r>
            <a:r>
              <a:rPr lang="en-US" spc="-5" dirty="0"/>
              <a:t>ti</a:t>
            </a:r>
            <a:r>
              <a:rPr lang="en-US" spc="-10" dirty="0"/>
              <a:t>o</a:t>
            </a:r>
            <a:r>
              <a:rPr lang="en-US" dirty="0"/>
              <a:t>n</a:t>
            </a:r>
            <a:r>
              <a:rPr lang="en-US" spc="-25" dirty="0"/>
              <a:t> </a:t>
            </a:r>
            <a:r>
              <a:rPr lang="en-US" dirty="0"/>
              <a:t>r</a:t>
            </a:r>
            <a:r>
              <a:rPr lang="en-US" spc="-10" dirty="0"/>
              <a:t>a</a:t>
            </a:r>
            <a:r>
              <a:rPr lang="en-US" spc="5" dirty="0"/>
              <a:t>s</a:t>
            </a:r>
            <a:r>
              <a:rPr lang="en-US" spc="-5" dirty="0"/>
              <a:t>t</a:t>
            </a:r>
            <a:r>
              <a:rPr lang="en-US" spc="-10" dirty="0"/>
              <a:t>e</a:t>
            </a:r>
            <a:r>
              <a:rPr lang="en-US" dirty="0"/>
              <a:t>r</a:t>
            </a:r>
            <a:r>
              <a:rPr lang="en-US" spc="-15" dirty="0"/>
              <a:t> </a:t>
            </a:r>
            <a:r>
              <a:rPr lang="en-US" spc="-10" dirty="0"/>
              <a:t>da</a:t>
            </a:r>
            <a:r>
              <a:rPr lang="en-US" spc="-5" dirty="0"/>
              <a:t>t</a:t>
            </a:r>
            <a:r>
              <a:rPr lang="en-US" dirty="0"/>
              <a:t>a</a:t>
            </a:r>
            <a:r>
              <a:rPr lang="en-US" spc="-25" dirty="0"/>
              <a:t> </a:t>
            </a:r>
            <a:r>
              <a:rPr lang="en-US" spc="-10" dirty="0"/>
              <a:t>don</a:t>
            </a:r>
            <a:r>
              <a:rPr lang="en-US" spc="-5" dirty="0"/>
              <a:t>’</a:t>
            </a:r>
            <a:r>
              <a:rPr lang="en-US" dirty="0"/>
              <a:t>t</a:t>
            </a:r>
            <a:r>
              <a:rPr lang="en-US" spc="-10" dirty="0"/>
              <a:t> </a:t>
            </a:r>
            <a:r>
              <a:rPr lang="en-US" spc="-5" dirty="0"/>
              <a:t>t</a:t>
            </a:r>
            <a:r>
              <a:rPr lang="en-US" dirty="0"/>
              <a:t>r</a:t>
            </a:r>
            <a:r>
              <a:rPr lang="en-US" spc="-10" dirty="0"/>
              <a:t>an</a:t>
            </a:r>
            <a:r>
              <a:rPr lang="en-US" spc="5" dirty="0"/>
              <a:t>s</a:t>
            </a:r>
            <a:r>
              <a:rPr lang="en-US" spc="-5" dirty="0"/>
              <a:t>l</a:t>
            </a:r>
            <a:r>
              <a:rPr lang="en-US" spc="-10" dirty="0"/>
              <a:t>a</a:t>
            </a:r>
            <a:r>
              <a:rPr lang="en-US" spc="-5" dirty="0"/>
              <a:t>t</a:t>
            </a:r>
            <a:r>
              <a:rPr lang="en-US" dirty="0"/>
              <a:t>e w</a:t>
            </a:r>
            <a:r>
              <a:rPr lang="en-US" spc="-10" dirty="0"/>
              <a:t>e</a:t>
            </a:r>
            <a:r>
              <a:rPr lang="en-US" spc="-5" dirty="0"/>
              <a:t>l</a:t>
            </a:r>
            <a:r>
              <a:rPr lang="en-US" dirty="0"/>
              <a:t>l</a:t>
            </a:r>
            <a:r>
              <a:rPr lang="en-US" spc="-20" dirty="0"/>
              <a:t> </a:t>
            </a:r>
            <a:r>
              <a:rPr lang="en-US" spc="-5" dirty="0"/>
              <a:t>t</a:t>
            </a:r>
            <a:r>
              <a:rPr lang="en-US" dirty="0"/>
              <a:t>o</a:t>
            </a:r>
            <a:r>
              <a:rPr lang="en-US" spc="-10" dirty="0"/>
              <a:t> </a:t>
            </a:r>
            <a:r>
              <a:rPr lang="en-US" spc="-5" dirty="0"/>
              <a:t>fi</a:t>
            </a:r>
            <a:r>
              <a:rPr lang="en-US" spc="-10" dirty="0"/>
              <a:t>ne</a:t>
            </a:r>
            <a:r>
              <a:rPr lang="en-US" dirty="0"/>
              <a:t>r</a:t>
            </a:r>
            <a:r>
              <a:rPr lang="en-US" spc="-5" dirty="0"/>
              <a:t> </a:t>
            </a:r>
            <a:r>
              <a:rPr lang="en-US" dirty="0"/>
              <a:t>r</a:t>
            </a:r>
            <a:r>
              <a:rPr lang="en-US" spc="-10" dirty="0"/>
              <a:t>e</a:t>
            </a:r>
            <a:r>
              <a:rPr lang="en-US" spc="5" dirty="0"/>
              <a:t>s</a:t>
            </a:r>
            <a:r>
              <a:rPr lang="en-US" spc="-10" dirty="0"/>
              <a:t>o</a:t>
            </a:r>
            <a:r>
              <a:rPr lang="en-US" spc="-5" dirty="0"/>
              <a:t>l</a:t>
            </a:r>
            <a:r>
              <a:rPr lang="en-US" spc="-10" dirty="0"/>
              <a:t>u</a:t>
            </a:r>
            <a:r>
              <a:rPr lang="en-US" spc="-5" dirty="0"/>
              <a:t>ti</a:t>
            </a:r>
            <a:r>
              <a:rPr lang="en-US" spc="-10" dirty="0"/>
              <a:t>ons</a:t>
            </a:r>
          </a:p>
          <a:p>
            <a:pPr marL="371475" marR="344805" indent="-343535">
              <a:lnSpc>
                <a:spcPct val="110000"/>
              </a:lnSpc>
              <a:spcBef>
                <a:spcPts val="445"/>
              </a:spcBef>
              <a:buFont typeface="Arial"/>
              <a:buChar char="•"/>
              <a:tabLst>
                <a:tab pos="371475" algn="l"/>
              </a:tabLst>
            </a:pPr>
            <a:endParaRPr sz="2800" spc="-1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5ECD-8A23-48AB-9140-636362B327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2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8115">
              <a:lnSpc>
                <a:spcPts val="5235"/>
              </a:lnSpc>
            </a:pPr>
            <a:r>
              <a:rPr spc="-245" dirty="0"/>
              <a:t>T</a:t>
            </a:r>
            <a:r>
              <a:rPr dirty="0"/>
              <a:t>ypes</a:t>
            </a:r>
            <a:r>
              <a:rPr spc="-25" dirty="0"/>
              <a:t> </a:t>
            </a:r>
            <a:r>
              <a:rPr dirty="0"/>
              <a:t>of Raster</a:t>
            </a:r>
            <a:r>
              <a:rPr spc="-20" dirty="0"/>
              <a:t> </a:t>
            </a:r>
            <a:r>
              <a:rPr dirty="0"/>
              <a:t>Data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8640" y="2675240"/>
            <a:ext cx="4532630" cy="24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C</a:t>
            </a:r>
            <a:r>
              <a:rPr sz="3200" spc="-10" dirty="0">
                <a:latin typeface="Arial"/>
                <a:cs typeface="Arial"/>
              </a:rPr>
              <a:t>on</a:t>
            </a:r>
            <a:r>
              <a:rPr sz="3200" spc="-5" dirty="0">
                <a:latin typeface="Arial"/>
                <a:cs typeface="Arial"/>
              </a:rPr>
              <a:t>ti</a:t>
            </a:r>
            <a:r>
              <a:rPr sz="3200" spc="-10" dirty="0">
                <a:latin typeface="Arial"/>
                <a:cs typeface="Arial"/>
              </a:rPr>
              <a:t>nuous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 dirty="0"/>
          </a:p>
          <a:p>
            <a:pPr marL="756285" indent="-287020">
              <a:lnSpc>
                <a:spcPct val="100000"/>
              </a:lnSpc>
              <a:buFont typeface="Wingdings"/>
              <a:buChar char=""/>
              <a:tabLst>
                <a:tab pos="756285" algn="l"/>
              </a:tabLst>
            </a:pPr>
            <a:r>
              <a:rPr sz="2800" spc="-30" dirty="0">
                <a:latin typeface="Arial"/>
                <a:cs typeface="Arial"/>
              </a:rPr>
              <a:t>F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oa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po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teger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1"/>
              </a:spcBef>
              <a:buFont typeface="Wingdings"/>
              <a:buChar char=""/>
            </a:pPr>
            <a:endParaRPr sz="650" dirty="0"/>
          </a:p>
          <a:p>
            <a:pPr marL="756285" marR="82550" indent="-287020">
              <a:lnSpc>
                <a:spcPct val="100000"/>
              </a:lnSpc>
              <a:buFont typeface="Wingdings"/>
              <a:buChar char=""/>
              <a:tabLst>
                <a:tab pos="756285" algn="l"/>
              </a:tabLst>
            </a:pPr>
            <a:r>
              <a:rPr sz="2800" spc="-3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xa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les: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340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opograph</a:t>
            </a:r>
            <a:r>
              <a:rPr sz="2800" spc="-215" dirty="0">
                <a:latin typeface="Arial"/>
                <a:cs typeface="Arial"/>
              </a:rPr>
              <a:t>y</a:t>
            </a:r>
            <a:r>
              <a:rPr sz="2800" spc="-10" dirty="0">
                <a:latin typeface="Arial"/>
                <a:cs typeface="Arial"/>
              </a:rPr>
              <a:t>, sat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llite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im</a:t>
            </a:r>
            <a:r>
              <a:rPr sz="2800" spc="-10" dirty="0">
                <a:latin typeface="Arial"/>
                <a:cs typeface="Arial"/>
              </a:rPr>
              <a:t>ager</a:t>
            </a:r>
            <a:r>
              <a:rPr sz="2800" spc="-215" dirty="0">
                <a:latin typeface="Arial"/>
                <a:cs typeface="Arial"/>
              </a:rPr>
              <a:t>y</a:t>
            </a:r>
            <a:r>
              <a:rPr sz="2800" spc="-10" dirty="0">
                <a:latin typeface="Arial"/>
                <a:cs typeface="Arial"/>
              </a:rPr>
              <a:t>, 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istanc</a:t>
            </a:r>
            <a:r>
              <a:rPr sz="2800" spc="-20" dirty="0">
                <a:latin typeface="Arial"/>
                <a:cs typeface="Arial"/>
              </a:rPr>
              <a:t>e </a:t>
            </a:r>
            <a:r>
              <a:rPr sz="2800" spc="-10" dirty="0">
                <a:latin typeface="Arial"/>
                <a:cs typeface="Arial"/>
              </a:rPr>
              <a:t>grids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0"/>
              </a:spcBef>
            </a:pPr>
            <a:endParaRPr sz="750" dirty="0"/>
          </a:p>
        </p:txBody>
      </p:sp>
      <p:sp>
        <p:nvSpPr>
          <p:cNvPr id="4" name="object 4"/>
          <p:cNvSpPr/>
          <p:nvPr/>
        </p:nvSpPr>
        <p:spPr>
          <a:xfrm>
            <a:off x="5486400" y="1676400"/>
            <a:ext cx="34290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5ECD-8A23-48AB-9140-636362B327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4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720250"/>
            <a:ext cx="8229600" cy="61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8115">
              <a:lnSpc>
                <a:spcPts val="5235"/>
              </a:lnSpc>
            </a:pPr>
            <a:r>
              <a:rPr spc="-245" dirty="0"/>
              <a:t>T</a:t>
            </a:r>
            <a:r>
              <a:rPr dirty="0"/>
              <a:t>ypes</a:t>
            </a:r>
            <a:r>
              <a:rPr spc="-25" dirty="0"/>
              <a:t> </a:t>
            </a:r>
            <a:r>
              <a:rPr dirty="0"/>
              <a:t>of Raster</a:t>
            </a:r>
            <a:r>
              <a:rPr spc="-20" dirty="0"/>
              <a:t> </a:t>
            </a:r>
            <a:r>
              <a:rPr dirty="0"/>
              <a:t>Data</a:t>
            </a:r>
          </a:p>
        </p:txBody>
      </p:sp>
      <p:sp>
        <p:nvSpPr>
          <p:cNvPr id="4" name="object 4"/>
          <p:cNvSpPr/>
          <p:nvPr/>
        </p:nvSpPr>
        <p:spPr>
          <a:xfrm>
            <a:off x="5562600" y="1676400"/>
            <a:ext cx="34290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3"/>
          <p:cNvSpPr txBox="1"/>
          <p:nvPr/>
        </p:nvSpPr>
        <p:spPr>
          <a:xfrm>
            <a:off x="535940" y="1634235"/>
            <a:ext cx="4532630" cy="4793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0"/>
              </a:lnSpc>
              <a:spcBef>
                <a:spcPts val="37"/>
              </a:spcBef>
            </a:pPr>
            <a:endParaRPr sz="650" dirty="0"/>
          </a:p>
          <a:p>
            <a:pPr>
              <a:lnSpc>
                <a:spcPts val="750"/>
              </a:lnSpc>
              <a:spcBef>
                <a:spcPts val="0"/>
              </a:spcBef>
            </a:pPr>
            <a:endParaRPr sz="750" dirty="0"/>
          </a:p>
          <a:p>
            <a:pPr marL="127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D</a:t>
            </a:r>
            <a:r>
              <a:rPr sz="3200" spc="-5" dirty="0" smtClean="0">
                <a:latin typeface="Arial"/>
                <a:cs typeface="Arial"/>
              </a:rPr>
              <a:t>i</a:t>
            </a:r>
            <a:r>
              <a:rPr sz="3200" spc="5" dirty="0" smtClean="0">
                <a:latin typeface="Arial"/>
                <a:cs typeface="Arial"/>
              </a:rPr>
              <a:t>sc</a:t>
            </a:r>
            <a:r>
              <a:rPr sz="3200" dirty="0" smtClean="0">
                <a:latin typeface="Arial"/>
                <a:cs typeface="Arial"/>
              </a:rPr>
              <a:t>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-5" dirty="0" smtClean="0">
                <a:latin typeface="Arial"/>
                <a:cs typeface="Arial"/>
              </a:rPr>
              <a:t>te</a:t>
            </a:r>
            <a:r>
              <a:rPr lang="en-US" sz="3200" spc="-5" dirty="0" smtClean="0">
                <a:latin typeface="Arial"/>
                <a:cs typeface="Arial"/>
              </a:rPr>
              <a:t> or Thematic</a:t>
            </a:r>
          </a:p>
          <a:p>
            <a:pPr marL="756285" indent="-287020">
              <a:lnSpc>
                <a:spcPct val="100000"/>
              </a:lnSpc>
              <a:buFont typeface="Wingdings"/>
              <a:buChar char=""/>
              <a:tabLst>
                <a:tab pos="756285" algn="l"/>
              </a:tabLst>
            </a:pPr>
            <a:r>
              <a:rPr lang="en-US" sz="3200" spc="-30" dirty="0" smtClean="0">
                <a:cs typeface="Arial"/>
              </a:rPr>
              <a:t>C</a:t>
            </a:r>
            <a:r>
              <a:rPr lang="en-US" sz="3200" spc="-15" dirty="0" smtClean="0">
                <a:cs typeface="Arial"/>
              </a:rPr>
              <a:t>ould</a:t>
            </a:r>
            <a:r>
              <a:rPr lang="en-US" sz="3200" spc="5" dirty="0" smtClean="0">
                <a:cs typeface="Arial"/>
              </a:rPr>
              <a:t> </a:t>
            </a:r>
            <a:r>
              <a:rPr lang="en-US" sz="3200" spc="-15" dirty="0" smtClean="0">
                <a:cs typeface="Arial"/>
              </a:rPr>
              <a:t>b</a:t>
            </a:r>
            <a:r>
              <a:rPr lang="en-US" sz="3200" spc="-20" dirty="0" smtClean="0">
                <a:cs typeface="Arial"/>
              </a:rPr>
              <a:t>e</a:t>
            </a:r>
            <a:r>
              <a:rPr lang="en-US" sz="3200" spc="5" dirty="0" smtClean="0">
                <a:cs typeface="Arial"/>
              </a:rPr>
              <a:t> </a:t>
            </a:r>
            <a:r>
              <a:rPr lang="en-US" sz="3200" spc="-15" dirty="0" smtClean="0">
                <a:cs typeface="Arial"/>
              </a:rPr>
              <a:t>b</a:t>
            </a:r>
            <a:r>
              <a:rPr lang="en-US" sz="3200" spc="-10" dirty="0" smtClean="0">
                <a:cs typeface="Arial"/>
              </a:rPr>
              <a:t>inar</a:t>
            </a:r>
            <a:r>
              <a:rPr lang="en-US" sz="3200" spc="-15" dirty="0" smtClean="0">
                <a:cs typeface="Arial"/>
              </a:rPr>
              <a:t>y</a:t>
            </a:r>
            <a:r>
              <a:rPr lang="en-US" sz="3200" spc="5" dirty="0" smtClean="0">
                <a:cs typeface="Arial"/>
              </a:rPr>
              <a:t> </a:t>
            </a:r>
            <a:r>
              <a:rPr lang="en-US" sz="3200" spc="-10" dirty="0" smtClean="0">
                <a:cs typeface="Arial"/>
              </a:rPr>
              <a:t>(1,0)</a:t>
            </a:r>
            <a:endParaRPr lang="en-US" sz="3200" dirty="0" smtClean="0">
              <a:cs typeface="Arial"/>
            </a:endParaRPr>
          </a:p>
          <a:p>
            <a:pPr>
              <a:lnSpc>
                <a:spcPts val="650"/>
              </a:lnSpc>
              <a:spcBef>
                <a:spcPts val="21"/>
              </a:spcBef>
              <a:buFont typeface="Wingdings"/>
              <a:buChar char=""/>
            </a:pPr>
            <a:endParaRPr lang="en-US" sz="3200" dirty="0" smtClean="0"/>
          </a:p>
          <a:p>
            <a:pPr marL="756285" marR="6350" indent="-287020">
              <a:lnSpc>
                <a:spcPct val="100000"/>
              </a:lnSpc>
              <a:buFont typeface="Wingdings"/>
              <a:buChar char=""/>
              <a:tabLst>
                <a:tab pos="756285" algn="l"/>
              </a:tabLst>
            </a:pPr>
            <a:r>
              <a:rPr lang="en-US" sz="3200" spc="-30" dirty="0" smtClean="0">
                <a:cs typeface="Arial"/>
              </a:rPr>
              <a:t>C</a:t>
            </a:r>
            <a:r>
              <a:rPr lang="en-US" sz="3200" spc="-15" dirty="0" smtClean="0">
                <a:cs typeface="Arial"/>
              </a:rPr>
              <a:t>ould</a:t>
            </a:r>
            <a:r>
              <a:rPr lang="en-US" sz="3200" spc="5" dirty="0" smtClean="0">
                <a:cs typeface="Arial"/>
              </a:rPr>
              <a:t> </a:t>
            </a:r>
            <a:r>
              <a:rPr lang="en-US" sz="3200" spc="-15" dirty="0" smtClean="0">
                <a:cs typeface="Arial"/>
              </a:rPr>
              <a:t>b</a:t>
            </a:r>
            <a:r>
              <a:rPr lang="en-US" sz="3200" spc="-20" dirty="0" smtClean="0">
                <a:cs typeface="Arial"/>
              </a:rPr>
              <a:t>e</a:t>
            </a:r>
            <a:r>
              <a:rPr lang="en-US" sz="3200" spc="5" dirty="0" smtClean="0">
                <a:cs typeface="Arial"/>
              </a:rPr>
              <a:t> </a:t>
            </a:r>
            <a:r>
              <a:rPr lang="en-US" sz="3200" spc="-10" dirty="0" smtClean="0">
                <a:cs typeface="Arial"/>
              </a:rPr>
              <a:t>limit</a:t>
            </a:r>
            <a:r>
              <a:rPr lang="en-US" sz="3200" spc="-15" dirty="0" smtClean="0">
                <a:cs typeface="Arial"/>
              </a:rPr>
              <a:t>e</a:t>
            </a:r>
            <a:r>
              <a:rPr lang="en-US" sz="3200" spc="-20" dirty="0" smtClean="0">
                <a:cs typeface="Arial"/>
              </a:rPr>
              <a:t>d</a:t>
            </a:r>
            <a:r>
              <a:rPr lang="en-US" sz="3200" spc="15" dirty="0" smtClean="0">
                <a:cs typeface="Arial"/>
              </a:rPr>
              <a:t> </a:t>
            </a:r>
            <a:r>
              <a:rPr lang="en-US" sz="3200" spc="-15" dirty="0" smtClean="0">
                <a:cs typeface="Arial"/>
              </a:rPr>
              <a:t>nu</a:t>
            </a:r>
            <a:r>
              <a:rPr lang="en-US" sz="3200" spc="-25" dirty="0" smtClean="0">
                <a:cs typeface="Arial"/>
              </a:rPr>
              <a:t>m</a:t>
            </a:r>
            <a:r>
              <a:rPr lang="en-US" sz="3200" spc="-10" dirty="0" smtClean="0">
                <a:cs typeface="Arial"/>
              </a:rPr>
              <a:t>ber of</a:t>
            </a:r>
            <a:r>
              <a:rPr lang="en-US" sz="3200" spc="-25" dirty="0" smtClean="0">
                <a:cs typeface="Arial"/>
              </a:rPr>
              <a:t> </a:t>
            </a:r>
            <a:r>
              <a:rPr lang="en-US" sz="3200" spc="-15" dirty="0" smtClean="0">
                <a:cs typeface="Arial"/>
              </a:rPr>
              <a:t>un</a:t>
            </a:r>
            <a:r>
              <a:rPr lang="en-US" sz="3200" spc="-10" dirty="0" smtClean="0">
                <a:cs typeface="Arial"/>
              </a:rPr>
              <a:t>i</a:t>
            </a:r>
            <a:r>
              <a:rPr lang="en-US" sz="3200" spc="-15" dirty="0" smtClean="0">
                <a:cs typeface="Arial"/>
              </a:rPr>
              <a:t>qu</a:t>
            </a:r>
            <a:r>
              <a:rPr lang="en-US" sz="3200" spc="-20" dirty="0" smtClean="0">
                <a:cs typeface="Arial"/>
              </a:rPr>
              <a:t>e</a:t>
            </a:r>
            <a:r>
              <a:rPr lang="en-US" sz="3200" spc="15" dirty="0" smtClean="0">
                <a:cs typeface="Arial"/>
              </a:rPr>
              <a:t> </a:t>
            </a:r>
            <a:r>
              <a:rPr lang="en-US" sz="3200" spc="-10" dirty="0" smtClean="0">
                <a:cs typeface="Arial"/>
              </a:rPr>
              <a:t>values</a:t>
            </a:r>
            <a:endParaRPr lang="en-US" sz="3200" dirty="0" smtClean="0">
              <a:cs typeface="Arial"/>
            </a:endParaRPr>
          </a:p>
          <a:p>
            <a:pPr>
              <a:lnSpc>
                <a:spcPts val="650"/>
              </a:lnSpc>
              <a:spcBef>
                <a:spcPts val="21"/>
              </a:spcBef>
              <a:buFont typeface="Wingdings"/>
              <a:buChar char=""/>
            </a:pPr>
            <a:endParaRPr lang="en-US" sz="3200" dirty="0" smtClean="0"/>
          </a:p>
          <a:p>
            <a:pPr marL="756285" marR="186690" indent="-287020">
              <a:lnSpc>
                <a:spcPct val="100000"/>
              </a:lnSpc>
              <a:buFont typeface="Wingdings"/>
              <a:buChar char=""/>
              <a:tabLst>
                <a:tab pos="756285" algn="l"/>
              </a:tabLst>
            </a:pPr>
            <a:r>
              <a:rPr lang="en-US" sz="3200" spc="-30" dirty="0" smtClean="0">
                <a:cs typeface="Arial"/>
              </a:rPr>
              <a:t>E</a:t>
            </a:r>
            <a:r>
              <a:rPr lang="en-US" sz="3200" spc="-10" dirty="0" smtClean="0">
                <a:cs typeface="Arial"/>
              </a:rPr>
              <a:t>xa</a:t>
            </a:r>
            <a:r>
              <a:rPr lang="en-US" sz="3200" spc="-25" dirty="0" smtClean="0">
                <a:cs typeface="Arial"/>
              </a:rPr>
              <a:t>m</a:t>
            </a:r>
            <a:r>
              <a:rPr lang="en-US" sz="3200" spc="-15" dirty="0" smtClean="0">
                <a:cs typeface="Arial"/>
              </a:rPr>
              <a:t>p</a:t>
            </a:r>
            <a:r>
              <a:rPr lang="en-US" sz="3200" spc="-10" dirty="0" smtClean="0">
                <a:cs typeface="Arial"/>
              </a:rPr>
              <a:t>les: </a:t>
            </a:r>
            <a:r>
              <a:rPr lang="en-US" sz="3200" spc="-15" dirty="0" smtClean="0">
                <a:cs typeface="Arial"/>
              </a:rPr>
              <a:t>Lan</a:t>
            </a:r>
            <a:r>
              <a:rPr lang="en-US" sz="3200" spc="-20" dirty="0" smtClean="0">
                <a:cs typeface="Arial"/>
              </a:rPr>
              <a:t>d</a:t>
            </a:r>
            <a:r>
              <a:rPr lang="en-US" sz="3200" spc="15" dirty="0" smtClean="0">
                <a:cs typeface="Arial"/>
              </a:rPr>
              <a:t> </a:t>
            </a:r>
            <a:r>
              <a:rPr lang="en-US" sz="3200" spc="-10" dirty="0" smtClean="0">
                <a:cs typeface="Arial"/>
              </a:rPr>
              <a:t>cover classificati</a:t>
            </a:r>
            <a:r>
              <a:rPr lang="en-US" sz="3200" spc="-15" dirty="0" smtClean="0">
                <a:cs typeface="Arial"/>
              </a:rPr>
              <a:t>on</a:t>
            </a:r>
            <a:r>
              <a:rPr lang="en-US" sz="3200" spc="-10" dirty="0" smtClean="0">
                <a:cs typeface="Arial"/>
              </a:rPr>
              <a:t>,</a:t>
            </a:r>
            <a:r>
              <a:rPr lang="en-US" sz="3200" spc="-35" dirty="0" smtClean="0">
                <a:cs typeface="Arial"/>
              </a:rPr>
              <a:t> </a:t>
            </a:r>
            <a:r>
              <a:rPr lang="en-US" sz="3200" spc="-10" dirty="0" smtClean="0">
                <a:cs typeface="Arial"/>
              </a:rPr>
              <a:t>true/f</a:t>
            </a:r>
            <a:r>
              <a:rPr lang="en-US" sz="3200" spc="-15" dirty="0" smtClean="0">
                <a:cs typeface="Arial"/>
              </a:rPr>
              <a:t>a</a:t>
            </a:r>
            <a:r>
              <a:rPr lang="en-US" sz="3200" spc="-10" dirty="0" smtClean="0">
                <a:cs typeface="Arial"/>
              </a:rPr>
              <a:t>lse</a:t>
            </a:r>
            <a:r>
              <a:rPr lang="en-US" sz="3200" spc="-5" dirty="0" smtClean="0">
                <a:cs typeface="Arial"/>
              </a:rPr>
              <a:t> </a:t>
            </a:r>
            <a:r>
              <a:rPr lang="en-US" sz="3200" spc="-10" dirty="0" smtClean="0">
                <a:cs typeface="Arial"/>
              </a:rPr>
              <a:t>s</a:t>
            </a:r>
            <a:r>
              <a:rPr lang="en-US" sz="3200" spc="-15" dirty="0" smtClean="0">
                <a:cs typeface="Arial"/>
              </a:rPr>
              <a:t>u</a:t>
            </a:r>
            <a:r>
              <a:rPr lang="en-US" sz="3200" spc="-10" dirty="0" smtClean="0">
                <a:cs typeface="Arial"/>
              </a:rPr>
              <a:t>it</a:t>
            </a:r>
            <a:r>
              <a:rPr lang="en-US" sz="3200" spc="-15" dirty="0" smtClean="0">
                <a:cs typeface="Arial"/>
              </a:rPr>
              <a:t>ab</a:t>
            </a:r>
            <a:r>
              <a:rPr lang="en-US" sz="3200" spc="-10" dirty="0" smtClean="0">
                <a:cs typeface="Arial"/>
              </a:rPr>
              <a:t>ility</a:t>
            </a:r>
            <a:endParaRPr lang="en-US" sz="3200" dirty="0" smtClean="0">
              <a:cs typeface="Arial"/>
            </a:endParaRPr>
          </a:p>
          <a:p>
            <a:pPr marL="12700">
              <a:lnSpc>
                <a:spcPts val="3810"/>
              </a:lnSpc>
            </a:pPr>
            <a:endParaRPr sz="3200" dirty="0"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5ECD-8A23-48AB-9140-636362B327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2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1371" y="319207"/>
            <a:ext cx="7419340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sz="3600" spc="-30" dirty="0">
                <a:solidFill>
                  <a:schemeClr val="tx2"/>
                </a:solidFill>
                <a:latin typeface="Arial"/>
                <a:cs typeface="Arial"/>
              </a:rPr>
              <a:t>Yo</a:t>
            </a:r>
            <a:r>
              <a:rPr sz="3600" spc="-25" dirty="0">
                <a:solidFill>
                  <a:schemeClr val="tx2"/>
                </a:solidFill>
                <a:latin typeface="Arial"/>
                <a:cs typeface="Arial"/>
              </a:rPr>
              <a:t>u</a:t>
            </a:r>
            <a:r>
              <a:rPr sz="3600" spc="-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3600" spc="-25" dirty="0">
                <a:solidFill>
                  <a:schemeClr val="tx2"/>
                </a:solidFill>
                <a:latin typeface="Arial"/>
                <a:cs typeface="Arial"/>
              </a:rPr>
              <a:t>can</a:t>
            </a:r>
            <a:r>
              <a:rPr sz="3600" spc="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3600" spc="-20" dirty="0">
                <a:solidFill>
                  <a:schemeClr val="tx2"/>
                </a:solidFill>
                <a:latin typeface="Arial"/>
                <a:cs typeface="Arial"/>
              </a:rPr>
              <a:t>al</a:t>
            </a:r>
            <a:r>
              <a:rPr sz="3600" spc="-35" dirty="0">
                <a:solidFill>
                  <a:schemeClr val="tx2"/>
                </a:solidFill>
                <a:latin typeface="Arial"/>
                <a:cs typeface="Arial"/>
              </a:rPr>
              <a:t>w</a:t>
            </a:r>
            <a:r>
              <a:rPr sz="3600" spc="-25" dirty="0">
                <a:solidFill>
                  <a:schemeClr val="tx2"/>
                </a:solidFill>
                <a:latin typeface="Arial"/>
                <a:cs typeface="Arial"/>
              </a:rPr>
              <a:t>ays</a:t>
            </a:r>
            <a:r>
              <a:rPr sz="3600" spc="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3600" i="1" spc="-35" dirty="0">
                <a:solidFill>
                  <a:schemeClr val="tx2"/>
                </a:solidFill>
                <a:latin typeface="Arial"/>
                <a:cs typeface="Arial"/>
              </a:rPr>
              <a:t>R</a:t>
            </a:r>
            <a:r>
              <a:rPr sz="3600" i="1" spc="-20" dirty="0">
                <a:solidFill>
                  <a:schemeClr val="tx2"/>
                </a:solidFill>
                <a:latin typeface="Arial"/>
                <a:cs typeface="Arial"/>
              </a:rPr>
              <a:t>eclassify</a:t>
            </a:r>
            <a:endParaRPr sz="3600" dirty="0">
              <a:solidFill>
                <a:schemeClr val="tx2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600" spc="-35" dirty="0">
                <a:solidFill>
                  <a:schemeClr val="tx2"/>
                </a:solidFill>
                <a:latin typeface="Arial"/>
                <a:cs typeface="Arial"/>
              </a:rPr>
              <a:t>C</a:t>
            </a:r>
            <a:r>
              <a:rPr sz="3600" spc="-20" dirty="0">
                <a:solidFill>
                  <a:schemeClr val="tx2"/>
                </a:solidFill>
                <a:latin typeface="Arial"/>
                <a:cs typeface="Arial"/>
              </a:rPr>
              <a:t>onti</a:t>
            </a:r>
            <a:r>
              <a:rPr sz="3600" spc="-30" dirty="0">
                <a:solidFill>
                  <a:schemeClr val="tx2"/>
                </a:solidFill>
                <a:latin typeface="Arial"/>
                <a:cs typeface="Arial"/>
              </a:rPr>
              <a:t>n</a:t>
            </a:r>
            <a:r>
              <a:rPr sz="3600" spc="-25" dirty="0">
                <a:solidFill>
                  <a:schemeClr val="tx2"/>
                </a:solidFill>
                <a:latin typeface="Arial"/>
                <a:cs typeface="Arial"/>
              </a:rPr>
              <a:t>uo</a:t>
            </a:r>
            <a:r>
              <a:rPr sz="3600" spc="-30" dirty="0">
                <a:solidFill>
                  <a:schemeClr val="tx2"/>
                </a:solidFill>
                <a:latin typeface="Arial"/>
                <a:cs typeface="Arial"/>
              </a:rPr>
              <a:t>u</a:t>
            </a:r>
            <a:r>
              <a:rPr sz="3600" spc="-20" dirty="0">
                <a:solidFill>
                  <a:schemeClr val="tx2"/>
                </a:solidFill>
                <a:latin typeface="Arial"/>
                <a:cs typeface="Arial"/>
              </a:rPr>
              <a:t>s</a:t>
            </a:r>
            <a:r>
              <a:rPr sz="3600" spc="1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3600" spc="-20" dirty="0">
                <a:solidFill>
                  <a:schemeClr val="tx2"/>
                </a:solidFill>
                <a:latin typeface="Arial"/>
                <a:cs typeface="Arial"/>
              </a:rPr>
              <a:t>to</a:t>
            </a:r>
            <a:r>
              <a:rPr sz="36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3600" spc="-35" dirty="0">
                <a:solidFill>
                  <a:schemeClr val="tx2"/>
                </a:solidFill>
                <a:latin typeface="Arial"/>
                <a:cs typeface="Arial"/>
              </a:rPr>
              <a:t>D</a:t>
            </a:r>
            <a:r>
              <a:rPr sz="3600" spc="-20" dirty="0">
                <a:solidFill>
                  <a:schemeClr val="tx2"/>
                </a:solidFill>
                <a:latin typeface="Arial"/>
                <a:cs typeface="Arial"/>
              </a:rPr>
              <a:t>iscret</a:t>
            </a:r>
            <a:r>
              <a:rPr sz="3600" spc="-25" dirty="0">
                <a:solidFill>
                  <a:schemeClr val="tx2"/>
                </a:solidFill>
                <a:latin typeface="Arial"/>
                <a:cs typeface="Arial"/>
              </a:rPr>
              <a:t>e,</a:t>
            </a:r>
            <a:endParaRPr sz="3600" dirty="0">
              <a:solidFill>
                <a:schemeClr val="tx2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600" spc="-25" dirty="0">
                <a:solidFill>
                  <a:schemeClr val="tx2"/>
                </a:solidFill>
                <a:latin typeface="Arial"/>
                <a:cs typeface="Arial"/>
              </a:rPr>
              <a:t>b</a:t>
            </a:r>
            <a:r>
              <a:rPr sz="3600" spc="-30" dirty="0">
                <a:solidFill>
                  <a:schemeClr val="tx2"/>
                </a:solidFill>
                <a:latin typeface="Arial"/>
                <a:cs typeface="Arial"/>
              </a:rPr>
              <a:t>u</a:t>
            </a:r>
            <a:r>
              <a:rPr sz="3600" spc="-15" dirty="0">
                <a:solidFill>
                  <a:schemeClr val="tx2"/>
                </a:solidFill>
                <a:latin typeface="Arial"/>
                <a:cs typeface="Arial"/>
              </a:rPr>
              <a:t>t</a:t>
            </a:r>
            <a:r>
              <a:rPr sz="3600" spc="-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3600" spc="-25" dirty="0">
                <a:solidFill>
                  <a:schemeClr val="tx2"/>
                </a:solidFill>
                <a:latin typeface="Arial"/>
                <a:cs typeface="Arial"/>
              </a:rPr>
              <a:t>n</a:t>
            </a:r>
            <a:r>
              <a:rPr sz="3600" spc="-30" dirty="0">
                <a:solidFill>
                  <a:schemeClr val="tx2"/>
                </a:solidFill>
                <a:latin typeface="Arial"/>
                <a:cs typeface="Arial"/>
              </a:rPr>
              <a:t>e</a:t>
            </a:r>
            <a:r>
              <a:rPr sz="3600" spc="-20" dirty="0">
                <a:solidFill>
                  <a:schemeClr val="tx2"/>
                </a:solidFill>
                <a:latin typeface="Arial"/>
                <a:cs typeface="Arial"/>
              </a:rPr>
              <a:t>ver</a:t>
            </a:r>
            <a:r>
              <a:rPr sz="3600" spc="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3600" spc="-35" dirty="0">
                <a:solidFill>
                  <a:schemeClr val="tx2"/>
                </a:solidFill>
                <a:latin typeface="Arial"/>
                <a:cs typeface="Arial"/>
              </a:rPr>
              <a:t>D</a:t>
            </a:r>
            <a:r>
              <a:rPr sz="3600" spc="-20" dirty="0">
                <a:solidFill>
                  <a:schemeClr val="tx2"/>
                </a:solidFill>
                <a:latin typeface="Arial"/>
                <a:cs typeface="Arial"/>
              </a:rPr>
              <a:t>iscrete</a:t>
            </a:r>
            <a:r>
              <a:rPr sz="3600" spc="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3600" spc="-20" dirty="0">
                <a:solidFill>
                  <a:schemeClr val="tx2"/>
                </a:solidFill>
                <a:latin typeface="Arial"/>
                <a:cs typeface="Arial"/>
              </a:rPr>
              <a:t>to</a:t>
            </a:r>
            <a:r>
              <a:rPr sz="36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3600" spc="-35" dirty="0">
                <a:solidFill>
                  <a:schemeClr val="tx2"/>
                </a:solidFill>
                <a:latin typeface="Arial"/>
                <a:cs typeface="Arial"/>
              </a:rPr>
              <a:t>Co</a:t>
            </a:r>
            <a:r>
              <a:rPr sz="3600" spc="-20" dirty="0">
                <a:solidFill>
                  <a:schemeClr val="tx2"/>
                </a:solidFill>
                <a:latin typeface="Arial"/>
                <a:cs typeface="Arial"/>
              </a:rPr>
              <a:t>ntin</a:t>
            </a:r>
            <a:r>
              <a:rPr sz="3600" spc="-30" dirty="0">
                <a:solidFill>
                  <a:schemeClr val="tx2"/>
                </a:solidFill>
                <a:latin typeface="Arial"/>
                <a:cs typeface="Arial"/>
              </a:rPr>
              <a:t>u</a:t>
            </a:r>
            <a:r>
              <a:rPr sz="3600" spc="-25" dirty="0">
                <a:solidFill>
                  <a:schemeClr val="tx2"/>
                </a:solidFill>
                <a:latin typeface="Arial"/>
                <a:cs typeface="Arial"/>
              </a:rPr>
              <a:t>ous</a:t>
            </a:r>
            <a:endParaRPr sz="36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57800" y="2057400"/>
            <a:ext cx="34290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3400" y="2057400"/>
            <a:ext cx="3429000" cy="449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91000" y="4038600"/>
            <a:ext cx="838200" cy="685800"/>
          </a:xfrm>
          <a:custGeom>
            <a:avLst/>
            <a:gdLst/>
            <a:ahLst/>
            <a:cxnLst/>
            <a:rect l="l" t="t" r="r" b="b"/>
            <a:pathLst>
              <a:path w="838200" h="685800">
                <a:moveTo>
                  <a:pt x="495300" y="0"/>
                </a:moveTo>
                <a:lnTo>
                  <a:pt x="495300" y="171450"/>
                </a:lnTo>
                <a:lnTo>
                  <a:pt x="0" y="171450"/>
                </a:lnTo>
                <a:lnTo>
                  <a:pt x="0" y="514350"/>
                </a:lnTo>
                <a:lnTo>
                  <a:pt x="495300" y="514350"/>
                </a:lnTo>
                <a:lnTo>
                  <a:pt x="495300" y="685800"/>
                </a:lnTo>
                <a:lnTo>
                  <a:pt x="838200" y="342900"/>
                </a:lnTo>
                <a:lnTo>
                  <a:pt x="495300" y="0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91000" y="4038600"/>
            <a:ext cx="838200" cy="685800"/>
          </a:xfrm>
          <a:custGeom>
            <a:avLst/>
            <a:gdLst/>
            <a:ahLst/>
            <a:cxnLst/>
            <a:rect l="l" t="t" r="r" b="b"/>
            <a:pathLst>
              <a:path w="838200" h="685800">
                <a:moveTo>
                  <a:pt x="0" y="171450"/>
                </a:moveTo>
                <a:lnTo>
                  <a:pt x="495300" y="171450"/>
                </a:lnTo>
                <a:lnTo>
                  <a:pt x="495300" y="0"/>
                </a:lnTo>
                <a:lnTo>
                  <a:pt x="838200" y="342900"/>
                </a:lnTo>
                <a:lnTo>
                  <a:pt x="495300" y="685800"/>
                </a:lnTo>
                <a:lnTo>
                  <a:pt x="495300" y="514350"/>
                </a:lnTo>
                <a:lnTo>
                  <a:pt x="0" y="514350"/>
                </a:lnTo>
                <a:lnTo>
                  <a:pt x="0" y="17145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5ECD-8A23-48AB-9140-636362B327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5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3614</TotalTime>
  <Words>504</Words>
  <Application>Microsoft Office PowerPoint</Application>
  <PresentationFormat>On-screen Show (4:3)</PresentationFormat>
  <Paragraphs>132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Clarity</vt:lpstr>
      <vt:lpstr>PowerPoint Presentation</vt:lpstr>
      <vt:lpstr>Raster data are made of pixels</vt:lpstr>
      <vt:lpstr>Pixel Size = Spatial Resolution</vt:lpstr>
      <vt:lpstr>Pixel Size Matters!</vt:lpstr>
      <vt:lpstr>Advantages of Raster Data</vt:lpstr>
      <vt:lpstr>PowerPoint Presentation</vt:lpstr>
      <vt:lpstr>Types of Raster Data</vt:lpstr>
      <vt:lpstr>Types of Raster Data</vt:lpstr>
      <vt:lpstr>PowerPoint Presentation</vt:lpstr>
      <vt:lpstr>Some Popular Raster Formats</vt:lpstr>
      <vt:lpstr>Raster Attribute Tables</vt:lpstr>
      <vt:lpstr>Rendering and Symbolizing</vt:lpstr>
      <vt:lpstr>Rendering and Symbolizing</vt:lpstr>
      <vt:lpstr>Raster Processing Tools in ArcGIS</vt:lpstr>
      <vt:lpstr>Raster Processing Tools in ArcGIS</vt:lpstr>
      <vt:lpstr>Raster Processing Tools in ArcGIS</vt:lpstr>
      <vt:lpstr>Terrain Analysis</vt:lpstr>
      <vt:lpstr>Hillshade for Texture Visualization</vt:lpstr>
      <vt:lpstr>Distance Calculation</vt:lpstr>
      <vt:lpstr>Gypsy Moth Risk in Michigan</vt:lpstr>
      <vt:lpstr>Land Use / Land Cover Change</vt:lpstr>
      <vt:lpstr>Land Use / Land Cover Change</vt:lpstr>
      <vt:lpstr>Multi-Criterion Evaluation (MCE)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Stacy Bogan</dc:creator>
  <cp:lastModifiedBy>Bogan, Stacy</cp:lastModifiedBy>
  <cp:revision>28</cp:revision>
  <dcterms:created xsi:type="dcterms:W3CDTF">2016-05-31T14:40:50Z</dcterms:created>
  <dcterms:modified xsi:type="dcterms:W3CDTF">2017-05-31T14:15:09Z</dcterms:modified>
</cp:coreProperties>
</file>