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65"/>
  </p:notesMasterIdLst>
  <p:sldIdLst>
    <p:sldId id="257" r:id="rId5"/>
    <p:sldId id="258" r:id="rId6"/>
    <p:sldId id="259" r:id="rId7"/>
    <p:sldId id="260" r:id="rId8"/>
    <p:sldId id="261" r:id="rId9"/>
    <p:sldId id="303" r:id="rId10"/>
    <p:sldId id="262" r:id="rId11"/>
    <p:sldId id="263" r:id="rId12"/>
    <p:sldId id="264" r:id="rId13"/>
    <p:sldId id="265" r:id="rId14"/>
    <p:sldId id="266" r:id="rId15"/>
    <p:sldId id="354" r:id="rId16"/>
    <p:sldId id="361" r:id="rId17"/>
    <p:sldId id="267" r:id="rId18"/>
    <p:sldId id="268" r:id="rId19"/>
    <p:sldId id="269" r:id="rId20"/>
    <p:sldId id="355" r:id="rId21"/>
    <p:sldId id="356" r:id="rId22"/>
    <p:sldId id="349" r:id="rId23"/>
    <p:sldId id="357" r:id="rId24"/>
    <p:sldId id="351" r:id="rId25"/>
    <p:sldId id="369" r:id="rId26"/>
    <p:sldId id="304" r:id="rId27"/>
    <p:sldId id="307" r:id="rId28"/>
    <p:sldId id="310" r:id="rId29"/>
    <p:sldId id="308" r:id="rId30"/>
    <p:sldId id="309" r:id="rId31"/>
    <p:sldId id="314" r:id="rId32"/>
    <p:sldId id="315" r:id="rId33"/>
    <p:sldId id="317" r:id="rId34"/>
    <p:sldId id="358" r:id="rId35"/>
    <p:sldId id="347" r:id="rId36"/>
    <p:sldId id="350" r:id="rId37"/>
    <p:sldId id="363" r:id="rId38"/>
    <p:sldId id="329" r:id="rId39"/>
    <p:sldId id="368" r:id="rId40"/>
    <p:sldId id="365" r:id="rId41"/>
    <p:sldId id="366" r:id="rId42"/>
    <p:sldId id="367" r:id="rId43"/>
    <p:sldId id="353" r:id="rId44"/>
    <p:sldId id="325" r:id="rId45"/>
    <p:sldId id="370" r:id="rId46"/>
    <p:sldId id="371" r:id="rId47"/>
    <p:sldId id="372" r:id="rId48"/>
    <p:sldId id="352" r:id="rId49"/>
    <p:sldId id="330" r:id="rId50"/>
    <p:sldId id="333" r:id="rId51"/>
    <p:sldId id="334" r:id="rId52"/>
    <p:sldId id="335" r:id="rId53"/>
    <p:sldId id="337" r:id="rId54"/>
    <p:sldId id="338" r:id="rId55"/>
    <p:sldId id="339" r:id="rId56"/>
    <p:sldId id="359" r:id="rId57"/>
    <p:sldId id="360" r:id="rId58"/>
    <p:sldId id="341" r:id="rId59"/>
    <p:sldId id="346" r:id="rId60"/>
    <p:sldId id="364" r:id="rId61"/>
    <p:sldId id="373" r:id="rId62"/>
    <p:sldId id="362" r:id="rId63"/>
    <p:sldId id="302"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p:scale>
          <a:sx n="100" d="100"/>
          <a:sy n="100" d="100"/>
        </p:scale>
        <p:origin x="-150" y="-114"/>
      </p:cViewPr>
      <p:guideLst>
        <p:guide orient="horz" pos="2160"/>
        <p:guide pos="2880"/>
      </p:guideLst>
    </p:cSldViewPr>
  </p:slideViewPr>
  <p:notesTextViewPr>
    <p:cViewPr>
      <p:scale>
        <a:sx n="1" d="1"/>
        <a:sy n="1" d="1"/>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file:///\\3614HH1\Backup_CGA_Office_1\Service_Projects\2013\2013_Projects\2013_002_Jane_Lanzillotti_Geocoding_Grant_Writing\Data\Shapefiles\BELT_geocoded_3_pr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Lbls>
            <c:txPr>
              <a:bodyPr/>
              <a:lstStyle/>
              <a:p>
                <a:pPr>
                  <a:defRPr sz="1800"/>
                </a:pPr>
                <a:endParaRPr lang="en-US"/>
              </a:p>
            </c:txPr>
            <c:showLegendKey val="0"/>
            <c:showVal val="1"/>
            <c:showCatName val="0"/>
            <c:showSerName val="0"/>
            <c:showPercent val="0"/>
            <c:showBubbleSize val="0"/>
            <c:showLeaderLines val="0"/>
          </c:dLbls>
          <c:cat>
            <c:strRef>
              <c:f>Sheet2!$A$2:$A$7</c:f>
              <c:strCache>
                <c:ptCount val="6"/>
                <c:pt idx="0">
                  <c:v>&lt; 500m</c:v>
                </c:pt>
                <c:pt idx="1">
                  <c:v>500m - 1km</c:v>
                </c:pt>
                <c:pt idx="2">
                  <c:v>1 - 5 km</c:v>
                </c:pt>
                <c:pt idx="3">
                  <c:v>5 - 10 km</c:v>
                </c:pt>
                <c:pt idx="4">
                  <c:v>10 - 50 km</c:v>
                </c:pt>
                <c:pt idx="5">
                  <c:v>&lt; 50 km</c:v>
                </c:pt>
              </c:strCache>
            </c:strRef>
          </c:cat>
          <c:val>
            <c:numRef>
              <c:f>Sheet2!$B$2:$B$7</c:f>
              <c:numCache>
                <c:formatCode>General</c:formatCode>
                <c:ptCount val="6"/>
                <c:pt idx="0">
                  <c:v>144</c:v>
                </c:pt>
                <c:pt idx="1">
                  <c:v>119</c:v>
                </c:pt>
                <c:pt idx="2">
                  <c:v>440</c:v>
                </c:pt>
                <c:pt idx="3">
                  <c:v>240</c:v>
                </c:pt>
                <c:pt idx="4">
                  <c:v>126</c:v>
                </c:pt>
                <c:pt idx="5">
                  <c:v>6</c:v>
                </c:pt>
              </c:numCache>
            </c:numRef>
          </c:val>
        </c:ser>
        <c:dLbls>
          <c:showLegendKey val="0"/>
          <c:showVal val="1"/>
          <c:showCatName val="0"/>
          <c:showSerName val="0"/>
          <c:showPercent val="0"/>
          <c:showBubbleSize val="0"/>
        </c:dLbls>
        <c:gapWidth val="150"/>
        <c:shape val="cylinder"/>
        <c:axId val="130717184"/>
        <c:axId val="54755904"/>
        <c:axId val="0"/>
      </c:bar3DChart>
      <c:catAx>
        <c:axId val="130717184"/>
        <c:scaling>
          <c:orientation val="minMax"/>
        </c:scaling>
        <c:delete val="0"/>
        <c:axPos val="b"/>
        <c:majorTickMark val="out"/>
        <c:minorTickMark val="none"/>
        <c:tickLblPos val="nextTo"/>
        <c:txPr>
          <a:bodyPr/>
          <a:lstStyle/>
          <a:p>
            <a:pPr>
              <a:defRPr sz="1400"/>
            </a:pPr>
            <a:endParaRPr lang="en-US"/>
          </a:p>
        </c:txPr>
        <c:crossAx val="54755904"/>
        <c:crosses val="autoZero"/>
        <c:auto val="1"/>
        <c:lblAlgn val="ctr"/>
        <c:lblOffset val="100"/>
        <c:noMultiLvlLbl val="0"/>
      </c:catAx>
      <c:valAx>
        <c:axId val="54755904"/>
        <c:scaling>
          <c:orientation val="minMax"/>
        </c:scaling>
        <c:delete val="0"/>
        <c:axPos val="l"/>
        <c:majorGridlines/>
        <c:numFmt formatCode="General" sourceLinked="1"/>
        <c:majorTickMark val="out"/>
        <c:minorTickMark val="none"/>
        <c:tickLblPos val="nextTo"/>
        <c:crossAx val="130717184"/>
        <c:crosses val="autoZero"/>
        <c:crossBetween val="between"/>
      </c:valAx>
    </c:plotArea>
    <c:legend>
      <c:legendPos val="r"/>
      <c:layout/>
      <c:overlay val="0"/>
    </c:legend>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20559-4C25-497E-9D1D-397DD03BA402}" type="datetimeFigureOut">
              <a:rPr lang="en-US" smtClean="0"/>
              <a:t>5/30/2017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CDA63-977E-42B8-8498-36F58F0D0269}" type="slidenum">
              <a:rPr lang="en-US" smtClean="0"/>
              <a:t>‹#›</a:t>
            </a:fld>
            <a:endParaRPr lang="en-US"/>
          </a:p>
        </p:txBody>
      </p:sp>
    </p:spTree>
    <p:extLst>
      <p:ext uri="{BB962C8B-B14F-4D97-AF65-F5344CB8AC3E}">
        <p14:creationId xmlns:p14="http://schemas.microsoft.com/office/powerpoint/2010/main" val="202626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AA1CC-E940-4377-B609-FC67842A7390}" type="slidenum">
              <a:rPr lang="en-US"/>
              <a:pPr/>
              <a:t>3</a:t>
            </a:fld>
            <a:endParaRPr lang="en-US"/>
          </a:p>
        </p:txBody>
      </p:sp>
      <p:sp>
        <p:nvSpPr>
          <p:cNvPr id="134146" name="Rectangle 2"/>
          <p:cNvSpPr>
            <a:spLocks noGrp="1" noRot="1" noChangeAspect="1" noChangeArrowheads="1" noTextEdit="1"/>
          </p:cNvSpPr>
          <p:nvPr>
            <p:ph type="sldImg"/>
          </p:nvPr>
        </p:nvSpPr>
        <p:spPr>
          <a:xfrm>
            <a:off x="1144588" y="687388"/>
            <a:ext cx="4572000" cy="3429000"/>
          </a:xfrm>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http://www.outofedenwalk.com/</a:t>
            </a:r>
          </a:p>
          <a:p>
            <a:r>
              <a:rPr lang="en-US" dirty="0" smtClean="0"/>
              <a:t>http://www.outofedenwalk.com/map-room/thematic-maps/</a:t>
            </a:r>
          </a:p>
          <a:p>
            <a:endParaRPr lang="en-US" dirty="0"/>
          </a:p>
        </p:txBody>
      </p:sp>
      <p:sp>
        <p:nvSpPr>
          <p:cNvPr id="4" name="Slide Number Placeholder 3"/>
          <p:cNvSpPr>
            <a:spLocks noGrp="1"/>
          </p:cNvSpPr>
          <p:nvPr>
            <p:ph type="sldNum" sz="quarter" idx="10"/>
          </p:nvPr>
        </p:nvSpPr>
        <p:spPr/>
        <p:txBody>
          <a:bodyPr/>
          <a:lstStyle/>
          <a:p>
            <a:fld id="{7F1B217A-F384-4082-9D2F-E84A6EEF1E09}" type="slidenum">
              <a:rPr lang="en-US" smtClean="0"/>
              <a:t>42</a:t>
            </a:fld>
            <a:endParaRPr lang="en-US"/>
          </a:p>
        </p:txBody>
      </p:sp>
    </p:spTree>
    <p:extLst>
      <p:ext uri="{BB962C8B-B14F-4D97-AF65-F5344CB8AC3E}">
        <p14:creationId xmlns:p14="http://schemas.microsoft.com/office/powerpoint/2010/main" val="37488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http://www.outofedenwalk.com/</a:t>
            </a:r>
          </a:p>
          <a:p>
            <a:r>
              <a:rPr lang="en-US" dirty="0" smtClean="0"/>
              <a:t>http://www.outofedenwalk.com/map-room/thematic-maps/</a:t>
            </a:r>
          </a:p>
          <a:p>
            <a:endParaRPr lang="en-US" dirty="0"/>
          </a:p>
        </p:txBody>
      </p:sp>
      <p:sp>
        <p:nvSpPr>
          <p:cNvPr id="4" name="Slide Number Placeholder 3"/>
          <p:cNvSpPr>
            <a:spLocks noGrp="1"/>
          </p:cNvSpPr>
          <p:nvPr>
            <p:ph type="sldNum" sz="quarter" idx="10"/>
          </p:nvPr>
        </p:nvSpPr>
        <p:spPr/>
        <p:txBody>
          <a:bodyPr/>
          <a:lstStyle/>
          <a:p>
            <a:fld id="{7F1B217A-F384-4082-9D2F-E84A6EEF1E09}" type="slidenum">
              <a:rPr lang="en-US" smtClean="0"/>
              <a:t>43</a:t>
            </a:fld>
            <a:endParaRPr lang="en-US"/>
          </a:p>
        </p:txBody>
      </p:sp>
    </p:spTree>
    <p:extLst>
      <p:ext uri="{BB962C8B-B14F-4D97-AF65-F5344CB8AC3E}">
        <p14:creationId xmlns:p14="http://schemas.microsoft.com/office/powerpoint/2010/main" val="374889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http://www.nationalgeographic.org/projects/out-of-eden-walk/media/2013-12-1312_segment_metrics</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44</a:t>
            </a:fld>
            <a:endParaRPr lang="en-US"/>
          </a:p>
        </p:txBody>
      </p:sp>
    </p:spTree>
    <p:extLst>
      <p:ext uri="{BB962C8B-B14F-4D97-AF65-F5344CB8AC3E}">
        <p14:creationId xmlns:p14="http://schemas.microsoft.com/office/powerpoint/2010/main" val="4155657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p:cNvSpPr>
          <p:nvPr>
            <p:ph type="body"/>
          </p:nvPr>
        </p:nvSpPr>
        <p:spPr>
          <a:xfrm>
            <a:off x="685800" y="4343400"/>
            <a:ext cx="5486040" cy="4114440"/>
          </a:xfrm>
          <a:prstGeom prst="rect">
            <a:avLst/>
          </a:prstGeom>
        </p:spPr>
        <p:txBody>
          <a:bodyPr/>
          <a:lstStyle/>
          <a:p>
            <a:r>
              <a:rPr lang="en-US" sz="2000" dirty="0">
                <a:latin typeface="Arial"/>
              </a:rPr>
              <a:t>Fusion of classic GIS and the WWW trough the main web browser such as (FF, IE, Chrome, Safari,....)</a:t>
            </a:r>
            <a:endParaRPr dirty="0"/>
          </a:p>
          <a:p>
            <a:r>
              <a:rPr lang="en-US" sz="2000" dirty="0" smtClean="0">
                <a:latin typeface="Arial"/>
              </a:rPr>
              <a:t>Type</a:t>
            </a:r>
            <a:r>
              <a:rPr lang="en-US" sz="2000" dirty="0">
                <a:latin typeface="Arial"/>
              </a:rPr>
              <a:t>:</a:t>
            </a:r>
            <a:endParaRPr dirty="0"/>
          </a:p>
          <a:p>
            <a:r>
              <a:rPr lang="en-US" sz="2000" dirty="0" smtClean="0">
                <a:latin typeface="Arial"/>
              </a:rPr>
              <a:t>Closest </a:t>
            </a:r>
            <a:r>
              <a:rPr lang="en-US" sz="2000" dirty="0">
                <a:latin typeface="Arial"/>
              </a:rPr>
              <a:t>to the classic GIS environment because offers GIS analysis.</a:t>
            </a:r>
            <a:endParaRPr dirty="0"/>
          </a:p>
          <a:p>
            <a:r>
              <a:rPr lang="en-US" sz="2000" dirty="0" smtClean="0">
                <a:latin typeface="Arial"/>
              </a:rPr>
              <a:t>Visualize </a:t>
            </a:r>
            <a:r>
              <a:rPr lang="en-US" sz="2000" dirty="0">
                <a:latin typeface="Arial"/>
              </a:rPr>
              <a:t>spatial data</a:t>
            </a:r>
            <a:endParaRPr dirty="0"/>
          </a:p>
          <a:p>
            <a:r>
              <a:rPr lang="en-US" sz="2000" dirty="0">
                <a:latin typeface="Arial"/>
              </a:rPr>
              <a:t>show changes in the map over time by animating one of the graphical or temporal variables</a:t>
            </a:r>
            <a:endParaRPr dirty="0"/>
          </a:p>
          <a:p>
            <a:r>
              <a:rPr lang="en-US" sz="2000" dirty="0">
                <a:latin typeface="Arial"/>
              </a:rPr>
              <a:t>show the situation of a phenomenon in close to </a:t>
            </a:r>
            <a:r>
              <a:rPr lang="en-US" sz="2000" dirty="0" err="1">
                <a:latin typeface="Arial"/>
              </a:rPr>
              <a:t>realtime</a:t>
            </a:r>
            <a:r>
              <a:rPr lang="en-US" sz="2000" dirty="0">
                <a:latin typeface="Arial"/>
              </a:rPr>
              <a:t> (only a few seconds or minutes delay)</a:t>
            </a:r>
            <a:endParaRPr dirty="0"/>
          </a:p>
          <a:p>
            <a:endParaRPr dirty="0"/>
          </a:p>
          <a:p>
            <a:r>
              <a:rPr lang="en-US" sz="2000" dirty="0">
                <a:latin typeface="Arial"/>
              </a:rPr>
              <a:t>	</a:t>
            </a:r>
            <a:endParaRPr dirty="0"/>
          </a:p>
        </p:txBody>
      </p:sp>
      <p:sp>
        <p:nvSpPr>
          <p:cNvPr id="304" name="TextShape 2"/>
          <p:cNvSpPr txBox="1"/>
          <p:nvPr/>
        </p:nvSpPr>
        <p:spPr>
          <a:xfrm>
            <a:off x="3884760" y="8685360"/>
            <a:ext cx="2971440" cy="456840"/>
          </a:xfrm>
          <a:prstGeom prst="rect">
            <a:avLst/>
          </a:prstGeom>
        </p:spPr>
        <p:txBody>
          <a:bodyPr anchor="b"/>
          <a:lstStyle/>
          <a:p>
            <a:pPr algn="r">
              <a:lnSpc>
                <a:spcPct val="100000"/>
              </a:lnSpc>
            </a:pPr>
            <a:fld id="{087F97D4-7528-4F9B-B58C-470A61BC77B3}" type="slidenum">
              <a:rPr lang="en-US" sz="1200">
                <a:solidFill>
                  <a:srgbClr val="000000"/>
                </a:solidFill>
                <a:latin typeface="+mn-lt"/>
                <a:ea typeface="+mn-ea"/>
              </a:rPr>
              <a:t>46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900205A8-63AA-49B7-89CB-41559AD9180B}" type="slidenum">
              <a:rPr lang="en-US" sz="1400" smtClean="0">
                <a:latin typeface="Times New Roman"/>
              </a:rPr>
              <a:t>47</a:t>
            </a:fld>
            <a:endParaRPr lang="en-US"/>
          </a:p>
        </p:txBody>
      </p:sp>
    </p:spTree>
    <p:extLst>
      <p:ext uri="{BB962C8B-B14F-4D97-AF65-F5344CB8AC3E}">
        <p14:creationId xmlns:p14="http://schemas.microsoft.com/office/powerpoint/2010/main" val="1972651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body"/>
          </p:nvPr>
        </p:nvSpPr>
        <p:spPr>
          <a:xfrm>
            <a:off x="685800" y="4343400"/>
            <a:ext cx="5486040" cy="4114440"/>
          </a:xfrm>
          <a:prstGeom prst="rect">
            <a:avLst/>
          </a:prstGeom>
        </p:spPr>
        <p:txBody>
          <a:bodyPr/>
          <a:lstStyle/>
          <a:p>
            <a:r>
              <a:rPr lang="en-US" sz="2000" dirty="0">
                <a:latin typeface="Arial"/>
              </a:rPr>
              <a:t>Today we are facing an exciting time for what concern mapping on the WEB. </a:t>
            </a:r>
            <a:endParaRPr dirty="0"/>
          </a:p>
          <a:p>
            <a:pPr lvl="1">
              <a:lnSpc>
                <a:spcPct val="100000"/>
              </a:lnSpc>
              <a:buFont typeface="+mj-lt"/>
              <a:buAutoNum type="arabicPeriod"/>
            </a:pPr>
            <a:r>
              <a:rPr lang="en-US" sz="2000" dirty="0">
                <a:latin typeface="Arial"/>
              </a:rPr>
              <a:t>There are several online platforms and tools to create a web map and visualize your data. </a:t>
            </a:r>
            <a:endParaRPr dirty="0"/>
          </a:p>
          <a:p>
            <a:pPr lvl="1">
              <a:lnSpc>
                <a:spcPct val="100000"/>
              </a:lnSpc>
              <a:buFont typeface="+mj-lt"/>
              <a:buAutoNum type="arabicPeriod"/>
            </a:pPr>
            <a:r>
              <a:rPr lang="en-US" sz="2000" dirty="0">
                <a:latin typeface="Arial"/>
              </a:rPr>
              <a:t>Many of those are free.</a:t>
            </a:r>
            <a:endParaRPr dirty="0"/>
          </a:p>
          <a:p>
            <a:pPr lvl="1">
              <a:lnSpc>
                <a:spcPct val="100000"/>
              </a:lnSpc>
              <a:buFont typeface="+mj-lt"/>
              <a:buAutoNum type="arabicPeriod"/>
            </a:pPr>
            <a:r>
              <a:rPr lang="en-US" sz="2000" dirty="0">
                <a:latin typeface="Arial"/>
              </a:rPr>
              <a:t>All of them try to minimize the barrier between non specialized users and final product (map) that gets created.</a:t>
            </a:r>
            <a:endParaRPr dirty="0"/>
          </a:p>
          <a:p>
            <a:pPr lvl="1">
              <a:lnSpc>
                <a:spcPct val="100000"/>
              </a:lnSpc>
              <a:buFont typeface="+mj-lt"/>
              <a:buAutoNum type="arabicPeriod"/>
            </a:pPr>
            <a:r>
              <a:rPr lang="en-US" sz="2000" dirty="0">
                <a:latin typeface="Arial"/>
              </a:rPr>
              <a:t>Some of them have also started to leverage the analytical side of mapping.</a:t>
            </a:r>
            <a:endParaRPr dirty="0"/>
          </a:p>
          <a:p>
            <a:pPr lvl="1">
              <a:lnSpc>
                <a:spcPct val="100000"/>
              </a:lnSpc>
              <a:buFont typeface="+mj-lt"/>
              <a:buAutoNum type="arabicPeriod"/>
            </a:pPr>
            <a:r>
              <a:rPr lang="en-US" sz="2000" dirty="0">
                <a:latin typeface="Arial"/>
              </a:rPr>
              <a:t>CGA has develop is own platform called </a:t>
            </a:r>
            <a:r>
              <a:rPr lang="en-US" sz="2000" dirty="0" err="1">
                <a:latin typeface="Arial"/>
              </a:rPr>
              <a:t>WorldMap</a:t>
            </a:r>
            <a:r>
              <a:rPr lang="en-US" sz="2000" dirty="0">
                <a:latin typeface="Arial"/>
              </a:rPr>
              <a:t>, </a:t>
            </a:r>
            <a:endParaRPr dirty="0"/>
          </a:p>
          <a:p>
            <a:pPr lvl="1">
              <a:lnSpc>
                <a:spcPct val="100000"/>
              </a:lnSpc>
              <a:buFont typeface="+mj-lt"/>
              <a:buAutoNum type="arabicPeriod"/>
            </a:pPr>
            <a:r>
              <a:rPr lang="en-US" sz="2000" dirty="0">
                <a:latin typeface="Arial"/>
              </a:rPr>
              <a:t>Focus on a specific Google product (Fusion Tables).</a:t>
            </a:r>
            <a:endParaRPr dirty="0"/>
          </a:p>
          <a:p>
            <a:pPr>
              <a:lnSpc>
                <a:spcPct val="100000"/>
              </a:lnSpc>
            </a:pPr>
            <a:endParaRPr dirty="0"/>
          </a:p>
          <a:p>
            <a:pPr>
              <a:lnSpc>
                <a:spcPct val="100000"/>
              </a:lnSpc>
            </a:pPr>
            <a:r>
              <a:rPr lang="en-US" sz="2000" dirty="0">
                <a:latin typeface="Arial"/>
              </a:rPr>
              <a:t>Fusion Tables is an experimental data visualization web application to gather, visualize, and share larger data tables.</a:t>
            </a:r>
            <a:endParaRPr dirty="0"/>
          </a:p>
          <a:p>
            <a:pPr>
              <a:lnSpc>
                <a:spcPct val="100000"/>
              </a:lnSpc>
            </a:pPr>
            <a:r>
              <a:rPr lang="en-US" sz="2000" dirty="0">
                <a:latin typeface="Arial"/>
              </a:rPr>
              <a:t>So, what’s very interesting about FT from a mapping prospective is the fact that contains several geographical features</a:t>
            </a:r>
            <a:endParaRPr dirty="0"/>
          </a:p>
          <a:p>
            <a:pPr>
              <a:lnSpc>
                <a:spcPct val="100000"/>
              </a:lnSpc>
            </a:pPr>
            <a:r>
              <a:rPr lang="en-US" sz="2000" dirty="0">
                <a:latin typeface="Arial"/>
              </a:rPr>
              <a:t>or functionality. </a:t>
            </a:r>
            <a:endParaRPr dirty="0"/>
          </a:p>
          <a:p>
            <a:pPr>
              <a:lnSpc>
                <a:spcPct val="100000"/>
              </a:lnSpc>
              <a:buFont typeface="Arial"/>
              <a:buChar char="•"/>
            </a:pPr>
            <a:r>
              <a:rPr lang="en-US" sz="3200" b="1" dirty="0" err="1">
                <a:solidFill>
                  <a:srgbClr val="000000"/>
                </a:solidFill>
                <a:latin typeface="Calibri"/>
              </a:rPr>
              <a:t>HyperCities</a:t>
            </a:r>
            <a:r>
              <a:rPr lang="en-US" sz="3200" dirty="0">
                <a:solidFill>
                  <a:srgbClr val="000000"/>
                </a:solidFill>
                <a:latin typeface="Calibri"/>
              </a:rPr>
              <a:t>:  Platform for organizing historical maps collaboratively</a:t>
            </a:r>
            <a:endParaRPr dirty="0"/>
          </a:p>
        </p:txBody>
      </p:sp>
      <p:sp>
        <p:nvSpPr>
          <p:cNvPr id="306" name="TextShape 2"/>
          <p:cNvSpPr txBox="1"/>
          <p:nvPr/>
        </p:nvSpPr>
        <p:spPr>
          <a:xfrm>
            <a:off x="3884760" y="8685360"/>
            <a:ext cx="2971440" cy="456840"/>
          </a:xfrm>
          <a:prstGeom prst="rect">
            <a:avLst/>
          </a:prstGeom>
        </p:spPr>
        <p:txBody>
          <a:bodyPr anchor="b"/>
          <a:lstStyle/>
          <a:p>
            <a:pPr algn="r">
              <a:lnSpc>
                <a:spcPct val="100000"/>
              </a:lnSpc>
            </a:pPr>
            <a:fld id="{71CCBD64-085B-4AFD-8560-77EF7EBFC650}" type="slidenum">
              <a:rPr lang="en-US" sz="1200">
                <a:solidFill>
                  <a:srgbClr val="000000"/>
                </a:solidFill>
                <a:latin typeface="+mn-lt"/>
                <a:ea typeface="+mn-ea"/>
              </a:rPr>
              <a:t>48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p:cNvSpPr>
          <p:nvPr>
            <p:ph type="body"/>
          </p:nvPr>
        </p:nvSpPr>
        <p:spPr>
          <a:xfrm>
            <a:off x="685800" y="4343400"/>
            <a:ext cx="5486040" cy="4114800"/>
          </a:xfrm>
          <a:prstGeom prst="rect">
            <a:avLst/>
          </a:prstGeom>
        </p:spPr>
        <p:txBody>
          <a:bodyPr lIns="0" tIns="0" rIns="0" bIns="0"/>
          <a:lstStyle/>
          <a:p>
            <a:r>
              <a:rPr lang="en-US" sz="2000" dirty="0">
                <a:latin typeface="Arial"/>
              </a:rPr>
              <a:t>This is just a table that try to recap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53</a:t>
            </a:fld>
            <a:endParaRPr lang="en-US"/>
          </a:p>
        </p:txBody>
      </p:sp>
    </p:spTree>
    <p:extLst>
      <p:ext uri="{BB962C8B-B14F-4D97-AF65-F5344CB8AC3E}">
        <p14:creationId xmlns:p14="http://schemas.microsoft.com/office/powerpoint/2010/main" val="37113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http://worldmap.harvard.edu/africamap/</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54</a:t>
            </a:fld>
            <a:endParaRPr lang="en-US"/>
          </a:p>
        </p:txBody>
      </p:sp>
    </p:spTree>
    <p:extLst>
      <p:ext uri="{BB962C8B-B14F-4D97-AF65-F5344CB8AC3E}">
        <p14:creationId xmlns:p14="http://schemas.microsoft.com/office/powerpoint/2010/main" val="425857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http://worldmap.harvard.edu/womenintheworld/</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55</a:t>
            </a:fld>
            <a:endParaRPr lang="en-US"/>
          </a:p>
        </p:txBody>
      </p:sp>
    </p:spTree>
    <p:extLst>
      <p:ext uri="{BB962C8B-B14F-4D97-AF65-F5344CB8AC3E}">
        <p14:creationId xmlns:p14="http://schemas.microsoft.com/office/powerpoint/2010/main" val="336054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3026C57-4826-4927-940F-1B1EB03A6A32}" type="slidenum">
              <a:rPr lang="en-US"/>
              <a:pPr/>
              <a:t>10</a:t>
            </a:fld>
            <a:endParaRPr lang="en-US"/>
          </a:p>
        </p:txBody>
      </p:sp>
      <p:sp>
        <p:nvSpPr>
          <p:cNvPr id="24579" name="Rectangle 2"/>
          <p:cNvSpPr>
            <a:spLocks noGrp="1" noRot="1" noChangeAspect="1" noChangeArrowheads="1" noTextEdit="1"/>
          </p:cNvSpPr>
          <p:nvPr>
            <p:ph type="sldImg"/>
          </p:nvPr>
        </p:nvSpPr>
        <p:spPr>
          <a:xfrm>
            <a:off x="1144588" y="687388"/>
            <a:ext cx="4570412" cy="3429000"/>
          </a:xfrm>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http://crossroadsofmigration.com/</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56</a:t>
            </a:fld>
            <a:endParaRPr lang="en-US"/>
          </a:p>
        </p:txBody>
      </p:sp>
    </p:spTree>
    <p:extLst>
      <p:ext uri="{BB962C8B-B14F-4D97-AF65-F5344CB8AC3E}">
        <p14:creationId xmlns:p14="http://schemas.microsoft.com/office/powerpoint/2010/main" val="2770378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http://www.hbs.edu/businesshistory/teaching/resources/Pages/historical-data-visualization.aspx</a:t>
            </a:r>
          </a:p>
          <a:p>
            <a:r>
              <a:rPr lang="en-US" dirty="0" smtClean="0"/>
              <a:t>http://www.hbs.edu/businesshistory/teaching/resources/Pages/historical-data-visualization-details.aspx?data_id=1</a:t>
            </a:r>
          </a:p>
          <a:p>
            <a:r>
              <a:rPr lang="en-US" dirty="0" smtClean="0"/>
              <a:t>https://vimeo.com/196895680</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57</a:t>
            </a:fld>
            <a:endParaRPr lang="en-US"/>
          </a:p>
        </p:txBody>
      </p:sp>
    </p:spTree>
    <p:extLst>
      <p:ext uri="{BB962C8B-B14F-4D97-AF65-F5344CB8AC3E}">
        <p14:creationId xmlns:p14="http://schemas.microsoft.com/office/powerpoint/2010/main" val="144688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http://maps.cga.harvard.edu/Connect4Health/</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58</a:t>
            </a:fld>
            <a:endParaRPr lang="en-US"/>
          </a:p>
        </p:txBody>
      </p:sp>
    </p:spTree>
    <p:extLst>
      <p:ext uri="{BB962C8B-B14F-4D97-AF65-F5344CB8AC3E}">
        <p14:creationId xmlns:p14="http://schemas.microsoft.com/office/powerpoint/2010/main" val="3055507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http://harvard-cga.maps.arcgis.com/apps/MapTour/index.html?appid=74c1d61407f2469eb2cffa7a63b97719</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59</a:t>
            </a:fld>
            <a:endParaRPr lang="en-US"/>
          </a:p>
        </p:txBody>
      </p:sp>
    </p:spTree>
    <p:extLst>
      <p:ext uri="{BB962C8B-B14F-4D97-AF65-F5344CB8AC3E}">
        <p14:creationId xmlns:p14="http://schemas.microsoft.com/office/powerpoint/2010/main" val="25768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p:cNvSpPr>
          <p:nvPr>
            <p:ph type="body"/>
          </p:nvPr>
        </p:nvSpPr>
        <p:spPr>
          <a:xfrm>
            <a:off x="685800" y="4343400"/>
            <a:ext cx="5486040" cy="4114440"/>
          </a:xfrm>
          <a:prstGeom prst="rect">
            <a:avLst/>
          </a:prstGeom>
        </p:spPr>
        <p:txBody>
          <a:bodyPr/>
          <a:lstStyle/>
          <a:p>
            <a:endParaRPr dirty="0"/>
          </a:p>
        </p:txBody>
      </p:sp>
      <p:sp>
        <p:nvSpPr>
          <p:cNvPr id="323" name="TextShape 2"/>
          <p:cNvSpPr txBox="1"/>
          <p:nvPr/>
        </p:nvSpPr>
        <p:spPr>
          <a:xfrm>
            <a:off x="3884760" y="8685360"/>
            <a:ext cx="2971440" cy="456840"/>
          </a:xfrm>
          <a:prstGeom prst="rect">
            <a:avLst/>
          </a:prstGeom>
        </p:spPr>
        <p:txBody>
          <a:bodyPr anchor="b"/>
          <a:lstStyle/>
          <a:p>
            <a:pPr algn="r">
              <a:lnSpc>
                <a:spcPct val="100000"/>
              </a:lnSpc>
            </a:pPr>
            <a:fld id="{55DA074B-F4F8-4501-93FE-624B8CBD3BB4}" type="slidenum">
              <a:rPr lang="en-US" sz="1200">
                <a:solidFill>
                  <a:srgbClr val="000000"/>
                </a:solidFill>
                <a:latin typeface="+mn-lt"/>
                <a:ea typeface="+mn-ea"/>
              </a:rPr>
              <a:t>60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http://worldmap.harvard.edu/maps/chinamap/WW5</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13</a:t>
            </a:fld>
            <a:endParaRPr lang="en-US"/>
          </a:p>
        </p:txBody>
      </p:sp>
    </p:spTree>
    <p:extLst>
      <p:ext uri="{BB962C8B-B14F-4D97-AF65-F5344CB8AC3E}">
        <p14:creationId xmlns:p14="http://schemas.microsoft.com/office/powerpoint/2010/main" val="252957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CGA project for harvard business school</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7E44A5-AEE4-4359-9C59-48C039A48536}" type="slidenum">
              <a:rPr lang="en-US"/>
              <a:pPr fontAlgn="base">
                <a:spcBef>
                  <a:spcPct val="0"/>
                </a:spcBef>
                <a:spcAft>
                  <a:spcPct val="0"/>
                </a:spcAft>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5780C4-ECA6-432D-9073-6DD485EC07AD}" type="slidenum">
              <a:rPr lang="en-US" smtClean="0"/>
              <a:t>20</a:t>
            </a:fld>
            <a:endParaRPr lang="en-US"/>
          </a:p>
        </p:txBody>
      </p:sp>
    </p:spTree>
    <p:extLst>
      <p:ext uri="{BB962C8B-B14F-4D97-AF65-F5344CB8AC3E}">
        <p14:creationId xmlns:p14="http://schemas.microsoft.com/office/powerpoint/2010/main" val="793843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6281C539-AB5A-4848-9678-1039B00CFF95}" type="slidenum">
              <a:rPr lang="en-US" altLang="en-US" smtClean="0">
                <a:latin typeface="SolexRegular"/>
              </a:rPr>
              <a:pPr/>
              <a:t>23</a:t>
            </a:fld>
            <a:endParaRPr lang="en-US" altLang="en-US" smtClean="0">
              <a:latin typeface="SolexRegular"/>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n-US" smtClean="0">
              <a:latin typeface="SolexRegul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http://maps.cga.harvard.edu/chinapostoffice/</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32</a:t>
            </a:fld>
            <a:endParaRPr lang="en-US"/>
          </a:p>
        </p:txBody>
      </p:sp>
    </p:spTree>
    <p:extLst>
      <p:ext uri="{BB962C8B-B14F-4D97-AF65-F5344CB8AC3E}">
        <p14:creationId xmlns:p14="http://schemas.microsoft.com/office/powerpoint/2010/main" val="271720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dirty="0" smtClean="0"/>
              <a:t>Through regression analysis of many geographic variables (distance to schools, water, Wall Street, Central park, etc.)</a:t>
            </a:r>
          </a:p>
          <a:p>
            <a:r>
              <a:rPr lang="en-US" dirty="0" smtClean="0"/>
              <a:t>It was determined that the area that property values appreciated the most was within 2,500 and 4,500 meters of Wall street.</a:t>
            </a:r>
          </a:p>
        </p:txBody>
      </p:sp>
      <p:sp>
        <p:nvSpPr>
          <p:cNvPr id="27652" name="Slide Number Placeholder 3"/>
          <p:cNvSpPr>
            <a:spLocks noGrp="1"/>
          </p:cNvSpPr>
          <p:nvPr>
            <p:ph type="sldNum" sz="quarter" idx="5"/>
          </p:nvPr>
        </p:nvSpPr>
        <p:spPr>
          <a:noFill/>
        </p:spPr>
        <p:txBody>
          <a:bodyPr/>
          <a:lstStyle/>
          <a:p>
            <a:fld id="{BCDAAD8C-E860-4501-BCA6-424563DA2E35}" type="slidenum">
              <a:rPr lang="en-US"/>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Maps can show patterns over time.</a:t>
            </a:r>
          </a:p>
          <a:p>
            <a:pPr>
              <a:spcBef>
                <a:spcPct val="0"/>
              </a:spcBef>
            </a:pPr>
            <a:r>
              <a:rPr lang="en-US" smtClean="0"/>
              <a:t>http://www.schofieldbros.com/railroads.html</a:t>
            </a:r>
          </a:p>
          <a:p>
            <a:pPr>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C3D573-4547-4A2D-8AF7-F4FC01B9AA2F}" type="slidenum">
              <a:rPr lang="en-US"/>
              <a:pPr fontAlgn="base">
                <a:spcBef>
                  <a:spcPct val="0"/>
                </a:spcBef>
                <a:spcAft>
                  <a:spcPct val="0"/>
                </a:spcAft>
              </a:pPr>
              <a:t>41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37593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23834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380860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17" name="Footer Placeholder 16"/>
          <p:cNvSpPr>
            <a:spLocks noGrp="1"/>
          </p:cNvSpPr>
          <p:nvPr>
            <p:ph type="ftr" sz="quarter" idx="11"/>
          </p:nvPr>
        </p:nvSpPr>
        <p:spPr/>
        <p:txBody>
          <a:bodyPr/>
          <a:lstStyle/>
          <a:p>
            <a:endParaRPr lang="en-US">
              <a:solidFill>
                <a:srgbClr val="3B3B3B"/>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6E6AB09-893C-4E08-A61C-02EA5D3092B9}"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1714017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0724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3B3B3B"/>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123670077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6" name="Footer Placeholder 5"/>
          <p:cNvSpPr>
            <a:spLocks noGrp="1"/>
          </p:cNvSpPr>
          <p:nvPr>
            <p:ph type="ftr" sz="quarter" idx="11"/>
          </p:nvPr>
        </p:nvSpPr>
        <p:spPr/>
        <p:txBody>
          <a:bodyPr/>
          <a:lstStyle/>
          <a:p>
            <a:endParaRPr lang="en-US">
              <a:solidFill>
                <a:srgbClr val="3B3B3B"/>
              </a:solidFill>
            </a:endParaRPr>
          </a:p>
        </p:txBody>
      </p:sp>
      <p:sp>
        <p:nvSpPr>
          <p:cNvPr id="7" name="Slide Number Placeholder 6"/>
          <p:cNvSpPr>
            <a:spLocks noGrp="1"/>
          </p:cNvSpPr>
          <p:nvPr>
            <p:ph type="sldNum" sz="quarter" idx="12"/>
          </p:nvPr>
        </p:nvSpPr>
        <p:spPr/>
        <p:txBody>
          <a:bodyPr/>
          <a:lstStyle/>
          <a:p>
            <a:fld id="{76E6AB09-893C-4E08-A61C-02EA5D3092B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8720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8" name="Footer Placeholder 7"/>
          <p:cNvSpPr>
            <a:spLocks noGrp="1"/>
          </p:cNvSpPr>
          <p:nvPr>
            <p:ph type="ftr" sz="quarter" idx="11"/>
          </p:nvPr>
        </p:nvSpPr>
        <p:spPr/>
        <p:txBody>
          <a:bodyPr/>
          <a:lstStyle/>
          <a:p>
            <a:endParaRPr lang="en-US">
              <a:solidFill>
                <a:srgbClr val="3B3B3B"/>
              </a:solidFill>
            </a:endParaRPr>
          </a:p>
        </p:txBody>
      </p:sp>
      <p:sp>
        <p:nvSpPr>
          <p:cNvPr id="9" name="Slide Number Placeholder 8"/>
          <p:cNvSpPr>
            <a:spLocks noGrp="1"/>
          </p:cNvSpPr>
          <p:nvPr>
            <p:ph type="sldNum" sz="quarter" idx="12"/>
          </p:nvPr>
        </p:nvSpPr>
        <p:spPr/>
        <p:txBody>
          <a:bodyPr/>
          <a:lstStyle/>
          <a:p>
            <a:fld id="{76E6AB09-893C-4E08-A61C-02EA5D3092B9}"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6354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4" name="Footer Placeholder 3"/>
          <p:cNvSpPr>
            <a:spLocks noGrp="1"/>
          </p:cNvSpPr>
          <p:nvPr>
            <p:ph type="ftr" sz="quarter" idx="11"/>
          </p:nvPr>
        </p:nvSpPr>
        <p:spPr/>
        <p:txBody>
          <a:bodyPr/>
          <a:lstStyle/>
          <a:p>
            <a:endParaRPr lang="en-US">
              <a:solidFill>
                <a:srgbClr val="3B3B3B"/>
              </a:solidFill>
            </a:endParaRPr>
          </a:p>
        </p:txBody>
      </p:sp>
      <p:sp>
        <p:nvSpPr>
          <p:cNvPr id="5" name="Slide Number Placeholder 4"/>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1835696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3" name="Footer Placeholder 2"/>
          <p:cNvSpPr>
            <a:spLocks noGrp="1"/>
          </p:cNvSpPr>
          <p:nvPr>
            <p:ph type="ftr" sz="quarter" idx="11"/>
          </p:nvPr>
        </p:nvSpPr>
        <p:spPr/>
        <p:txBody>
          <a:bodyPr/>
          <a:lstStyle/>
          <a:p>
            <a:endParaRPr lang="en-US">
              <a:solidFill>
                <a:srgbClr val="3B3B3B"/>
              </a:solidFill>
            </a:endParaRPr>
          </a:p>
        </p:txBody>
      </p:sp>
      <p:sp>
        <p:nvSpPr>
          <p:cNvPr id="4" name="Slide Number Placeholder 3"/>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277686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6" name="Footer Placeholder 5"/>
          <p:cNvSpPr>
            <a:spLocks noGrp="1"/>
          </p:cNvSpPr>
          <p:nvPr>
            <p:ph type="ftr" sz="quarter" idx="11"/>
          </p:nvPr>
        </p:nvSpPr>
        <p:spPr/>
        <p:txBody>
          <a:bodyPr/>
          <a:lstStyle/>
          <a:p>
            <a:endParaRPr lang="en-US">
              <a:solidFill>
                <a:srgbClr val="3B3B3B"/>
              </a:solidFill>
            </a:endParaRPr>
          </a:p>
        </p:txBody>
      </p:sp>
      <p:sp>
        <p:nvSpPr>
          <p:cNvPr id="7" name="Slide Number Placeholder 6"/>
          <p:cNvSpPr>
            <a:spLocks noGrp="1"/>
          </p:cNvSpPr>
          <p:nvPr>
            <p:ph type="sldNum" sz="quarter" idx="12"/>
          </p:nvPr>
        </p:nvSpPr>
        <p:spPr/>
        <p:txBody>
          <a:bodyPr/>
          <a:lstStyle/>
          <a:p>
            <a:fld id="{76E6AB09-893C-4E08-A61C-02EA5D3092B9}"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29836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955027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3B3B3B"/>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76E6AB09-893C-4E08-A61C-02EA5D3092B9}"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805443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2836419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3801618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824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1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298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601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622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36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91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EEAE88-B6E8-4850-95DA-01647C31B8A7}"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972109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540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315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225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670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974" y="277814"/>
            <a:ext cx="8230054"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6974" y="1600201"/>
            <a:ext cx="40605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6428" y="1600201"/>
            <a:ext cx="4060599"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7DB2E034-1907-4476-945F-0B245C08C4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3483093"/>
      </p:ext>
    </p:extLst>
  </p:cSld>
  <p:clrMapOvr>
    <a:masterClrMapping/>
  </p:clrMapOvr>
  <p:transition spd="slow" advTm="30000">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989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232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518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113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626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EEAE88-B6E8-4850-95DA-01647C31B8A7}"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718134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839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687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9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321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28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41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974" y="277814"/>
            <a:ext cx="8230054"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6974" y="1600201"/>
            <a:ext cx="40605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6428" y="1600201"/>
            <a:ext cx="4060599"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7DB2E034-1907-4476-945F-0B245C08C4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8638293"/>
      </p:ext>
    </p:extLst>
  </p:cSld>
  <p:clrMapOvr>
    <a:masterClrMapping/>
  </p:clrMapOvr>
  <mc:AlternateContent xmlns:mc="http://schemas.openxmlformats.org/markup-compatibility/2006" xmlns:p14="http://schemas.microsoft.com/office/powerpoint/2010/main">
    <mc:Choice Requires="p14">
      <p:transition p14:dur="10" advTm="30000">
        <p:wedge/>
      </p:transition>
    </mc:Choice>
    <mc:Fallback xmlns="">
      <p:transition advTm="30000">
        <p:wedg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EEAE88-B6E8-4850-95DA-01647C31B8A7}" type="datetimeFigureOut">
              <a:rPr lang="en-US" smtClean="0"/>
              <a:t>5/30/2017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9473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EEAE88-B6E8-4850-95DA-01647C31B8A7}" type="datetimeFigureOut">
              <a:rPr lang="en-US" smtClean="0"/>
              <a:t>5/30/2017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67948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EAE88-B6E8-4850-95DA-01647C31B8A7}" type="datetimeFigureOut">
              <a:rPr lang="en-US" smtClean="0"/>
              <a:t>5/30/2017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825648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EAE88-B6E8-4850-95DA-01647C31B8A7}"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831410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EAE88-B6E8-4850-95DA-01647C31B8A7}"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24871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EAE88-B6E8-4850-95DA-01647C31B8A7}" type="datetimeFigureOut">
              <a:rPr lang="en-US" smtClean="0"/>
              <a:t>5/30/2017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A87BE-617E-47EA-A9C8-63E1320F92A4}" type="slidenum">
              <a:rPr lang="en-US" smtClean="0"/>
              <a:t>‹#›</a:t>
            </a:fld>
            <a:endParaRPr lang="en-US"/>
          </a:p>
        </p:txBody>
      </p:sp>
    </p:spTree>
    <p:extLst>
      <p:ext uri="{BB962C8B-B14F-4D97-AF65-F5344CB8AC3E}">
        <p14:creationId xmlns:p14="http://schemas.microsoft.com/office/powerpoint/2010/main" val="8145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AD33EBE-3BE8-4154-9EDE-CD9BBC876A1F}" type="datetimeFigureOut">
              <a:rPr lang="en-US" smtClean="0">
                <a:solidFill>
                  <a:srgbClr val="3B3B3B"/>
                </a:solidFill>
              </a:rPr>
              <a:pPr/>
              <a:t>5/30/2017</a:t>
            </a:fld>
            <a:endParaRPr lang="en-US">
              <a:solidFill>
                <a:srgbClr val="3B3B3B"/>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3B3B3B"/>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6E6AB09-893C-4E08-A61C-02EA5D3092B9}" type="slidenum">
              <a:rPr lang="en-US" smtClean="0"/>
              <a:pPr/>
              <a:t>‹#›</a:t>
            </a:fld>
            <a:endParaRPr lang="en-US"/>
          </a:p>
        </p:txBody>
      </p:sp>
    </p:spTree>
    <p:extLst>
      <p:ext uri="{BB962C8B-B14F-4D97-AF65-F5344CB8AC3E}">
        <p14:creationId xmlns:p14="http://schemas.microsoft.com/office/powerpoint/2010/main" val="3063829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4745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201B4-E7C1-409D-AB66-DE98CDF96921}" type="datetimeFigureOut">
              <a:rPr lang="en-US" smtClean="0">
                <a:solidFill>
                  <a:prstClr val="black">
                    <a:tint val="75000"/>
                  </a:prstClr>
                </a:solidFill>
              </a:rPr>
              <a:pPr/>
              <a:t>5/30/2017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6557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orldmap.harvard.edu/maps/chinamap/WW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maps.cga.harvard.edu/chinapostoffic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gis.harvard.edu/services/products/chinese-late-ming-dynasty-courier-route-system" TargetMode="Externa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emf"/><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emf"/><Relationship Id="rId1" Type="http://schemas.openxmlformats.org/officeDocument/2006/relationships/slideLayout" Target="../slideLayouts/slideLayout29.xml"/><Relationship Id="rId6" Type="http://schemas.openxmlformats.org/officeDocument/2006/relationships/image" Target="../media/image56.png"/><Relationship Id="rId11" Type="http://schemas.openxmlformats.org/officeDocument/2006/relationships/image" Target="../media/image61.emf"/><Relationship Id="rId5" Type="http://schemas.openxmlformats.org/officeDocument/2006/relationships/image" Target="../media/image55.emf"/><Relationship Id="rId15" Type="http://schemas.openxmlformats.org/officeDocument/2006/relationships/image" Target="../media/image65.emf"/><Relationship Id="rId10" Type="http://schemas.openxmlformats.org/officeDocument/2006/relationships/image" Target="../media/image60.emf"/><Relationship Id="rId4" Type="http://schemas.openxmlformats.org/officeDocument/2006/relationships/image" Target="../media/image54.emf"/><Relationship Id="rId9" Type="http://schemas.openxmlformats.org/officeDocument/2006/relationships/image" Target="../media/image59.emf"/><Relationship Id="rId1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5.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5.xml"/><Relationship Id="rId16" Type="http://schemas.openxmlformats.org/officeDocument/2006/relationships/image" Target="../media/image86.JP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jp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orldmap.harvard.ed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hyperlink" Target="http://worldmap.harvard.edu/africamap/"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hyperlink" Target="http://worldmap.harvard.edu/womenintheworld/"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hyperlink" Target="http://www.crossroadsofmigration.com/world/"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5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www.hbs.edu/businesshistory/teaching/resources/Pages/historical-data-visualization.aspx" TargetMode="External"/><Relationship Id="rId7" Type="http://schemas.openxmlformats.org/officeDocument/2006/relationships/hyperlink" Target="https://vimeo.com/19689568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hyperlink" Target="http://www.hbs.edu/businesshistory/teaching/resources/Pages/historical-data-visualization-details.aspx?data_id=1" TargetMode="Externa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hyperlink" Target="http://maps.cga.harvard.edu/Connect4Health/"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hyperlink" Target="http://harvard-cga.maps.arcgis.com/apps/MapTour/index.html?appid=74c1d61407f2469eb2cffa7a63b9771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mailto:jblossom@cga.harvard.edu" TargetMode="External"/><Relationship Id="rId7" Type="http://schemas.openxmlformats.org/officeDocument/2006/relationships/hyperlink" Target="http://gis.harvard.edu/contactu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worldmap.harvard.edu/" TargetMode="External"/><Relationship Id="rId5" Type="http://schemas.openxmlformats.org/officeDocument/2006/relationships/hyperlink" Target="http://gis.harvard.edu/people/staff" TargetMode="External"/><Relationship Id="rId4" Type="http://schemas.openxmlformats.org/officeDocument/2006/relationships/hyperlink" Target="http://gis.harvard.ed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9.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gis.harvard.edu/contactus" TargetMode="External"/><Relationship Id="rId2" Type="http://schemas.openxmlformats.org/officeDocument/2006/relationships/hyperlink" Target="http://gis.harvard.edu/icb/icb.do?keyword=k235&amp;pageid=icb.page189866"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133600"/>
            <a:ext cx="7391400" cy="1676400"/>
          </a:xfrm>
        </p:spPr>
        <p:txBody>
          <a:bodyPr>
            <a:normAutofit fontScale="90000"/>
          </a:bodyPr>
          <a:lstStyle/>
          <a:p>
            <a:r>
              <a:rPr lang="en-US" b="1" dirty="0" smtClean="0"/>
              <a:t>Center for Geographic Analysis</a:t>
            </a:r>
            <a:br>
              <a:rPr lang="en-US" b="1" dirty="0" smtClean="0"/>
            </a:br>
            <a:r>
              <a:rPr lang="en-US" b="1" dirty="0" smtClean="0"/>
              <a:t>services and projects</a:t>
            </a:r>
            <a:br>
              <a:rPr lang="en-US" b="1" dirty="0" smtClean="0"/>
            </a:br>
            <a:r>
              <a:rPr lang="en-US" sz="2700" i="1" dirty="0" smtClean="0"/>
              <a:t>Jeff </a:t>
            </a:r>
            <a:r>
              <a:rPr lang="en-US" sz="2700" i="1" dirty="0" smtClean="0"/>
              <a:t>Blossom – jblossom@cga.harvard.edu</a:t>
            </a:r>
            <a:r>
              <a:rPr lang="en-US" sz="2700" i="1" dirty="0" smtClean="0"/>
              <a:t/>
            </a:r>
            <a:br>
              <a:rPr lang="en-US" sz="2700" i="1" dirty="0" smtClean="0"/>
            </a:br>
            <a:r>
              <a:rPr lang="en-US" sz="3200" i="1" dirty="0" smtClean="0"/>
              <a:t>Summer </a:t>
            </a:r>
            <a:r>
              <a:rPr lang="en-US" sz="3200" i="1" dirty="0" smtClean="0"/>
              <a:t>GIS </a:t>
            </a:r>
            <a:r>
              <a:rPr lang="en-US" sz="3200" i="1" dirty="0" smtClean="0"/>
              <a:t>Institute - 2017</a:t>
            </a:r>
            <a:endParaRPr lang="en-US" sz="3200" i="1" dirty="0">
              <a:effectLst>
                <a:outerShdw blurRad="38100" dist="38100" dir="2700000" algn="tl">
                  <a:srgbClr val="000000">
                    <a:alpha val="43137"/>
                  </a:srgbClr>
                </a:outerShdw>
              </a:effectLst>
            </a:endParaRPr>
          </a:p>
        </p:txBody>
      </p:sp>
      <p:pic>
        <p:nvPicPr>
          <p:cNvPr id="4" name="Picture 4" descr="Harvard_U_Shield"/>
          <p:cNvPicPr>
            <a:picLocks noChangeAspect="1" noChangeArrowheads="1"/>
          </p:cNvPicPr>
          <p:nvPr/>
        </p:nvPicPr>
        <p:blipFill>
          <a:blip r:embed="rId2" cstate="print"/>
          <a:srcRect/>
          <a:stretch>
            <a:fillRect/>
          </a:stretch>
        </p:blipFill>
        <p:spPr bwMode="auto">
          <a:xfrm>
            <a:off x="8001000" y="228600"/>
            <a:ext cx="920299" cy="914400"/>
          </a:xfrm>
          <a:prstGeom prst="rect">
            <a:avLst/>
          </a:prstGeom>
          <a:noFill/>
          <a:ln w="9525">
            <a:noFill/>
            <a:miter lim="800000"/>
            <a:headEnd/>
            <a:tailEnd/>
          </a:ln>
        </p:spPr>
      </p:pic>
      <p:pic>
        <p:nvPicPr>
          <p:cNvPr id="12" name="Picture 15" descr="London_Olympics_02_PNG.png"/>
          <p:cNvPicPr>
            <a:picLocks noChangeAspect="1"/>
          </p:cNvPicPr>
          <p:nvPr/>
        </p:nvPicPr>
        <p:blipFill>
          <a:blip r:embed="rId3" cstate="print"/>
          <a:srcRect/>
          <a:stretch>
            <a:fillRect/>
          </a:stretch>
        </p:blipFill>
        <p:spPr bwMode="auto">
          <a:xfrm>
            <a:off x="6079034" y="4648200"/>
            <a:ext cx="2912566" cy="1981200"/>
          </a:xfrm>
          <a:prstGeom prst="rect">
            <a:avLst/>
          </a:prstGeom>
          <a:noFill/>
          <a:ln w="15875">
            <a:solidFill>
              <a:schemeClr val="tx1"/>
            </a:solidFill>
            <a:miter lim="800000"/>
            <a:headEnd/>
            <a:tailEnd/>
          </a:ln>
        </p:spPr>
      </p:pic>
      <p:pic>
        <p:nvPicPr>
          <p:cNvPr id="14" name="Picture 9" descr="Locational_05"/>
          <p:cNvPicPr>
            <a:picLocks noChangeAspect="1" noChangeArrowheads="1"/>
          </p:cNvPicPr>
          <p:nvPr/>
        </p:nvPicPr>
        <p:blipFill>
          <a:blip r:embed="rId4" cstate="print"/>
          <a:srcRect l="4255" t="54440" r="6383" b="4255"/>
          <a:stretch>
            <a:fillRect/>
          </a:stretch>
        </p:blipFill>
        <p:spPr bwMode="auto">
          <a:xfrm>
            <a:off x="228600" y="4865914"/>
            <a:ext cx="2819400" cy="1611086"/>
          </a:xfrm>
          <a:prstGeom prst="rect">
            <a:avLst/>
          </a:prstGeom>
          <a:noFill/>
          <a:ln w="15875">
            <a:solidFill>
              <a:schemeClr val="tx1"/>
            </a:solidFill>
            <a:miter lim="800000"/>
            <a:headEnd/>
            <a:tailEnd/>
          </a:ln>
        </p:spPr>
      </p:pic>
      <p:grpSp>
        <p:nvGrpSpPr>
          <p:cNvPr id="9" name="Group 8"/>
          <p:cNvGrpSpPr/>
          <p:nvPr/>
        </p:nvGrpSpPr>
        <p:grpSpPr>
          <a:xfrm>
            <a:off x="3200400" y="5334000"/>
            <a:ext cx="2590800" cy="685800"/>
            <a:chOff x="4572000" y="6629400"/>
            <a:chExt cx="3027003" cy="838200"/>
          </a:xfrm>
        </p:grpSpPr>
        <p:pic>
          <p:nvPicPr>
            <p:cNvPr id="15" name="Picture 6"/>
            <p:cNvPicPr>
              <a:picLocks noChangeAspect="1" noChangeArrowheads="1"/>
            </p:cNvPicPr>
            <p:nvPr/>
          </p:nvPicPr>
          <p:blipFill>
            <a:blip r:embed="rId5" cstate="print"/>
            <a:srcRect/>
            <a:stretch>
              <a:fillRect/>
            </a:stretch>
          </p:blipFill>
          <p:spPr bwMode="auto">
            <a:xfrm>
              <a:off x="4572000" y="6629400"/>
              <a:ext cx="3027003" cy="593005"/>
            </a:xfrm>
            <a:prstGeom prst="rect">
              <a:avLst/>
            </a:prstGeom>
            <a:noFill/>
            <a:ln w="9525">
              <a:noFill/>
              <a:miter lim="800000"/>
              <a:headEnd/>
              <a:tailEnd/>
            </a:ln>
          </p:spPr>
        </p:pic>
        <p:sp>
          <p:nvSpPr>
            <p:cNvPr id="11" name="TextBox 9"/>
            <p:cNvSpPr txBox="1">
              <a:spLocks noChangeArrowheads="1"/>
            </p:cNvSpPr>
            <p:nvPr/>
          </p:nvSpPr>
          <p:spPr bwMode="auto">
            <a:xfrm>
              <a:off x="4985510" y="7159823"/>
              <a:ext cx="2482090" cy="307777"/>
            </a:xfrm>
            <a:prstGeom prst="rect">
              <a:avLst/>
            </a:prstGeom>
            <a:noFill/>
            <a:ln w="9525">
              <a:noFill/>
              <a:miter lim="800000"/>
              <a:headEnd/>
              <a:tailEnd/>
            </a:ln>
          </p:spPr>
          <p:txBody>
            <a:bodyPr wrap="none">
              <a:spAutoFit/>
            </a:bodyPr>
            <a:lstStyle/>
            <a:p>
              <a:r>
                <a:rPr lang="en-US" sz="1400" dirty="0"/>
                <a:t>http://</a:t>
              </a:r>
              <a:r>
                <a:rPr lang="en-US" sz="1400" dirty="0" smtClean="0"/>
                <a:t>worldmap.harvard.edu </a:t>
              </a:r>
              <a:endParaRPr lang="en-US" sz="1400" dirty="0"/>
            </a:p>
          </p:txBody>
        </p:sp>
      </p:grpSp>
      <p:pic>
        <p:nvPicPr>
          <p:cNvPr id="10" name="Picture 9" descr="CGA_logo_trans.png"/>
          <p:cNvPicPr>
            <a:picLocks noChangeAspect="1"/>
          </p:cNvPicPr>
          <p:nvPr/>
        </p:nvPicPr>
        <p:blipFill>
          <a:blip r:embed="rId6" cstate="print"/>
          <a:stretch>
            <a:fillRect/>
          </a:stretch>
        </p:blipFill>
        <p:spPr>
          <a:xfrm>
            <a:off x="152400" y="228600"/>
            <a:ext cx="2819401" cy="1018154"/>
          </a:xfrm>
          <a:prstGeom prst="rect">
            <a:avLst/>
          </a:prstGeom>
        </p:spPr>
      </p:pic>
    </p:spTree>
    <p:extLst>
      <p:ext uri="{BB962C8B-B14F-4D97-AF65-F5344CB8AC3E}">
        <p14:creationId xmlns:p14="http://schemas.microsoft.com/office/powerpoint/2010/main" val="491108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5E3A8B9-738C-4037-A488-B4CF967FE80B}" type="slidenum">
              <a:rPr lang="en-US"/>
              <a:pPr>
                <a:defRPr/>
              </a:pPr>
              <a:t>10</a:t>
            </a:fld>
            <a:endParaRPr lang="en-US"/>
          </a:p>
        </p:txBody>
      </p:sp>
      <p:sp>
        <p:nvSpPr>
          <p:cNvPr id="327682" name="Rectangle 2"/>
          <p:cNvSpPr>
            <a:spLocks noGrp="1" noChangeArrowheads="1"/>
          </p:cNvSpPr>
          <p:nvPr>
            <p:ph type="title"/>
          </p:nvPr>
        </p:nvSpPr>
        <p:spPr/>
        <p:txBody>
          <a:bodyPr/>
          <a:lstStyle/>
          <a:p>
            <a:pPr eaLnBrk="1" hangingPunct="1">
              <a:defRPr/>
            </a:pPr>
            <a:r>
              <a:rPr lang="en-US" smtClean="0"/>
              <a:t>Research Consultation</a:t>
            </a:r>
          </a:p>
        </p:txBody>
      </p:sp>
      <p:sp>
        <p:nvSpPr>
          <p:cNvPr id="327683" name="Rectangle 3"/>
          <p:cNvSpPr>
            <a:spLocks noGrp="1" noChangeArrowheads="1"/>
          </p:cNvSpPr>
          <p:nvPr>
            <p:ph type="body" idx="1"/>
          </p:nvPr>
        </p:nvSpPr>
        <p:spPr>
          <a:xfrm>
            <a:off x="457200" y="1447800"/>
            <a:ext cx="7010400" cy="5181600"/>
          </a:xfrm>
        </p:spPr>
        <p:txBody>
          <a:bodyPr/>
          <a:lstStyle/>
          <a:p>
            <a:pPr eaLnBrk="1" hangingPunct="1">
              <a:lnSpc>
                <a:spcPct val="80000"/>
              </a:lnSpc>
              <a:defRPr/>
            </a:pPr>
            <a:r>
              <a:rPr lang="en-US" sz="2400" dirty="0" smtClean="0"/>
              <a:t>Data issues, e.g.</a:t>
            </a:r>
          </a:p>
          <a:p>
            <a:pPr lvl="1" eaLnBrk="1" hangingPunct="1">
              <a:lnSpc>
                <a:spcPct val="80000"/>
              </a:lnSpc>
              <a:defRPr/>
            </a:pPr>
            <a:r>
              <a:rPr lang="en-US" sz="2000" dirty="0" smtClean="0"/>
              <a:t>Public and commercial data sources</a:t>
            </a:r>
          </a:p>
          <a:p>
            <a:pPr lvl="1" eaLnBrk="1" hangingPunct="1">
              <a:lnSpc>
                <a:spcPct val="80000"/>
              </a:lnSpc>
              <a:defRPr/>
            </a:pPr>
            <a:r>
              <a:rPr lang="en-US" sz="2000" dirty="0" smtClean="0"/>
              <a:t>Data collection and management techniques</a:t>
            </a:r>
          </a:p>
          <a:p>
            <a:pPr lvl="1" eaLnBrk="1" hangingPunct="1">
              <a:lnSpc>
                <a:spcPct val="80000"/>
              </a:lnSpc>
              <a:defRPr/>
            </a:pPr>
            <a:r>
              <a:rPr lang="en-US" sz="2000" dirty="0" smtClean="0"/>
              <a:t>Data conversion, scanning, digitizing, etc.</a:t>
            </a:r>
          </a:p>
          <a:p>
            <a:pPr eaLnBrk="1" hangingPunct="1">
              <a:lnSpc>
                <a:spcPct val="80000"/>
              </a:lnSpc>
              <a:defRPr/>
            </a:pPr>
            <a:r>
              <a:rPr lang="en-US" sz="2400" dirty="0" smtClean="0"/>
              <a:t>Hardware/software issues, e.g.</a:t>
            </a:r>
          </a:p>
          <a:p>
            <a:pPr lvl="1" eaLnBrk="1" hangingPunct="1">
              <a:lnSpc>
                <a:spcPct val="80000"/>
              </a:lnSpc>
              <a:defRPr/>
            </a:pPr>
            <a:r>
              <a:rPr lang="en-US" sz="2000" dirty="0" smtClean="0"/>
              <a:t>What GPS to buy – accuracy, compatibility, etc.</a:t>
            </a:r>
          </a:p>
          <a:p>
            <a:pPr lvl="1" eaLnBrk="1" hangingPunct="1">
              <a:lnSpc>
                <a:spcPct val="80000"/>
              </a:lnSpc>
              <a:defRPr/>
            </a:pPr>
            <a:r>
              <a:rPr lang="en-US" sz="2000" dirty="0" smtClean="0"/>
              <a:t>Which software to use for various tasks</a:t>
            </a:r>
          </a:p>
          <a:p>
            <a:pPr eaLnBrk="1" hangingPunct="1">
              <a:lnSpc>
                <a:spcPct val="80000"/>
              </a:lnSpc>
              <a:defRPr/>
            </a:pPr>
            <a:r>
              <a:rPr lang="en-US" sz="2400" dirty="0" smtClean="0"/>
              <a:t>Methodology issues, e.g.</a:t>
            </a:r>
          </a:p>
          <a:p>
            <a:pPr lvl="1" eaLnBrk="1" hangingPunct="1">
              <a:lnSpc>
                <a:spcPct val="80000"/>
              </a:lnSpc>
              <a:defRPr/>
            </a:pPr>
            <a:r>
              <a:rPr lang="en-US" sz="2000" dirty="0" smtClean="0"/>
              <a:t>How to select parameters in spatial interpolation</a:t>
            </a:r>
          </a:p>
          <a:p>
            <a:pPr lvl="1" eaLnBrk="1" hangingPunct="1">
              <a:lnSpc>
                <a:spcPct val="80000"/>
              </a:lnSpc>
              <a:defRPr/>
            </a:pPr>
            <a:r>
              <a:rPr lang="en-US" sz="2000" dirty="0" smtClean="0"/>
              <a:t>How to build location-allocation models</a:t>
            </a:r>
          </a:p>
          <a:p>
            <a:pPr eaLnBrk="1" hangingPunct="1">
              <a:lnSpc>
                <a:spcPct val="80000"/>
              </a:lnSpc>
              <a:defRPr/>
            </a:pPr>
            <a:r>
              <a:rPr lang="en-US" sz="2400" dirty="0" smtClean="0"/>
              <a:t>Visualization issues, e.g.</a:t>
            </a:r>
          </a:p>
          <a:p>
            <a:pPr lvl="1" eaLnBrk="1" hangingPunct="1">
              <a:lnSpc>
                <a:spcPct val="80000"/>
              </a:lnSpc>
              <a:defRPr/>
            </a:pPr>
            <a:r>
              <a:rPr lang="en-US" sz="2000" dirty="0" smtClean="0"/>
              <a:t>How to do 3-D maps or time-series animation</a:t>
            </a:r>
          </a:p>
          <a:p>
            <a:pPr lvl="1" eaLnBrk="1" hangingPunct="1">
              <a:lnSpc>
                <a:spcPct val="80000"/>
              </a:lnSpc>
              <a:defRPr/>
            </a:pPr>
            <a:r>
              <a:rPr lang="en-US" sz="2000" dirty="0" smtClean="0"/>
              <a:t>How to allow users make interactive maps from a web browser</a:t>
            </a:r>
          </a:p>
        </p:txBody>
      </p:sp>
      <p:pic>
        <p:nvPicPr>
          <p:cNvPr id="5125" name="Picture 4" descr="image"/>
          <p:cNvPicPr>
            <a:picLocks noChangeAspect="1" noChangeArrowheads="1"/>
          </p:cNvPicPr>
          <p:nvPr/>
        </p:nvPicPr>
        <p:blipFill>
          <a:blip r:embed="rId3" cstate="print"/>
          <a:srcRect/>
          <a:stretch>
            <a:fillRect/>
          </a:stretch>
        </p:blipFill>
        <p:spPr bwMode="auto">
          <a:xfrm>
            <a:off x="6645870" y="3044950"/>
            <a:ext cx="2209800" cy="1835150"/>
          </a:xfrm>
          <a:prstGeom prst="rect">
            <a:avLst/>
          </a:prstGeom>
          <a:noFill/>
          <a:ln w="9525">
            <a:noFill/>
            <a:miter lim="800000"/>
            <a:headEnd/>
            <a:tailEnd/>
          </a:ln>
        </p:spPr>
      </p:pic>
    </p:spTree>
    <p:extLst>
      <p:ext uri="{BB962C8B-B14F-4D97-AF65-F5344CB8AC3E}">
        <p14:creationId xmlns:p14="http://schemas.microsoft.com/office/powerpoint/2010/main" val="2118139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11</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smtClean="0">
                <a:ln>
                  <a:noFill/>
                </a:ln>
                <a:solidFill>
                  <a:schemeClr val="tx2"/>
                </a:solidFill>
                <a:uLnTx/>
                <a:uFillTx/>
                <a:latin typeface="Arial" charset="0"/>
                <a:ea typeface="+mn-ea"/>
                <a:cs typeface="+mn-cs"/>
              </a:rPr>
              <a:t>Ser</a:t>
            </a:r>
            <a:r>
              <a:rPr lang="en-US" sz="2400" b="1" dirty="0" smtClean="0">
                <a:solidFill>
                  <a:schemeClr val="tx2"/>
                </a:solidFill>
                <a:latin typeface="Arial" charset="0"/>
              </a:rPr>
              <a:t>vice Projects</a:t>
            </a:r>
            <a:r>
              <a:rPr kumimoji="0" lang="en-US" sz="2400" b="1" i="0" u="none" strike="noStrike" kern="1200" cap="none" spc="0" normalizeH="0" baseline="0" noProof="0" dirty="0" smtClean="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latin typeface="+mn-lt"/>
                <a:ea typeface="+mj-ea"/>
                <a:cs typeface="+mj-cs"/>
              </a:rPr>
              <a:t>Geocoding</a:t>
            </a:r>
            <a:endParaRPr lang="en-US" sz="32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smtClean="0">
                <a:ea typeface="+mj-ea"/>
                <a:cs typeface="+mj-cs"/>
              </a:rPr>
              <a:t>GIS Analysis</a:t>
            </a:r>
          </a:p>
          <a:p>
            <a:pPr algn="ctr" eaLnBrk="0" fontAlgn="base" hangingPunct="0">
              <a:spcBef>
                <a:spcPct val="0"/>
              </a:spcBef>
              <a:spcAft>
                <a:spcPct val="0"/>
              </a:spcAft>
              <a:defRPr/>
            </a:pPr>
            <a:endParaRPr lang="en-US" sz="3200" b="1" dirty="0" smtClean="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smtClean="0">
                <a:latin typeface="+mn-lt"/>
                <a:ea typeface="+mj-ea"/>
                <a:cs typeface="+mj-cs"/>
              </a:rPr>
              <a:t>Maps and Visualization</a:t>
            </a:r>
          </a:p>
          <a:p>
            <a:pPr lvl="0" algn="ctr"/>
            <a:endParaRPr lang="en-US" sz="3200" b="1" dirty="0">
              <a:latin typeface="+mn-lt"/>
              <a:ea typeface="+mj-ea"/>
              <a:cs typeface="+mj-cs"/>
            </a:endParaRPr>
          </a:p>
          <a:p>
            <a:pPr lvl="0" algn="ctr"/>
            <a:r>
              <a:rPr lang="en-US" sz="3200" b="1" dirty="0" smtClean="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51824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ctrTitle"/>
          </p:nvPr>
        </p:nvSpPr>
        <p:spPr>
          <a:xfrm>
            <a:off x="228600" y="152400"/>
            <a:ext cx="8686800" cy="1905000"/>
          </a:xfrm>
        </p:spPr>
        <p:txBody>
          <a:bodyPr/>
          <a:lstStyle/>
          <a:p>
            <a:pPr algn="l"/>
            <a:r>
              <a:rPr lang="en-US" sz="3600" dirty="0" smtClean="0"/>
              <a:t>Address geocoding example:    Boston foreclosures</a:t>
            </a:r>
            <a:br>
              <a:rPr lang="en-US" sz="3600" dirty="0" smtClean="0"/>
            </a:br>
            <a:endParaRPr lang="en-US" sz="3600" dirty="0" smtClean="0"/>
          </a:p>
        </p:txBody>
      </p:sp>
      <p:pic>
        <p:nvPicPr>
          <p:cNvPr id="58370" name="Picture 2"/>
          <p:cNvPicPr>
            <a:picLocks noChangeAspect="1" noChangeArrowheads="1"/>
          </p:cNvPicPr>
          <p:nvPr/>
        </p:nvPicPr>
        <p:blipFill>
          <a:blip r:embed="rId2" cstate="print"/>
          <a:srcRect/>
          <a:stretch>
            <a:fillRect/>
          </a:stretch>
        </p:blipFill>
        <p:spPr bwMode="auto">
          <a:xfrm>
            <a:off x="2971800" y="1752600"/>
            <a:ext cx="5029200" cy="397192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834969491"/>
              </p:ext>
            </p:extLst>
          </p:nvPr>
        </p:nvGraphicFramePr>
        <p:xfrm>
          <a:off x="457200" y="2971800"/>
          <a:ext cx="3124200" cy="1295400"/>
        </p:xfrm>
        <a:graphic>
          <a:graphicData uri="http://schemas.openxmlformats.org/drawingml/2006/table">
            <a:tbl>
              <a:tblPr>
                <a:tableStyleId>{5C22544A-7EE6-4342-B048-85BDC9FD1C3A}</a:tableStyleId>
              </a:tblPr>
              <a:tblGrid>
                <a:gridCol w="1579652"/>
                <a:gridCol w="795676"/>
                <a:gridCol w="748872"/>
              </a:tblGrid>
              <a:tr h="259080">
                <a:tc>
                  <a:txBody>
                    <a:bodyPr/>
                    <a:lstStyle/>
                    <a:p>
                      <a:pPr algn="l" fontAlgn="b"/>
                      <a:r>
                        <a:rPr lang="en-US" sz="1400" u="none" strike="noStrike">
                          <a:effectLst/>
                        </a:rPr>
                        <a:t>Address</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City</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State</a:t>
                      </a:r>
                      <a:endParaRPr lang="en-US" sz="1400" b="0" i="0" u="none" strike="noStrike">
                        <a:effectLst/>
                        <a:latin typeface="Calibri"/>
                      </a:endParaRPr>
                    </a:p>
                  </a:txBody>
                  <a:tcPr marL="9525" marR="9525" marT="9525" marB="0" anchor="b"/>
                </a:tc>
              </a:tr>
              <a:tr h="259080">
                <a:tc>
                  <a:txBody>
                    <a:bodyPr/>
                    <a:lstStyle/>
                    <a:p>
                      <a:pPr algn="l" fontAlgn="b"/>
                      <a:r>
                        <a:rPr lang="en-US" sz="1400" u="none" strike="noStrike">
                          <a:effectLst/>
                        </a:rPr>
                        <a:t>39 Brookview St.</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Boston</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MA</a:t>
                      </a:r>
                      <a:endParaRPr lang="en-US" sz="1400" b="0" i="0" u="none" strike="noStrike">
                        <a:effectLst/>
                        <a:latin typeface="Calibri"/>
                      </a:endParaRPr>
                    </a:p>
                  </a:txBody>
                  <a:tcPr marL="9525" marR="9525" marT="9525" marB="0" anchor="b"/>
                </a:tc>
              </a:tr>
              <a:tr h="259080">
                <a:tc>
                  <a:txBody>
                    <a:bodyPr/>
                    <a:lstStyle/>
                    <a:p>
                      <a:pPr algn="l" fontAlgn="b"/>
                      <a:r>
                        <a:rPr lang="en-US" sz="1400" u="none" strike="noStrike">
                          <a:effectLst/>
                        </a:rPr>
                        <a:t>1916 Hyde Park Ave.</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Boston</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MA</a:t>
                      </a:r>
                      <a:endParaRPr lang="en-US" sz="1400" b="0" i="0" u="none" strike="noStrike">
                        <a:effectLst/>
                        <a:latin typeface="Calibri"/>
                      </a:endParaRPr>
                    </a:p>
                  </a:txBody>
                  <a:tcPr marL="9525" marR="9525" marT="9525" marB="0" anchor="b"/>
                </a:tc>
              </a:tr>
              <a:tr h="259080">
                <a:tc>
                  <a:txBody>
                    <a:bodyPr/>
                    <a:lstStyle/>
                    <a:p>
                      <a:pPr algn="l" fontAlgn="b"/>
                      <a:r>
                        <a:rPr lang="en-US" sz="1400" u="none" strike="noStrike">
                          <a:effectLst/>
                        </a:rPr>
                        <a:t>883 Harrison Ave.</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Boston</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MA</a:t>
                      </a:r>
                      <a:endParaRPr lang="en-US" sz="1400" b="0" i="0" u="none" strike="noStrike">
                        <a:effectLst/>
                        <a:latin typeface="Calibri"/>
                      </a:endParaRPr>
                    </a:p>
                  </a:txBody>
                  <a:tcPr marL="9525" marR="9525" marT="9525" marB="0" anchor="b"/>
                </a:tc>
              </a:tr>
              <a:tr h="259080">
                <a:tc>
                  <a:txBody>
                    <a:bodyPr/>
                    <a:lstStyle/>
                    <a:p>
                      <a:pPr algn="l" fontAlgn="b"/>
                      <a:r>
                        <a:rPr lang="en-US" sz="1400" u="none" strike="noStrike">
                          <a:effectLst/>
                        </a:rPr>
                        <a:t>etc…</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 </a:t>
                      </a:r>
                      <a:endParaRPr lang="en-US" sz="1400" b="0" i="0" u="none" strike="noStrike">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854247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730" y="927717"/>
            <a:ext cx="6858000" cy="5831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52400" y="-152400"/>
            <a:ext cx="8686800" cy="1905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Village geocoding example:    Buddhist monasteries</a:t>
            </a:r>
            <a:r>
              <a:rPr lang="en-US" sz="3600" dirty="0" smtClean="0"/>
              <a:t/>
            </a:r>
            <a:br>
              <a:rPr lang="en-US" sz="3600" dirty="0" smtClean="0"/>
            </a:br>
            <a:endParaRPr lang="en-US" sz="3600" dirty="0" smtClean="0"/>
          </a:p>
        </p:txBody>
      </p:sp>
    </p:spTree>
    <p:extLst>
      <p:ext uri="{BB962C8B-B14F-4D97-AF65-F5344CB8AC3E}">
        <p14:creationId xmlns:p14="http://schemas.microsoft.com/office/powerpoint/2010/main" val="1529643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638300"/>
            <a:ext cx="7810500" cy="4381500"/>
          </a:xfrm>
          <a:prstGeom prst="rect">
            <a:avLst/>
          </a:prstGeom>
          <a:noFill/>
          <a:ln w="9525" cap="flat" cmpd="sng" algn="ctr">
            <a:noFill/>
            <a:prstDash val="solid"/>
            <a:miter lim="800000"/>
            <a:headEnd/>
            <a:tailEnd/>
          </a:ln>
        </p:spPr>
      </p:pic>
      <p:sp>
        <p:nvSpPr>
          <p:cNvPr id="6" name="Rectangle 2"/>
          <p:cNvSpPr txBox="1">
            <a:spLocks noChangeArrowheads="1"/>
          </p:cNvSpPr>
          <p:nvPr/>
        </p:nvSpPr>
        <p:spPr bwMode="auto">
          <a:xfrm>
            <a:off x="1066800" y="3048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latin typeface="+mn-lt"/>
                <a:ea typeface="+mj-ea"/>
                <a:cs typeface="+mj-cs"/>
              </a:rPr>
              <a:t>Health Care Accessibility</a:t>
            </a:r>
            <a:endParaRPr lang="en-US" b="1" dirty="0">
              <a:latin typeface="+mn-lt"/>
              <a:ea typeface="+mj-ea"/>
              <a:cs typeface="+mj-cs"/>
            </a:endParaRPr>
          </a:p>
        </p:txBody>
      </p:sp>
    </p:spTree>
    <p:extLst>
      <p:ext uri="{BB962C8B-B14F-4D97-AF65-F5344CB8AC3E}">
        <p14:creationId xmlns:p14="http://schemas.microsoft.com/office/powerpoint/2010/main" val="201731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981200"/>
            <a:ext cx="7810500" cy="4381500"/>
          </a:xfrm>
          <a:prstGeom prst="rect">
            <a:avLst/>
          </a:prstGeom>
          <a:noFill/>
          <a:ln w="9525" cap="flat" cmpd="sng" algn="ctr">
            <a:noFill/>
            <a:prstDash val="solid"/>
            <a:miter lim="800000"/>
            <a:headEnd/>
            <a:tailEnd/>
          </a:ln>
        </p:spPr>
      </p:pic>
      <p:sp>
        <p:nvSpPr>
          <p:cNvPr id="6" name="Rectangle 2"/>
          <p:cNvSpPr txBox="1">
            <a:spLocks noChangeArrowheads="1"/>
          </p:cNvSpPr>
          <p:nvPr/>
        </p:nvSpPr>
        <p:spPr bwMode="auto">
          <a:xfrm>
            <a:off x="457200" y="304800"/>
            <a:ext cx="80010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latin typeface="+mn-lt"/>
                <a:ea typeface="+mj-ea"/>
                <a:cs typeface="+mj-cs"/>
              </a:rPr>
              <a:t>Health Care Accessibility </a:t>
            </a:r>
            <a:r>
              <a:rPr lang="en-US" b="1" dirty="0" smtClean="0">
                <a:latin typeface="+mn-lt"/>
                <a:ea typeface="+mj-ea"/>
                <a:cs typeface="+mj-cs"/>
                <a:sym typeface="Wingdings" pitchFamily="2" charset="2"/>
              </a:rPr>
              <a:t> Census tract determination</a:t>
            </a:r>
            <a:endParaRPr lang="en-US" b="1" dirty="0">
              <a:latin typeface="+mn-lt"/>
              <a:ea typeface="+mj-ea"/>
              <a:cs typeface="+mj-cs"/>
            </a:endParaRPr>
          </a:p>
        </p:txBody>
      </p:sp>
      <p:pic>
        <p:nvPicPr>
          <p:cNvPr id="51203" name="Picture 3"/>
          <p:cNvPicPr>
            <a:picLocks noChangeAspect="1" noChangeArrowheads="1"/>
          </p:cNvPicPr>
          <p:nvPr/>
        </p:nvPicPr>
        <p:blipFill>
          <a:blip r:embed="rId3" cstate="print"/>
          <a:srcRect/>
          <a:stretch>
            <a:fillRect/>
          </a:stretch>
        </p:blipFill>
        <p:spPr bwMode="auto">
          <a:xfrm>
            <a:off x="642938" y="1981200"/>
            <a:ext cx="7858125" cy="4362450"/>
          </a:xfrm>
          <a:prstGeom prst="rect">
            <a:avLst/>
          </a:prstGeom>
          <a:noFill/>
          <a:ln w="9525" cap="flat" cmpd="sng" algn="ctr">
            <a:noFill/>
            <a:prstDash val="solid"/>
            <a:miter lim="800000"/>
            <a:headEnd/>
            <a:tailEnd/>
          </a:ln>
        </p:spPr>
      </p:pic>
    </p:spTree>
    <p:extLst>
      <p:ext uri="{BB962C8B-B14F-4D97-AF65-F5344CB8AC3E}">
        <p14:creationId xmlns:p14="http://schemas.microsoft.com/office/powerpoint/2010/main" val="1430050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981200"/>
            <a:ext cx="7810500" cy="4381500"/>
          </a:xfrm>
          <a:prstGeom prst="rect">
            <a:avLst/>
          </a:prstGeom>
          <a:noFill/>
          <a:ln w="9525" cap="flat" cmpd="sng" algn="ctr">
            <a:noFill/>
            <a:prstDash val="solid"/>
            <a:miter lim="800000"/>
            <a:headEnd/>
            <a:tailEnd/>
          </a:ln>
        </p:spPr>
      </p:pic>
      <p:pic>
        <p:nvPicPr>
          <p:cNvPr id="51203" name="Picture 3"/>
          <p:cNvPicPr>
            <a:picLocks noChangeAspect="1" noChangeArrowheads="1"/>
          </p:cNvPicPr>
          <p:nvPr/>
        </p:nvPicPr>
        <p:blipFill>
          <a:blip r:embed="rId3" cstate="print"/>
          <a:srcRect/>
          <a:stretch>
            <a:fillRect/>
          </a:stretch>
        </p:blipFill>
        <p:spPr bwMode="auto">
          <a:xfrm>
            <a:off x="642938" y="1981200"/>
            <a:ext cx="7858125" cy="4362450"/>
          </a:xfrm>
          <a:prstGeom prst="rect">
            <a:avLst/>
          </a:prstGeom>
          <a:noFill/>
          <a:ln w="9525" cap="flat" cmpd="sng" algn="ctr">
            <a:noFill/>
            <a:prstDash val="solid"/>
            <a:miter lim="800000"/>
            <a:headEnd/>
            <a:tailEnd/>
          </a:ln>
        </p:spPr>
      </p:pic>
      <p:pic>
        <p:nvPicPr>
          <p:cNvPr id="51204" name="Picture 4"/>
          <p:cNvPicPr>
            <a:picLocks noChangeAspect="1" noChangeArrowheads="1"/>
          </p:cNvPicPr>
          <p:nvPr/>
        </p:nvPicPr>
        <p:blipFill>
          <a:blip r:embed="rId4" cstate="print"/>
          <a:srcRect/>
          <a:stretch>
            <a:fillRect/>
          </a:stretch>
        </p:blipFill>
        <p:spPr bwMode="auto">
          <a:xfrm>
            <a:off x="566738" y="1981200"/>
            <a:ext cx="8010525" cy="4333875"/>
          </a:xfrm>
          <a:prstGeom prst="rect">
            <a:avLst/>
          </a:prstGeom>
          <a:noFill/>
          <a:ln w="9525" cap="flat" cmpd="sng" algn="ctr">
            <a:noFill/>
            <a:prstDash val="solid"/>
            <a:miter lim="800000"/>
            <a:headEnd/>
            <a:tailEnd/>
          </a:ln>
        </p:spPr>
      </p:pic>
      <p:sp>
        <p:nvSpPr>
          <p:cNvPr id="7" name="Rectangle 2"/>
          <p:cNvSpPr txBox="1">
            <a:spLocks noChangeArrowheads="1"/>
          </p:cNvSpPr>
          <p:nvPr/>
        </p:nvSpPr>
        <p:spPr bwMode="auto">
          <a:xfrm>
            <a:off x="304800" y="304800"/>
            <a:ext cx="81534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latin typeface="+mn-lt"/>
                <a:ea typeface="+mj-ea"/>
                <a:cs typeface="+mj-cs"/>
              </a:rPr>
              <a:t>Health Care Accessibility </a:t>
            </a:r>
            <a:r>
              <a:rPr lang="en-US" b="1" dirty="0" smtClean="0">
                <a:latin typeface="+mn-lt"/>
                <a:ea typeface="+mj-ea"/>
                <a:cs typeface="+mj-cs"/>
                <a:sym typeface="Wingdings" pitchFamily="2" charset="2"/>
              </a:rPr>
              <a:t> Census tract determination  Socio-economic break down of cohort</a:t>
            </a:r>
            <a:endParaRPr lang="en-US" b="1" dirty="0">
              <a:latin typeface="+mn-lt"/>
              <a:ea typeface="+mj-ea"/>
              <a:cs typeface="+mj-cs"/>
            </a:endParaRPr>
          </a:p>
        </p:txBody>
      </p:sp>
    </p:spTree>
    <p:extLst>
      <p:ext uri="{BB962C8B-B14F-4D97-AF65-F5344CB8AC3E}">
        <p14:creationId xmlns:p14="http://schemas.microsoft.com/office/powerpoint/2010/main" val="182131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cstate="print"/>
          <a:srcRect/>
          <a:stretch>
            <a:fillRect/>
          </a:stretch>
        </p:blipFill>
        <p:spPr bwMode="auto">
          <a:xfrm>
            <a:off x="838200" y="838200"/>
            <a:ext cx="3714750" cy="5191125"/>
          </a:xfrm>
          <a:prstGeom prst="rect">
            <a:avLst/>
          </a:prstGeom>
          <a:noFill/>
          <a:ln w="9525">
            <a:noFill/>
            <a:miter lim="800000"/>
            <a:headEnd/>
            <a:tailEnd/>
          </a:ln>
        </p:spPr>
      </p:pic>
      <p:sp>
        <p:nvSpPr>
          <p:cNvPr id="5" name="Title 1"/>
          <p:cNvSpPr txBox="1">
            <a:spLocks/>
          </p:cNvSpPr>
          <p:nvPr/>
        </p:nvSpPr>
        <p:spPr>
          <a:xfrm>
            <a:off x="4800600" y="152400"/>
            <a:ext cx="4114800" cy="6019800"/>
          </a:xfrm>
          <a:prstGeom prst="rect">
            <a:avLst/>
          </a:prstGeom>
        </p:spPr>
        <p:txBody>
          <a:bodyPr anchor="ctr">
            <a:normAutofit/>
          </a:bodyPr>
          <a:lstStyle/>
          <a:p>
            <a:pPr fontAlgn="auto">
              <a:spcAft>
                <a:spcPts val="0"/>
              </a:spcAft>
              <a:defRPr/>
            </a:pPr>
            <a:r>
              <a:rPr lang="en-US" b="1" dirty="0" smtClean="0">
                <a:latin typeface="+mn-lt"/>
                <a:ea typeface="+mj-ea"/>
                <a:cs typeface="+mj-cs"/>
              </a:rPr>
              <a:t>Administrative </a:t>
            </a:r>
            <a:r>
              <a:rPr lang="en-US" b="1" dirty="0">
                <a:latin typeface="+mn-lt"/>
                <a:ea typeface="+mj-ea"/>
                <a:cs typeface="+mj-cs"/>
              </a:rPr>
              <a:t>area </a:t>
            </a:r>
            <a:endParaRPr lang="en-US" b="1" dirty="0" smtClean="0">
              <a:latin typeface="+mn-lt"/>
              <a:ea typeface="+mj-ea"/>
              <a:cs typeface="+mj-cs"/>
            </a:endParaRPr>
          </a:p>
          <a:p>
            <a:pPr fontAlgn="auto">
              <a:spcAft>
                <a:spcPts val="0"/>
              </a:spcAft>
              <a:defRPr/>
            </a:pPr>
            <a:endParaRPr lang="en-US" b="1" dirty="0">
              <a:latin typeface="+mn-lt"/>
              <a:ea typeface="+mj-ea"/>
              <a:cs typeface="+mj-cs"/>
            </a:endParaRPr>
          </a:p>
          <a:p>
            <a:pPr fontAlgn="auto">
              <a:spcAft>
                <a:spcPts val="0"/>
              </a:spcAft>
              <a:defRPr/>
            </a:pPr>
            <a:r>
              <a:rPr lang="en-US" b="1" dirty="0" err="1" smtClean="0">
                <a:latin typeface="+mn-lt"/>
                <a:ea typeface="+mj-ea"/>
                <a:cs typeface="+mj-cs"/>
              </a:rPr>
              <a:t>geocoding</a:t>
            </a:r>
            <a:r>
              <a:rPr lang="en-US" b="1" dirty="0" smtClean="0">
                <a:latin typeface="+mn-lt"/>
                <a:ea typeface="+mj-ea"/>
                <a:cs typeface="+mj-cs"/>
              </a:rPr>
              <a:t> to produce a</a:t>
            </a:r>
            <a:endParaRPr lang="en-US" b="1" dirty="0">
              <a:latin typeface="+mn-lt"/>
              <a:ea typeface="+mj-ea"/>
              <a:cs typeface="+mj-cs"/>
            </a:endParaRPr>
          </a:p>
          <a:p>
            <a:pPr fontAlgn="auto">
              <a:spcAft>
                <a:spcPts val="0"/>
              </a:spcAft>
              <a:defRPr/>
            </a:pPr>
            <a:r>
              <a:rPr lang="en-US" b="1" dirty="0" smtClean="0">
                <a:latin typeface="+mn-lt"/>
                <a:ea typeface="+mj-ea"/>
                <a:cs typeface="+mj-cs"/>
              </a:rPr>
              <a:t>thematic map such as  </a:t>
            </a:r>
          </a:p>
          <a:p>
            <a:pPr fontAlgn="auto">
              <a:spcAft>
                <a:spcPts val="0"/>
              </a:spcAft>
              <a:defRPr/>
            </a:pPr>
            <a:r>
              <a:rPr lang="en-US" b="1" dirty="0" smtClean="0">
                <a:latin typeface="+mn-lt"/>
                <a:ea typeface="+mj-ea"/>
                <a:cs typeface="+mj-cs"/>
              </a:rPr>
              <a:t>ski </a:t>
            </a:r>
            <a:r>
              <a:rPr lang="en-US" b="1" dirty="0">
                <a:latin typeface="+mn-lt"/>
                <a:ea typeface="+mj-ea"/>
                <a:cs typeface="+mj-cs"/>
              </a:rPr>
              <a:t>areas per U.S. state</a:t>
            </a:r>
            <a:r>
              <a:rPr lang="en-US" sz="3600" dirty="0">
                <a:latin typeface="+mj-lt"/>
                <a:ea typeface="+mj-ea"/>
                <a:cs typeface="+mj-cs"/>
              </a:rPr>
              <a:t/>
            </a:r>
            <a:br>
              <a:rPr lang="en-US" sz="3600" dirty="0">
                <a:latin typeface="+mj-lt"/>
                <a:ea typeface="+mj-ea"/>
                <a:cs typeface="+mj-cs"/>
              </a:rPr>
            </a:br>
            <a:endParaRPr lang="en-US" sz="3600" dirty="0">
              <a:latin typeface="+mj-lt"/>
              <a:ea typeface="+mj-ea"/>
              <a:cs typeface="+mj-cs"/>
            </a:endParaRPr>
          </a:p>
        </p:txBody>
      </p:sp>
      <p:sp>
        <p:nvSpPr>
          <p:cNvPr id="4"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p:txBody>
      </p:sp>
    </p:spTree>
    <p:extLst>
      <p:ext uri="{BB962C8B-B14F-4D97-AF65-F5344CB8AC3E}">
        <p14:creationId xmlns:p14="http://schemas.microsoft.com/office/powerpoint/2010/main" val="2707097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cstate="print"/>
          <a:srcRect/>
          <a:stretch>
            <a:fillRect/>
          </a:stretch>
        </p:blipFill>
        <p:spPr bwMode="auto">
          <a:xfrm>
            <a:off x="304800" y="293688"/>
            <a:ext cx="8553450" cy="6297612"/>
          </a:xfrm>
          <a:prstGeom prst="rect">
            <a:avLst/>
          </a:prstGeom>
          <a:noFill/>
          <a:ln w="9525">
            <a:noFill/>
            <a:miter lim="800000"/>
            <a:headEnd/>
            <a:tailEnd/>
          </a:ln>
        </p:spPr>
      </p:pic>
    </p:spTree>
    <p:extLst>
      <p:ext uri="{BB962C8B-B14F-4D97-AF65-F5344CB8AC3E}">
        <p14:creationId xmlns:p14="http://schemas.microsoft.com/office/powerpoint/2010/main" val="2775428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19</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smtClean="0">
                <a:ln>
                  <a:noFill/>
                </a:ln>
                <a:solidFill>
                  <a:schemeClr val="tx2"/>
                </a:solidFill>
                <a:uLnTx/>
                <a:uFillTx/>
                <a:latin typeface="Arial" charset="0"/>
                <a:ea typeface="+mn-ea"/>
                <a:cs typeface="+mn-cs"/>
              </a:rPr>
              <a:t>Ser</a:t>
            </a:r>
            <a:r>
              <a:rPr lang="en-US" sz="2400" b="1" dirty="0" smtClean="0">
                <a:solidFill>
                  <a:schemeClr val="tx2"/>
                </a:solidFill>
                <a:latin typeface="Arial" charset="0"/>
              </a:rPr>
              <a:t>vice Projects</a:t>
            </a:r>
            <a:r>
              <a:rPr kumimoji="0" lang="en-US" sz="2400" b="1" i="0" u="none" strike="noStrike" kern="1200" cap="none" spc="0" normalizeH="0" baseline="0" noProof="0" dirty="0" smtClean="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latin typeface="+mn-lt"/>
                <a:ea typeface="+mj-ea"/>
                <a:cs typeface="+mj-cs"/>
              </a:rPr>
              <a:t>Geocoding</a:t>
            </a:r>
            <a:endParaRPr lang="en-US" sz="32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smtClean="0">
                <a:ea typeface="+mj-ea"/>
                <a:cs typeface="+mj-cs"/>
              </a:rPr>
              <a:t>GIS Analysis</a:t>
            </a:r>
          </a:p>
          <a:p>
            <a:pPr algn="ctr" eaLnBrk="0" fontAlgn="base" hangingPunct="0">
              <a:spcBef>
                <a:spcPct val="0"/>
              </a:spcBef>
              <a:spcAft>
                <a:spcPct val="0"/>
              </a:spcAft>
              <a:defRPr/>
            </a:pPr>
            <a:endParaRPr lang="en-US" sz="3200" b="1" dirty="0" smtClean="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smtClean="0">
                <a:latin typeface="+mn-lt"/>
                <a:ea typeface="+mj-ea"/>
                <a:cs typeface="+mj-cs"/>
              </a:rPr>
              <a:t>Maps and Visualization</a:t>
            </a:r>
          </a:p>
          <a:p>
            <a:pPr lvl="0" algn="ctr"/>
            <a:endParaRPr lang="en-US" sz="3200" b="1" dirty="0">
              <a:latin typeface="+mn-lt"/>
              <a:ea typeface="+mj-ea"/>
              <a:cs typeface="+mj-cs"/>
            </a:endParaRPr>
          </a:p>
          <a:p>
            <a:pPr lvl="0" algn="ctr"/>
            <a:r>
              <a:rPr lang="en-US" sz="3200" b="1" dirty="0" smtClean="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64609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5867400" cy="4800600"/>
          </a:xfrm>
        </p:spPr>
        <p:txBody>
          <a:bodyPr>
            <a:normAutofit/>
          </a:bodyPr>
          <a:lstStyle/>
          <a:p>
            <a:r>
              <a:rPr lang="en-US" dirty="0" smtClean="0"/>
              <a:t>Founded in 2006</a:t>
            </a:r>
          </a:p>
          <a:p>
            <a:endParaRPr lang="en-US" dirty="0" smtClean="0"/>
          </a:p>
          <a:p>
            <a:r>
              <a:rPr lang="en-US" dirty="0" smtClean="0"/>
              <a:t>A member organization of the Institute for Quantitative Social Science (IQSS)</a:t>
            </a:r>
          </a:p>
          <a:p>
            <a:endParaRPr lang="en-US" dirty="0" smtClean="0"/>
          </a:p>
          <a:p>
            <a:r>
              <a:rPr lang="en-US" dirty="0" smtClean="0"/>
              <a:t>Serves the entire University – anyone with a HUID</a:t>
            </a:r>
          </a:p>
        </p:txBody>
      </p:sp>
      <p:sp>
        <p:nvSpPr>
          <p:cNvPr id="2" name="Title 1"/>
          <p:cNvSpPr>
            <a:spLocks noGrp="1"/>
          </p:cNvSpPr>
          <p:nvPr>
            <p:ph type="title"/>
          </p:nvPr>
        </p:nvSpPr>
        <p:spPr/>
        <p:txBody>
          <a:bodyPr>
            <a:normAutofit fontScale="90000"/>
          </a:bodyPr>
          <a:lstStyle/>
          <a:p>
            <a:r>
              <a:rPr lang="en-US" dirty="0" smtClean="0"/>
              <a:t>Center for Geographic Analysis (CGA)</a:t>
            </a:r>
            <a:endParaRPr lang="en-US" dirty="0"/>
          </a:p>
        </p:txBody>
      </p:sp>
      <p:pic>
        <p:nvPicPr>
          <p:cNvPr id="7" name="Picture 6" descr="CGA_logo_trans.png"/>
          <p:cNvPicPr>
            <a:picLocks noChangeAspect="1"/>
          </p:cNvPicPr>
          <p:nvPr/>
        </p:nvPicPr>
        <p:blipFill>
          <a:blip r:embed="rId2" cstate="print"/>
          <a:stretch>
            <a:fillRect/>
          </a:stretch>
        </p:blipFill>
        <p:spPr>
          <a:xfrm>
            <a:off x="6667500" y="1752600"/>
            <a:ext cx="1981200" cy="715459"/>
          </a:xfrm>
          <a:prstGeom prst="rect">
            <a:avLst/>
          </a:prstGeom>
        </p:spPr>
      </p:pic>
      <p:pic>
        <p:nvPicPr>
          <p:cNvPr id="8" name="Picture 4" descr="Harvard_U_Shield"/>
          <p:cNvPicPr>
            <a:picLocks noChangeAspect="1" noChangeArrowheads="1"/>
          </p:cNvPicPr>
          <p:nvPr/>
        </p:nvPicPr>
        <p:blipFill>
          <a:blip r:embed="rId3" cstate="print"/>
          <a:srcRect/>
          <a:stretch>
            <a:fillRect/>
          </a:stretch>
        </p:blipFill>
        <p:spPr bwMode="auto">
          <a:xfrm>
            <a:off x="7239491" y="5018594"/>
            <a:ext cx="837217" cy="831850"/>
          </a:xfrm>
          <a:prstGeom prst="rect">
            <a:avLst/>
          </a:prstGeom>
          <a:noFill/>
          <a:ln w="9525">
            <a:noFill/>
            <a:miter lim="800000"/>
            <a:headEnd/>
            <a:tailEnd/>
          </a:ln>
        </p:spPr>
      </p:pic>
      <p:pic>
        <p:nvPicPr>
          <p:cNvPr id="9" name="Picture 5" descr="IQSS_logo"/>
          <p:cNvPicPr>
            <a:picLocks noChangeAspect="1" noChangeArrowheads="1"/>
          </p:cNvPicPr>
          <p:nvPr/>
        </p:nvPicPr>
        <p:blipFill>
          <a:blip r:embed="rId4" cstate="print"/>
          <a:srcRect/>
          <a:stretch>
            <a:fillRect/>
          </a:stretch>
        </p:blipFill>
        <p:spPr bwMode="auto">
          <a:xfrm>
            <a:off x="6705600" y="3295178"/>
            <a:ext cx="1905000" cy="592138"/>
          </a:xfrm>
          <a:prstGeom prst="rect">
            <a:avLst/>
          </a:prstGeom>
          <a:noFill/>
        </p:spPr>
      </p:pic>
    </p:spTree>
    <p:extLst>
      <p:ext uri="{BB962C8B-B14F-4D97-AF65-F5344CB8AC3E}">
        <p14:creationId xmlns:p14="http://schemas.microsoft.com/office/powerpoint/2010/main" val="31822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733425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629025"/>
            <a:ext cx="515302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873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7400" y="-179294"/>
            <a:ext cx="5562600" cy="7198659"/>
          </a:xfrm>
          <a:prstGeom prst="rect">
            <a:avLst/>
          </a:prstGeom>
          <a:noFill/>
          <a:ln w="9525">
            <a:noFill/>
            <a:miter lim="800000"/>
            <a:headEnd/>
            <a:tailEnd/>
          </a:ln>
          <a:effectLst/>
        </p:spPr>
      </p:pic>
    </p:spTree>
    <p:extLst>
      <p:ext uri="{BB962C8B-B14F-4D97-AF65-F5344CB8AC3E}">
        <p14:creationId xmlns:p14="http://schemas.microsoft.com/office/powerpoint/2010/main" val="3194199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175" y="0"/>
            <a:ext cx="8229600" cy="1143000"/>
          </a:xfrm>
        </p:spPr>
        <p:txBody>
          <a:bodyPr>
            <a:normAutofit fontScale="90000"/>
          </a:bodyPr>
          <a:lstStyle/>
          <a:p>
            <a:r>
              <a:rPr lang="en-US" sz="3600" dirty="0" smtClean="0"/>
              <a:t>GIS Analysis: Chinese </a:t>
            </a:r>
            <a:r>
              <a:rPr lang="en-US" sz="3600" dirty="0" smtClean="0"/>
              <a:t>city distance calculations</a:t>
            </a:r>
            <a:endParaRPr lang="en-US"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566075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815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ctrTitle"/>
          </p:nvPr>
        </p:nvSpPr>
        <p:spPr>
          <a:xfrm>
            <a:off x="685800" y="2286000"/>
            <a:ext cx="7772400" cy="2209800"/>
          </a:xfrm>
          <a:ln>
            <a:noFill/>
          </a:ln>
        </p:spPr>
        <p:txBody>
          <a:bodyPr>
            <a:noAutofit/>
          </a:bodyPr>
          <a:lstStyle/>
          <a:p>
            <a:pPr algn="ctr"/>
            <a:r>
              <a:rPr lang="en-US" sz="2800" b="1" dirty="0" smtClean="0">
                <a:solidFill>
                  <a:schemeClr val="tx1"/>
                </a:solidFill>
              </a:rPr>
              <a:t>CGA project:  Building </a:t>
            </a:r>
            <a:r>
              <a:rPr lang="en-US" sz="2800" b="1" dirty="0">
                <a:solidFill>
                  <a:schemeClr val="tx1"/>
                </a:solidFill>
              </a:rPr>
              <a:t>a comprehensive database of social and environmental stressors for 1,000 </a:t>
            </a:r>
            <a:r>
              <a:rPr lang="en-US" sz="2800" b="1" dirty="0" smtClean="0">
                <a:solidFill>
                  <a:schemeClr val="tx1"/>
                </a:solidFill>
              </a:rPr>
              <a:t>patient locations </a:t>
            </a:r>
            <a:r>
              <a:rPr lang="en-US" sz="2800" b="1" dirty="0">
                <a:solidFill>
                  <a:schemeClr val="tx1"/>
                </a:solidFill>
              </a:rPr>
              <a:t>for an asthma study</a:t>
            </a:r>
            <a:br>
              <a:rPr lang="en-US" sz="2800" b="1" dirty="0">
                <a:solidFill>
                  <a:schemeClr val="tx1"/>
                </a:solidFill>
              </a:rPr>
            </a:br>
            <a:r>
              <a:rPr lang="en-US" sz="2800" b="1" dirty="0" smtClean="0">
                <a:solidFill>
                  <a:schemeClr val="bg1"/>
                </a:solidFill>
              </a:rPr>
              <a:t>1,000 </a:t>
            </a:r>
            <a:r>
              <a:rPr lang="en-US" sz="2800" b="1" dirty="0">
                <a:solidFill>
                  <a:schemeClr val="bg1"/>
                </a:solidFill>
              </a:rPr>
              <a:t>locations for an asthma study</a:t>
            </a:r>
            <a:br>
              <a:rPr lang="en-US" sz="2800" b="1" dirty="0">
                <a:solidFill>
                  <a:schemeClr val="bg1"/>
                </a:solidFill>
              </a:rPr>
            </a:br>
            <a:r>
              <a:rPr lang="en-US" sz="2800" b="1" u="sng" dirty="0" smtClean="0">
                <a:solidFill>
                  <a:srgbClr val="C00000"/>
                </a:solidFill>
              </a:rPr>
              <a:t>PESBART</a:t>
            </a:r>
            <a:r>
              <a:rPr lang="en-US" sz="2800" b="1" u="sng" dirty="0" smtClean="0"/>
              <a:t/>
            </a:r>
            <a:br>
              <a:rPr lang="en-US" sz="2800" b="1" u="sng" dirty="0" smtClean="0"/>
            </a:br>
            <a:r>
              <a:rPr lang="en-US" sz="3600" b="1" dirty="0" smtClean="0"/>
              <a:t>Effects of </a:t>
            </a:r>
            <a:r>
              <a:rPr lang="en-US" sz="3600" b="1" u="sng" dirty="0" smtClean="0">
                <a:solidFill>
                  <a:srgbClr val="C00000"/>
                </a:solidFill>
              </a:rPr>
              <a:t>P</a:t>
            </a:r>
            <a:r>
              <a:rPr lang="en-US" sz="3600" b="1" dirty="0" smtClean="0"/>
              <a:t>hysical </a:t>
            </a:r>
            <a:r>
              <a:rPr lang="en-US" sz="3600" b="1" u="sng" dirty="0" smtClean="0">
                <a:solidFill>
                  <a:srgbClr val="C00000"/>
                </a:solidFill>
              </a:rPr>
              <a:t>E</a:t>
            </a:r>
            <a:r>
              <a:rPr lang="en-US" sz="3600" b="1" dirty="0" smtClean="0"/>
              <a:t>nvironment and </a:t>
            </a:r>
            <a:r>
              <a:rPr lang="en-US" sz="3600" b="1" u="sng" dirty="0" smtClean="0">
                <a:solidFill>
                  <a:srgbClr val="C00000"/>
                </a:solidFill>
              </a:rPr>
              <a:t>S</a:t>
            </a:r>
            <a:r>
              <a:rPr lang="en-US" sz="3600" b="1" dirty="0" smtClean="0"/>
              <a:t>tress in </a:t>
            </a:r>
            <a:r>
              <a:rPr lang="en-US" sz="3600" b="1" u="sng" dirty="0" smtClean="0">
                <a:solidFill>
                  <a:srgbClr val="C00000"/>
                </a:solidFill>
              </a:rPr>
              <a:t>B</a:t>
            </a:r>
            <a:r>
              <a:rPr lang="en-US" sz="3600" b="1" dirty="0" smtClean="0"/>
              <a:t>lacks in relation to </a:t>
            </a:r>
            <a:r>
              <a:rPr lang="en-US" sz="3600" b="1" u="sng" dirty="0" smtClean="0">
                <a:solidFill>
                  <a:srgbClr val="C00000"/>
                </a:solidFill>
              </a:rPr>
              <a:t>A</a:t>
            </a:r>
            <a:r>
              <a:rPr lang="en-US" sz="3600" b="1" dirty="0" smtClean="0"/>
              <a:t>sthma severity and </a:t>
            </a:r>
            <a:r>
              <a:rPr lang="en-US" sz="3600" b="1" u="sng" dirty="0" smtClean="0">
                <a:solidFill>
                  <a:srgbClr val="C00000"/>
                </a:solidFill>
              </a:rPr>
              <a:t>R</a:t>
            </a:r>
            <a:r>
              <a:rPr lang="en-US" sz="3600" b="1" dirty="0" smtClean="0"/>
              <a:t>esponse to </a:t>
            </a:r>
            <a:r>
              <a:rPr lang="en-US" sz="3600" b="1" u="sng" dirty="0" smtClean="0">
                <a:solidFill>
                  <a:srgbClr val="C00000"/>
                </a:solidFill>
              </a:rPr>
              <a:t>T</a:t>
            </a:r>
            <a:r>
              <a:rPr lang="en-US" sz="3600" b="1" dirty="0" smtClean="0"/>
              <a:t>herapy</a:t>
            </a:r>
            <a:endParaRPr lang="en-US" sz="3600"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57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153400" cy="914400"/>
          </a:xfrm>
          <a:ln>
            <a:noFill/>
          </a:ln>
        </p:spPr>
        <p:txBody>
          <a:bodyPr/>
          <a:lstStyle/>
          <a:p>
            <a:r>
              <a:rPr lang="en-US" sz="2800" cap="none" dirty="0" smtClean="0"/>
              <a:t>GIS Variables </a:t>
            </a:r>
            <a:r>
              <a:rPr lang="en-US" sz="2800" cap="none" dirty="0" smtClean="0"/>
              <a:t>created for </a:t>
            </a:r>
            <a:r>
              <a:rPr lang="en-US" sz="2800" cap="none" dirty="0" smtClean="0"/>
              <a:t>Specific Research Questions</a:t>
            </a:r>
          </a:p>
        </p:txBody>
      </p:sp>
      <p:sp>
        <p:nvSpPr>
          <p:cNvPr id="24578" name="Text Placeholder 2"/>
          <p:cNvSpPr>
            <a:spLocks noGrp="1"/>
          </p:cNvSpPr>
          <p:nvPr>
            <p:ph type="body" idx="1"/>
          </p:nvPr>
        </p:nvSpPr>
        <p:spPr>
          <a:xfrm>
            <a:off x="457200" y="1143000"/>
            <a:ext cx="8305800" cy="4876800"/>
          </a:xfrm>
        </p:spPr>
        <p:txBody>
          <a:bodyPr anchor="t"/>
          <a:lstStyle/>
          <a:p>
            <a:pPr marL="914400" lvl="1" indent="-457200">
              <a:buFont typeface="Wingdings" panose="05000000000000000000" pitchFamily="2" charset="2"/>
              <a:buChar char="v"/>
            </a:pPr>
            <a:endParaRPr lang="en-US" sz="2200" dirty="0" smtClean="0"/>
          </a:p>
          <a:p>
            <a:pPr marL="914400" lvl="1" indent="-457200">
              <a:buFont typeface="Wingdings" panose="05000000000000000000" pitchFamily="2" charset="2"/>
              <a:buChar char="v"/>
            </a:pPr>
            <a:r>
              <a:rPr lang="en-US" sz="2200" dirty="0" smtClean="0">
                <a:solidFill>
                  <a:schemeClr val="tx1"/>
                </a:solidFill>
              </a:rPr>
              <a:t>Does </a:t>
            </a:r>
            <a:r>
              <a:rPr lang="en-US" sz="2200" dirty="0" smtClean="0">
                <a:solidFill>
                  <a:schemeClr val="tx1"/>
                </a:solidFill>
              </a:rPr>
              <a:t>weather play a role in the incidence or severity of asthma events? If so, what components of weather should we look at?</a:t>
            </a:r>
          </a:p>
          <a:p>
            <a:pPr lvl="1"/>
            <a:endParaRPr lang="en-US" sz="900" dirty="0" smtClean="0">
              <a:solidFill>
                <a:schemeClr val="tx1"/>
              </a:solidFill>
            </a:endParaRPr>
          </a:p>
          <a:p>
            <a:pPr marL="914400" lvl="1" indent="-457200">
              <a:buFont typeface="Wingdings" panose="05000000000000000000" pitchFamily="2" charset="2"/>
              <a:buChar char="v"/>
            </a:pPr>
            <a:r>
              <a:rPr lang="en-US" sz="2200" dirty="0" smtClean="0">
                <a:solidFill>
                  <a:schemeClr val="tx1"/>
                </a:solidFill>
              </a:rPr>
              <a:t>What environmental allergens could be collected via GIS research? </a:t>
            </a:r>
          </a:p>
          <a:p>
            <a:pPr lvl="1"/>
            <a:endParaRPr lang="en-US" sz="900" dirty="0" smtClean="0">
              <a:solidFill>
                <a:schemeClr val="tx1"/>
              </a:solidFill>
            </a:endParaRPr>
          </a:p>
          <a:p>
            <a:pPr marL="914400" lvl="1" indent="-457200">
              <a:buFont typeface="Wingdings" panose="05000000000000000000" pitchFamily="2" charset="2"/>
              <a:buChar char="v"/>
            </a:pPr>
            <a:r>
              <a:rPr lang="en-US" sz="2200" dirty="0" smtClean="0">
                <a:solidFill>
                  <a:schemeClr val="tx1"/>
                </a:solidFill>
              </a:rPr>
              <a:t>Do social events in a person’s life influence asthma severity? For example, divorce, abuse, death in family?</a:t>
            </a:r>
          </a:p>
          <a:p>
            <a:pPr lvl="1"/>
            <a:endParaRPr lang="en-US" sz="900" dirty="0" smtClean="0">
              <a:solidFill>
                <a:schemeClr val="tx1"/>
              </a:solidFill>
            </a:endParaRPr>
          </a:p>
          <a:p>
            <a:pPr marL="914400" lvl="1" indent="-457200">
              <a:buFont typeface="Wingdings" panose="05000000000000000000" pitchFamily="2" charset="2"/>
              <a:buChar char="v"/>
            </a:pPr>
            <a:r>
              <a:rPr lang="en-US" sz="2200" dirty="0" smtClean="0">
                <a:solidFill>
                  <a:schemeClr val="tx1"/>
                </a:solidFill>
              </a:rPr>
              <a:t>Does food/nutrient intake, sun exposure (vitamin D) effect asthma outcomes? What about exercise and physical fitness?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2542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609600" y="381000"/>
            <a:ext cx="8001000" cy="6400800"/>
          </a:xfrm>
          <a:prstGeom prst="rect">
            <a:avLst/>
          </a:prstGeom>
          <a:noFill/>
          <a:ln w="9525">
            <a:noFill/>
            <a:miter lim="800000"/>
            <a:headEnd/>
            <a:tailEnd/>
          </a:ln>
        </p:spPr>
      </p:pic>
      <p:sp>
        <p:nvSpPr>
          <p:cNvPr id="6" name="Title 1"/>
          <p:cNvSpPr txBox="1">
            <a:spLocks/>
          </p:cNvSpPr>
          <p:nvPr/>
        </p:nvSpPr>
        <p:spPr>
          <a:xfrm>
            <a:off x="0" y="-228600"/>
            <a:ext cx="8991600" cy="762000"/>
          </a:xfrm>
          <a:prstGeom prst="rect">
            <a:avLst/>
          </a:prstGeom>
          <a:ln>
            <a:no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smtClean="0"/>
              <a:t>Overall Geographic Distribution of PESBART address locations (1,075)</a:t>
            </a:r>
            <a:endParaRPr lang="en-US" sz="3200" dirty="0" smtClean="0">
              <a:solidFill>
                <a:srgbClr val="FF0000"/>
              </a:solidFill>
            </a:endParaRPr>
          </a:p>
        </p:txBody>
      </p:sp>
    </p:spTree>
    <p:extLst>
      <p:ext uri="{BB962C8B-B14F-4D97-AF65-F5344CB8AC3E}">
        <p14:creationId xmlns:p14="http://schemas.microsoft.com/office/powerpoint/2010/main" val="1534768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152400"/>
            <a:ext cx="8458200" cy="381000"/>
          </a:xfrm>
          <a:ln>
            <a:noFill/>
          </a:ln>
        </p:spPr>
        <p:txBody>
          <a:bodyPr>
            <a:normAutofit fontScale="90000"/>
          </a:bodyPr>
          <a:lstStyle/>
          <a:p>
            <a:r>
              <a:rPr lang="en-US" sz="2400" b="1" dirty="0" smtClean="0">
                <a:solidFill>
                  <a:schemeClr val="accent1">
                    <a:lumMod val="75000"/>
                  </a:schemeClr>
                </a:solidFill>
              </a:rPr>
              <a:t>Summary of Specific GIS variables </a:t>
            </a:r>
            <a:r>
              <a:rPr lang="en-US" sz="2400" b="1" i="1" dirty="0" smtClean="0">
                <a:solidFill>
                  <a:schemeClr val="tx1"/>
                </a:solidFill>
              </a:rPr>
              <a:t>Collected</a:t>
            </a:r>
            <a:endParaRPr lang="en-US" sz="2400" b="1" dirty="0" smtClean="0">
              <a:solidFill>
                <a:schemeClr val="accent1">
                  <a:lumMod val="75000"/>
                </a:schemeClr>
              </a:solidFill>
            </a:endParaRPr>
          </a:p>
        </p:txBody>
      </p:sp>
      <p:sp>
        <p:nvSpPr>
          <p:cNvPr id="20482" name="Content Placeholder 2"/>
          <p:cNvSpPr>
            <a:spLocks noGrp="1"/>
          </p:cNvSpPr>
          <p:nvPr>
            <p:ph idx="1"/>
          </p:nvPr>
        </p:nvSpPr>
        <p:spPr>
          <a:xfrm>
            <a:off x="685800" y="1524000"/>
            <a:ext cx="8077200" cy="4572000"/>
          </a:xfrm>
        </p:spPr>
        <p:txBody>
          <a:bodyPr/>
          <a:lstStyle/>
          <a:p>
            <a:r>
              <a:rPr lang="en-US" sz="2000" smtClean="0"/>
              <a:t>		</a:t>
            </a:r>
          </a:p>
          <a:p>
            <a:endParaRPr lang="en-US" sz="2000" smtClean="0"/>
          </a:p>
        </p:txBody>
      </p:sp>
      <p:graphicFrame>
        <p:nvGraphicFramePr>
          <p:cNvPr id="6" name="Group 19"/>
          <p:cNvGraphicFramePr>
            <a:graphicFrameLocks noGrp="1"/>
          </p:cNvGraphicFramePr>
          <p:nvPr>
            <p:extLst>
              <p:ext uri="{D42A27DB-BD31-4B8C-83A1-F6EECF244321}">
                <p14:modId xmlns:p14="http://schemas.microsoft.com/office/powerpoint/2010/main" val="3814511778"/>
              </p:ext>
            </p:extLst>
          </p:nvPr>
        </p:nvGraphicFramePr>
        <p:xfrm>
          <a:off x="685800" y="533399"/>
          <a:ext cx="8229600" cy="6705600"/>
        </p:xfrm>
        <a:graphic>
          <a:graphicData uri="http://schemas.openxmlformats.org/drawingml/2006/table">
            <a:tbl>
              <a:tblPr/>
              <a:tblGrid>
                <a:gridCol w="4114800"/>
                <a:gridCol w="4114800"/>
              </a:tblGrid>
              <a:tr h="150585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Air Quality</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Distance to major road</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mileage of major roads nearby</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pollen severity, AQI, Ozone, SO2, CO, NO2, PM_2.5</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distance to nearest factory, factories nearby</a:t>
                      </a: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Community Amenity Access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Calibri" pitchFamily="34" charset="0"/>
                          <a:ea typeface="+mn-ea"/>
                          <a:cs typeface="+mn-cs"/>
                        </a:rPr>
                        <a:t>Distance to and densities of:  Pharmacies, hospitals, subway stations, bike paths, libraries, supermarkets, athletic centers, day care centers.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2052">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Crime and Chronic Stress</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Alcohol consumption, homicides, rapes, robberies, assaults, thefts, auto thefts.</a:t>
                      </a: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Consumer Spending</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Prescription drugs for asthma, Vitamin D supplements, total medical expenditures, groceries, fitness, pet products, vet visits.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15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Demographic</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Educational attainment, race, age, rural/urban, household size, tenure, multiple family and single parent households.</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Economic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Unemployment, poverty, income inequality, median household income, community economic growth or decline, food stamps, delayed rent or mortgage payments.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0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Housing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Peeling paint, water leaks, inadequate heating, # units occupied, age of structure, square footage, construction type, presence / lack of heating, air conditioning, gas stoves and heaters.</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FF0000"/>
                          </a:solidFill>
                          <a:effectLst/>
                          <a:latin typeface="Calibri" pitchFamily="34" charset="0"/>
                          <a:ea typeface="+mn-ea"/>
                          <a:cs typeface="+mn-cs"/>
                        </a:rPr>
                        <a:t>Weather/Environment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Temperature, precipitation, humidity, wind speed, % sunshine,  PBL, extreme weather events, NDVI.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19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98993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152400"/>
            <a:ext cx="8458200" cy="381000"/>
          </a:xfrm>
          <a:ln>
            <a:noFill/>
          </a:ln>
        </p:spPr>
        <p:txBody>
          <a:bodyPr>
            <a:normAutofit fontScale="90000"/>
          </a:bodyPr>
          <a:lstStyle/>
          <a:p>
            <a:r>
              <a:rPr lang="en-US" sz="2800" b="1" dirty="0" smtClean="0">
                <a:solidFill>
                  <a:schemeClr val="accent1">
                    <a:lumMod val="75000"/>
                  </a:schemeClr>
                </a:solidFill>
              </a:rPr>
              <a:t>Specific GIS variables </a:t>
            </a:r>
            <a:r>
              <a:rPr lang="en-US" sz="2800" b="1" i="1" cap="all" dirty="0" smtClean="0">
                <a:solidFill>
                  <a:schemeClr val="accent1">
                    <a:lumMod val="25000"/>
                  </a:schemeClr>
                </a:solidFill>
              </a:rPr>
              <a:t>not</a:t>
            </a:r>
            <a:r>
              <a:rPr lang="en-US" sz="2800" b="1" dirty="0" smtClean="0">
                <a:solidFill>
                  <a:schemeClr val="accent1">
                    <a:lumMod val="75000"/>
                  </a:schemeClr>
                </a:solidFill>
              </a:rPr>
              <a:t> </a:t>
            </a:r>
            <a:r>
              <a:rPr lang="en-US" sz="2800" b="1" i="1" dirty="0" smtClean="0">
                <a:solidFill>
                  <a:schemeClr val="tx1"/>
                </a:solidFill>
              </a:rPr>
              <a:t>Collected</a:t>
            </a:r>
            <a:endParaRPr lang="en-US" sz="2800" b="1" dirty="0" smtClean="0">
              <a:solidFill>
                <a:schemeClr val="accent1">
                  <a:lumMod val="75000"/>
                </a:schemeClr>
              </a:solidFill>
            </a:endParaRPr>
          </a:p>
        </p:txBody>
      </p:sp>
      <p:sp>
        <p:nvSpPr>
          <p:cNvPr id="20482" name="Content Placeholder 2"/>
          <p:cNvSpPr>
            <a:spLocks noGrp="1"/>
          </p:cNvSpPr>
          <p:nvPr>
            <p:ph idx="1"/>
          </p:nvPr>
        </p:nvSpPr>
        <p:spPr>
          <a:xfrm>
            <a:off x="685800" y="1524000"/>
            <a:ext cx="8077200" cy="4572000"/>
          </a:xfrm>
        </p:spPr>
        <p:txBody>
          <a:bodyPr/>
          <a:lstStyle/>
          <a:p>
            <a:r>
              <a:rPr lang="en-US" sz="2000" smtClean="0"/>
              <a:t>		</a:t>
            </a:r>
          </a:p>
          <a:p>
            <a:endParaRPr lang="en-US" sz="2000" smtClean="0"/>
          </a:p>
        </p:txBody>
      </p:sp>
      <p:graphicFrame>
        <p:nvGraphicFramePr>
          <p:cNvPr id="6" name="Group 19"/>
          <p:cNvGraphicFramePr>
            <a:graphicFrameLocks noGrp="1"/>
          </p:cNvGraphicFramePr>
          <p:nvPr>
            <p:extLst>
              <p:ext uri="{D42A27DB-BD31-4B8C-83A1-F6EECF244321}">
                <p14:modId xmlns:p14="http://schemas.microsoft.com/office/powerpoint/2010/main" val="696635476"/>
              </p:ext>
            </p:extLst>
          </p:nvPr>
        </p:nvGraphicFramePr>
        <p:xfrm>
          <a:off x="685800" y="868679"/>
          <a:ext cx="8229600" cy="5608320"/>
        </p:xfrm>
        <a:graphic>
          <a:graphicData uri="http://schemas.openxmlformats.org/drawingml/2006/table">
            <a:tbl>
              <a:tblPr/>
              <a:tblGrid>
                <a:gridCol w="4114800"/>
                <a:gridCol w="4114800"/>
              </a:tblGrid>
              <a:tr h="126492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Air Quality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Idling laws, busses with emissions controls, number of stoplights, traffic counts, advocacy to improve air quality.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Community Amenity Access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Calibri" pitchFamily="34" charset="0"/>
                          <a:ea typeface="+mn-ea"/>
                          <a:cs typeface="+mn-cs"/>
                        </a:rPr>
                        <a:t>Public health programs, outreach programs, subsidized public transportation, MD’s per capita, mixed use development, zoning regulations.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219200">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Crime and Chronic Stress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Calibri" pitchFamily="34" charset="0"/>
                          <a:ea typeface="+mn-ea"/>
                          <a:cs typeface="+mn-cs"/>
                        </a:rPr>
                        <a:t>Abandoned or foreclosed homes, domestic abuse, calls to 911, protection orders, litter, graffiti, vandalized buildings, neighborhood disorder, divorce rate, deaths, ambulance data, domestic  abuse, criminal victimization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Consumer Spending</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Non-prescription drugs for asthma, </a:t>
                      </a:r>
                      <a:r>
                        <a:rPr kumimoji="0" lang="en-US" sz="1600" b="1" i="0" u="none" strike="noStrike" kern="1200" cap="none" normalizeH="0" baseline="0" dirty="0" err="1" smtClean="0">
                          <a:ln>
                            <a:noFill/>
                          </a:ln>
                          <a:solidFill>
                            <a:schemeClr val="tx1"/>
                          </a:solidFill>
                          <a:effectLst/>
                          <a:latin typeface="Calibri" pitchFamily="34" charset="0"/>
                          <a:ea typeface="+mn-ea"/>
                          <a:cs typeface="+mn-cs"/>
                        </a:rPr>
                        <a:t>Primateen</a:t>
                      </a:r>
                      <a:r>
                        <a:rPr kumimoji="0" lang="en-US" sz="1600" b="1" i="0" u="none" strike="noStrike" kern="1200" cap="none" normalizeH="0" baseline="0" dirty="0" smtClean="0">
                          <a:ln>
                            <a:noFill/>
                          </a:ln>
                          <a:solidFill>
                            <a:schemeClr val="tx1"/>
                          </a:solidFill>
                          <a:effectLst/>
                          <a:latin typeface="Calibri" pitchFamily="34" charset="0"/>
                          <a:ea typeface="+mn-ea"/>
                          <a:cs typeface="+mn-cs"/>
                        </a:rPr>
                        <a:t> mist, </a:t>
                      </a:r>
                      <a:r>
                        <a:rPr kumimoji="0" lang="en-US" sz="1600" b="1" i="0" u="none" strike="noStrike" kern="1200" cap="none" normalizeH="0" baseline="0" dirty="0" err="1" smtClean="0">
                          <a:ln>
                            <a:noFill/>
                          </a:ln>
                          <a:solidFill>
                            <a:schemeClr val="tx1"/>
                          </a:solidFill>
                          <a:effectLst/>
                          <a:latin typeface="Calibri" pitchFamily="34" charset="0"/>
                          <a:ea typeface="+mn-ea"/>
                          <a:cs typeface="+mn-cs"/>
                        </a:rPr>
                        <a:t>Metanephryn</a:t>
                      </a:r>
                      <a:r>
                        <a:rPr kumimoji="0" lang="en-US" sz="1600" b="1" i="0" u="none" strike="noStrike" kern="1200" cap="none" normalizeH="0" baseline="0" dirty="0" smtClean="0">
                          <a:ln>
                            <a:noFill/>
                          </a:ln>
                          <a:solidFill>
                            <a:schemeClr val="tx1"/>
                          </a:solidFill>
                          <a:effectLst/>
                          <a:latin typeface="Calibri" pitchFamily="34" charset="0"/>
                          <a:ea typeface="+mn-ea"/>
                          <a:cs typeface="+mn-cs"/>
                        </a:rPr>
                        <a:t>, taking medicine or receiving treatment for mental health or emotional problems.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3106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Housing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Mold, dust mites, rodent, roach, and bed bug  infestations  and exposers. </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Social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General Social Survey, Gallup Well-Being Index, psychosocial measures, Behavioral Risk Factor Surveillance System survey</a:t>
                      </a:r>
                      <a:r>
                        <a:rPr lang="en-US" sz="1800" b="1" i="0" u="none" strike="noStrike" kern="1200" dirty="0" smtClean="0">
                          <a:solidFill>
                            <a:schemeClr val="tx1"/>
                          </a:solidFill>
                          <a:effectLst/>
                          <a:latin typeface="+mn-lt"/>
                          <a:ea typeface="+mn-ea"/>
                          <a:cs typeface="+mn-cs"/>
                        </a:rPr>
                        <a:t>.</a:t>
                      </a:r>
                      <a:endParaRPr lang="en-US" sz="1800" b="0" i="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3498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8422842" y="6091535"/>
            <a:ext cx="340158" cy="461665"/>
          </a:xfrm>
          <a:prstGeom prst="rect">
            <a:avLst/>
          </a:prstGeom>
        </p:spPr>
        <p:txBody>
          <a:bodyPr wrap="none">
            <a:spAutoFit/>
          </a:bodyPr>
          <a:lstStyle>
            <a:defPPr>
              <a:defRPr lang="en-US"/>
            </a:defPPr>
            <a:lvl1pPr algn="l" rtl="0" fontAlgn="base">
              <a:spcBef>
                <a:spcPct val="0"/>
              </a:spcBef>
              <a:spcAft>
                <a:spcPct val="0"/>
              </a:spcAft>
              <a:defRPr sz="2400" b="1" kern="1200">
                <a:solidFill>
                  <a:schemeClr val="tx1"/>
                </a:solidFill>
                <a:latin typeface="SolexRegular"/>
                <a:ea typeface="+mn-ea"/>
                <a:cs typeface="+mn-cs"/>
              </a:defRPr>
            </a:lvl1pPr>
            <a:lvl2pPr marL="457200" algn="l" rtl="0" fontAlgn="base">
              <a:spcBef>
                <a:spcPct val="0"/>
              </a:spcBef>
              <a:spcAft>
                <a:spcPct val="0"/>
              </a:spcAft>
              <a:defRPr sz="2400" b="1" kern="1200">
                <a:solidFill>
                  <a:schemeClr val="tx1"/>
                </a:solidFill>
                <a:latin typeface="SolexRegular"/>
                <a:ea typeface="+mn-ea"/>
                <a:cs typeface="+mn-cs"/>
              </a:defRPr>
            </a:lvl2pPr>
            <a:lvl3pPr marL="914400" algn="l" rtl="0" fontAlgn="base">
              <a:spcBef>
                <a:spcPct val="0"/>
              </a:spcBef>
              <a:spcAft>
                <a:spcPct val="0"/>
              </a:spcAft>
              <a:defRPr sz="2400" b="1" kern="1200">
                <a:solidFill>
                  <a:schemeClr val="tx1"/>
                </a:solidFill>
                <a:latin typeface="SolexRegular"/>
                <a:ea typeface="+mn-ea"/>
                <a:cs typeface="+mn-cs"/>
              </a:defRPr>
            </a:lvl3pPr>
            <a:lvl4pPr marL="1371600" algn="l" rtl="0" fontAlgn="base">
              <a:spcBef>
                <a:spcPct val="0"/>
              </a:spcBef>
              <a:spcAft>
                <a:spcPct val="0"/>
              </a:spcAft>
              <a:defRPr sz="2400" b="1" kern="1200">
                <a:solidFill>
                  <a:schemeClr val="tx1"/>
                </a:solidFill>
                <a:latin typeface="SolexRegular"/>
                <a:ea typeface="+mn-ea"/>
                <a:cs typeface="+mn-cs"/>
              </a:defRPr>
            </a:lvl4pPr>
            <a:lvl5pPr marL="1828800" algn="l" rtl="0" fontAlgn="base">
              <a:spcBef>
                <a:spcPct val="0"/>
              </a:spcBef>
              <a:spcAft>
                <a:spcPct val="0"/>
              </a:spcAft>
              <a:defRPr sz="2400" b="1" kern="1200">
                <a:solidFill>
                  <a:schemeClr val="tx1"/>
                </a:solidFill>
                <a:latin typeface="SolexRegular"/>
                <a:ea typeface="+mn-ea"/>
                <a:cs typeface="+mn-cs"/>
              </a:defRPr>
            </a:lvl5pPr>
            <a:lvl6pPr marL="2286000" algn="l" defTabSz="914400" rtl="0" eaLnBrk="1" latinLnBrk="0" hangingPunct="1">
              <a:defRPr sz="2400" b="1" kern="1200">
                <a:solidFill>
                  <a:schemeClr val="tx1"/>
                </a:solidFill>
                <a:latin typeface="SolexRegular"/>
                <a:ea typeface="+mn-ea"/>
                <a:cs typeface="+mn-cs"/>
              </a:defRPr>
            </a:lvl6pPr>
            <a:lvl7pPr marL="2743200" algn="l" defTabSz="914400" rtl="0" eaLnBrk="1" latinLnBrk="0" hangingPunct="1">
              <a:defRPr sz="2400" b="1" kern="1200">
                <a:solidFill>
                  <a:schemeClr val="tx1"/>
                </a:solidFill>
                <a:latin typeface="SolexRegular"/>
                <a:ea typeface="+mn-ea"/>
                <a:cs typeface="+mn-cs"/>
              </a:defRPr>
            </a:lvl7pPr>
            <a:lvl8pPr marL="3200400" algn="l" defTabSz="914400" rtl="0" eaLnBrk="1" latinLnBrk="0" hangingPunct="1">
              <a:defRPr sz="2400" b="1" kern="1200">
                <a:solidFill>
                  <a:schemeClr val="tx1"/>
                </a:solidFill>
                <a:latin typeface="SolexRegular"/>
                <a:ea typeface="+mn-ea"/>
                <a:cs typeface="+mn-cs"/>
              </a:defRPr>
            </a:lvl8pPr>
            <a:lvl9pPr marL="3657600" algn="l" defTabSz="914400" rtl="0" eaLnBrk="1" latinLnBrk="0" hangingPunct="1">
              <a:defRPr sz="2400" b="1" kern="1200">
                <a:solidFill>
                  <a:schemeClr val="tx1"/>
                </a:solidFill>
                <a:latin typeface="SolexRegular"/>
                <a:ea typeface="+mn-ea"/>
                <a:cs typeface="+mn-cs"/>
              </a:defRPr>
            </a:lvl9pPr>
          </a:lstStyle>
          <a:p>
            <a:pPr lvl="0" algn="r"/>
            <a:r>
              <a:rPr lang="en-US" dirty="0">
                <a:latin typeface="Calibri" pitchFamily="34" charset="0"/>
              </a:rPr>
              <a:t>7</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5436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Used </a:t>
            </a:r>
            <a:r>
              <a:rPr lang="en-US" sz="2800" cap="none" dirty="0"/>
              <a:t>prescription drug for </a:t>
            </a:r>
            <a:r>
              <a:rPr lang="en-US" sz="2800" cap="none" dirty="0" smtClean="0"/>
              <a:t>asthma in 2013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2131829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Used Vitamin D supplement, past 6 months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4055157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zh-TW" dirty="0" smtClean="0">
                <a:ea typeface="PMingLiU" pitchFamily="18" charset="-120"/>
              </a:rPr>
              <a:t>Our mission</a:t>
            </a:r>
            <a:endParaRPr lang="en-US" dirty="0"/>
          </a:p>
        </p:txBody>
      </p:sp>
      <p:sp>
        <p:nvSpPr>
          <p:cNvPr id="133123" name="Rectangle 3"/>
          <p:cNvSpPr>
            <a:spLocks noGrp="1" noChangeArrowheads="1"/>
          </p:cNvSpPr>
          <p:nvPr>
            <p:ph type="body" idx="1"/>
          </p:nvPr>
        </p:nvSpPr>
        <p:spPr/>
        <p:txBody>
          <a:bodyPr>
            <a:noAutofit/>
          </a:bodyPr>
          <a:lstStyle/>
          <a:p>
            <a:pPr marL="0" indent="0">
              <a:lnSpc>
                <a:spcPct val="80000"/>
              </a:lnSpc>
              <a:buNone/>
            </a:pPr>
            <a:endParaRPr lang="en-US" sz="3600" dirty="0"/>
          </a:p>
          <a:p>
            <a:pPr marL="0" indent="0">
              <a:lnSpc>
                <a:spcPct val="80000"/>
              </a:lnSpc>
              <a:buNone/>
            </a:pPr>
            <a:endParaRPr lang="en-US" sz="3600" dirty="0" smtClean="0"/>
          </a:p>
          <a:p>
            <a:pPr marL="0" indent="0">
              <a:lnSpc>
                <a:spcPct val="80000"/>
              </a:lnSpc>
              <a:buNone/>
            </a:pPr>
            <a:r>
              <a:rPr lang="en-US" sz="3600" dirty="0" smtClean="0"/>
              <a:t>To support </a:t>
            </a:r>
            <a:r>
              <a:rPr lang="en-US" sz="3600" b="1" i="1" dirty="0" smtClean="0"/>
              <a:t>research</a:t>
            </a:r>
            <a:r>
              <a:rPr lang="en-US" sz="3600" dirty="0" smtClean="0"/>
              <a:t> </a:t>
            </a:r>
            <a:r>
              <a:rPr lang="en-US" sz="3600" dirty="0"/>
              <a:t>and </a:t>
            </a:r>
            <a:r>
              <a:rPr lang="en-US" sz="3600" b="1" i="1" dirty="0"/>
              <a:t>education</a:t>
            </a:r>
            <a:r>
              <a:rPr lang="en-US" sz="3600" dirty="0"/>
              <a:t> </a:t>
            </a:r>
            <a:r>
              <a:rPr lang="en-US" sz="3600" dirty="0" smtClean="0"/>
              <a:t>that relies on </a:t>
            </a:r>
            <a:r>
              <a:rPr lang="en-US" sz="3600" b="1" i="1" dirty="0"/>
              <a:t>geographic information</a:t>
            </a:r>
            <a:r>
              <a:rPr lang="en-US" sz="3600" dirty="0" smtClean="0"/>
              <a:t>.</a:t>
            </a:r>
            <a:endParaRPr lang="en-US" sz="3600" dirty="0"/>
          </a:p>
        </p:txBody>
      </p:sp>
      <p:pic>
        <p:nvPicPr>
          <p:cNvPr id="4"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855884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Distance to nearest bus or train terminal, or subway stop</a:t>
            </a:r>
          </a:p>
        </p:txBody>
      </p:sp>
      <p:graphicFrame>
        <p:nvGraphicFramePr>
          <p:cNvPr id="5" name="Chart 4"/>
          <p:cNvGraphicFramePr>
            <a:graphicFrameLocks/>
          </p:cNvGraphicFramePr>
          <p:nvPr>
            <p:extLst>
              <p:ext uri="{D42A27DB-BD31-4B8C-83A1-F6EECF244321}">
                <p14:modId xmlns:p14="http://schemas.microsoft.com/office/powerpoint/2010/main" val="1772335428"/>
              </p:ext>
            </p:extLst>
          </p:nvPr>
        </p:nvGraphicFramePr>
        <p:xfrm>
          <a:off x="644122" y="1138237"/>
          <a:ext cx="8500876" cy="495776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bwMode="auto">
          <a:xfrm rot="16200000">
            <a:off x="-2857500" y="-2667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kern="0" cap="none" dirty="0" smtClean="0"/>
              <a:t>Count (n=1,075)</a:t>
            </a:r>
          </a:p>
        </p:txBody>
      </p:sp>
      <p:sp>
        <p:nvSpPr>
          <p:cNvPr id="7" name="Title 1"/>
          <p:cNvSpPr txBox="1">
            <a:spLocks/>
          </p:cNvSpPr>
          <p:nvPr/>
        </p:nvSpPr>
        <p:spPr bwMode="auto">
          <a:xfrm rot="337082">
            <a:off x="3626062" y="5981511"/>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kern="0" cap="none" dirty="0" smtClean="0"/>
              <a:t>Distance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0538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81000"/>
            <a:ext cx="8825163"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783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11" y="1314450"/>
            <a:ext cx="7391400" cy="5543550"/>
          </a:xfrm>
          <a:prstGeom prst="rect">
            <a:avLst/>
          </a:prstGeom>
        </p:spPr>
      </p:pic>
      <p:sp>
        <p:nvSpPr>
          <p:cNvPr id="3" name="TextShape 1"/>
          <p:cNvSpPr txBox="1"/>
          <p:nvPr/>
        </p:nvSpPr>
        <p:spPr>
          <a:xfrm>
            <a:off x="130206" y="273940"/>
            <a:ext cx="8991600" cy="762000"/>
          </a:xfrm>
          <a:prstGeom prst="rect">
            <a:avLst/>
          </a:prstGeom>
          <a:solidFill>
            <a:srgbClr val="FFFFFF"/>
          </a:solidFill>
          <a:ln w="38100">
            <a:noFill/>
          </a:ln>
        </p:spPr>
        <p:txBody>
          <a:bodyPr anchor="ctr"/>
          <a:lstStyle/>
          <a:p>
            <a:r>
              <a:rPr lang="en-US" sz="2800" dirty="0">
                <a:solidFill>
                  <a:srgbClr val="000000"/>
                </a:solidFill>
              </a:rPr>
              <a:t>Custom </a:t>
            </a:r>
            <a:r>
              <a:rPr lang="en-US" sz="2800" dirty="0" smtClean="0">
                <a:solidFill>
                  <a:srgbClr val="000000"/>
                </a:solidFill>
              </a:rPr>
              <a:t>analytical web </a:t>
            </a:r>
            <a:r>
              <a:rPr lang="en-US" sz="2800" dirty="0">
                <a:solidFill>
                  <a:srgbClr val="000000"/>
                </a:solidFill>
              </a:rPr>
              <a:t>map: </a:t>
            </a:r>
            <a:r>
              <a:rPr lang="en-US" sz="2800" dirty="0" err="1">
                <a:solidFill>
                  <a:srgbClr val="000000"/>
                </a:solidFill>
              </a:rPr>
              <a:t>Esri</a:t>
            </a:r>
            <a:endParaRPr lang="en-US" sz="2800" dirty="0">
              <a:solidFill>
                <a:srgbClr val="000000"/>
              </a:solidFill>
            </a:endParaRPr>
          </a:p>
          <a:p>
            <a:r>
              <a:rPr lang="en-US" sz="2800" dirty="0" smtClean="0">
                <a:hlinkClick r:id="rId5"/>
              </a:rPr>
              <a:t>The </a:t>
            </a:r>
            <a:r>
              <a:rPr lang="en-US" sz="2800" dirty="0">
                <a:hlinkClick r:id="rId5"/>
              </a:rPr>
              <a:t>Chinese Late Ming Dynasty Courier Route System</a:t>
            </a:r>
            <a:endParaRPr lang="en-US" sz="2800" dirty="0"/>
          </a:p>
        </p:txBody>
      </p:sp>
    </p:spTree>
    <p:extLst>
      <p:ext uri="{BB962C8B-B14F-4D97-AF65-F5344CB8AC3E}">
        <p14:creationId xmlns:p14="http://schemas.microsoft.com/office/powerpoint/2010/main" val="30494735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26F710-2035-4E64-AC8F-D51364A5FDBE}" type="slidenum">
              <a:rPr lang="en-US"/>
              <a:pPr/>
              <a:t>33</a:t>
            </a:fld>
            <a:endParaRPr lang="en-US"/>
          </a:p>
        </p:txBody>
      </p:sp>
      <p:sp>
        <p:nvSpPr>
          <p:cNvPr id="5" name="Rectangle 2"/>
          <p:cNvSpPr>
            <a:spLocks noGrp="1" noChangeArrowheads="1"/>
          </p:cNvSpPr>
          <p:nvPr>
            <p:ph type="title"/>
          </p:nvPr>
        </p:nvSpPr>
        <p:spPr>
          <a:xfrm>
            <a:off x="-304800" y="304800"/>
            <a:ext cx="10028238" cy="606425"/>
          </a:xfrm>
        </p:spPr>
        <p:txBody>
          <a:bodyPr/>
          <a:lstStyle/>
          <a:p>
            <a:pPr eaLnBrk="1" hangingPunct="1">
              <a:defRPr/>
            </a:pPr>
            <a:r>
              <a:rPr lang="en-US" sz="1600" b="1" kern="1200" dirty="0" smtClean="0">
                <a:solidFill>
                  <a:schemeClr val="tx1"/>
                </a:solidFill>
                <a:latin typeface="+mn-lt"/>
              </a:rPr>
              <a:t>New York City Real Estate Analysis </a:t>
            </a:r>
          </a:p>
        </p:txBody>
      </p:sp>
      <p:pic>
        <p:nvPicPr>
          <p:cNvPr id="10248" name="Picture 9" descr="Locational_05"/>
          <p:cNvPicPr>
            <a:picLocks noChangeAspect="1" noChangeArrowheads="1"/>
          </p:cNvPicPr>
          <p:nvPr/>
        </p:nvPicPr>
        <p:blipFill>
          <a:blip r:embed="rId3" cstate="print"/>
          <a:srcRect/>
          <a:stretch>
            <a:fillRect/>
          </a:stretch>
        </p:blipFill>
        <p:spPr bwMode="auto">
          <a:xfrm>
            <a:off x="4419600" y="900917"/>
            <a:ext cx="4724400" cy="5840691"/>
          </a:xfrm>
          <a:prstGeom prst="rect">
            <a:avLst/>
          </a:prstGeom>
          <a:noFill/>
          <a:ln w="9525">
            <a:noFill/>
            <a:miter lim="800000"/>
            <a:headEnd/>
            <a:tailEnd/>
          </a:ln>
        </p:spPr>
      </p:pic>
      <p:pic>
        <p:nvPicPr>
          <p:cNvPr id="10249" name="Picture 10" descr="DDM_1986_05"/>
          <p:cNvPicPr>
            <a:picLocks noChangeAspect="1" noChangeArrowheads="1"/>
          </p:cNvPicPr>
          <p:nvPr/>
        </p:nvPicPr>
        <p:blipFill>
          <a:blip r:embed="rId4" cstate="print"/>
          <a:srcRect/>
          <a:stretch>
            <a:fillRect/>
          </a:stretch>
        </p:blipFill>
        <p:spPr bwMode="auto">
          <a:xfrm>
            <a:off x="0" y="888585"/>
            <a:ext cx="4495800" cy="5853023"/>
          </a:xfrm>
          <a:prstGeom prst="rect">
            <a:avLst/>
          </a:prstGeom>
          <a:noFill/>
          <a:ln w="9525">
            <a:noFill/>
            <a:miter lim="800000"/>
            <a:headEnd/>
            <a:tailEnd/>
          </a:ln>
        </p:spPr>
      </p:pic>
      <p:sp>
        <p:nvSpPr>
          <p:cNvPr id="10" name="Rectangle 2"/>
          <p:cNvSpPr txBox="1">
            <a:spLocks noChangeArrowheads="1"/>
          </p:cNvSpPr>
          <p:nvPr/>
        </p:nvSpPr>
        <p:spPr bwMode="auto">
          <a:xfrm>
            <a:off x="1066800" y="-1524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noProof="0" dirty="0" smtClean="0">
                <a:latin typeface="+mn-lt"/>
                <a:ea typeface="+mj-ea"/>
                <a:cs typeface="+mj-cs"/>
              </a:rPr>
              <a:t>GIS A</a:t>
            </a:r>
            <a:r>
              <a:rPr lang="en-US" b="1" dirty="0" err="1" smtClean="0">
                <a:latin typeface="+mn-lt"/>
                <a:ea typeface="+mj-ea"/>
                <a:cs typeface="+mj-cs"/>
              </a:rPr>
              <a:t>nalysis</a:t>
            </a:r>
            <a:endParaRPr lang="en-US" b="1" dirty="0">
              <a:latin typeface="+mn-lt"/>
              <a:ea typeface="+mj-ea"/>
              <a:cs typeface="+mj-cs"/>
            </a:endParaRPr>
          </a:p>
        </p:txBody>
      </p:sp>
    </p:spTree>
    <p:extLst>
      <p:ext uri="{BB962C8B-B14F-4D97-AF65-F5344CB8AC3E}">
        <p14:creationId xmlns:p14="http://schemas.microsoft.com/office/powerpoint/2010/main" val="1040208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34</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smtClean="0">
                <a:ln>
                  <a:noFill/>
                </a:ln>
                <a:solidFill>
                  <a:schemeClr val="tx2"/>
                </a:solidFill>
                <a:uLnTx/>
                <a:uFillTx/>
                <a:latin typeface="Arial" charset="0"/>
                <a:ea typeface="+mn-ea"/>
                <a:cs typeface="+mn-cs"/>
              </a:rPr>
              <a:t>Ser</a:t>
            </a:r>
            <a:r>
              <a:rPr lang="en-US" sz="2400" b="1" dirty="0" smtClean="0">
                <a:solidFill>
                  <a:schemeClr val="tx2"/>
                </a:solidFill>
                <a:latin typeface="Arial" charset="0"/>
              </a:rPr>
              <a:t>vice Projects</a:t>
            </a:r>
            <a:r>
              <a:rPr kumimoji="0" lang="en-US" sz="2400" b="1" i="0" u="none" strike="noStrike" kern="1200" cap="none" spc="0" normalizeH="0" baseline="0" noProof="0" dirty="0" smtClean="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latin typeface="+mn-lt"/>
                <a:ea typeface="+mj-ea"/>
                <a:cs typeface="+mj-cs"/>
              </a:rPr>
              <a:t>Geocoding</a:t>
            </a:r>
            <a:endParaRPr lang="en-US" sz="32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smtClean="0">
                <a:ea typeface="+mj-ea"/>
                <a:cs typeface="+mj-cs"/>
              </a:rPr>
              <a:t>GIS Analysis</a:t>
            </a:r>
          </a:p>
          <a:p>
            <a:pPr algn="ctr" eaLnBrk="0" fontAlgn="base" hangingPunct="0">
              <a:spcBef>
                <a:spcPct val="0"/>
              </a:spcBef>
              <a:spcAft>
                <a:spcPct val="0"/>
              </a:spcAft>
              <a:defRPr/>
            </a:pPr>
            <a:endParaRPr lang="en-US" sz="3200" b="1" dirty="0" smtClean="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smtClean="0">
                <a:latin typeface="+mn-lt"/>
                <a:ea typeface="+mj-ea"/>
                <a:cs typeface="+mj-cs"/>
              </a:rPr>
              <a:t>Maps and Visualization</a:t>
            </a:r>
          </a:p>
          <a:p>
            <a:pPr lvl="0" algn="ctr"/>
            <a:endParaRPr lang="en-US" sz="3200" b="1" dirty="0">
              <a:latin typeface="+mn-lt"/>
              <a:ea typeface="+mj-ea"/>
              <a:cs typeface="+mj-cs"/>
            </a:endParaRPr>
          </a:p>
          <a:p>
            <a:pPr lvl="0" algn="ctr"/>
            <a:r>
              <a:rPr lang="en-US" sz="3200" b="1" dirty="0" smtClean="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3582784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35</a:t>
            </a:fld>
            <a:endParaRPr lang="en-US"/>
          </a:p>
        </p:txBody>
      </p:sp>
      <p:sp>
        <p:nvSpPr>
          <p:cNvPr id="8197" name="Text Box 8"/>
          <p:cNvSpPr txBox="1">
            <a:spLocks noChangeArrowheads="1"/>
          </p:cNvSpPr>
          <p:nvPr/>
        </p:nvSpPr>
        <p:spPr bwMode="auto">
          <a:xfrm>
            <a:off x="6400799" y="2519065"/>
            <a:ext cx="2554033" cy="461665"/>
          </a:xfrm>
          <a:prstGeom prst="rect">
            <a:avLst/>
          </a:prstGeom>
          <a:noFill/>
          <a:ln w="9525">
            <a:noFill/>
            <a:miter lim="800000"/>
            <a:headEnd/>
            <a:tailEnd/>
          </a:ln>
        </p:spPr>
        <p:txBody>
          <a:bodyPr wrap="none">
            <a:spAutoFit/>
          </a:bodyPr>
          <a:lstStyle/>
          <a:p>
            <a:r>
              <a:rPr lang="en-US" sz="1200" b="1" dirty="0" smtClean="0"/>
              <a:t>Venues of the 2012 London Olympics</a:t>
            </a:r>
            <a:endParaRPr lang="en-US" sz="1200" b="1" dirty="0"/>
          </a:p>
          <a:p>
            <a:endParaRPr lang="en-US" sz="1200" b="1" dirty="0"/>
          </a:p>
        </p:txBody>
      </p:sp>
      <p:pic>
        <p:nvPicPr>
          <p:cNvPr id="8199" name="Picture 14" descr="Gujarat3.png"/>
          <p:cNvPicPr>
            <a:picLocks noChangeAspect="1"/>
          </p:cNvPicPr>
          <p:nvPr/>
        </p:nvPicPr>
        <p:blipFill>
          <a:blip r:embed="rId2" cstate="print"/>
          <a:srcRect/>
          <a:stretch>
            <a:fillRect/>
          </a:stretch>
        </p:blipFill>
        <p:spPr bwMode="auto">
          <a:xfrm>
            <a:off x="3093366" y="4680050"/>
            <a:ext cx="5630740" cy="2025550"/>
          </a:xfrm>
          <a:prstGeom prst="rect">
            <a:avLst/>
          </a:prstGeom>
          <a:noFill/>
          <a:ln w="9525">
            <a:noFill/>
            <a:miter lim="800000"/>
            <a:headEnd/>
            <a:tailEnd/>
          </a:ln>
        </p:spPr>
      </p:pic>
      <p:pic>
        <p:nvPicPr>
          <p:cNvPr id="8200" name="Picture 15" descr="London_Olympics_02_PNG.png"/>
          <p:cNvPicPr>
            <a:picLocks noChangeAspect="1"/>
          </p:cNvPicPr>
          <p:nvPr/>
        </p:nvPicPr>
        <p:blipFill>
          <a:blip r:embed="rId3" cstate="print"/>
          <a:srcRect/>
          <a:stretch>
            <a:fillRect/>
          </a:stretch>
        </p:blipFill>
        <p:spPr bwMode="auto">
          <a:xfrm>
            <a:off x="152400" y="533400"/>
            <a:ext cx="6096000" cy="4146650"/>
          </a:xfrm>
          <a:prstGeom prst="rect">
            <a:avLst/>
          </a:prstGeom>
          <a:noFill/>
          <a:ln w="9525">
            <a:noFill/>
            <a:miter lim="800000"/>
            <a:headEnd/>
            <a:tailEnd/>
          </a:ln>
        </p:spPr>
      </p:pic>
      <p:sp>
        <p:nvSpPr>
          <p:cNvPr id="9"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
        <p:nvSpPr>
          <p:cNvPr id="10" name="Text Box 8"/>
          <p:cNvSpPr txBox="1">
            <a:spLocks noChangeArrowheads="1"/>
          </p:cNvSpPr>
          <p:nvPr/>
        </p:nvSpPr>
        <p:spPr bwMode="auto">
          <a:xfrm>
            <a:off x="381000" y="5486400"/>
            <a:ext cx="2539350" cy="461665"/>
          </a:xfrm>
          <a:prstGeom prst="rect">
            <a:avLst/>
          </a:prstGeom>
          <a:noFill/>
          <a:ln w="9525">
            <a:noFill/>
            <a:miter lim="800000"/>
            <a:headEnd/>
            <a:tailEnd/>
          </a:ln>
        </p:spPr>
        <p:txBody>
          <a:bodyPr wrap="none">
            <a:spAutoFit/>
          </a:bodyPr>
          <a:lstStyle/>
          <a:p>
            <a:r>
              <a:rPr lang="en-US" sz="1200" b="1" dirty="0" smtClean="0"/>
              <a:t>Land cover of Gujarat province, India</a:t>
            </a:r>
            <a:endParaRPr lang="en-US" sz="1200" b="1" dirty="0"/>
          </a:p>
          <a:p>
            <a:endParaRPr lang="en-US" sz="1200" b="1" dirty="0"/>
          </a:p>
        </p:txBody>
      </p:sp>
    </p:spTree>
    <p:extLst>
      <p:ext uri="{BB962C8B-B14F-4D97-AF65-F5344CB8AC3E}">
        <p14:creationId xmlns:p14="http://schemas.microsoft.com/office/powerpoint/2010/main" val="14086430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36</a:t>
            </a:fld>
            <a:endParaRPr lang="en-US"/>
          </a:p>
        </p:txBody>
      </p:sp>
      <p:sp>
        <p:nvSpPr>
          <p:cNvPr id="8197" name="Text Box 8"/>
          <p:cNvSpPr txBox="1">
            <a:spLocks noChangeArrowheads="1"/>
          </p:cNvSpPr>
          <p:nvPr/>
        </p:nvSpPr>
        <p:spPr bwMode="auto">
          <a:xfrm>
            <a:off x="3352800" y="6553200"/>
            <a:ext cx="4273550" cy="457200"/>
          </a:xfrm>
          <a:prstGeom prst="rect">
            <a:avLst/>
          </a:prstGeom>
          <a:noFill/>
          <a:ln w="9525">
            <a:noFill/>
            <a:miter lim="800000"/>
            <a:headEnd/>
            <a:tailEnd/>
          </a:ln>
        </p:spPr>
        <p:txBody>
          <a:bodyPr wrap="none">
            <a:spAutoFit/>
          </a:bodyPr>
          <a:lstStyle/>
          <a:p>
            <a:r>
              <a:rPr lang="en-US" sz="1200" b="1"/>
              <a:t>Center for Geographic Analysis Service Projects</a:t>
            </a:r>
          </a:p>
          <a:p>
            <a:endParaRPr lang="en-US" sz="1200" b="1"/>
          </a:p>
        </p:txBody>
      </p:sp>
      <p:pic>
        <p:nvPicPr>
          <p:cNvPr id="8198" name="Picture 5" descr="Map_01"/>
          <p:cNvPicPr>
            <a:picLocks noChangeAspect="1" noChangeArrowheads="1"/>
          </p:cNvPicPr>
          <p:nvPr/>
        </p:nvPicPr>
        <p:blipFill>
          <a:blip r:embed="rId2" cstate="print"/>
          <a:srcRect/>
          <a:stretch>
            <a:fillRect/>
          </a:stretch>
        </p:blipFill>
        <p:spPr bwMode="auto">
          <a:xfrm>
            <a:off x="2514600" y="609600"/>
            <a:ext cx="4343400" cy="5621338"/>
          </a:xfrm>
          <a:prstGeom prst="rect">
            <a:avLst/>
          </a:prstGeom>
          <a:noFill/>
          <a:ln w="9525">
            <a:noFill/>
            <a:miter lim="800000"/>
            <a:headEnd/>
            <a:tailEnd/>
          </a:ln>
        </p:spPr>
      </p:pic>
      <p:sp>
        <p:nvSpPr>
          <p:cNvPr id="9"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20292863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752475"/>
            <a:ext cx="460057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13620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95300"/>
            <a:ext cx="544830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1066800" y="-1524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270504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3" y="647700"/>
            <a:ext cx="4524375"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1066800" y="-1524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4172986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0.gstatic.com/images?q=tbn:ANd9GcRGLBNiV3xoXM4HcR4nwAPuM9pGpbLjlKt4JLklDmYXu4OXmpgH8g"/>
          <p:cNvPicPr>
            <a:picLocks noChangeAspect="1" noChangeArrowheads="1"/>
          </p:cNvPicPr>
          <p:nvPr/>
        </p:nvPicPr>
        <p:blipFill>
          <a:blip r:embed="rId2" cstate="print"/>
          <a:srcRect/>
          <a:stretch>
            <a:fillRect/>
          </a:stretch>
        </p:blipFill>
        <p:spPr bwMode="auto">
          <a:xfrm>
            <a:off x="457200" y="457200"/>
            <a:ext cx="8305800" cy="6108700"/>
          </a:xfrm>
          <a:prstGeom prst="rect">
            <a:avLst/>
          </a:prstGeom>
          <a:noFill/>
        </p:spPr>
      </p:pic>
      <p:pic>
        <p:nvPicPr>
          <p:cNvPr id="10" name="Picture 9" descr="CGA_logo_trans.png"/>
          <p:cNvPicPr>
            <a:picLocks noChangeAspect="1"/>
          </p:cNvPicPr>
          <p:nvPr/>
        </p:nvPicPr>
        <p:blipFill>
          <a:blip r:embed="rId3" cstate="print"/>
          <a:stretch>
            <a:fillRect/>
          </a:stretch>
        </p:blipFill>
        <p:spPr>
          <a:xfrm>
            <a:off x="3186639" y="810646"/>
            <a:ext cx="2819401" cy="1018154"/>
          </a:xfrm>
          <a:prstGeom prst="rect">
            <a:avLst/>
          </a:prstGeom>
        </p:spPr>
      </p:pic>
      <p:sp>
        <p:nvSpPr>
          <p:cNvPr id="11" name="TextBox 10"/>
          <p:cNvSpPr txBox="1"/>
          <p:nvPr/>
        </p:nvSpPr>
        <p:spPr>
          <a:xfrm rot="17662753">
            <a:off x="950009" y="2606915"/>
            <a:ext cx="2709911" cy="707886"/>
          </a:xfrm>
          <a:prstGeom prst="rect">
            <a:avLst/>
          </a:prstGeom>
          <a:noFill/>
        </p:spPr>
        <p:txBody>
          <a:bodyPr wrap="square" rtlCol="0">
            <a:spAutoFit/>
          </a:bodyPr>
          <a:lstStyle/>
          <a:p>
            <a:r>
              <a:rPr lang="en-US" sz="4000" b="1" dirty="0" smtClean="0">
                <a:solidFill>
                  <a:schemeClr val="accent2">
                    <a:lumMod val="50000"/>
                  </a:schemeClr>
                </a:solidFill>
                <a:effectLst>
                  <a:outerShdw blurRad="38100" dist="38100" dir="2700000" algn="tl">
                    <a:srgbClr val="000000">
                      <a:alpha val="43137"/>
                    </a:srgbClr>
                  </a:outerShdw>
                </a:effectLst>
              </a:rPr>
              <a:t>Service</a:t>
            </a:r>
            <a:endParaRPr lang="en-US" sz="4000" b="1" dirty="0">
              <a:solidFill>
                <a:schemeClr val="accent2">
                  <a:lumMod val="50000"/>
                </a:schemeClr>
              </a:solidFill>
              <a:effectLst>
                <a:outerShdw blurRad="38100" dist="38100" dir="2700000" algn="tl">
                  <a:srgbClr val="000000">
                    <a:alpha val="43137"/>
                  </a:srgbClr>
                </a:outerShdw>
              </a:effectLst>
            </a:endParaRPr>
          </a:p>
        </p:txBody>
      </p:sp>
      <p:sp>
        <p:nvSpPr>
          <p:cNvPr id="12" name="TextBox 11"/>
          <p:cNvSpPr txBox="1"/>
          <p:nvPr/>
        </p:nvSpPr>
        <p:spPr>
          <a:xfrm rot="3880895">
            <a:off x="5726711" y="3659057"/>
            <a:ext cx="3286853" cy="646331"/>
          </a:xfrm>
          <a:prstGeom prst="rect">
            <a:avLst/>
          </a:prstGeom>
          <a:noFill/>
        </p:spPr>
        <p:txBody>
          <a:bodyPr wrap="square" rtlCol="0">
            <a:spAutoFit/>
          </a:bodyPr>
          <a:lstStyle/>
          <a:p>
            <a:r>
              <a:rPr lang="en-US" sz="3600" b="1" dirty="0" smtClean="0">
                <a:solidFill>
                  <a:schemeClr val="accent2">
                    <a:lumMod val="50000"/>
                  </a:schemeClr>
                </a:solidFill>
                <a:effectLst>
                  <a:outerShdw blurRad="38100" dist="38100" dir="2700000" algn="tl">
                    <a:srgbClr val="000000">
                      <a:alpha val="43137"/>
                    </a:srgbClr>
                  </a:outerShdw>
                </a:effectLst>
              </a:rPr>
              <a:t>Teaching</a:t>
            </a:r>
            <a:endParaRPr lang="en-US" sz="3600" b="1" dirty="0">
              <a:solidFill>
                <a:schemeClr val="accent2">
                  <a:lumMod val="50000"/>
                </a:schemeClr>
              </a:solidFill>
              <a:effectLst>
                <a:outerShdw blurRad="38100" dist="38100" dir="2700000" algn="tl">
                  <a:srgbClr val="000000">
                    <a:alpha val="43137"/>
                  </a:srgbClr>
                </a:outerShdw>
              </a:effectLst>
            </a:endParaRPr>
          </a:p>
        </p:txBody>
      </p:sp>
      <p:sp>
        <p:nvSpPr>
          <p:cNvPr id="13" name="TextBox 12"/>
          <p:cNvSpPr txBox="1"/>
          <p:nvPr/>
        </p:nvSpPr>
        <p:spPr>
          <a:xfrm rot="16200000">
            <a:off x="2500025" y="3657530"/>
            <a:ext cx="4089837" cy="584775"/>
          </a:xfrm>
          <a:prstGeom prst="rect">
            <a:avLst/>
          </a:prstGeom>
          <a:noFill/>
        </p:spPr>
        <p:txBody>
          <a:bodyPr wrap="square" rtlCol="0">
            <a:spAutoFit/>
          </a:bodyPr>
          <a:lstStyle/>
          <a:p>
            <a:r>
              <a:rPr lang="en-US" sz="3200" b="1" dirty="0" smtClean="0">
                <a:solidFill>
                  <a:schemeClr val="accent2">
                    <a:lumMod val="50000"/>
                  </a:schemeClr>
                </a:solidFill>
                <a:effectLst>
                  <a:outerShdw blurRad="38100" dist="38100" dir="2700000" algn="tl">
                    <a:srgbClr val="000000">
                      <a:alpha val="43137"/>
                    </a:srgbClr>
                  </a:outerShdw>
                </a:effectLst>
              </a:rPr>
              <a:t>Software Development</a:t>
            </a:r>
            <a:endParaRPr lang="en-US" sz="3200" b="1" dirty="0">
              <a:solidFill>
                <a:schemeClr val="accent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8521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2" name="Picture 31" descr="slide_0.png"/>
          <p:cNvPicPr>
            <a:picLocks noChangeAspect="1"/>
          </p:cNvPicPr>
          <p:nvPr/>
        </p:nvPicPr>
        <p:blipFill>
          <a:blip r:embed="rId2" cstate="print">
            <a:duotone>
              <a:schemeClr val="accent5">
                <a:shade val="45000"/>
                <a:satMod val="135000"/>
              </a:schemeClr>
              <a:prstClr val="white"/>
            </a:duotone>
          </a:blip>
          <a:stretch>
            <a:fillRect/>
          </a:stretch>
        </p:blipFill>
        <p:spPr>
          <a:xfrm>
            <a:off x="5279091" y="76200"/>
            <a:ext cx="3832412" cy="6858000"/>
          </a:xfrm>
          <a:prstGeom prst="rect">
            <a:avLst/>
          </a:prstGeom>
        </p:spPr>
      </p:pic>
      <p:sp>
        <p:nvSpPr>
          <p:cNvPr id="4" name="Text Box 2"/>
          <p:cNvSpPr txBox="1">
            <a:spLocks noChangeArrowheads="1"/>
          </p:cNvSpPr>
          <p:nvPr/>
        </p:nvSpPr>
        <p:spPr bwMode="auto">
          <a:xfrm>
            <a:off x="76200" y="142875"/>
            <a:ext cx="5029200" cy="1215707"/>
          </a:xfrm>
          <a:prstGeom prst="rect">
            <a:avLst/>
          </a:prstGeom>
          <a:noFill/>
          <a:ln w="9525">
            <a:noFill/>
            <a:miter lim="800000"/>
            <a:headEnd/>
            <a:tailEnd/>
          </a:ln>
        </p:spPr>
        <p:txBody>
          <a:bodyPr lIns="91429" tIns="45715" rIns="91429" bIns="45715" spcCol="274320">
            <a:spAutoFit/>
          </a:bodyPr>
          <a:lstStyle/>
          <a:p>
            <a:pPr>
              <a:spcBef>
                <a:spcPts val="600"/>
              </a:spcBef>
            </a:pPr>
            <a:r>
              <a:rPr lang="en-US" sz="3400" b="1" dirty="0" smtClean="0">
                <a:solidFill>
                  <a:srgbClr val="1F497D"/>
                </a:solidFill>
                <a:effectLst>
                  <a:outerShdw blurRad="38100" dist="38100" dir="2700000" algn="tl">
                    <a:srgbClr val="000000"/>
                  </a:outerShdw>
                </a:effectLst>
                <a:latin typeface="Optima" charset="0"/>
              </a:rPr>
              <a:t>West Bank under</a:t>
            </a:r>
          </a:p>
          <a:p>
            <a:pPr>
              <a:spcBef>
                <a:spcPts val="600"/>
              </a:spcBef>
            </a:pPr>
            <a:r>
              <a:rPr lang="en-US" sz="3400" b="1" dirty="0" smtClean="0">
                <a:solidFill>
                  <a:srgbClr val="1F497D"/>
                </a:solidFill>
                <a:effectLst>
                  <a:outerShdw blurRad="38100" dist="38100" dir="2700000" algn="tl">
                    <a:srgbClr val="000000"/>
                  </a:outerShdw>
                </a:effectLst>
                <a:latin typeface="Optima" charset="0"/>
              </a:rPr>
              <a:t>Military Occupation</a:t>
            </a:r>
          </a:p>
        </p:txBody>
      </p:sp>
      <p:sp>
        <p:nvSpPr>
          <p:cNvPr id="5" name="Text Box 7"/>
          <p:cNvSpPr txBox="1">
            <a:spLocks noChangeArrowheads="1"/>
          </p:cNvSpPr>
          <p:nvPr/>
        </p:nvSpPr>
        <p:spPr bwMode="auto">
          <a:xfrm>
            <a:off x="228600" y="1322387"/>
            <a:ext cx="3810000" cy="354013"/>
          </a:xfrm>
          <a:prstGeom prst="rect">
            <a:avLst/>
          </a:prstGeom>
          <a:noFill/>
          <a:ln w="9525">
            <a:noFill/>
            <a:miter lim="800000"/>
            <a:headEnd/>
            <a:tailEnd/>
          </a:ln>
        </p:spPr>
        <p:txBody>
          <a:bodyPr lIns="91429" tIns="45715" rIns="91429" bIns="45715">
            <a:spAutoFit/>
          </a:bodyPr>
          <a:lstStyle/>
          <a:p>
            <a:pPr marL="868363" indent="-868363"/>
            <a:r>
              <a:rPr lang="en-US" sz="1700" dirty="0" smtClean="0">
                <a:solidFill>
                  <a:prstClr val="black"/>
                </a:solidFill>
                <a:latin typeface="Tahoma" charset="0"/>
              </a:rPr>
              <a:t>The Green Line</a:t>
            </a:r>
            <a:endParaRPr lang="en-US" sz="1700" dirty="0">
              <a:solidFill>
                <a:prstClr val="black"/>
              </a:solidFill>
              <a:latin typeface="Tahoma" charset="0"/>
            </a:endParaRPr>
          </a:p>
        </p:txBody>
      </p:sp>
      <p:sp>
        <p:nvSpPr>
          <p:cNvPr id="6" name="Text Box 7"/>
          <p:cNvSpPr txBox="1">
            <a:spLocks noChangeArrowheads="1"/>
          </p:cNvSpPr>
          <p:nvPr/>
        </p:nvSpPr>
        <p:spPr bwMode="auto">
          <a:xfrm>
            <a:off x="228600" y="1794798"/>
            <a:ext cx="3810000" cy="353933"/>
          </a:xfrm>
          <a:prstGeom prst="rect">
            <a:avLst/>
          </a:prstGeom>
          <a:noFill/>
          <a:ln w="9525">
            <a:noFill/>
            <a:miter lim="800000"/>
            <a:headEnd/>
            <a:tailEnd/>
          </a:ln>
        </p:spPr>
        <p:txBody>
          <a:bodyPr lIns="91429" tIns="45715" rIns="91429" bIns="45715">
            <a:spAutoFit/>
          </a:bodyPr>
          <a:lstStyle/>
          <a:p>
            <a:pPr marL="868363" indent="-868363"/>
            <a:r>
              <a:rPr lang="en-US" sz="1700" dirty="0" smtClean="0">
                <a:solidFill>
                  <a:prstClr val="black"/>
                </a:solidFill>
                <a:latin typeface="Tahoma" charset="0"/>
              </a:rPr>
              <a:t>Palestinian population areas</a:t>
            </a:r>
            <a:endParaRPr lang="en-US" sz="1700" dirty="0">
              <a:solidFill>
                <a:prstClr val="black"/>
              </a:solidFill>
              <a:latin typeface="Tahoma" charset="0"/>
            </a:endParaRPr>
          </a:p>
        </p:txBody>
      </p:sp>
      <p:sp>
        <p:nvSpPr>
          <p:cNvPr id="7" name="Text Box 7"/>
          <p:cNvSpPr txBox="1">
            <a:spLocks noChangeArrowheads="1"/>
          </p:cNvSpPr>
          <p:nvPr/>
        </p:nvSpPr>
        <p:spPr bwMode="auto">
          <a:xfrm>
            <a:off x="228600" y="2313295"/>
            <a:ext cx="4572000" cy="353933"/>
          </a:xfrm>
          <a:prstGeom prst="rect">
            <a:avLst/>
          </a:prstGeom>
          <a:noFill/>
          <a:ln w="9525">
            <a:noFill/>
            <a:miter lim="800000"/>
            <a:headEnd/>
            <a:tailEnd/>
          </a:ln>
        </p:spPr>
        <p:txBody>
          <a:bodyPr wrap="square" lIns="91429" tIns="45715" rIns="91429" bIns="45715">
            <a:spAutoFit/>
          </a:bodyPr>
          <a:lstStyle/>
          <a:p>
            <a:pPr marL="868363" indent="-868363"/>
            <a:r>
              <a:rPr lang="en-US" sz="1700" dirty="0" smtClean="0">
                <a:solidFill>
                  <a:prstClr val="black"/>
                </a:solidFill>
                <a:latin typeface="Tahoma" charset="0"/>
              </a:rPr>
              <a:t>Israeli settlements and military locations</a:t>
            </a:r>
            <a:endParaRPr lang="en-US" sz="1700" dirty="0">
              <a:solidFill>
                <a:prstClr val="black"/>
              </a:solidFill>
              <a:latin typeface="Tahoma" charset="0"/>
            </a:endParaRPr>
          </a:p>
        </p:txBody>
      </p:sp>
      <p:sp>
        <p:nvSpPr>
          <p:cNvPr id="8" name="Text Box 7"/>
          <p:cNvSpPr txBox="1">
            <a:spLocks noChangeArrowheads="1"/>
          </p:cNvSpPr>
          <p:nvPr/>
        </p:nvSpPr>
        <p:spPr bwMode="auto">
          <a:xfrm>
            <a:off x="228600" y="2816743"/>
            <a:ext cx="5029200" cy="353933"/>
          </a:xfrm>
          <a:prstGeom prst="rect">
            <a:avLst/>
          </a:prstGeom>
          <a:noFill/>
          <a:ln w="9525">
            <a:noFill/>
            <a:miter lim="800000"/>
            <a:headEnd/>
            <a:tailEnd/>
          </a:ln>
        </p:spPr>
        <p:txBody>
          <a:bodyPr wrap="square" lIns="91429" tIns="45715" rIns="91429" bIns="45715">
            <a:spAutoFit/>
          </a:bodyPr>
          <a:lstStyle/>
          <a:p>
            <a:pPr marL="868363" indent="-868363"/>
            <a:r>
              <a:rPr lang="en-US" sz="1700" dirty="0" smtClean="0">
                <a:solidFill>
                  <a:prstClr val="black"/>
                </a:solidFill>
                <a:latin typeface="Tahoma" charset="0"/>
              </a:rPr>
              <a:t>Check points, barriers, and wall gates*</a:t>
            </a:r>
          </a:p>
        </p:txBody>
      </p:sp>
      <p:sp>
        <p:nvSpPr>
          <p:cNvPr id="9" name="Text Box 7"/>
          <p:cNvSpPr txBox="1">
            <a:spLocks noChangeArrowheads="1"/>
          </p:cNvSpPr>
          <p:nvPr/>
        </p:nvSpPr>
        <p:spPr bwMode="auto">
          <a:xfrm>
            <a:off x="228600" y="3257957"/>
            <a:ext cx="3810000" cy="354013"/>
          </a:xfrm>
          <a:prstGeom prst="rect">
            <a:avLst/>
          </a:prstGeom>
          <a:noFill/>
          <a:ln w="9525">
            <a:noFill/>
            <a:miter lim="800000"/>
            <a:headEnd/>
            <a:tailEnd/>
          </a:ln>
        </p:spPr>
        <p:txBody>
          <a:bodyPr lIns="91429" tIns="45715" rIns="91429" bIns="45715">
            <a:spAutoFit/>
          </a:bodyPr>
          <a:lstStyle/>
          <a:p>
            <a:pPr marL="868363" indent="-868363"/>
            <a:r>
              <a:rPr lang="en-US" sz="1700" dirty="0" smtClean="0">
                <a:solidFill>
                  <a:prstClr val="black"/>
                </a:solidFill>
                <a:latin typeface="Tahoma" charset="0"/>
              </a:rPr>
              <a:t>Bypass roads</a:t>
            </a:r>
            <a:endParaRPr lang="en-US" sz="1700" dirty="0">
              <a:solidFill>
                <a:prstClr val="black"/>
              </a:solidFill>
              <a:latin typeface="Tahoma" charset="0"/>
            </a:endParaRPr>
          </a:p>
        </p:txBody>
      </p:sp>
      <p:sp>
        <p:nvSpPr>
          <p:cNvPr id="10" name="Text Box 7"/>
          <p:cNvSpPr txBox="1">
            <a:spLocks noChangeArrowheads="1"/>
          </p:cNvSpPr>
          <p:nvPr/>
        </p:nvSpPr>
        <p:spPr bwMode="auto">
          <a:xfrm>
            <a:off x="228600" y="3730368"/>
            <a:ext cx="5029200" cy="1631206"/>
          </a:xfrm>
          <a:prstGeom prst="rect">
            <a:avLst/>
          </a:prstGeom>
          <a:noFill/>
          <a:ln w="9525">
            <a:noFill/>
            <a:miter lim="800000"/>
            <a:headEnd/>
            <a:tailEnd/>
          </a:ln>
        </p:spPr>
        <p:txBody>
          <a:bodyPr wrap="square" lIns="91429" tIns="45715" rIns="91429" bIns="45715">
            <a:spAutoFit/>
          </a:bodyPr>
          <a:lstStyle/>
          <a:p>
            <a:pPr marL="868363" indent="-868363"/>
            <a:r>
              <a:rPr lang="en-US" sz="1700" dirty="0" smtClean="0">
                <a:solidFill>
                  <a:prstClr val="black"/>
                </a:solidFill>
                <a:latin typeface="Tahoma" charset="0"/>
              </a:rPr>
              <a:t>Areas A       B        C        Nature Reserve</a:t>
            </a:r>
          </a:p>
          <a:p>
            <a:pPr marL="868363" indent="-868363"/>
            <a:r>
              <a:rPr lang="en-US" sz="1700" dirty="0" smtClean="0">
                <a:solidFill>
                  <a:prstClr val="black"/>
                </a:solidFill>
                <a:latin typeface="Tahoma" charset="0"/>
              </a:rPr>
              <a:t>				    </a:t>
            </a:r>
          </a:p>
          <a:p>
            <a:pPr marL="868363" indent="-868363"/>
            <a:r>
              <a:rPr lang="en-US" sz="1700" dirty="0" smtClean="0">
                <a:solidFill>
                  <a:prstClr val="black"/>
                </a:solidFill>
                <a:latin typeface="Tahoma" charset="0"/>
              </a:rPr>
              <a:t>			             A      B      C</a:t>
            </a:r>
          </a:p>
          <a:p>
            <a:pPr marL="868363" indent="-868363"/>
            <a:r>
              <a:rPr lang="en-US" sz="1600" dirty="0" smtClean="0">
                <a:solidFill>
                  <a:prstClr val="black"/>
                </a:solidFill>
                <a:latin typeface="Tahoma" charset="0"/>
              </a:rPr>
              <a:t>% of West Bank land:          17.6   18.3   61.0</a:t>
            </a:r>
          </a:p>
          <a:p>
            <a:pPr marL="868363" indent="-868363"/>
            <a:r>
              <a:rPr lang="en-US" sz="1600" dirty="0" smtClean="0">
                <a:solidFill>
                  <a:prstClr val="black"/>
                </a:solidFill>
                <a:latin typeface="Tahoma" charset="0"/>
              </a:rPr>
              <a:t>% WB Israeli population:        0       0    100% </a:t>
            </a:r>
          </a:p>
          <a:p>
            <a:pPr marL="868363" indent="-868363"/>
            <a:endParaRPr lang="en-US" sz="1700" dirty="0" smtClean="0">
              <a:solidFill>
                <a:prstClr val="black"/>
              </a:solidFill>
              <a:latin typeface="Tahoma" charset="0"/>
            </a:endParaRPr>
          </a:p>
        </p:txBody>
      </p:sp>
      <p:sp>
        <p:nvSpPr>
          <p:cNvPr id="11" name="Text Box 7"/>
          <p:cNvSpPr txBox="1">
            <a:spLocks noChangeArrowheads="1"/>
          </p:cNvSpPr>
          <p:nvPr/>
        </p:nvSpPr>
        <p:spPr bwMode="auto">
          <a:xfrm>
            <a:off x="228600" y="5181600"/>
            <a:ext cx="5105400" cy="353933"/>
          </a:xfrm>
          <a:prstGeom prst="rect">
            <a:avLst/>
          </a:prstGeom>
          <a:noFill/>
          <a:ln w="9525">
            <a:noFill/>
            <a:miter lim="800000"/>
            <a:headEnd/>
            <a:tailEnd/>
          </a:ln>
        </p:spPr>
        <p:txBody>
          <a:bodyPr wrap="square" lIns="91429" tIns="45715" rIns="91429" bIns="45715">
            <a:spAutoFit/>
          </a:bodyPr>
          <a:lstStyle/>
          <a:p>
            <a:pPr marL="868363" indent="-868363"/>
            <a:r>
              <a:rPr lang="en-US" sz="1700" dirty="0" smtClean="0">
                <a:solidFill>
                  <a:prstClr val="black"/>
                </a:solidFill>
                <a:latin typeface="Tahoma" charset="0"/>
              </a:rPr>
              <a:t>The wall        constructed           planned</a:t>
            </a:r>
            <a:endParaRPr lang="en-US" sz="1700" dirty="0">
              <a:solidFill>
                <a:prstClr val="black"/>
              </a:solidFill>
              <a:latin typeface="Tahoma" charset="0"/>
            </a:endParaRPr>
          </a:p>
        </p:txBody>
      </p:sp>
      <p:sp>
        <p:nvSpPr>
          <p:cNvPr id="14" name="Text Box 7"/>
          <p:cNvSpPr txBox="1">
            <a:spLocks noChangeArrowheads="1"/>
          </p:cNvSpPr>
          <p:nvPr/>
        </p:nvSpPr>
        <p:spPr bwMode="auto">
          <a:xfrm>
            <a:off x="76200" y="6321634"/>
            <a:ext cx="5212080" cy="307766"/>
          </a:xfrm>
          <a:prstGeom prst="rect">
            <a:avLst/>
          </a:prstGeom>
          <a:noFill/>
          <a:ln w="9525">
            <a:noFill/>
            <a:miter lim="800000"/>
            <a:headEnd/>
            <a:tailEnd/>
          </a:ln>
        </p:spPr>
        <p:txBody>
          <a:bodyPr wrap="square" lIns="91429" tIns="45715" rIns="91429" bIns="45715">
            <a:spAutoFit/>
          </a:bodyPr>
          <a:lstStyle/>
          <a:p>
            <a:pPr marL="868363" indent="-868363"/>
            <a:r>
              <a:rPr lang="en-US" sz="1400" dirty="0" smtClean="0">
                <a:solidFill>
                  <a:prstClr val="black"/>
                </a:solidFill>
                <a:latin typeface="Tahoma" charset="0"/>
              </a:rPr>
              <a:t>* Only 249 of approximately 750 are depicted on the map</a:t>
            </a:r>
            <a:endParaRPr lang="en-US" sz="1400" dirty="0">
              <a:solidFill>
                <a:prstClr val="black"/>
              </a:solidFill>
              <a:latin typeface="Tahoma" charset="0"/>
            </a:endParaRPr>
          </a:p>
        </p:txBody>
      </p:sp>
      <p:pic>
        <p:nvPicPr>
          <p:cNvPr id="1026" name="Picture 2"/>
          <p:cNvPicPr>
            <a:picLocks noChangeAspect="1" noChangeArrowheads="1"/>
          </p:cNvPicPr>
          <p:nvPr/>
        </p:nvPicPr>
        <p:blipFill>
          <a:blip r:embed="rId3" cstate="print"/>
          <a:srcRect/>
          <a:stretch>
            <a:fillRect/>
          </a:stretch>
        </p:blipFill>
        <p:spPr bwMode="auto">
          <a:xfrm>
            <a:off x="4267200" y="2369579"/>
            <a:ext cx="457200" cy="24136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048000" y="1830968"/>
            <a:ext cx="533400" cy="281593"/>
          </a:xfrm>
          <a:prstGeom prst="rect">
            <a:avLst/>
          </a:prstGeom>
          <a:noFill/>
          <a:ln w="9525">
            <a:noFill/>
            <a:miter lim="800000"/>
            <a:headEnd/>
            <a:tailEnd/>
          </a:ln>
          <a:effectLst/>
        </p:spPr>
      </p:pic>
      <p:pic>
        <p:nvPicPr>
          <p:cNvPr id="1032" name="Picture 8"/>
          <p:cNvPicPr>
            <a:picLocks noChangeAspect="1" noChangeArrowheads="1"/>
          </p:cNvPicPr>
          <p:nvPr/>
        </p:nvPicPr>
        <p:blipFill>
          <a:blip r:embed="rId5" cstate="print"/>
          <a:srcRect/>
          <a:stretch>
            <a:fillRect/>
          </a:stretch>
        </p:blipFill>
        <p:spPr bwMode="auto">
          <a:xfrm>
            <a:off x="1905001" y="1403659"/>
            <a:ext cx="381000" cy="191468"/>
          </a:xfrm>
          <a:prstGeom prst="rect">
            <a:avLst/>
          </a:prstGeom>
          <a:noFill/>
          <a:ln w="9525">
            <a:noFill/>
            <a:miter lim="800000"/>
            <a:headEnd/>
            <a:tailEnd/>
          </a:ln>
          <a:effectLst/>
        </p:spPr>
      </p:pic>
      <p:pic>
        <p:nvPicPr>
          <p:cNvPr id="26" name="Picture 25" descr="slide_1.png"/>
          <p:cNvPicPr>
            <a:picLocks noChangeAspect="1"/>
          </p:cNvPicPr>
          <p:nvPr/>
        </p:nvPicPr>
        <p:blipFill>
          <a:blip r:embed="rId6" cstate="print"/>
          <a:stretch>
            <a:fillRect/>
          </a:stretch>
        </p:blipFill>
        <p:spPr>
          <a:xfrm>
            <a:off x="5279091" y="76200"/>
            <a:ext cx="3832412" cy="6858000"/>
          </a:xfrm>
          <a:prstGeom prst="rect">
            <a:avLst/>
          </a:prstGeom>
        </p:spPr>
      </p:pic>
      <p:pic>
        <p:nvPicPr>
          <p:cNvPr id="27" name="Picture 26" descr="slide_2.png"/>
          <p:cNvPicPr>
            <a:picLocks noChangeAspect="1"/>
          </p:cNvPicPr>
          <p:nvPr/>
        </p:nvPicPr>
        <p:blipFill>
          <a:blip r:embed="rId7" cstate="print"/>
          <a:stretch>
            <a:fillRect/>
          </a:stretch>
        </p:blipFill>
        <p:spPr>
          <a:xfrm>
            <a:off x="5279091" y="76200"/>
            <a:ext cx="3832412" cy="6858000"/>
          </a:xfrm>
          <a:prstGeom prst="rect">
            <a:avLst/>
          </a:prstGeom>
        </p:spPr>
      </p:pic>
      <p:pic>
        <p:nvPicPr>
          <p:cNvPr id="28" name="Picture 27" descr="slide_3.png"/>
          <p:cNvPicPr>
            <a:picLocks noChangeAspect="1"/>
          </p:cNvPicPr>
          <p:nvPr/>
        </p:nvPicPr>
        <p:blipFill>
          <a:blip r:embed="rId8" cstate="print"/>
          <a:stretch>
            <a:fillRect/>
          </a:stretch>
        </p:blipFill>
        <p:spPr>
          <a:xfrm>
            <a:off x="5279091" y="76200"/>
            <a:ext cx="3832412" cy="6858000"/>
          </a:xfrm>
          <a:prstGeom prst="rect">
            <a:avLst/>
          </a:prstGeom>
        </p:spPr>
      </p:pic>
      <p:sp>
        <p:nvSpPr>
          <p:cNvPr id="15" name="Freeform 6"/>
          <p:cNvSpPr>
            <a:spLocks/>
          </p:cNvSpPr>
          <p:nvPr/>
        </p:nvSpPr>
        <p:spPr bwMode="auto">
          <a:xfrm>
            <a:off x="2406650" y="3811587"/>
            <a:ext cx="336550" cy="231892"/>
          </a:xfrm>
          <a:custGeom>
            <a:avLst/>
            <a:gdLst/>
            <a:ahLst/>
            <a:cxnLst>
              <a:cxn ang="0">
                <a:pos x="144" y="27"/>
              </a:cxn>
              <a:cxn ang="0">
                <a:pos x="137" y="41"/>
              </a:cxn>
              <a:cxn ang="0">
                <a:pos x="137" y="47"/>
              </a:cxn>
              <a:cxn ang="0">
                <a:pos x="144" y="54"/>
              </a:cxn>
              <a:cxn ang="0">
                <a:pos x="159" y="67"/>
              </a:cxn>
              <a:cxn ang="0">
                <a:pos x="163" y="73"/>
              </a:cxn>
              <a:cxn ang="0">
                <a:pos x="164" y="78"/>
              </a:cxn>
              <a:cxn ang="0">
                <a:pos x="164" y="85"/>
              </a:cxn>
              <a:cxn ang="0">
                <a:pos x="159" y="98"/>
              </a:cxn>
              <a:cxn ang="0">
                <a:pos x="153" y="104"/>
              </a:cxn>
              <a:cxn ang="0">
                <a:pos x="142" y="111"/>
              </a:cxn>
              <a:cxn ang="0">
                <a:pos x="130" y="113"/>
              </a:cxn>
              <a:cxn ang="0">
                <a:pos x="118" y="110"/>
              </a:cxn>
              <a:cxn ang="0">
                <a:pos x="106" y="102"/>
              </a:cxn>
              <a:cxn ang="0">
                <a:pos x="100" y="97"/>
              </a:cxn>
              <a:cxn ang="0">
                <a:pos x="95" y="93"/>
              </a:cxn>
              <a:cxn ang="0">
                <a:pos x="83" y="90"/>
              </a:cxn>
              <a:cxn ang="0">
                <a:pos x="71" y="91"/>
              </a:cxn>
              <a:cxn ang="0">
                <a:pos x="65" y="95"/>
              </a:cxn>
              <a:cxn ang="0">
                <a:pos x="53" y="103"/>
              </a:cxn>
              <a:cxn ang="0">
                <a:pos x="42" y="108"/>
              </a:cxn>
              <a:cxn ang="0">
                <a:pos x="36" y="111"/>
              </a:cxn>
              <a:cxn ang="0">
                <a:pos x="24" y="111"/>
              </a:cxn>
              <a:cxn ang="0">
                <a:pos x="18" y="107"/>
              </a:cxn>
              <a:cxn ang="0">
                <a:pos x="14" y="104"/>
              </a:cxn>
              <a:cxn ang="0">
                <a:pos x="12" y="98"/>
              </a:cxn>
              <a:cxn ang="0">
                <a:pos x="7" y="85"/>
              </a:cxn>
              <a:cxn ang="0">
                <a:pos x="5" y="73"/>
              </a:cxn>
              <a:cxn ang="0">
                <a:pos x="1" y="60"/>
              </a:cxn>
              <a:cxn ang="0">
                <a:pos x="0" y="47"/>
              </a:cxn>
              <a:cxn ang="0">
                <a:pos x="4" y="34"/>
              </a:cxn>
              <a:cxn ang="0">
                <a:pos x="12" y="22"/>
              </a:cxn>
              <a:cxn ang="0">
                <a:pos x="18" y="16"/>
              </a:cxn>
              <a:cxn ang="0">
                <a:pos x="24" y="13"/>
              </a:cxn>
              <a:cxn ang="0">
                <a:pos x="42" y="11"/>
              </a:cxn>
              <a:cxn ang="0">
                <a:pos x="53" y="14"/>
              </a:cxn>
              <a:cxn ang="0">
                <a:pos x="65" y="24"/>
              </a:cxn>
              <a:cxn ang="0">
                <a:pos x="71" y="27"/>
              </a:cxn>
              <a:cxn ang="0">
                <a:pos x="83" y="27"/>
              </a:cxn>
              <a:cxn ang="0">
                <a:pos x="89" y="25"/>
              </a:cxn>
              <a:cxn ang="0">
                <a:pos x="100" y="16"/>
              </a:cxn>
              <a:cxn ang="0">
                <a:pos x="112" y="8"/>
              </a:cxn>
              <a:cxn ang="0">
                <a:pos x="124" y="3"/>
              </a:cxn>
              <a:cxn ang="0">
                <a:pos x="142" y="0"/>
              </a:cxn>
              <a:cxn ang="0">
                <a:pos x="142" y="3"/>
              </a:cxn>
              <a:cxn ang="0">
                <a:pos x="147" y="9"/>
              </a:cxn>
              <a:cxn ang="0">
                <a:pos x="148" y="16"/>
              </a:cxn>
              <a:cxn ang="0">
                <a:pos x="148" y="22"/>
              </a:cxn>
              <a:cxn ang="0">
                <a:pos x="144" y="27"/>
              </a:cxn>
            </a:cxnLst>
            <a:rect l="0" t="0" r="r" b="b"/>
            <a:pathLst>
              <a:path w="164" h="113">
                <a:moveTo>
                  <a:pt x="144" y="27"/>
                </a:moveTo>
                <a:lnTo>
                  <a:pt x="137" y="41"/>
                </a:lnTo>
                <a:lnTo>
                  <a:pt x="137" y="47"/>
                </a:lnTo>
                <a:lnTo>
                  <a:pt x="144" y="54"/>
                </a:lnTo>
                <a:lnTo>
                  <a:pt x="159" y="67"/>
                </a:lnTo>
                <a:lnTo>
                  <a:pt x="163" y="73"/>
                </a:lnTo>
                <a:lnTo>
                  <a:pt x="164" y="78"/>
                </a:lnTo>
                <a:lnTo>
                  <a:pt x="164" y="85"/>
                </a:lnTo>
                <a:lnTo>
                  <a:pt x="159" y="98"/>
                </a:lnTo>
                <a:lnTo>
                  <a:pt x="153" y="104"/>
                </a:lnTo>
                <a:lnTo>
                  <a:pt x="142" y="111"/>
                </a:lnTo>
                <a:lnTo>
                  <a:pt x="130" y="113"/>
                </a:lnTo>
                <a:lnTo>
                  <a:pt x="118" y="110"/>
                </a:lnTo>
                <a:lnTo>
                  <a:pt x="106" y="102"/>
                </a:lnTo>
                <a:lnTo>
                  <a:pt x="100" y="97"/>
                </a:lnTo>
                <a:lnTo>
                  <a:pt x="95" y="93"/>
                </a:lnTo>
                <a:lnTo>
                  <a:pt x="83" y="90"/>
                </a:lnTo>
                <a:lnTo>
                  <a:pt x="71" y="91"/>
                </a:lnTo>
                <a:lnTo>
                  <a:pt x="65" y="95"/>
                </a:lnTo>
                <a:lnTo>
                  <a:pt x="53" y="103"/>
                </a:lnTo>
                <a:lnTo>
                  <a:pt x="42" y="108"/>
                </a:lnTo>
                <a:lnTo>
                  <a:pt x="36" y="111"/>
                </a:lnTo>
                <a:lnTo>
                  <a:pt x="24" y="111"/>
                </a:lnTo>
                <a:lnTo>
                  <a:pt x="18" y="107"/>
                </a:lnTo>
                <a:lnTo>
                  <a:pt x="14" y="104"/>
                </a:lnTo>
                <a:lnTo>
                  <a:pt x="12" y="98"/>
                </a:lnTo>
                <a:lnTo>
                  <a:pt x="7" y="85"/>
                </a:lnTo>
                <a:lnTo>
                  <a:pt x="5" y="73"/>
                </a:lnTo>
                <a:lnTo>
                  <a:pt x="1" y="60"/>
                </a:lnTo>
                <a:lnTo>
                  <a:pt x="0" y="47"/>
                </a:lnTo>
                <a:lnTo>
                  <a:pt x="4" y="34"/>
                </a:lnTo>
                <a:lnTo>
                  <a:pt x="12" y="22"/>
                </a:lnTo>
                <a:lnTo>
                  <a:pt x="18" y="16"/>
                </a:lnTo>
                <a:lnTo>
                  <a:pt x="24" y="13"/>
                </a:lnTo>
                <a:lnTo>
                  <a:pt x="42" y="11"/>
                </a:lnTo>
                <a:lnTo>
                  <a:pt x="53" y="14"/>
                </a:lnTo>
                <a:lnTo>
                  <a:pt x="65" y="24"/>
                </a:lnTo>
                <a:lnTo>
                  <a:pt x="71" y="27"/>
                </a:lnTo>
                <a:lnTo>
                  <a:pt x="83" y="27"/>
                </a:lnTo>
                <a:lnTo>
                  <a:pt x="89" y="25"/>
                </a:lnTo>
                <a:lnTo>
                  <a:pt x="100" y="16"/>
                </a:lnTo>
                <a:lnTo>
                  <a:pt x="112" y="8"/>
                </a:lnTo>
                <a:lnTo>
                  <a:pt x="124" y="3"/>
                </a:lnTo>
                <a:lnTo>
                  <a:pt x="142" y="0"/>
                </a:lnTo>
                <a:lnTo>
                  <a:pt x="142" y="3"/>
                </a:lnTo>
                <a:lnTo>
                  <a:pt x="147" y="9"/>
                </a:lnTo>
                <a:lnTo>
                  <a:pt x="148" y="16"/>
                </a:lnTo>
                <a:lnTo>
                  <a:pt x="148" y="22"/>
                </a:lnTo>
                <a:lnTo>
                  <a:pt x="144" y="27"/>
                </a:lnTo>
                <a:close/>
              </a:path>
            </a:pathLst>
          </a:custGeom>
          <a:solidFill>
            <a:srgbClr val="CCCCCC"/>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9"/>
          <p:cNvSpPr>
            <a:spLocks/>
          </p:cNvSpPr>
          <p:nvPr/>
        </p:nvSpPr>
        <p:spPr bwMode="auto">
          <a:xfrm>
            <a:off x="1720850" y="3811587"/>
            <a:ext cx="336550" cy="231892"/>
          </a:xfrm>
          <a:custGeom>
            <a:avLst/>
            <a:gdLst/>
            <a:ahLst/>
            <a:cxnLst>
              <a:cxn ang="0">
                <a:pos x="144" y="28"/>
              </a:cxn>
              <a:cxn ang="0">
                <a:pos x="137" y="40"/>
              </a:cxn>
              <a:cxn ang="0">
                <a:pos x="137" y="47"/>
              </a:cxn>
              <a:cxn ang="0">
                <a:pos x="144" y="53"/>
              </a:cxn>
              <a:cxn ang="0">
                <a:pos x="159" y="66"/>
              </a:cxn>
              <a:cxn ang="0">
                <a:pos x="163" y="73"/>
              </a:cxn>
              <a:cxn ang="0">
                <a:pos x="164" y="79"/>
              </a:cxn>
              <a:cxn ang="0">
                <a:pos x="164" y="86"/>
              </a:cxn>
              <a:cxn ang="0">
                <a:pos x="159" y="97"/>
              </a:cxn>
              <a:cxn ang="0">
                <a:pos x="153" y="104"/>
              </a:cxn>
              <a:cxn ang="0">
                <a:pos x="142" y="110"/>
              </a:cxn>
              <a:cxn ang="0">
                <a:pos x="130" y="113"/>
              </a:cxn>
              <a:cxn ang="0">
                <a:pos x="118" y="110"/>
              </a:cxn>
              <a:cxn ang="0">
                <a:pos x="106" y="101"/>
              </a:cxn>
              <a:cxn ang="0">
                <a:pos x="100" y="96"/>
              </a:cxn>
              <a:cxn ang="0">
                <a:pos x="95" y="92"/>
              </a:cxn>
              <a:cxn ang="0">
                <a:pos x="83" y="90"/>
              </a:cxn>
              <a:cxn ang="0">
                <a:pos x="71" y="91"/>
              </a:cxn>
              <a:cxn ang="0">
                <a:pos x="65" y="95"/>
              </a:cxn>
              <a:cxn ang="0">
                <a:pos x="53" y="103"/>
              </a:cxn>
              <a:cxn ang="0">
                <a:pos x="42" y="109"/>
              </a:cxn>
              <a:cxn ang="0">
                <a:pos x="36" y="110"/>
              </a:cxn>
              <a:cxn ang="0">
                <a:pos x="24" y="110"/>
              </a:cxn>
              <a:cxn ang="0">
                <a:pos x="18" y="108"/>
              </a:cxn>
              <a:cxn ang="0">
                <a:pos x="14" y="104"/>
              </a:cxn>
              <a:cxn ang="0">
                <a:pos x="12" y="97"/>
              </a:cxn>
              <a:cxn ang="0">
                <a:pos x="7" y="86"/>
              </a:cxn>
              <a:cxn ang="0">
                <a:pos x="5" y="73"/>
              </a:cxn>
              <a:cxn ang="0">
                <a:pos x="1" y="60"/>
              </a:cxn>
              <a:cxn ang="0">
                <a:pos x="0" y="47"/>
              </a:cxn>
              <a:cxn ang="0">
                <a:pos x="4" y="34"/>
              </a:cxn>
              <a:cxn ang="0">
                <a:pos x="12" y="22"/>
              </a:cxn>
              <a:cxn ang="0">
                <a:pos x="18" y="15"/>
              </a:cxn>
              <a:cxn ang="0">
                <a:pos x="24" y="13"/>
              </a:cxn>
              <a:cxn ang="0">
                <a:pos x="42" y="10"/>
              </a:cxn>
              <a:cxn ang="0">
                <a:pos x="53" y="14"/>
              </a:cxn>
              <a:cxn ang="0">
                <a:pos x="65" y="23"/>
              </a:cxn>
              <a:cxn ang="0">
                <a:pos x="71" y="28"/>
              </a:cxn>
              <a:cxn ang="0">
                <a:pos x="83" y="28"/>
              </a:cxn>
              <a:cxn ang="0">
                <a:pos x="89" y="26"/>
              </a:cxn>
              <a:cxn ang="0">
                <a:pos x="100" y="15"/>
              </a:cxn>
              <a:cxn ang="0">
                <a:pos x="112" y="7"/>
              </a:cxn>
              <a:cxn ang="0">
                <a:pos x="124" y="2"/>
              </a:cxn>
              <a:cxn ang="0">
                <a:pos x="142" y="0"/>
              </a:cxn>
              <a:cxn ang="0">
                <a:pos x="142" y="2"/>
              </a:cxn>
              <a:cxn ang="0">
                <a:pos x="147" y="9"/>
              </a:cxn>
              <a:cxn ang="0">
                <a:pos x="148" y="15"/>
              </a:cxn>
              <a:cxn ang="0">
                <a:pos x="148" y="22"/>
              </a:cxn>
              <a:cxn ang="0">
                <a:pos x="144" y="28"/>
              </a:cxn>
            </a:cxnLst>
            <a:rect l="0" t="0" r="r" b="b"/>
            <a:pathLst>
              <a:path w="164" h="113">
                <a:moveTo>
                  <a:pt x="144" y="28"/>
                </a:moveTo>
                <a:lnTo>
                  <a:pt x="137" y="40"/>
                </a:lnTo>
                <a:lnTo>
                  <a:pt x="137" y="47"/>
                </a:lnTo>
                <a:lnTo>
                  <a:pt x="144" y="53"/>
                </a:lnTo>
                <a:lnTo>
                  <a:pt x="159" y="66"/>
                </a:lnTo>
                <a:lnTo>
                  <a:pt x="163" y="73"/>
                </a:lnTo>
                <a:lnTo>
                  <a:pt x="164" y="79"/>
                </a:lnTo>
                <a:lnTo>
                  <a:pt x="164" y="86"/>
                </a:lnTo>
                <a:lnTo>
                  <a:pt x="159" y="97"/>
                </a:lnTo>
                <a:lnTo>
                  <a:pt x="153" y="104"/>
                </a:lnTo>
                <a:lnTo>
                  <a:pt x="142" y="110"/>
                </a:lnTo>
                <a:lnTo>
                  <a:pt x="130" y="113"/>
                </a:lnTo>
                <a:lnTo>
                  <a:pt x="118" y="110"/>
                </a:lnTo>
                <a:lnTo>
                  <a:pt x="106" y="101"/>
                </a:lnTo>
                <a:lnTo>
                  <a:pt x="100" y="96"/>
                </a:lnTo>
                <a:lnTo>
                  <a:pt x="95" y="92"/>
                </a:lnTo>
                <a:lnTo>
                  <a:pt x="83" y="90"/>
                </a:lnTo>
                <a:lnTo>
                  <a:pt x="71" y="91"/>
                </a:lnTo>
                <a:lnTo>
                  <a:pt x="65" y="95"/>
                </a:lnTo>
                <a:lnTo>
                  <a:pt x="53" y="103"/>
                </a:lnTo>
                <a:lnTo>
                  <a:pt x="42" y="109"/>
                </a:lnTo>
                <a:lnTo>
                  <a:pt x="36" y="110"/>
                </a:lnTo>
                <a:lnTo>
                  <a:pt x="24" y="110"/>
                </a:lnTo>
                <a:lnTo>
                  <a:pt x="18" y="108"/>
                </a:lnTo>
                <a:lnTo>
                  <a:pt x="14" y="104"/>
                </a:lnTo>
                <a:lnTo>
                  <a:pt x="12" y="97"/>
                </a:lnTo>
                <a:lnTo>
                  <a:pt x="7" y="86"/>
                </a:lnTo>
                <a:lnTo>
                  <a:pt x="5" y="73"/>
                </a:lnTo>
                <a:lnTo>
                  <a:pt x="1" y="60"/>
                </a:lnTo>
                <a:lnTo>
                  <a:pt x="0" y="47"/>
                </a:lnTo>
                <a:lnTo>
                  <a:pt x="4" y="34"/>
                </a:lnTo>
                <a:lnTo>
                  <a:pt x="12" y="22"/>
                </a:lnTo>
                <a:lnTo>
                  <a:pt x="18" y="15"/>
                </a:lnTo>
                <a:lnTo>
                  <a:pt x="24" y="13"/>
                </a:lnTo>
                <a:lnTo>
                  <a:pt x="42" y="10"/>
                </a:lnTo>
                <a:lnTo>
                  <a:pt x="53" y="14"/>
                </a:lnTo>
                <a:lnTo>
                  <a:pt x="65" y="23"/>
                </a:lnTo>
                <a:lnTo>
                  <a:pt x="71" y="28"/>
                </a:lnTo>
                <a:lnTo>
                  <a:pt x="83" y="28"/>
                </a:lnTo>
                <a:lnTo>
                  <a:pt x="89" y="26"/>
                </a:lnTo>
                <a:lnTo>
                  <a:pt x="100" y="15"/>
                </a:lnTo>
                <a:lnTo>
                  <a:pt x="112" y="7"/>
                </a:lnTo>
                <a:lnTo>
                  <a:pt x="124" y="2"/>
                </a:lnTo>
                <a:lnTo>
                  <a:pt x="142" y="0"/>
                </a:lnTo>
                <a:lnTo>
                  <a:pt x="142" y="2"/>
                </a:lnTo>
                <a:lnTo>
                  <a:pt x="147" y="9"/>
                </a:lnTo>
                <a:lnTo>
                  <a:pt x="148" y="15"/>
                </a:lnTo>
                <a:lnTo>
                  <a:pt x="148" y="22"/>
                </a:lnTo>
                <a:lnTo>
                  <a:pt x="144" y="28"/>
                </a:lnTo>
                <a:close/>
              </a:path>
            </a:pathLst>
          </a:custGeom>
          <a:solidFill>
            <a:srgbClr val="FFFF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5" name="Freeform 11"/>
          <p:cNvSpPr>
            <a:spLocks/>
          </p:cNvSpPr>
          <p:nvPr/>
        </p:nvSpPr>
        <p:spPr bwMode="auto">
          <a:xfrm>
            <a:off x="1111250" y="3811587"/>
            <a:ext cx="336550" cy="231892"/>
          </a:xfrm>
          <a:custGeom>
            <a:avLst/>
            <a:gdLst/>
            <a:ahLst/>
            <a:cxnLst>
              <a:cxn ang="0">
                <a:pos x="144" y="29"/>
              </a:cxn>
              <a:cxn ang="0">
                <a:pos x="137" y="40"/>
              </a:cxn>
              <a:cxn ang="0">
                <a:pos x="137" y="47"/>
              </a:cxn>
              <a:cxn ang="0">
                <a:pos x="144" y="53"/>
              </a:cxn>
              <a:cxn ang="0">
                <a:pos x="159" y="66"/>
              </a:cxn>
              <a:cxn ang="0">
                <a:pos x="163" y="73"/>
              </a:cxn>
              <a:cxn ang="0">
                <a:pos x="164" y="79"/>
              </a:cxn>
              <a:cxn ang="0">
                <a:pos x="164" y="86"/>
              </a:cxn>
              <a:cxn ang="0">
                <a:pos x="159" y="98"/>
              </a:cxn>
              <a:cxn ang="0">
                <a:pos x="153" y="104"/>
              </a:cxn>
              <a:cxn ang="0">
                <a:pos x="142" y="111"/>
              </a:cxn>
              <a:cxn ang="0">
                <a:pos x="130" y="113"/>
              </a:cxn>
              <a:cxn ang="0">
                <a:pos x="118" y="111"/>
              </a:cxn>
              <a:cxn ang="0">
                <a:pos x="106" y="102"/>
              </a:cxn>
              <a:cxn ang="0">
                <a:pos x="100" y="96"/>
              </a:cxn>
              <a:cxn ang="0">
                <a:pos x="95" y="92"/>
              </a:cxn>
              <a:cxn ang="0">
                <a:pos x="83" y="90"/>
              </a:cxn>
              <a:cxn ang="0">
                <a:pos x="71" y="91"/>
              </a:cxn>
              <a:cxn ang="0">
                <a:pos x="65" y="95"/>
              </a:cxn>
              <a:cxn ang="0">
                <a:pos x="53" y="103"/>
              </a:cxn>
              <a:cxn ang="0">
                <a:pos x="42" y="109"/>
              </a:cxn>
              <a:cxn ang="0">
                <a:pos x="36" y="111"/>
              </a:cxn>
              <a:cxn ang="0">
                <a:pos x="24" y="111"/>
              </a:cxn>
              <a:cxn ang="0">
                <a:pos x="18" y="108"/>
              </a:cxn>
              <a:cxn ang="0">
                <a:pos x="14" y="104"/>
              </a:cxn>
              <a:cxn ang="0">
                <a:pos x="12" y="98"/>
              </a:cxn>
              <a:cxn ang="0">
                <a:pos x="7" y="86"/>
              </a:cxn>
              <a:cxn ang="0">
                <a:pos x="5" y="73"/>
              </a:cxn>
              <a:cxn ang="0">
                <a:pos x="1" y="60"/>
              </a:cxn>
              <a:cxn ang="0">
                <a:pos x="0" y="47"/>
              </a:cxn>
              <a:cxn ang="0">
                <a:pos x="4" y="35"/>
              </a:cxn>
              <a:cxn ang="0">
                <a:pos x="12" y="22"/>
              </a:cxn>
              <a:cxn ang="0">
                <a:pos x="18" y="16"/>
              </a:cxn>
              <a:cxn ang="0">
                <a:pos x="24" y="13"/>
              </a:cxn>
              <a:cxn ang="0">
                <a:pos x="42" y="10"/>
              </a:cxn>
              <a:cxn ang="0">
                <a:pos x="53" y="14"/>
              </a:cxn>
              <a:cxn ang="0">
                <a:pos x="65" y="23"/>
              </a:cxn>
              <a:cxn ang="0">
                <a:pos x="71" y="29"/>
              </a:cxn>
              <a:cxn ang="0">
                <a:pos x="83" y="29"/>
              </a:cxn>
              <a:cxn ang="0">
                <a:pos x="89" y="26"/>
              </a:cxn>
              <a:cxn ang="0">
                <a:pos x="100" y="16"/>
              </a:cxn>
              <a:cxn ang="0">
                <a:pos x="112" y="8"/>
              </a:cxn>
              <a:cxn ang="0">
                <a:pos x="124" y="3"/>
              </a:cxn>
              <a:cxn ang="0">
                <a:pos x="142" y="0"/>
              </a:cxn>
              <a:cxn ang="0">
                <a:pos x="142" y="3"/>
              </a:cxn>
              <a:cxn ang="0">
                <a:pos x="147" y="9"/>
              </a:cxn>
              <a:cxn ang="0">
                <a:pos x="148" y="16"/>
              </a:cxn>
              <a:cxn ang="0">
                <a:pos x="148" y="22"/>
              </a:cxn>
              <a:cxn ang="0">
                <a:pos x="144" y="29"/>
              </a:cxn>
            </a:cxnLst>
            <a:rect l="0" t="0" r="r" b="b"/>
            <a:pathLst>
              <a:path w="164" h="113">
                <a:moveTo>
                  <a:pt x="144" y="29"/>
                </a:moveTo>
                <a:lnTo>
                  <a:pt x="137" y="40"/>
                </a:lnTo>
                <a:lnTo>
                  <a:pt x="137" y="47"/>
                </a:lnTo>
                <a:lnTo>
                  <a:pt x="144" y="53"/>
                </a:lnTo>
                <a:lnTo>
                  <a:pt x="159" y="66"/>
                </a:lnTo>
                <a:lnTo>
                  <a:pt x="163" y="73"/>
                </a:lnTo>
                <a:lnTo>
                  <a:pt x="164" y="79"/>
                </a:lnTo>
                <a:lnTo>
                  <a:pt x="164" y="86"/>
                </a:lnTo>
                <a:lnTo>
                  <a:pt x="159" y="98"/>
                </a:lnTo>
                <a:lnTo>
                  <a:pt x="153" y="104"/>
                </a:lnTo>
                <a:lnTo>
                  <a:pt x="142" y="111"/>
                </a:lnTo>
                <a:lnTo>
                  <a:pt x="130" y="113"/>
                </a:lnTo>
                <a:lnTo>
                  <a:pt x="118" y="111"/>
                </a:lnTo>
                <a:lnTo>
                  <a:pt x="106" y="102"/>
                </a:lnTo>
                <a:lnTo>
                  <a:pt x="100" y="96"/>
                </a:lnTo>
                <a:lnTo>
                  <a:pt x="95" y="92"/>
                </a:lnTo>
                <a:lnTo>
                  <a:pt x="83" y="90"/>
                </a:lnTo>
                <a:lnTo>
                  <a:pt x="71" y="91"/>
                </a:lnTo>
                <a:lnTo>
                  <a:pt x="65" y="95"/>
                </a:lnTo>
                <a:lnTo>
                  <a:pt x="53" y="103"/>
                </a:lnTo>
                <a:lnTo>
                  <a:pt x="42" y="109"/>
                </a:lnTo>
                <a:lnTo>
                  <a:pt x="36" y="111"/>
                </a:lnTo>
                <a:lnTo>
                  <a:pt x="24" y="111"/>
                </a:lnTo>
                <a:lnTo>
                  <a:pt x="18" y="108"/>
                </a:lnTo>
                <a:lnTo>
                  <a:pt x="14" y="104"/>
                </a:lnTo>
                <a:lnTo>
                  <a:pt x="12" y="98"/>
                </a:lnTo>
                <a:lnTo>
                  <a:pt x="7" y="86"/>
                </a:lnTo>
                <a:lnTo>
                  <a:pt x="5" y="73"/>
                </a:lnTo>
                <a:lnTo>
                  <a:pt x="1" y="60"/>
                </a:lnTo>
                <a:lnTo>
                  <a:pt x="0" y="47"/>
                </a:lnTo>
                <a:lnTo>
                  <a:pt x="4" y="35"/>
                </a:lnTo>
                <a:lnTo>
                  <a:pt x="12" y="22"/>
                </a:lnTo>
                <a:lnTo>
                  <a:pt x="18" y="16"/>
                </a:lnTo>
                <a:lnTo>
                  <a:pt x="24" y="13"/>
                </a:lnTo>
                <a:lnTo>
                  <a:pt x="42" y="10"/>
                </a:lnTo>
                <a:lnTo>
                  <a:pt x="53" y="14"/>
                </a:lnTo>
                <a:lnTo>
                  <a:pt x="65" y="23"/>
                </a:lnTo>
                <a:lnTo>
                  <a:pt x="71" y="29"/>
                </a:lnTo>
                <a:lnTo>
                  <a:pt x="83" y="29"/>
                </a:lnTo>
                <a:lnTo>
                  <a:pt x="89" y="26"/>
                </a:lnTo>
                <a:lnTo>
                  <a:pt x="100" y="16"/>
                </a:lnTo>
                <a:lnTo>
                  <a:pt x="112" y="8"/>
                </a:lnTo>
                <a:lnTo>
                  <a:pt x="124" y="3"/>
                </a:lnTo>
                <a:lnTo>
                  <a:pt x="142" y="0"/>
                </a:lnTo>
                <a:lnTo>
                  <a:pt x="142" y="3"/>
                </a:lnTo>
                <a:lnTo>
                  <a:pt x="147" y="9"/>
                </a:lnTo>
                <a:lnTo>
                  <a:pt x="148" y="16"/>
                </a:lnTo>
                <a:lnTo>
                  <a:pt x="148" y="22"/>
                </a:lnTo>
                <a:lnTo>
                  <a:pt x="144" y="29"/>
                </a:lnTo>
                <a:close/>
              </a:path>
            </a:pathLst>
          </a:custGeom>
          <a:solidFill>
            <a:srgbClr val="FFD1DE"/>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7" name="Picture 13"/>
          <p:cNvPicPr>
            <a:picLocks noChangeAspect="1" noChangeArrowheads="1"/>
          </p:cNvPicPr>
          <p:nvPr/>
        </p:nvPicPr>
        <p:blipFill>
          <a:blip r:embed="rId9" cstate="print"/>
          <a:srcRect/>
          <a:stretch>
            <a:fillRect/>
          </a:stretch>
        </p:blipFill>
        <p:spPr bwMode="auto">
          <a:xfrm>
            <a:off x="4080711" y="2855824"/>
            <a:ext cx="152399" cy="275771"/>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0" cstate="print"/>
          <a:srcRect/>
          <a:stretch>
            <a:fillRect/>
          </a:stretch>
        </p:blipFill>
        <p:spPr bwMode="auto">
          <a:xfrm>
            <a:off x="1676399" y="3352800"/>
            <a:ext cx="381001" cy="163543"/>
          </a:xfrm>
          <a:prstGeom prst="rect">
            <a:avLst/>
          </a:prstGeom>
          <a:noFill/>
          <a:ln w="9525">
            <a:noFill/>
            <a:miter lim="800000"/>
            <a:headEnd/>
            <a:tailEnd/>
          </a:ln>
          <a:effectLst/>
        </p:spPr>
      </p:pic>
      <p:pic>
        <p:nvPicPr>
          <p:cNvPr id="1044" name="Picture 20"/>
          <p:cNvPicPr>
            <a:picLocks noChangeAspect="1" noChangeArrowheads="1"/>
          </p:cNvPicPr>
          <p:nvPr/>
        </p:nvPicPr>
        <p:blipFill>
          <a:blip r:embed="rId11" cstate="print"/>
          <a:srcRect/>
          <a:stretch>
            <a:fillRect/>
          </a:stretch>
        </p:blipFill>
        <p:spPr bwMode="auto">
          <a:xfrm>
            <a:off x="4437063" y="3800592"/>
            <a:ext cx="365406" cy="242887"/>
          </a:xfrm>
          <a:prstGeom prst="rect">
            <a:avLst/>
          </a:prstGeom>
          <a:noFill/>
          <a:ln w="9525">
            <a:noFill/>
            <a:miter lim="800000"/>
            <a:headEnd/>
            <a:tailEnd/>
          </a:ln>
          <a:effectLst/>
        </p:spPr>
      </p:pic>
      <p:pic>
        <p:nvPicPr>
          <p:cNvPr id="46" name="Picture 45" descr="slide_4.png"/>
          <p:cNvPicPr>
            <a:picLocks noChangeAspect="1"/>
          </p:cNvPicPr>
          <p:nvPr/>
        </p:nvPicPr>
        <p:blipFill>
          <a:blip r:embed="rId12" cstate="print"/>
          <a:stretch>
            <a:fillRect/>
          </a:stretch>
        </p:blipFill>
        <p:spPr>
          <a:xfrm>
            <a:off x="5279091" y="76200"/>
            <a:ext cx="3832412" cy="6858000"/>
          </a:xfrm>
          <a:prstGeom prst="rect">
            <a:avLst/>
          </a:prstGeom>
        </p:spPr>
      </p:pic>
      <p:pic>
        <p:nvPicPr>
          <p:cNvPr id="47" name="Picture 46" descr="slide_5.png"/>
          <p:cNvPicPr>
            <a:picLocks noChangeAspect="1"/>
          </p:cNvPicPr>
          <p:nvPr/>
        </p:nvPicPr>
        <p:blipFill>
          <a:blip r:embed="rId13" cstate="print"/>
          <a:stretch>
            <a:fillRect/>
          </a:stretch>
        </p:blipFill>
        <p:spPr>
          <a:xfrm>
            <a:off x="5279091" y="76200"/>
            <a:ext cx="3832412" cy="6858000"/>
          </a:xfrm>
          <a:prstGeom prst="rect">
            <a:avLst/>
          </a:prstGeom>
        </p:spPr>
      </p:pic>
      <p:pic>
        <p:nvPicPr>
          <p:cNvPr id="36" name="Picture 35" descr="slide_6.png"/>
          <p:cNvPicPr>
            <a:picLocks noChangeAspect="1"/>
          </p:cNvPicPr>
          <p:nvPr/>
        </p:nvPicPr>
        <p:blipFill>
          <a:blip r:embed="rId14" cstate="print"/>
          <a:stretch>
            <a:fillRect/>
          </a:stretch>
        </p:blipFill>
        <p:spPr>
          <a:xfrm>
            <a:off x="5279091" y="76200"/>
            <a:ext cx="3832412" cy="6858000"/>
          </a:xfrm>
          <a:prstGeom prst="rect">
            <a:avLst/>
          </a:prstGeom>
        </p:spPr>
      </p:pic>
      <p:pic>
        <p:nvPicPr>
          <p:cNvPr id="1045" name="Picture 21"/>
          <p:cNvPicPr>
            <a:picLocks noChangeAspect="1" noChangeArrowheads="1"/>
          </p:cNvPicPr>
          <p:nvPr/>
        </p:nvPicPr>
        <p:blipFill>
          <a:blip r:embed="rId15" cstate="print"/>
          <a:srcRect/>
          <a:stretch>
            <a:fillRect/>
          </a:stretch>
        </p:blipFill>
        <p:spPr bwMode="auto">
          <a:xfrm>
            <a:off x="3168650" y="5289301"/>
            <a:ext cx="336550" cy="144463"/>
          </a:xfrm>
          <a:prstGeom prst="rect">
            <a:avLst/>
          </a:prstGeom>
          <a:noFill/>
          <a:ln w="9525">
            <a:noFill/>
            <a:miter lim="800000"/>
            <a:headEnd/>
            <a:tailEnd/>
          </a:ln>
          <a:effectLst/>
        </p:spPr>
      </p:pic>
      <p:pic>
        <p:nvPicPr>
          <p:cNvPr id="1046" name="Picture 22"/>
          <p:cNvPicPr>
            <a:picLocks noChangeAspect="1" noChangeArrowheads="1"/>
          </p:cNvPicPr>
          <p:nvPr/>
        </p:nvPicPr>
        <p:blipFill>
          <a:blip r:embed="rId16" cstate="print"/>
          <a:srcRect/>
          <a:stretch>
            <a:fillRect/>
          </a:stretch>
        </p:blipFill>
        <p:spPr bwMode="auto">
          <a:xfrm>
            <a:off x="1263650" y="5289301"/>
            <a:ext cx="336550" cy="144463"/>
          </a:xfrm>
          <a:prstGeom prst="rect">
            <a:avLst/>
          </a:prstGeom>
          <a:noFill/>
          <a:ln w="9525">
            <a:noFill/>
            <a:miter lim="800000"/>
            <a:headEnd/>
            <a:tailEnd/>
          </a:ln>
          <a:effectLst/>
        </p:spPr>
      </p:pic>
      <p:pic>
        <p:nvPicPr>
          <p:cNvPr id="34" name="Picture 33" descr="slide_7_transparent.png"/>
          <p:cNvPicPr>
            <a:picLocks noChangeAspect="1"/>
          </p:cNvPicPr>
          <p:nvPr/>
        </p:nvPicPr>
        <p:blipFill>
          <a:blip r:embed="rId17" cstate="print"/>
          <a:stretch>
            <a:fillRect/>
          </a:stretch>
        </p:blipFill>
        <p:spPr>
          <a:xfrm>
            <a:off x="5212080" y="192024"/>
            <a:ext cx="3832412" cy="6858000"/>
          </a:xfrm>
          <a:prstGeom prst="rect">
            <a:avLst/>
          </a:prstGeom>
        </p:spPr>
      </p:pic>
      <p:grpSp>
        <p:nvGrpSpPr>
          <p:cNvPr id="2" name="Group 34"/>
          <p:cNvGrpSpPr/>
          <p:nvPr/>
        </p:nvGrpSpPr>
        <p:grpSpPr>
          <a:xfrm>
            <a:off x="5246594" y="0"/>
            <a:ext cx="3897406" cy="7010400"/>
            <a:chOff x="7010400" y="-152400"/>
            <a:chExt cx="3897406" cy="7010400"/>
          </a:xfrm>
        </p:grpSpPr>
        <p:pic>
          <p:nvPicPr>
            <p:cNvPr id="57" name="Picture 56" descr="slide_6.png"/>
            <p:cNvPicPr>
              <a:picLocks noChangeAspect="1"/>
            </p:cNvPicPr>
            <p:nvPr/>
          </p:nvPicPr>
          <p:blipFill>
            <a:blip r:embed="rId18" cstate="print">
              <a:duotone>
                <a:schemeClr val="accent4">
                  <a:shade val="45000"/>
                  <a:satMod val="135000"/>
                </a:schemeClr>
                <a:prstClr val="white"/>
              </a:duotone>
            </a:blip>
            <a:stretch>
              <a:fillRect/>
            </a:stretch>
          </p:blipFill>
          <p:spPr>
            <a:xfrm>
              <a:off x="7075394" y="-152400"/>
              <a:ext cx="3832412" cy="6858000"/>
            </a:xfrm>
            <a:prstGeom prst="rect">
              <a:avLst/>
            </a:prstGeom>
          </p:spPr>
        </p:pic>
        <p:sp>
          <p:nvSpPr>
            <p:cNvPr id="59" name="Freeform 58"/>
            <p:cNvSpPr/>
            <p:nvPr/>
          </p:nvSpPr>
          <p:spPr bwMode="auto">
            <a:xfrm>
              <a:off x="8653463" y="6010275"/>
              <a:ext cx="990600" cy="619125"/>
            </a:xfrm>
            <a:custGeom>
              <a:avLst/>
              <a:gdLst>
                <a:gd name="connsiteX0" fmla="*/ 0 w 990600"/>
                <a:gd name="connsiteY0" fmla="*/ 400050 h 619125"/>
                <a:gd name="connsiteX1" fmla="*/ 0 w 990600"/>
                <a:gd name="connsiteY1" fmla="*/ 400050 h 619125"/>
                <a:gd name="connsiteX2" fmla="*/ 9525 w 990600"/>
                <a:gd name="connsiteY2" fmla="*/ 614363 h 619125"/>
                <a:gd name="connsiteX3" fmla="*/ 919162 w 990600"/>
                <a:gd name="connsiteY3" fmla="*/ 619125 h 619125"/>
                <a:gd name="connsiteX4" fmla="*/ 952500 w 990600"/>
                <a:gd name="connsiteY4" fmla="*/ 423863 h 619125"/>
                <a:gd name="connsiteX5" fmla="*/ 990600 w 990600"/>
                <a:gd name="connsiteY5" fmla="*/ 338138 h 619125"/>
                <a:gd name="connsiteX6" fmla="*/ 962025 w 990600"/>
                <a:gd name="connsiteY6" fmla="*/ 128588 h 619125"/>
                <a:gd name="connsiteX7" fmla="*/ 871537 w 990600"/>
                <a:gd name="connsiteY7" fmla="*/ 0 h 619125"/>
                <a:gd name="connsiteX8" fmla="*/ 319087 w 990600"/>
                <a:gd name="connsiteY8" fmla="*/ 295275 h 619125"/>
                <a:gd name="connsiteX9" fmla="*/ 0 w 990600"/>
                <a:gd name="connsiteY9" fmla="*/ 40005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600" h="619125">
                  <a:moveTo>
                    <a:pt x="0" y="400050"/>
                  </a:moveTo>
                  <a:lnTo>
                    <a:pt x="0" y="400050"/>
                  </a:lnTo>
                  <a:lnTo>
                    <a:pt x="9525" y="614363"/>
                  </a:lnTo>
                  <a:lnTo>
                    <a:pt x="919162" y="619125"/>
                  </a:lnTo>
                  <a:lnTo>
                    <a:pt x="952500" y="423863"/>
                  </a:lnTo>
                  <a:lnTo>
                    <a:pt x="990600" y="338138"/>
                  </a:lnTo>
                  <a:lnTo>
                    <a:pt x="962025" y="128588"/>
                  </a:lnTo>
                  <a:lnTo>
                    <a:pt x="871537" y="0"/>
                  </a:lnTo>
                  <a:lnTo>
                    <a:pt x="319087" y="295275"/>
                  </a:lnTo>
                  <a:lnTo>
                    <a:pt x="0" y="400050"/>
                  </a:ln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prstClr val="black"/>
                </a:solidFill>
                <a:latin typeface="Arial" pitchFamily="-111" charset="0"/>
                <a:ea typeface="ＭＳ Ｐゴシック" pitchFamily="-111" charset="-128"/>
                <a:cs typeface="ＭＳ Ｐゴシック" pitchFamily="-111" charset="-128"/>
              </a:endParaRPr>
            </a:p>
          </p:txBody>
        </p:sp>
        <p:pic>
          <p:nvPicPr>
            <p:cNvPr id="48" name="Picture 47" descr="slide_7_transparent.png"/>
            <p:cNvPicPr>
              <a:picLocks noChangeAspect="1"/>
            </p:cNvPicPr>
            <p:nvPr/>
          </p:nvPicPr>
          <p:blipFill>
            <a:blip r:embed="rId17" cstate="print"/>
            <a:stretch>
              <a:fillRect/>
            </a:stretch>
          </p:blipFill>
          <p:spPr>
            <a:xfrm>
              <a:off x="7010400" y="-76200"/>
              <a:ext cx="3832412" cy="6934200"/>
            </a:xfrm>
            <a:prstGeom prst="rect">
              <a:avLst/>
            </a:prstGeom>
          </p:spPr>
        </p:pic>
      </p:grpSp>
    </p:spTree>
    <p:extLst>
      <p:ext uri="{BB962C8B-B14F-4D97-AF65-F5344CB8AC3E}">
        <p14:creationId xmlns:p14="http://schemas.microsoft.com/office/powerpoint/2010/main" val="337487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dissolve">
                                      <p:cBhvr>
                                        <p:cTn id="13" dur="500"/>
                                        <p:tgtEl>
                                          <p:spTgt spid="103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dissolve">
                                      <p:cBhvr>
                                        <p:cTn id="18" dur="500"/>
                                        <p:tgtEl>
                                          <p:spTgt spid="27"/>
                                        </p:tgtEl>
                                      </p:cBhvr>
                                    </p:animEffect>
                                  </p:childTnLst>
                                </p:cTn>
                              </p:par>
                              <p:par>
                                <p:cTn id="19" presetID="9"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dissolve">
                                      <p:cBhvr>
                                        <p:cTn id="21" dur="500"/>
                                        <p:tgtEl>
                                          <p:spTgt spid="102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9"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dissolve">
                                      <p:cBhvr>
                                        <p:cTn id="32" dur="500"/>
                                        <p:tgtEl>
                                          <p:spTgt spid="102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par>
                                <p:cTn id="44" presetID="9"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par>
                                <p:cTn id="47" presetID="9" presetClass="entr" presetSubtype="0" fill="hold" nodeType="withEffect">
                                  <p:stCondLst>
                                    <p:cond delay="0"/>
                                  </p:stCondLst>
                                  <p:childTnLst>
                                    <p:set>
                                      <p:cBhvr>
                                        <p:cTn id="48" dur="1" fill="hold">
                                          <p:stCondLst>
                                            <p:cond delay="0"/>
                                          </p:stCondLst>
                                        </p:cTn>
                                        <p:tgtEl>
                                          <p:spTgt spid="1037"/>
                                        </p:tgtEl>
                                        <p:attrNameLst>
                                          <p:attrName>style.visibility</p:attrName>
                                        </p:attrNameLst>
                                      </p:cBhvr>
                                      <p:to>
                                        <p:strVal val="visible"/>
                                      </p:to>
                                    </p:set>
                                    <p:animEffect transition="in" filter="dissolve">
                                      <p:cBhvr>
                                        <p:cTn id="49" dur="500"/>
                                        <p:tgtEl>
                                          <p:spTgt spid="1037"/>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par>
                                <p:cTn id="55" presetID="9" presetClass="entr" presetSubtype="0" fill="hold" nodeType="withEffect">
                                  <p:stCondLst>
                                    <p:cond delay="0"/>
                                  </p:stCondLst>
                                  <p:childTnLst>
                                    <p:set>
                                      <p:cBhvr>
                                        <p:cTn id="56" dur="1" fill="hold">
                                          <p:stCondLst>
                                            <p:cond delay="0"/>
                                          </p:stCondLst>
                                        </p:cTn>
                                        <p:tgtEl>
                                          <p:spTgt spid="1038"/>
                                        </p:tgtEl>
                                        <p:attrNameLst>
                                          <p:attrName>style.visibility</p:attrName>
                                        </p:attrNameLst>
                                      </p:cBhvr>
                                      <p:to>
                                        <p:strVal val="visible"/>
                                      </p:to>
                                    </p:set>
                                    <p:animEffect transition="in" filter="dissolve">
                                      <p:cBhvr>
                                        <p:cTn id="57" dur="500"/>
                                        <p:tgtEl>
                                          <p:spTgt spid="1038"/>
                                        </p:tgtEl>
                                      </p:cBhvr>
                                    </p:animEffect>
                                  </p:childTnLst>
                                </p:cTn>
                              </p:par>
                              <p:par>
                                <p:cTn id="58" presetID="9" presetClass="entr" presetSubtype="0"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dissolv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tgtEl>
                                          <p:spTgt spid="1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035"/>
                                        </p:tgtEl>
                                        <p:attrNameLst>
                                          <p:attrName>style.visibility</p:attrName>
                                        </p:attrNameLst>
                                      </p:cBhvr>
                                      <p:to>
                                        <p:strVal val="visible"/>
                                      </p:to>
                                    </p:set>
                                    <p:animEffect transition="in" filter="dissolve">
                                      <p:cBhvr>
                                        <p:cTn id="68" dur="500"/>
                                        <p:tgtEl>
                                          <p:spTgt spid="1035"/>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dissolve">
                                      <p:cBhvr>
                                        <p:cTn id="71" dur="500"/>
                                        <p:tgtEl>
                                          <p:spTgt spid="1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dissolve">
                                      <p:cBhvr>
                                        <p:cTn id="74" dur="500"/>
                                        <p:tgtEl>
                                          <p:spTgt spid="15"/>
                                        </p:tgtEl>
                                      </p:cBhvr>
                                    </p:animEffect>
                                  </p:childTnLst>
                                </p:cTn>
                              </p:par>
                              <p:par>
                                <p:cTn id="75" presetID="9" presetClass="entr" presetSubtype="0" fill="hold" nodeType="withEffect">
                                  <p:stCondLst>
                                    <p:cond delay="0"/>
                                  </p:stCondLst>
                                  <p:childTnLst>
                                    <p:set>
                                      <p:cBhvr>
                                        <p:cTn id="76" dur="1" fill="hold">
                                          <p:stCondLst>
                                            <p:cond delay="0"/>
                                          </p:stCondLst>
                                        </p:cTn>
                                        <p:tgtEl>
                                          <p:spTgt spid="1044"/>
                                        </p:tgtEl>
                                        <p:attrNameLst>
                                          <p:attrName>style.visibility</p:attrName>
                                        </p:attrNameLst>
                                      </p:cBhvr>
                                      <p:to>
                                        <p:strVal val="visible"/>
                                      </p:to>
                                    </p:set>
                                    <p:animEffect transition="in" filter="dissolve">
                                      <p:cBhvr>
                                        <p:cTn id="77" dur="500"/>
                                        <p:tgtEl>
                                          <p:spTgt spid="1044"/>
                                        </p:tgtEl>
                                      </p:cBhvr>
                                    </p:animEffect>
                                  </p:childTnLst>
                                </p:cTn>
                              </p:par>
                              <p:par>
                                <p:cTn id="78" presetID="9"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dissolve">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dissolve">
                                      <p:cBhvr>
                                        <p:cTn id="85" dur="500"/>
                                        <p:tgtEl>
                                          <p:spTgt spid="11"/>
                                        </p:tgtEl>
                                      </p:cBhvr>
                                    </p:animEffect>
                                  </p:childTnLst>
                                </p:cTn>
                              </p:par>
                              <p:par>
                                <p:cTn id="86" presetID="9" presetClass="entr" presetSubtype="0" fill="hold" nodeType="withEffect">
                                  <p:stCondLst>
                                    <p:cond delay="0"/>
                                  </p:stCondLst>
                                  <p:childTnLst>
                                    <p:set>
                                      <p:cBhvr>
                                        <p:cTn id="87" dur="1" fill="hold">
                                          <p:stCondLst>
                                            <p:cond delay="0"/>
                                          </p:stCondLst>
                                        </p:cTn>
                                        <p:tgtEl>
                                          <p:spTgt spid="1046"/>
                                        </p:tgtEl>
                                        <p:attrNameLst>
                                          <p:attrName>style.visibility</p:attrName>
                                        </p:attrNameLst>
                                      </p:cBhvr>
                                      <p:to>
                                        <p:strVal val="visible"/>
                                      </p:to>
                                    </p:set>
                                    <p:animEffect transition="in" filter="dissolve">
                                      <p:cBhvr>
                                        <p:cTn id="88" dur="500"/>
                                        <p:tgtEl>
                                          <p:spTgt spid="1046"/>
                                        </p:tgtEl>
                                      </p:cBhvr>
                                    </p:animEffect>
                                  </p:childTnLst>
                                </p:cTn>
                              </p:par>
                              <p:par>
                                <p:cTn id="89" presetID="9" presetClass="entr" presetSubtype="0" fill="hold" nodeType="withEffect">
                                  <p:stCondLst>
                                    <p:cond delay="0"/>
                                  </p:stCondLst>
                                  <p:childTnLst>
                                    <p:set>
                                      <p:cBhvr>
                                        <p:cTn id="90" dur="1" fill="hold">
                                          <p:stCondLst>
                                            <p:cond delay="0"/>
                                          </p:stCondLst>
                                        </p:cTn>
                                        <p:tgtEl>
                                          <p:spTgt spid="1045"/>
                                        </p:tgtEl>
                                        <p:attrNameLst>
                                          <p:attrName>style.visibility</p:attrName>
                                        </p:attrNameLst>
                                      </p:cBhvr>
                                      <p:to>
                                        <p:strVal val="visible"/>
                                      </p:to>
                                    </p:set>
                                    <p:animEffect transition="in" filter="dissolve">
                                      <p:cBhvr>
                                        <p:cTn id="91" dur="500"/>
                                        <p:tgtEl>
                                          <p:spTgt spid="1045"/>
                                        </p:tgtEl>
                                      </p:cBhvr>
                                    </p:animEffect>
                                  </p:childTnLst>
                                </p:cTn>
                              </p:par>
                              <p:par>
                                <p:cTn id="92" presetID="22" presetClass="entr" presetSubtype="1"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up)">
                                      <p:cBhvr>
                                        <p:cTn id="94" dur="30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dissolve">
                                      <p:cBhvr>
                                        <p:cTn id="9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4" grpId="0"/>
      <p:bldP spid="15" grpId="0" animBg="1"/>
      <p:bldP spid="18" grpId="0" animBg="1"/>
      <p:bldP spid="10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pic>
        <p:nvPicPr>
          <p:cNvPr id="10243" name="Content Placeholder 4" descr="railroads.gif"/>
          <p:cNvPicPr>
            <a:picLocks noGrp="1" noChangeAspect="1"/>
          </p:cNvPicPr>
          <p:nvPr>
            <p:ph idx="1"/>
          </p:nvPr>
        </p:nvPicPr>
        <p:blipFill>
          <a:blip r:embed="rId3" cstate="print"/>
          <a:srcRect/>
          <a:stretch>
            <a:fillRect/>
          </a:stretch>
        </p:blipFill>
        <p:spPr>
          <a:xfrm>
            <a:off x="533400" y="457200"/>
            <a:ext cx="8048625" cy="6116638"/>
          </a:xfrm>
        </p:spPr>
      </p:pic>
      <p:sp>
        <p:nvSpPr>
          <p:cNvPr id="4" name="Slide Number Placeholder 3"/>
          <p:cNvSpPr>
            <a:spLocks noGrp="1"/>
          </p:cNvSpPr>
          <p:nvPr>
            <p:ph type="sldNum" sz="quarter" idx="12"/>
          </p:nvPr>
        </p:nvSpPr>
        <p:spPr/>
        <p:txBody>
          <a:bodyPr/>
          <a:lstStyle/>
          <a:p>
            <a:pPr>
              <a:defRPr/>
            </a:pPr>
            <a:fld id="{E5F8A619-C888-494D-AD15-DE95EAD766BB}" type="slidenum">
              <a:rPr lang="en-US"/>
              <a:pPr>
                <a:defRPr/>
              </a:pPr>
              <a:t>41</a:t>
            </a:fld>
            <a:endParaRPr lang="en-US"/>
          </a:p>
        </p:txBody>
      </p:sp>
    </p:spTree>
    <p:extLst>
      <p:ext uri="{BB962C8B-B14F-4D97-AF65-F5344CB8AC3E}">
        <p14:creationId xmlns:p14="http://schemas.microsoft.com/office/powerpoint/2010/main" val="1961070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25712" cy="7051687"/>
          </a:xfrm>
          <a:prstGeom prst="rect">
            <a:avLst/>
          </a:prstGeom>
        </p:spPr>
      </p:pic>
      <p:sp>
        <p:nvSpPr>
          <p:cNvPr id="4" name="Slide Number Placeholder 3"/>
          <p:cNvSpPr>
            <a:spLocks noGrp="1"/>
          </p:cNvSpPr>
          <p:nvPr>
            <p:ph type="sldNum" sz="quarter" idx="12"/>
          </p:nvPr>
        </p:nvSpPr>
        <p:spPr/>
        <p:txBody>
          <a:bodyPr/>
          <a:lstStyle/>
          <a:p>
            <a:pPr>
              <a:defRPr/>
            </a:pPr>
            <a:fld id="{FE6B3890-1543-4475-AAC0-5039937DF483}" type="slidenum">
              <a:rPr lang="en-US" smtClean="0"/>
              <a:pPr>
                <a:defRPr/>
              </a:pPr>
              <a:t>42</a:t>
            </a:fld>
            <a:endParaRPr lang="en-US"/>
          </a:p>
        </p:txBody>
      </p:sp>
      <p:sp>
        <p:nvSpPr>
          <p:cNvPr id="7" name="Freeform 6"/>
          <p:cNvSpPr/>
          <p:nvPr/>
        </p:nvSpPr>
        <p:spPr>
          <a:xfrm>
            <a:off x="1492159" y="1894637"/>
            <a:ext cx="6693550" cy="3979469"/>
          </a:xfrm>
          <a:custGeom>
            <a:avLst/>
            <a:gdLst>
              <a:gd name="connsiteX0" fmla="*/ 58663 w 6693550"/>
              <a:gd name="connsiteY0" fmla="*/ 2187245 h 3979469"/>
              <a:gd name="connsiteX1" fmla="*/ 80609 w 6693550"/>
              <a:gd name="connsiteY1" fmla="*/ 2150669 h 3979469"/>
              <a:gd name="connsiteX2" fmla="*/ 95239 w 6693550"/>
              <a:gd name="connsiteY2" fmla="*/ 2136038 h 3979469"/>
              <a:gd name="connsiteX3" fmla="*/ 102555 w 6693550"/>
              <a:gd name="connsiteY3" fmla="*/ 2099462 h 3979469"/>
              <a:gd name="connsiteX4" fmla="*/ 117185 w 6693550"/>
              <a:gd name="connsiteY4" fmla="*/ 2048256 h 3979469"/>
              <a:gd name="connsiteX5" fmla="*/ 131815 w 6693550"/>
              <a:gd name="connsiteY5" fmla="*/ 1997049 h 3979469"/>
              <a:gd name="connsiteX6" fmla="*/ 131815 w 6693550"/>
              <a:gd name="connsiteY6" fmla="*/ 1836115 h 3979469"/>
              <a:gd name="connsiteX7" fmla="*/ 124500 w 6693550"/>
              <a:gd name="connsiteY7" fmla="*/ 1814169 h 3979469"/>
              <a:gd name="connsiteX8" fmla="*/ 109870 w 6693550"/>
              <a:gd name="connsiteY8" fmla="*/ 1792224 h 3979469"/>
              <a:gd name="connsiteX9" fmla="*/ 95239 w 6693550"/>
              <a:gd name="connsiteY9" fmla="*/ 1748333 h 3979469"/>
              <a:gd name="connsiteX10" fmla="*/ 87924 w 6693550"/>
              <a:gd name="connsiteY10" fmla="*/ 1711757 h 3979469"/>
              <a:gd name="connsiteX11" fmla="*/ 58663 w 6693550"/>
              <a:gd name="connsiteY11" fmla="*/ 1682496 h 3979469"/>
              <a:gd name="connsiteX12" fmla="*/ 14772 w 6693550"/>
              <a:gd name="connsiteY12" fmla="*/ 1623974 h 3979469"/>
              <a:gd name="connsiteX13" fmla="*/ 142 w 6693550"/>
              <a:gd name="connsiteY13" fmla="*/ 1580083 h 3979469"/>
              <a:gd name="connsiteX14" fmla="*/ 7457 w 6693550"/>
              <a:gd name="connsiteY14" fmla="*/ 1506931 h 3979469"/>
              <a:gd name="connsiteX15" fmla="*/ 14772 w 6693550"/>
              <a:gd name="connsiteY15" fmla="*/ 1477670 h 3979469"/>
              <a:gd name="connsiteX16" fmla="*/ 44033 w 6693550"/>
              <a:gd name="connsiteY16" fmla="*/ 1448409 h 3979469"/>
              <a:gd name="connsiteX17" fmla="*/ 65979 w 6693550"/>
              <a:gd name="connsiteY17" fmla="*/ 1441094 h 3979469"/>
              <a:gd name="connsiteX18" fmla="*/ 87924 w 6693550"/>
              <a:gd name="connsiteY18" fmla="*/ 1426464 h 3979469"/>
              <a:gd name="connsiteX19" fmla="*/ 102555 w 6693550"/>
              <a:gd name="connsiteY19" fmla="*/ 1411833 h 3979469"/>
              <a:gd name="connsiteX20" fmla="*/ 153761 w 6693550"/>
              <a:gd name="connsiteY20" fmla="*/ 1397203 h 3979469"/>
              <a:gd name="connsiteX21" fmla="*/ 197652 w 6693550"/>
              <a:gd name="connsiteY21" fmla="*/ 1382573 h 3979469"/>
              <a:gd name="connsiteX22" fmla="*/ 241543 w 6693550"/>
              <a:gd name="connsiteY22" fmla="*/ 1367942 h 3979469"/>
              <a:gd name="connsiteX23" fmla="*/ 263489 w 6693550"/>
              <a:gd name="connsiteY23" fmla="*/ 1360627 h 3979469"/>
              <a:gd name="connsiteX24" fmla="*/ 292750 w 6693550"/>
              <a:gd name="connsiteY24" fmla="*/ 1353312 h 3979469"/>
              <a:gd name="connsiteX25" fmla="*/ 336641 w 6693550"/>
              <a:gd name="connsiteY25" fmla="*/ 1338681 h 3979469"/>
              <a:gd name="connsiteX26" fmla="*/ 402478 w 6693550"/>
              <a:gd name="connsiteY26" fmla="*/ 1331366 h 3979469"/>
              <a:gd name="connsiteX27" fmla="*/ 599988 w 6693550"/>
              <a:gd name="connsiteY27" fmla="*/ 1338681 h 3979469"/>
              <a:gd name="connsiteX28" fmla="*/ 643879 w 6693550"/>
              <a:gd name="connsiteY28" fmla="*/ 1353312 h 3979469"/>
              <a:gd name="connsiteX29" fmla="*/ 673140 w 6693550"/>
              <a:gd name="connsiteY29" fmla="*/ 1360627 h 3979469"/>
              <a:gd name="connsiteX30" fmla="*/ 717031 w 6693550"/>
              <a:gd name="connsiteY30" fmla="*/ 1367942 h 3979469"/>
              <a:gd name="connsiteX31" fmla="*/ 760923 w 6693550"/>
              <a:gd name="connsiteY31" fmla="*/ 1382573 h 3979469"/>
              <a:gd name="connsiteX32" fmla="*/ 782868 w 6693550"/>
              <a:gd name="connsiteY32" fmla="*/ 1389888 h 3979469"/>
              <a:gd name="connsiteX33" fmla="*/ 804814 w 6693550"/>
              <a:gd name="connsiteY33" fmla="*/ 1397203 h 3979469"/>
              <a:gd name="connsiteX34" fmla="*/ 826759 w 6693550"/>
              <a:gd name="connsiteY34" fmla="*/ 1404518 h 3979469"/>
              <a:gd name="connsiteX35" fmla="*/ 841390 w 6693550"/>
              <a:gd name="connsiteY35" fmla="*/ 1426464 h 3979469"/>
              <a:gd name="connsiteX36" fmla="*/ 877966 w 6693550"/>
              <a:gd name="connsiteY36" fmla="*/ 1463040 h 3979469"/>
              <a:gd name="connsiteX37" fmla="*/ 885281 w 6693550"/>
              <a:gd name="connsiteY37" fmla="*/ 1484985 h 3979469"/>
              <a:gd name="connsiteX38" fmla="*/ 921857 w 6693550"/>
              <a:gd name="connsiteY38" fmla="*/ 1506931 h 3979469"/>
              <a:gd name="connsiteX39" fmla="*/ 943803 w 6693550"/>
              <a:gd name="connsiteY39" fmla="*/ 1521561 h 3979469"/>
              <a:gd name="connsiteX40" fmla="*/ 965748 w 6693550"/>
              <a:gd name="connsiteY40" fmla="*/ 1528877 h 3979469"/>
              <a:gd name="connsiteX41" fmla="*/ 1009639 w 6693550"/>
              <a:gd name="connsiteY41" fmla="*/ 1550822 h 3979469"/>
              <a:gd name="connsiteX42" fmla="*/ 1038900 w 6693550"/>
              <a:gd name="connsiteY42" fmla="*/ 1572768 h 3979469"/>
              <a:gd name="connsiteX43" fmla="*/ 1090107 w 6693550"/>
              <a:gd name="connsiteY43" fmla="*/ 1616659 h 3979469"/>
              <a:gd name="connsiteX44" fmla="*/ 1133998 w 6693550"/>
              <a:gd name="connsiteY44" fmla="*/ 1631289 h 3979469"/>
              <a:gd name="connsiteX45" fmla="*/ 1155943 w 6693550"/>
              <a:gd name="connsiteY45" fmla="*/ 1638605 h 3979469"/>
              <a:gd name="connsiteX46" fmla="*/ 1199835 w 6693550"/>
              <a:gd name="connsiteY46" fmla="*/ 1645920 h 3979469"/>
              <a:gd name="connsiteX47" fmla="*/ 1229095 w 6693550"/>
              <a:gd name="connsiteY47" fmla="*/ 1653235 h 3979469"/>
              <a:gd name="connsiteX48" fmla="*/ 1251041 w 6693550"/>
              <a:gd name="connsiteY48" fmla="*/ 1660550 h 3979469"/>
              <a:gd name="connsiteX49" fmla="*/ 1463182 w 6693550"/>
              <a:gd name="connsiteY49" fmla="*/ 1667865 h 3979469"/>
              <a:gd name="connsiteX50" fmla="*/ 1485127 w 6693550"/>
              <a:gd name="connsiteY50" fmla="*/ 1675181 h 3979469"/>
              <a:gd name="connsiteX51" fmla="*/ 1507073 w 6693550"/>
              <a:gd name="connsiteY51" fmla="*/ 1689811 h 3979469"/>
              <a:gd name="connsiteX52" fmla="*/ 1675323 w 6693550"/>
              <a:gd name="connsiteY52" fmla="*/ 1697126 h 3979469"/>
              <a:gd name="connsiteX53" fmla="*/ 1719214 w 6693550"/>
              <a:gd name="connsiteY53" fmla="*/ 1704441 h 3979469"/>
              <a:gd name="connsiteX54" fmla="*/ 1741159 w 6693550"/>
              <a:gd name="connsiteY54" fmla="*/ 1711757 h 3979469"/>
              <a:gd name="connsiteX55" fmla="*/ 1843572 w 6693550"/>
              <a:gd name="connsiteY55" fmla="*/ 1704441 h 3979469"/>
              <a:gd name="connsiteX56" fmla="*/ 1858203 w 6693550"/>
              <a:gd name="connsiteY56" fmla="*/ 1689811 h 3979469"/>
              <a:gd name="connsiteX57" fmla="*/ 1872833 w 6693550"/>
              <a:gd name="connsiteY57" fmla="*/ 1667865 h 3979469"/>
              <a:gd name="connsiteX58" fmla="*/ 1894779 w 6693550"/>
              <a:gd name="connsiteY58" fmla="*/ 1660550 h 3979469"/>
              <a:gd name="connsiteX59" fmla="*/ 1931355 w 6693550"/>
              <a:gd name="connsiteY59" fmla="*/ 1631289 h 3979469"/>
              <a:gd name="connsiteX60" fmla="*/ 1960615 w 6693550"/>
              <a:gd name="connsiteY60" fmla="*/ 1594713 h 3979469"/>
              <a:gd name="connsiteX61" fmla="*/ 1989876 w 6693550"/>
              <a:gd name="connsiteY61" fmla="*/ 1506931 h 3979469"/>
              <a:gd name="connsiteX62" fmla="*/ 1997191 w 6693550"/>
              <a:gd name="connsiteY62" fmla="*/ 1484985 h 3979469"/>
              <a:gd name="connsiteX63" fmla="*/ 2004507 w 6693550"/>
              <a:gd name="connsiteY63" fmla="*/ 1463040 h 3979469"/>
              <a:gd name="connsiteX64" fmla="*/ 2019137 w 6693550"/>
              <a:gd name="connsiteY64" fmla="*/ 1411833 h 3979469"/>
              <a:gd name="connsiteX65" fmla="*/ 2048398 w 6693550"/>
              <a:gd name="connsiteY65" fmla="*/ 1375257 h 3979469"/>
              <a:gd name="connsiteX66" fmla="*/ 2055713 w 6693550"/>
              <a:gd name="connsiteY66" fmla="*/ 1345997 h 3979469"/>
              <a:gd name="connsiteX67" fmla="*/ 2063028 w 6693550"/>
              <a:gd name="connsiteY67" fmla="*/ 1309421 h 3979469"/>
              <a:gd name="connsiteX68" fmla="*/ 2099604 w 6693550"/>
              <a:gd name="connsiteY68" fmla="*/ 1280160 h 3979469"/>
              <a:gd name="connsiteX69" fmla="*/ 2136180 w 6693550"/>
              <a:gd name="connsiteY69" fmla="*/ 1272845 h 3979469"/>
              <a:gd name="connsiteX70" fmla="*/ 2180071 w 6693550"/>
              <a:gd name="connsiteY70" fmla="*/ 1258214 h 3979469"/>
              <a:gd name="connsiteX71" fmla="*/ 2202017 w 6693550"/>
              <a:gd name="connsiteY71" fmla="*/ 1250899 h 3979469"/>
              <a:gd name="connsiteX72" fmla="*/ 2223963 w 6693550"/>
              <a:gd name="connsiteY72" fmla="*/ 1243584 h 3979469"/>
              <a:gd name="connsiteX73" fmla="*/ 2260539 w 6693550"/>
              <a:gd name="connsiteY73" fmla="*/ 1221638 h 3979469"/>
              <a:gd name="connsiteX74" fmla="*/ 2282484 w 6693550"/>
              <a:gd name="connsiteY74" fmla="*/ 1207008 h 3979469"/>
              <a:gd name="connsiteX75" fmla="*/ 2326375 w 6693550"/>
              <a:gd name="connsiteY75" fmla="*/ 1192377 h 3979469"/>
              <a:gd name="connsiteX76" fmla="*/ 2348321 w 6693550"/>
              <a:gd name="connsiteY76" fmla="*/ 1185062 h 3979469"/>
              <a:gd name="connsiteX77" fmla="*/ 2362951 w 6693550"/>
              <a:gd name="connsiteY77" fmla="*/ 1163117 h 3979469"/>
              <a:gd name="connsiteX78" fmla="*/ 2384897 w 6693550"/>
              <a:gd name="connsiteY78" fmla="*/ 1155801 h 3979469"/>
              <a:gd name="connsiteX79" fmla="*/ 2406843 w 6693550"/>
              <a:gd name="connsiteY79" fmla="*/ 1119225 h 3979469"/>
              <a:gd name="connsiteX80" fmla="*/ 2450734 w 6693550"/>
              <a:gd name="connsiteY80" fmla="*/ 1104595 h 3979469"/>
              <a:gd name="connsiteX81" fmla="*/ 2487310 w 6693550"/>
              <a:gd name="connsiteY81" fmla="*/ 1068019 h 3979469"/>
              <a:gd name="connsiteX82" fmla="*/ 2509255 w 6693550"/>
              <a:gd name="connsiteY82" fmla="*/ 1002182 h 3979469"/>
              <a:gd name="connsiteX83" fmla="*/ 2516571 w 6693550"/>
              <a:gd name="connsiteY83" fmla="*/ 980237 h 3979469"/>
              <a:gd name="connsiteX84" fmla="*/ 2545831 w 6693550"/>
              <a:gd name="connsiteY84" fmla="*/ 943661 h 3979469"/>
              <a:gd name="connsiteX85" fmla="*/ 2560462 w 6693550"/>
              <a:gd name="connsiteY85" fmla="*/ 929030 h 3979469"/>
              <a:gd name="connsiteX86" fmla="*/ 2567777 w 6693550"/>
              <a:gd name="connsiteY86" fmla="*/ 899769 h 3979469"/>
              <a:gd name="connsiteX87" fmla="*/ 2582407 w 6693550"/>
              <a:gd name="connsiteY87" fmla="*/ 775411 h 3979469"/>
              <a:gd name="connsiteX88" fmla="*/ 2575092 w 6693550"/>
              <a:gd name="connsiteY88" fmla="*/ 651053 h 3979469"/>
              <a:gd name="connsiteX89" fmla="*/ 2553147 w 6693550"/>
              <a:gd name="connsiteY89" fmla="*/ 585216 h 3979469"/>
              <a:gd name="connsiteX90" fmla="*/ 2538516 w 6693550"/>
              <a:gd name="connsiteY90" fmla="*/ 519379 h 3979469"/>
              <a:gd name="connsiteX91" fmla="*/ 2509255 w 6693550"/>
              <a:gd name="connsiteY91" fmla="*/ 475488 h 3979469"/>
              <a:gd name="connsiteX92" fmla="*/ 2501940 w 6693550"/>
              <a:gd name="connsiteY92" fmla="*/ 351129 h 3979469"/>
              <a:gd name="connsiteX93" fmla="*/ 2516571 w 6693550"/>
              <a:gd name="connsiteY93" fmla="*/ 336499 h 3979469"/>
              <a:gd name="connsiteX94" fmla="*/ 2560462 w 6693550"/>
              <a:gd name="connsiteY94" fmla="*/ 314553 h 3979469"/>
              <a:gd name="connsiteX95" fmla="*/ 2582407 w 6693550"/>
              <a:gd name="connsiteY95" fmla="*/ 292608 h 3979469"/>
              <a:gd name="connsiteX96" fmla="*/ 2626299 w 6693550"/>
              <a:gd name="connsiteY96" fmla="*/ 263347 h 3979469"/>
              <a:gd name="connsiteX97" fmla="*/ 2648244 w 6693550"/>
              <a:gd name="connsiteY97" fmla="*/ 248717 h 3979469"/>
              <a:gd name="connsiteX98" fmla="*/ 2662875 w 6693550"/>
              <a:gd name="connsiteY98" fmla="*/ 234086 h 3979469"/>
              <a:gd name="connsiteX99" fmla="*/ 2736027 w 6693550"/>
              <a:gd name="connsiteY99" fmla="*/ 212141 h 3979469"/>
              <a:gd name="connsiteX100" fmla="*/ 2801863 w 6693550"/>
              <a:gd name="connsiteY100" fmla="*/ 190195 h 3979469"/>
              <a:gd name="connsiteX101" fmla="*/ 2823809 w 6693550"/>
              <a:gd name="connsiteY101" fmla="*/ 182880 h 3979469"/>
              <a:gd name="connsiteX102" fmla="*/ 2918907 w 6693550"/>
              <a:gd name="connsiteY102" fmla="*/ 168249 h 3979469"/>
              <a:gd name="connsiteX103" fmla="*/ 2999374 w 6693550"/>
              <a:gd name="connsiteY103" fmla="*/ 153619 h 3979469"/>
              <a:gd name="connsiteX104" fmla="*/ 3131047 w 6693550"/>
              <a:gd name="connsiteY104" fmla="*/ 146304 h 3979469"/>
              <a:gd name="connsiteX105" fmla="*/ 3182254 w 6693550"/>
              <a:gd name="connsiteY105" fmla="*/ 138989 h 3979469"/>
              <a:gd name="connsiteX106" fmla="*/ 3255406 w 6693550"/>
              <a:gd name="connsiteY106" fmla="*/ 131673 h 3979469"/>
              <a:gd name="connsiteX107" fmla="*/ 3299297 w 6693550"/>
              <a:gd name="connsiteY107" fmla="*/ 117043 h 3979469"/>
              <a:gd name="connsiteX108" fmla="*/ 3321243 w 6693550"/>
              <a:gd name="connsiteY108" fmla="*/ 109728 h 3979469"/>
              <a:gd name="connsiteX109" fmla="*/ 3394395 w 6693550"/>
              <a:gd name="connsiteY109" fmla="*/ 87782 h 3979469"/>
              <a:gd name="connsiteX110" fmla="*/ 3482177 w 6693550"/>
              <a:gd name="connsiteY110" fmla="*/ 80467 h 3979469"/>
              <a:gd name="connsiteX111" fmla="*/ 3555329 w 6693550"/>
              <a:gd name="connsiteY111" fmla="*/ 65837 h 3979469"/>
              <a:gd name="connsiteX112" fmla="*/ 3599220 w 6693550"/>
              <a:gd name="connsiteY112" fmla="*/ 51206 h 3979469"/>
              <a:gd name="connsiteX113" fmla="*/ 3650427 w 6693550"/>
              <a:gd name="connsiteY113" fmla="*/ 36576 h 3979469"/>
              <a:gd name="connsiteX114" fmla="*/ 3716263 w 6693550"/>
              <a:gd name="connsiteY114" fmla="*/ 14630 h 3979469"/>
              <a:gd name="connsiteX115" fmla="*/ 3738209 w 6693550"/>
              <a:gd name="connsiteY115" fmla="*/ 7315 h 3979469"/>
              <a:gd name="connsiteX116" fmla="*/ 3760155 w 6693550"/>
              <a:gd name="connsiteY116" fmla="*/ 0 h 3979469"/>
              <a:gd name="connsiteX117" fmla="*/ 3869883 w 6693550"/>
              <a:gd name="connsiteY117" fmla="*/ 7315 h 3979469"/>
              <a:gd name="connsiteX118" fmla="*/ 3921089 w 6693550"/>
              <a:gd name="connsiteY118" fmla="*/ 21945 h 3979469"/>
              <a:gd name="connsiteX119" fmla="*/ 4067393 w 6693550"/>
              <a:gd name="connsiteY119" fmla="*/ 29261 h 3979469"/>
              <a:gd name="connsiteX120" fmla="*/ 4177121 w 6693550"/>
              <a:gd name="connsiteY120" fmla="*/ 43891 h 3979469"/>
              <a:gd name="connsiteX121" fmla="*/ 4235643 w 6693550"/>
              <a:gd name="connsiteY121" fmla="*/ 51206 h 3979469"/>
              <a:gd name="connsiteX122" fmla="*/ 4301479 w 6693550"/>
              <a:gd name="connsiteY122" fmla="*/ 73152 h 3979469"/>
              <a:gd name="connsiteX123" fmla="*/ 4323425 w 6693550"/>
              <a:gd name="connsiteY123" fmla="*/ 80467 h 3979469"/>
              <a:gd name="connsiteX124" fmla="*/ 4381947 w 6693550"/>
              <a:gd name="connsiteY124" fmla="*/ 95097 h 3979469"/>
              <a:gd name="connsiteX125" fmla="*/ 4455099 w 6693550"/>
              <a:gd name="connsiteY125" fmla="*/ 102413 h 3979469"/>
              <a:gd name="connsiteX126" fmla="*/ 4498990 w 6693550"/>
              <a:gd name="connsiteY126" fmla="*/ 117043 h 3979469"/>
              <a:gd name="connsiteX127" fmla="*/ 4542881 w 6693550"/>
              <a:gd name="connsiteY127" fmla="*/ 138989 h 3979469"/>
              <a:gd name="connsiteX128" fmla="*/ 4623348 w 6693550"/>
              <a:gd name="connsiteY128" fmla="*/ 146304 h 3979469"/>
              <a:gd name="connsiteX129" fmla="*/ 4645294 w 6693550"/>
              <a:gd name="connsiteY129" fmla="*/ 153619 h 3979469"/>
              <a:gd name="connsiteX130" fmla="*/ 4667239 w 6693550"/>
              <a:gd name="connsiteY130" fmla="*/ 168249 h 3979469"/>
              <a:gd name="connsiteX131" fmla="*/ 4711131 w 6693550"/>
              <a:gd name="connsiteY131" fmla="*/ 182880 h 3979469"/>
              <a:gd name="connsiteX132" fmla="*/ 4733076 w 6693550"/>
              <a:gd name="connsiteY132" fmla="*/ 197510 h 3979469"/>
              <a:gd name="connsiteX133" fmla="*/ 4776967 w 6693550"/>
              <a:gd name="connsiteY133" fmla="*/ 219456 h 3979469"/>
              <a:gd name="connsiteX134" fmla="*/ 4828174 w 6693550"/>
              <a:gd name="connsiteY134" fmla="*/ 256032 h 3979469"/>
              <a:gd name="connsiteX135" fmla="*/ 4864750 w 6693550"/>
              <a:gd name="connsiteY135" fmla="*/ 285293 h 3979469"/>
              <a:gd name="connsiteX136" fmla="*/ 4901326 w 6693550"/>
              <a:gd name="connsiteY136" fmla="*/ 314553 h 3979469"/>
              <a:gd name="connsiteX137" fmla="*/ 4908641 w 6693550"/>
              <a:gd name="connsiteY137" fmla="*/ 336499 h 3979469"/>
              <a:gd name="connsiteX138" fmla="*/ 4930587 w 6693550"/>
              <a:gd name="connsiteY138" fmla="*/ 343814 h 3979469"/>
              <a:gd name="connsiteX139" fmla="*/ 4945217 w 6693550"/>
              <a:gd name="connsiteY139" fmla="*/ 358445 h 3979469"/>
              <a:gd name="connsiteX140" fmla="*/ 4967163 w 6693550"/>
              <a:gd name="connsiteY140" fmla="*/ 373075 h 3979469"/>
              <a:gd name="connsiteX141" fmla="*/ 4974478 w 6693550"/>
              <a:gd name="connsiteY141" fmla="*/ 395021 h 3979469"/>
              <a:gd name="connsiteX142" fmla="*/ 4996423 w 6693550"/>
              <a:gd name="connsiteY142" fmla="*/ 402336 h 3979469"/>
              <a:gd name="connsiteX143" fmla="*/ 5032999 w 6693550"/>
              <a:gd name="connsiteY143" fmla="*/ 424281 h 3979469"/>
              <a:gd name="connsiteX144" fmla="*/ 5047630 w 6693550"/>
              <a:gd name="connsiteY144" fmla="*/ 438912 h 3979469"/>
              <a:gd name="connsiteX145" fmla="*/ 5084206 w 6693550"/>
              <a:gd name="connsiteY145" fmla="*/ 460857 h 3979469"/>
              <a:gd name="connsiteX146" fmla="*/ 5113467 w 6693550"/>
              <a:gd name="connsiteY146" fmla="*/ 519379 h 3979469"/>
              <a:gd name="connsiteX147" fmla="*/ 5135412 w 6693550"/>
              <a:gd name="connsiteY147" fmla="*/ 585216 h 3979469"/>
              <a:gd name="connsiteX148" fmla="*/ 5142727 w 6693550"/>
              <a:gd name="connsiteY148" fmla="*/ 607161 h 3979469"/>
              <a:gd name="connsiteX149" fmla="*/ 5164673 w 6693550"/>
              <a:gd name="connsiteY149" fmla="*/ 614477 h 3979469"/>
              <a:gd name="connsiteX150" fmla="*/ 5193934 w 6693550"/>
              <a:gd name="connsiteY150" fmla="*/ 643737 h 3979469"/>
              <a:gd name="connsiteX151" fmla="*/ 5201249 w 6693550"/>
              <a:gd name="connsiteY151" fmla="*/ 665683 h 3979469"/>
              <a:gd name="connsiteX152" fmla="*/ 5215879 w 6693550"/>
              <a:gd name="connsiteY152" fmla="*/ 687629 h 3979469"/>
              <a:gd name="connsiteX153" fmla="*/ 5223195 w 6693550"/>
              <a:gd name="connsiteY153" fmla="*/ 709574 h 3979469"/>
              <a:gd name="connsiteX154" fmla="*/ 5259771 w 6693550"/>
              <a:gd name="connsiteY154" fmla="*/ 738835 h 3979469"/>
              <a:gd name="connsiteX155" fmla="*/ 5274401 w 6693550"/>
              <a:gd name="connsiteY155" fmla="*/ 782726 h 3979469"/>
              <a:gd name="connsiteX156" fmla="*/ 5281716 w 6693550"/>
              <a:gd name="connsiteY156" fmla="*/ 804672 h 3979469"/>
              <a:gd name="connsiteX157" fmla="*/ 5289031 w 6693550"/>
              <a:gd name="connsiteY157" fmla="*/ 841248 h 3979469"/>
              <a:gd name="connsiteX158" fmla="*/ 5303662 w 6693550"/>
              <a:gd name="connsiteY158" fmla="*/ 914400 h 3979469"/>
              <a:gd name="connsiteX159" fmla="*/ 5318292 w 6693550"/>
              <a:gd name="connsiteY159" fmla="*/ 936345 h 3979469"/>
              <a:gd name="connsiteX160" fmla="*/ 5325607 w 6693550"/>
              <a:gd name="connsiteY160" fmla="*/ 958291 h 3979469"/>
              <a:gd name="connsiteX161" fmla="*/ 5340238 w 6693550"/>
              <a:gd name="connsiteY161" fmla="*/ 972921 h 3979469"/>
              <a:gd name="connsiteX162" fmla="*/ 5347553 w 6693550"/>
              <a:gd name="connsiteY162" fmla="*/ 1009497 h 3979469"/>
              <a:gd name="connsiteX163" fmla="*/ 5354868 w 6693550"/>
              <a:gd name="connsiteY163" fmla="*/ 1031443 h 3979469"/>
              <a:gd name="connsiteX164" fmla="*/ 5362183 w 6693550"/>
              <a:gd name="connsiteY164" fmla="*/ 1075334 h 3979469"/>
              <a:gd name="connsiteX165" fmla="*/ 5369499 w 6693550"/>
              <a:gd name="connsiteY165" fmla="*/ 1104595 h 3979469"/>
              <a:gd name="connsiteX166" fmla="*/ 5384129 w 6693550"/>
              <a:gd name="connsiteY166" fmla="*/ 1185062 h 3979469"/>
              <a:gd name="connsiteX167" fmla="*/ 5398759 w 6693550"/>
              <a:gd name="connsiteY167" fmla="*/ 1287475 h 3979469"/>
              <a:gd name="connsiteX168" fmla="*/ 5428020 w 6693550"/>
              <a:gd name="connsiteY168" fmla="*/ 1331366 h 3979469"/>
              <a:gd name="connsiteX169" fmla="*/ 5449966 w 6693550"/>
              <a:gd name="connsiteY169" fmla="*/ 1367942 h 3979469"/>
              <a:gd name="connsiteX170" fmla="*/ 5457281 w 6693550"/>
              <a:gd name="connsiteY170" fmla="*/ 1389888 h 3979469"/>
              <a:gd name="connsiteX171" fmla="*/ 5479227 w 6693550"/>
              <a:gd name="connsiteY171" fmla="*/ 1404518 h 3979469"/>
              <a:gd name="connsiteX172" fmla="*/ 5493857 w 6693550"/>
              <a:gd name="connsiteY172" fmla="*/ 1419149 h 3979469"/>
              <a:gd name="connsiteX173" fmla="*/ 5523118 w 6693550"/>
              <a:gd name="connsiteY173" fmla="*/ 1455725 h 3979469"/>
              <a:gd name="connsiteX174" fmla="*/ 5537748 w 6693550"/>
              <a:gd name="connsiteY174" fmla="*/ 1477670 h 3979469"/>
              <a:gd name="connsiteX175" fmla="*/ 5552379 w 6693550"/>
              <a:gd name="connsiteY175" fmla="*/ 1492301 h 3979469"/>
              <a:gd name="connsiteX176" fmla="*/ 5559694 w 6693550"/>
              <a:gd name="connsiteY176" fmla="*/ 1514246 h 3979469"/>
              <a:gd name="connsiteX177" fmla="*/ 5588955 w 6693550"/>
              <a:gd name="connsiteY177" fmla="*/ 1543507 h 3979469"/>
              <a:gd name="connsiteX178" fmla="*/ 5596270 w 6693550"/>
              <a:gd name="connsiteY178" fmla="*/ 1565453 h 3979469"/>
              <a:gd name="connsiteX179" fmla="*/ 5618215 w 6693550"/>
              <a:gd name="connsiteY179" fmla="*/ 1580083 h 3979469"/>
              <a:gd name="connsiteX180" fmla="*/ 5654791 w 6693550"/>
              <a:gd name="connsiteY180" fmla="*/ 1631289 h 3979469"/>
              <a:gd name="connsiteX181" fmla="*/ 5684052 w 6693550"/>
              <a:gd name="connsiteY181" fmla="*/ 1675181 h 3979469"/>
              <a:gd name="connsiteX182" fmla="*/ 5720628 w 6693550"/>
              <a:gd name="connsiteY182" fmla="*/ 1704441 h 3979469"/>
              <a:gd name="connsiteX183" fmla="*/ 5757204 w 6693550"/>
              <a:gd name="connsiteY183" fmla="*/ 1726387 h 3979469"/>
              <a:gd name="connsiteX184" fmla="*/ 5793780 w 6693550"/>
              <a:gd name="connsiteY184" fmla="*/ 1748333 h 3979469"/>
              <a:gd name="connsiteX185" fmla="*/ 5830356 w 6693550"/>
              <a:gd name="connsiteY185" fmla="*/ 1777593 h 3979469"/>
              <a:gd name="connsiteX186" fmla="*/ 5866932 w 6693550"/>
              <a:gd name="connsiteY186" fmla="*/ 1821485 h 3979469"/>
              <a:gd name="connsiteX187" fmla="*/ 5881563 w 6693550"/>
              <a:gd name="connsiteY187" fmla="*/ 1836115 h 3979469"/>
              <a:gd name="connsiteX188" fmla="*/ 5910823 w 6693550"/>
              <a:gd name="connsiteY188" fmla="*/ 1850745 h 3979469"/>
              <a:gd name="connsiteX189" fmla="*/ 5976660 w 6693550"/>
              <a:gd name="connsiteY189" fmla="*/ 1880006 h 3979469"/>
              <a:gd name="connsiteX190" fmla="*/ 5998606 w 6693550"/>
              <a:gd name="connsiteY190" fmla="*/ 1887321 h 3979469"/>
              <a:gd name="connsiteX191" fmla="*/ 6042497 w 6693550"/>
              <a:gd name="connsiteY191" fmla="*/ 1909267 h 3979469"/>
              <a:gd name="connsiteX192" fmla="*/ 6093703 w 6693550"/>
              <a:gd name="connsiteY192" fmla="*/ 1931213 h 3979469"/>
              <a:gd name="connsiteX193" fmla="*/ 6130279 w 6693550"/>
              <a:gd name="connsiteY193" fmla="*/ 1953158 h 3979469"/>
              <a:gd name="connsiteX194" fmla="*/ 6159540 w 6693550"/>
              <a:gd name="connsiteY194" fmla="*/ 1989734 h 3979469"/>
              <a:gd name="connsiteX195" fmla="*/ 6218062 w 6693550"/>
              <a:gd name="connsiteY195" fmla="*/ 2040941 h 3979469"/>
              <a:gd name="connsiteX196" fmla="*/ 6232692 w 6693550"/>
              <a:gd name="connsiteY196" fmla="*/ 2084832 h 3979469"/>
              <a:gd name="connsiteX197" fmla="*/ 6276583 w 6693550"/>
              <a:gd name="connsiteY197" fmla="*/ 2114093 h 3979469"/>
              <a:gd name="connsiteX198" fmla="*/ 6291214 w 6693550"/>
              <a:gd name="connsiteY198" fmla="*/ 2128723 h 3979469"/>
              <a:gd name="connsiteX199" fmla="*/ 6313159 w 6693550"/>
              <a:gd name="connsiteY199" fmla="*/ 2136038 h 3979469"/>
              <a:gd name="connsiteX200" fmla="*/ 6430203 w 6693550"/>
              <a:gd name="connsiteY200" fmla="*/ 2143353 h 3979469"/>
              <a:gd name="connsiteX201" fmla="*/ 6444833 w 6693550"/>
              <a:gd name="connsiteY201" fmla="*/ 2165299 h 3979469"/>
              <a:gd name="connsiteX202" fmla="*/ 6459463 w 6693550"/>
              <a:gd name="connsiteY202" fmla="*/ 2253081 h 3979469"/>
              <a:gd name="connsiteX203" fmla="*/ 6466779 w 6693550"/>
              <a:gd name="connsiteY203" fmla="*/ 2275027 h 3979469"/>
              <a:gd name="connsiteX204" fmla="*/ 6452148 w 6693550"/>
              <a:gd name="connsiteY204" fmla="*/ 2362809 h 3979469"/>
              <a:gd name="connsiteX205" fmla="*/ 6444833 w 6693550"/>
              <a:gd name="connsiteY205" fmla="*/ 2384755 h 3979469"/>
              <a:gd name="connsiteX206" fmla="*/ 6422887 w 6693550"/>
              <a:gd name="connsiteY206" fmla="*/ 2392070 h 3979469"/>
              <a:gd name="connsiteX207" fmla="*/ 6415572 w 6693550"/>
              <a:gd name="connsiteY207" fmla="*/ 2523744 h 3979469"/>
              <a:gd name="connsiteX208" fmla="*/ 6422887 w 6693550"/>
              <a:gd name="connsiteY208" fmla="*/ 2545689 h 3979469"/>
              <a:gd name="connsiteX209" fmla="*/ 6437518 w 6693550"/>
              <a:gd name="connsiteY209" fmla="*/ 2560320 h 3979469"/>
              <a:gd name="connsiteX210" fmla="*/ 6452148 w 6693550"/>
              <a:gd name="connsiteY210" fmla="*/ 2582265 h 3979469"/>
              <a:gd name="connsiteX211" fmla="*/ 6459463 w 6693550"/>
              <a:gd name="connsiteY211" fmla="*/ 2618841 h 3979469"/>
              <a:gd name="connsiteX212" fmla="*/ 6481409 w 6693550"/>
              <a:gd name="connsiteY212" fmla="*/ 2633472 h 3979469"/>
              <a:gd name="connsiteX213" fmla="*/ 6488724 w 6693550"/>
              <a:gd name="connsiteY213" fmla="*/ 2655417 h 3979469"/>
              <a:gd name="connsiteX214" fmla="*/ 6503355 w 6693550"/>
              <a:gd name="connsiteY214" fmla="*/ 2670048 h 3979469"/>
              <a:gd name="connsiteX215" fmla="*/ 6517985 w 6693550"/>
              <a:gd name="connsiteY215" fmla="*/ 2691993 h 3979469"/>
              <a:gd name="connsiteX216" fmla="*/ 6532615 w 6693550"/>
              <a:gd name="connsiteY216" fmla="*/ 2706624 h 3979469"/>
              <a:gd name="connsiteX217" fmla="*/ 6547246 w 6693550"/>
              <a:gd name="connsiteY217" fmla="*/ 2728569 h 3979469"/>
              <a:gd name="connsiteX218" fmla="*/ 6569191 w 6693550"/>
              <a:gd name="connsiteY218" fmla="*/ 2735885 h 3979469"/>
              <a:gd name="connsiteX219" fmla="*/ 6583822 w 6693550"/>
              <a:gd name="connsiteY219" fmla="*/ 2750515 h 3979469"/>
              <a:gd name="connsiteX220" fmla="*/ 6591137 w 6693550"/>
              <a:gd name="connsiteY220" fmla="*/ 2772461 h 3979469"/>
              <a:gd name="connsiteX221" fmla="*/ 6613083 w 6693550"/>
              <a:gd name="connsiteY221" fmla="*/ 2787091 h 3979469"/>
              <a:gd name="connsiteX222" fmla="*/ 6627713 w 6693550"/>
              <a:gd name="connsiteY222" fmla="*/ 2830982 h 3979469"/>
              <a:gd name="connsiteX223" fmla="*/ 6671604 w 6693550"/>
              <a:gd name="connsiteY223" fmla="*/ 2882189 h 3979469"/>
              <a:gd name="connsiteX224" fmla="*/ 6686235 w 6693550"/>
              <a:gd name="connsiteY224" fmla="*/ 2926080 h 3979469"/>
              <a:gd name="connsiteX225" fmla="*/ 6693550 w 6693550"/>
              <a:gd name="connsiteY225" fmla="*/ 2948025 h 3979469"/>
              <a:gd name="connsiteX226" fmla="*/ 6678919 w 6693550"/>
              <a:gd name="connsiteY226" fmla="*/ 3108960 h 3979469"/>
              <a:gd name="connsiteX227" fmla="*/ 6671604 w 6693550"/>
              <a:gd name="connsiteY227" fmla="*/ 3130905 h 3979469"/>
              <a:gd name="connsiteX228" fmla="*/ 6664289 w 6693550"/>
              <a:gd name="connsiteY228" fmla="*/ 3182112 h 3979469"/>
              <a:gd name="connsiteX229" fmla="*/ 6656974 w 6693550"/>
              <a:gd name="connsiteY229" fmla="*/ 3240633 h 3979469"/>
              <a:gd name="connsiteX230" fmla="*/ 6642343 w 6693550"/>
              <a:gd name="connsiteY230" fmla="*/ 3284525 h 3979469"/>
              <a:gd name="connsiteX231" fmla="*/ 6627713 w 6693550"/>
              <a:gd name="connsiteY231" fmla="*/ 3306470 h 3979469"/>
              <a:gd name="connsiteX232" fmla="*/ 6620398 w 6693550"/>
              <a:gd name="connsiteY232" fmla="*/ 3394253 h 3979469"/>
              <a:gd name="connsiteX233" fmla="*/ 6598452 w 6693550"/>
              <a:gd name="connsiteY233" fmla="*/ 3474720 h 3979469"/>
              <a:gd name="connsiteX234" fmla="*/ 6591137 w 6693550"/>
              <a:gd name="connsiteY234" fmla="*/ 3496665 h 3979469"/>
              <a:gd name="connsiteX235" fmla="*/ 6569191 w 6693550"/>
              <a:gd name="connsiteY235" fmla="*/ 3562502 h 3979469"/>
              <a:gd name="connsiteX236" fmla="*/ 6561876 w 6693550"/>
              <a:gd name="connsiteY236" fmla="*/ 3584448 h 3979469"/>
              <a:gd name="connsiteX237" fmla="*/ 6547246 w 6693550"/>
              <a:gd name="connsiteY237" fmla="*/ 3760013 h 3979469"/>
              <a:gd name="connsiteX238" fmla="*/ 6539931 w 6693550"/>
              <a:gd name="connsiteY238" fmla="*/ 3781958 h 3979469"/>
              <a:gd name="connsiteX239" fmla="*/ 6539931 w 6693550"/>
              <a:gd name="connsiteY239" fmla="*/ 3913632 h 3979469"/>
              <a:gd name="connsiteX240" fmla="*/ 6561876 w 6693550"/>
              <a:gd name="connsiteY240" fmla="*/ 3935577 h 3979469"/>
              <a:gd name="connsiteX241" fmla="*/ 6569191 w 6693550"/>
              <a:gd name="connsiteY241" fmla="*/ 3979469 h 397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6693550" h="3979469">
                <a:moveTo>
                  <a:pt x="58663" y="2187245"/>
                </a:moveTo>
                <a:cubicBezTo>
                  <a:pt x="65978" y="2175053"/>
                  <a:pt x="72345" y="2162239"/>
                  <a:pt x="80609" y="2150669"/>
                </a:cubicBezTo>
                <a:cubicBezTo>
                  <a:pt x="84618" y="2145057"/>
                  <a:pt x="92522" y="2142377"/>
                  <a:pt x="95239" y="2136038"/>
                </a:cubicBezTo>
                <a:cubicBezTo>
                  <a:pt x="100137" y="2124610"/>
                  <a:pt x="99858" y="2111599"/>
                  <a:pt x="102555" y="2099462"/>
                </a:cubicBezTo>
                <a:cubicBezTo>
                  <a:pt x="113993" y="2047991"/>
                  <a:pt x="104962" y="2091036"/>
                  <a:pt x="117185" y="2048256"/>
                </a:cubicBezTo>
                <a:cubicBezTo>
                  <a:pt x="135558" y="1983950"/>
                  <a:pt x="114274" y="2049674"/>
                  <a:pt x="131815" y="1997049"/>
                </a:cubicBezTo>
                <a:cubicBezTo>
                  <a:pt x="142823" y="1920001"/>
                  <a:pt x="143451" y="1940837"/>
                  <a:pt x="131815" y="1836115"/>
                </a:cubicBezTo>
                <a:cubicBezTo>
                  <a:pt x="130963" y="1828451"/>
                  <a:pt x="127948" y="1821066"/>
                  <a:pt x="124500" y="1814169"/>
                </a:cubicBezTo>
                <a:cubicBezTo>
                  <a:pt x="120568" y="1806306"/>
                  <a:pt x="114747" y="1799539"/>
                  <a:pt x="109870" y="1792224"/>
                </a:cubicBezTo>
                <a:cubicBezTo>
                  <a:pt x="104993" y="1777594"/>
                  <a:pt x="98263" y="1763455"/>
                  <a:pt x="95239" y="1748333"/>
                </a:cubicBezTo>
                <a:cubicBezTo>
                  <a:pt x="92801" y="1736141"/>
                  <a:pt x="93962" y="1722626"/>
                  <a:pt x="87924" y="1711757"/>
                </a:cubicBezTo>
                <a:cubicBezTo>
                  <a:pt x="81225" y="1699699"/>
                  <a:pt x="66314" y="1693973"/>
                  <a:pt x="58663" y="1682496"/>
                </a:cubicBezTo>
                <a:cubicBezTo>
                  <a:pt x="25577" y="1632866"/>
                  <a:pt x="41836" y="1651038"/>
                  <a:pt x="14772" y="1623974"/>
                </a:cubicBezTo>
                <a:cubicBezTo>
                  <a:pt x="9895" y="1609344"/>
                  <a:pt x="-1392" y="1595428"/>
                  <a:pt x="142" y="1580083"/>
                </a:cubicBezTo>
                <a:cubicBezTo>
                  <a:pt x="2580" y="1555699"/>
                  <a:pt x="3991" y="1531190"/>
                  <a:pt x="7457" y="1506931"/>
                </a:cubicBezTo>
                <a:cubicBezTo>
                  <a:pt x="8879" y="1496978"/>
                  <a:pt x="9444" y="1486196"/>
                  <a:pt x="14772" y="1477670"/>
                </a:cubicBezTo>
                <a:cubicBezTo>
                  <a:pt x="22083" y="1465973"/>
                  <a:pt x="30947" y="1452771"/>
                  <a:pt x="44033" y="1448409"/>
                </a:cubicBezTo>
                <a:lnTo>
                  <a:pt x="65979" y="1441094"/>
                </a:lnTo>
                <a:cubicBezTo>
                  <a:pt x="73294" y="1436217"/>
                  <a:pt x="81059" y="1431956"/>
                  <a:pt x="87924" y="1426464"/>
                </a:cubicBezTo>
                <a:cubicBezTo>
                  <a:pt x="93310" y="1422155"/>
                  <a:pt x="96641" y="1415382"/>
                  <a:pt x="102555" y="1411833"/>
                </a:cubicBezTo>
                <a:cubicBezTo>
                  <a:pt x="110750" y="1406916"/>
                  <a:pt x="147384" y="1399116"/>
                  <a:pt x="153761" y="1397203"/>
                </a:cubicBezTo>
                <a:cubicBezTo>
                  <a:pt x="168532" y="1392772"/>
                  <a:pt x="183022" y="1387450"/>
                  <a:pt x="197652" y="1382573"/>
                </a:cubicBezTo>
                <a:lnTo>
                  <a:pt x="241543" y="1367942"/>
                </a:lnTo>
                <a:cubicBezTo>
                  <a:pt x="248858" y="1365504"/>
                  <a:pt x="256008" y="1362497"/>
                  <a:pt x="263489" y="1360627"/>
                </a:cubicBezTo>
                <a:cubicBezTo>
                  <a:pt x="273243" y="1358189"/>
                  <a:pt x="283120" y="1356201"/>
                  <a:pt x="292750" y="1353312"/>
                </a:cubicBezTo>
                <a:cubicBezTo>
                  <a:pt x="307521" y="1348881"/>
                  <a:pt x="321314" y="1340384"/>
                  <a:pt x="336641" y="1338681"/>
                </a:cubicBezTo>
                <a:lnTo>
                  <a:pt x="402478" y="1331366"/>
                </a:lnTo>
                <a:cubicBezTo>
                  <a:pt x="468315" y="1333804"/>
                  <a:pt x="534377" y="1332716"/>
                  <a:pt x="599988" y="1338681"/>
                </a:cubicBezTo>
                <a:cubicBezTo>
                  <a:pt x="615346" y="1340077"/>
                  <a:pt x="628918" y="1349572"/>
                  <a:pt x="643879" y="1353312"/>
                </a:cubicBezTo>
                <a:cubicBezTo>
                  <a:pt x="653633" y="1355750"/>
                  <a:pt x="663281" y="1358655"/>
                  <a:pt x="673140" y="1360627"/>
                </a:cubicBezTo>
                <a:cubicBezTo>
                  <a:pt x="687684" y="1363536"/>
                  <a:pt x="702642" y="1364345"/>
                  <a:pt x="717031" y="1367942"/>
                </a:cubicBezTo>
                <a:cubicBezTo>
                  <a:pt x="731993" y="1371682"/>
                  <a:pt x="746292" y="1377696"/>
                  <a:pt x="760923" y="1382573"/>
                </a:cubicBezTo>
                <a:lnTo>
                  <a:pt x="782868" y="1389888"/>
                </a:lnTo>
                <a:lnTo>
                  <a:pt x="804814" y="1397203"/>
                </a:lnTo>
                <a:lnTo>
                  <a:pt x="826759" y="1404518"/>
                </a:lnTo>
                <a:cubicBezTo>
                  <a:pt x="831636" y="1411833"/>
                  <a:pt x="835600" y="1419847"/>
                  <a:pt x="841390" y="1426464"/>
                </a:cubicBezTo>
                <a:cubicBezTo>
                  <a:pt x="852744" y="1439440"/>
                  <a:pt x="877966" y="1463040"/>
                  <a:pt x="877966" y="1463040"/>
                </a:cubicBezTo>
                <a:cubicBezTo>
                  <a:pt x="880404" y="1470355"/>
                  <a:pt x="881314" y="1478373"/>
                  <a:pt x="885281" y="1484985"/>
                </a:cubicBezTo>
                <a:cubicBezTo>
                  <a:pt x="897529" y="1505398"/>
                  <a:pt x="902128" y="1497067"/>
                  <a:pt x="921857" y="1506931"/>
                </a:cubicBezTo>
                <a:cubicBezTo>
                  <a:pt x="929721" y="1510863"/>
                  <a:pt x="935939" y="1517629"/>
                  <a:pt x="943803" y="1521561"/>
                </a:cubicBezTo>
                <a:cubicBezTo>
                  <a:pt x="950700" y="1525009"/>
                  <a:pt x="958851" y="1525429"/>
                  <a:pt x="965748" y="1528877"/>
                </a:cubicBezTo>
                <a:cubicBezTo>
                  <a:pt x="1022462" y="1557235"/>
                  <a:pt x="954487" y="1532438"/>
                  <a:pt x="1009639" y="1550822"/>
                </a:cubicBezTo>
                <a:cubicBezTo>
                  <a:pt x="1019393" y="1558137"/>
                  <a:pt x="1029725" y="1564739"/>
                  <a:pt x="1038900" y="1572768"/>
                </a:cubicBezTo>
                <a:cubicBezTo>
                  <a:pt x="1057615" y="1589144"/>
                  <a:pt x="1067368" y="1606553"/>
                  <a:pt x="1090107" y="1616659"/>
                </a:cubicBezTo>
                <a:cubicBezTo>
                  <a:pt x="1104200" y="1622922"/>
                  <a:pt x="1119368" y="1626412"/>
                  <a:pt x="1133998" y="1631289"/>
                </a:cubicBezTo>
                <a:cubicBezTo>
                  <a:pt x="1141313" y="1633727"/>
                  <a:pt x="1148337" y="1637337"/>
                  <a:pt x="1155943" y="1638605"/>
                </a:cubicBezTo>
                <a:cubicBezTo>
                  <a:pt x="1170574" y="1641043"/>
                  <a:pt x="1185291" y="1643011"/>
                  <a:pt x="1199835" y="1645920"/>
                </a:cubicBezTo>
                <a:cubicBezTo>
                  <a:pt x="1209693" y="1647892"/>
                  <a:pt x="1219428" y="1650473"/>
                  <a:pt x="1229095" y="1653235"/>
                </a:cubicBezTo>
                <a:cubicBezTo>
                  <a:pt x="1236509" y="1655353"/>
                  <a:pt x="1243345" y="1660069"/>
                  <a:pt x="1251041" y="1660550"/>
                </a:cubicBezTo>
                <a:cubicBezTo>
                  <a:pt x="1321659" y="1664963"/>
                  <a:pt x="1392468" y="1665427"/>
                  <a:pt x="1463182" y="1667865"/>
                </a:cubicBezTo>
                <a:cubicBezTo>
                  <a:pt x="1470497" y="1670304"/>
                  <a:pt x="1478230" y="1671733"/>
                  <a:pt x="1485127" y="1675181"/>
                </a:cubicBezTo>
                <a:cubicBezTo>
                  <a:pt x="1492991" y="1679113"/>
                  <a:pt x="1498339" y="1688803"/>
                  <a:pt x="1507073" y="1689811"/>
                </a:cubicBezTo>
                <a:cubicBezTo>
                  <a:pt x="1562839" y="1696245"/>
                  <a:pt x="1619240" y="1694688"/>
                  <a:pt x="1675323" y="1697126"/>
                </a:cubicBezTo>
                <a:cubicBezTo>
                  <a:pt x="1689953" y="1699564"/>
                  <a:pt x="1704735" y="1701223"/>
                  <a:pt x="1719214" y="1704441"/>
                </a:cubicBezTo>
                <a:cubicBezTo>
                  <a:pt x="1726741" y="1706114"/>
                  <a:pt x="1733448" y="1711757"/>
                  <a:pt x="1741159" y="1711757"/>
                </a:cubicBezTo>
                <a:cubicBezTo>
                  <a:pt x="1775384" y="1711757"/>
                  <a:pt x="1809434" y="1706880"/>
                  <a:pt x="1843572" y="1704441"/>
                </a:cubicBezTo>
                <a:cubicBezTo>
                  <a:pt x="1848449" y="1699564"/>
                  <a:pt x="1853895" y="1695197"/>
                  <a:pt x="1858203" y="1689811"/>
                </a:cubicBezTo>
                <a:cubicBezTo>
                  <a:pt x="1863695" y="1682946"/>
                  <a:pt x="1865968" y="1673357"/>
                  <a:pt x="1872833" y="1667865"/>
                </a:cubicBezTo>
                <a:cubicBezTo>
                  <a:pt x="1878854" y="1663048"/>
                  <a:pt x="1887464" y="1662988"/>
                  <a:pt x="1894779" y="1660550"/>
                </a:cubicBezTo>
                <a:cubicBezTo>
                  <a:pt x="1911074" y="1649687"/>
                  <a:pt x="1919442" y="1646180"/>
                  <a:pt x="1931355" y="1631289"/>
                </a:cubicBezTo>
                <a:cubicBezTo>
                  <a:pt x="1968273" y="1585142"/>
                  <a:pt x="1925285" y="1630045"/>
                  <a:pt x="1960615" y="1594713"/>
                </a:cubicBezTo>
                <a:lnTo>
                  <a:pt x="1989876" y="1506931"/>
                </a:lnTo>
                <a:lnTo>
                  <a:pt x="1997191" y="1484985"/>
                </a:lnTo>
                <a:cubicBezTo>
                  <a:pt x="1999629" y="1477670"/>
                  <a:pt x="2002637" y="1470521"/>
                  <a:pt x="2004507" y="1463040"/>
                </a:cubicBezTo>
                <a:cubicBezTo>
                  <a:pt x="2006851" y="1453666"/>
                  <a:pt x="2013890" y="1422327"/>
                  <a:pt x="2019137" y="1411833"/>
                </a:cubicBezTo>
                <a:cubicBezTo>
                  <a:pt x="2028364" y="1393378"/>
                  <a:pt x="2034790" y="1388865"/>
                  <a:pt x="2048398" y="1375257"/>
                </a:cubicBezTo>
                <a:cubicBezTo>
                  <a:pt x="2050836" y="1365504"/>
                  <a:pt x="2053532" y="1355811"/>
                  <a:pt x="2055713" y="1345997"/>
                </a:cubicBezTo>
                <a:cubicBezTo>
                  <a:pt x="2058410" y="1333860"/>
                  <a:pt x="2058130" y="1320849"/>
                  <a:pt x="2063028" y="1309421"/>
                </a:cubicBezTo>
                <a:cubicBezTo>
                  <a:pt x="2066447" y="1301444"/>
                  <a:pt x="2094136" y="1282210"/>
                  <a:pt x="2099604" y="1280160"/>
                </a:cubicBezTo>
                <a:cubicBezTo>
                  <a:pt x="2111246" y="1275794"/>
                  <a:pt x="2124185" y="1276117"/>
                  <a:pt x="2136180" y="1272845"/>
                </a:cubicBezTo>
                <a:cubicBezTo>
                  <a:pt x="2151058" y="1268787"/>
                  <a:pt x="2165441" y="1263091"/>
                  <a:pt x="2180071" y="1258214"/>
                </a:cubicBezTo>
                <a:lnTo>
                  <a:pt x="2202017" y="1250899"/>
                </a:lnTo>
                <a:lnTo>
                  <a:pt x="2223963" y="1243584"/>
                </a:lnTo>
                <a:cubicBezTo>
                  <a:pt x="2252538" y="1215007"/>
                  <a:pt x="2222555" y="1240630"/>
                  <a:pt x="2260539" y="1221638"/>
                </a:cubicBezTo>
                <a:cubicBezTo>
                  <a:pt x="2268402" y="1217706"/>
                  <a:pt x="2274450" y="1210579"/>
                  <a:pt x="2282484" y="1207008"/>
                </a:cubicBezTo>
                <a:cubicBezTo>
                  <a:pt x="2296577" y="1200745"/>
                  <a:pt x="2311745" y="1197254"/>
                  <a:pt x="2326375" y="1192377"/>
                </a:cubicBezTo>
                <a:lnTo>
                  <a:pt x="2348321" y="1185062"/>
                </a:lnTo>
                <a:cubicBezTo>
                  <a:pt x="2353198" y="1177747"/>
                  <a:pt x="2356086" y="1168609"/>
                  <a:pt x="2362951" y="1163117"/>
                </a:cubicBezTo>
                <a:cubicBezTo>
                  <a:pt x="2368972" y="1158300"/>
                  <a:pt x="2379444" y="1161254"/>
                  <a:pt x="2384897" y="1155801"/>
                </a:cubicBezTo>
                <a:cubicBezTo>
                  <a:pt x="2409925" y="1130773"/>
                  <a:pt x="2372867" y="1136213"/>
                  <a:pt x="2406843" y="1119225"/>
                </a:cubicBezTo>
                <a:cubicBezTo>
                  <a:pt x="2420637" y="1112328"/>
                  <a:pt x="2450734" y="1104595"/>
                  <a:pt x="2450734" y="1104595"/>
                </a:cubicBezTo>
                <a:cubicBezTo>
                  <a:pt x="2462926" y="1092403"/>
                  <a:pt x="2481858" y="1084376"/>
                  <a:pt x="2487310" y="1068019"/>
                </a:cubicBezTo>
                <a:lnTo>
                  <a:pt x="2509255" y="1002182"/>
                </a:lnTo>
                <a:cubicBezTo>
                  <a:pt x="2511693" y="994867"/>
                  <a:pt x="2511119" y="985690"/>
                  <a:pt x="2516571" y="980237"/>
                </a:cubicBezTo>
                <a:cubicBezTo>
                  <a:pt x="2551901" y="944905"/>
                  <a:pt x="2508913" y="989808"/>
                  <a:pt x="2545831" y="943661"/>
                </a:cubicBezTo>
                <a:cubicBezTo>
                  <a:pt x="2550140" y="938275"/>
                  <a:pt x="2555585" y="933907"/>
                  <a:pt x="2560462" y="929030"/>
                </a:cubicBezTo>
                <a:cubicBezTo>
                  <a:pt x="2562900" y="919276"/>
                  <a:pt x="2566667" y="909761"/>
                  <a:pt x="2567777" y="899769"/>
                </a:cubicBezTo>
                <a:cubicBezTo>
                  <a:pt x="2582195" y="770004"/>
                  <a:pt x="2562793" y="834255"/>
                  <a:pt x="2582407" y="775411"/>
                </a:cubicBezTo>
                <a:cubicBezTo>
                  <a:pt x="2579969" y="733958"/>
                  <a:pt x="2580463" y="692229"/>
                  <a:pt x="2575092" y="651053"/>
                </a:cubicBezTo>
                <a:cubicBezTo>
                  <a:pt x="2561931" y="550150"/>
                  <a:pt x="2563385" y="646639"/>
                  <a:pt x="2553147" y="585216"/>
                </a:cubicBezTo>
                <a:cubicBezTo>
                  <a:pt x="2551163" y="573312"/>
                  <a:pt x="2547090" y="534813"/>
                  <a:pt x="2538516" y="519379"/>
                </a:cubicBezTo>
                <a:cubicBezTo>
                  <a:pt x="2529977" y="504008"/>
                  <a:pt x="2509255" y="475488"/>
                  <a:pt x="2509255" y="475488"/>
                </a:cubicBezTo>
                <a:cubicBezTo>
                  <a:pt x="2490643" y="419650"/>
                  <a:pt x="2485309" y="423195"/>
                  <a:pt x="2501940" y="351129"/>
                </a:cubicBezTo>
                <a:cubicBezTo>
                  <a:pt x="2503491" y="344409"/>
                  <a:pt x="2511185" y="340807"/>
                  <a:pt x="2516571" y="336499"/>
                </a:cubicBezTo>
                <a:cubicBezTo>
                  <a:pt x="2536829" y="320293"/>
                  <a:pt x="2537283" y="322280"/>
                  <a:pt x="2560462" y="314553"/>
                </a:cubicBezTo>
                <a:cubicBezTo>
                  <a:pt x="2567777" y="307238"/>
                  <a:pt x="2574241" y="298959"/>
                  <a:pt x="2582407" y="292608"/>
                </a:cubicBezTo>
                <a:cubicBezTo>
                  <a:pt x="2596287" y="281813"/>
                  <a:pt x="2611668" y="273101"/>
                  <a:pt x="2626299" y="263347"/>
                </a:cubicBezTo>
                <a:cubicBezTo>
                  <a:pt x="2633614" y="258470"/>
                  <a:pt x="2642027" y="254934"/>
                  <a:pt x="2648244" y="248717"/>
                </a:cubicBezTo>
                <a:cubicBezTo>
                  <a:pt x="2653121" y="243840"/>
                  <a:pt x="2656706" y="237170"/>
                  <a:pt x="2662875" y="234086"/>
                </a:cubicBezTo>
                <a:cubicBezTo>
                  <a:pt x="2688740" y="221153"/>
                  <a:pt x="2709774" y="220017"/>
                  <a:pt x="2736027" y="212141"/>
                </a:cubicBezTo>
                <a:cubicBezTo>
                  <a:pt x="2758184" y="205494"/>
                  <a:pt x="2779918" y="197510"/>
                  <a:pt x="2801863" y="190195"/>
                </a:cubicBezTo>
                <a:cubicBezTo>
                  <a:pt x="2809178" y="187757"/>
                  <a:pt x="2816175" y="183970"/>
                  <a:pt x="2823809" y="182880"/>
                </a:cubicBezTo>
                <a:cubicBezTo>
                  <a:pt x="2848420" y="179364"/>
                  <a:pt x="2893518" y="173327"/>
                  <a:pt x="2918907" y="168249"/>
                </a:cubicBezTo>
                <a:cubicBezTo>
                  <a:pt x="2965374" y="158955"/>
                  <a:pt x="2937391" y="158577"/>
                  <a:pt x="2999374" y="153619"/>
                </a:cubicBezTo>
                <a:cubicBezTo>
                  <a:pt x="3043193" y="150114"/>
                  <a:pt x="3087156" y="148742"/>
                  <a:pt x="3131047" y="146304"/>
                </a:cubicBezTo>
                <a:cubicBezTo>
                  <a:pt x="3148116" y="143866"/>
                  <a:pt x="3165130" y="141004"/>
                  <a:pt x="3182254" y="138989"/>
                </a:cubicBezTo>
                <a:cubicBezTo>
                  <a:pt x="3206592" y="136126"/>
                  <a:pt x="3231320" y="136189"/>
                  <a:pt x="3255406" y="131673"/>
                </a:cubicBezTo>
                <a:cubicBezTo>
                  <a:pt x="3270564" y="128831"/>
                  <a:pt x="3284667" y="121920"/>
                  <a:pt x="3299297" y="117043"/>
                </a:cubicBezTo>
                <a:lnTo>
                  <a:pt x="3321243" y="109728"/>
                </a:lnTo>
                <a:cubicBezTo>
                  <a:pt x="3349137" y="81832"/>
                  <a:pt x="3330845" y="94137"/>
                  <a:pt x="3394395" y="87782"/>
                </a:cubicBezTo>
                <a:cubicBezTo>
                  <a:pt x="3423611" y="84860"/>
                  <a:pt x="3452994" y="83709"/>
                  <a:pt x="3482177" y="80467"/>
                </a:cubicBezTo>
                <a:cubicBezTo>
                  <a:pt x="3503110" y="78141"/>
                  <a:pt x="3533963" y="72247"/>
                  <a:pt x="3555329" y="65837"/>
                </a:cubicBezTo>
                <a:cubicBezTo>
                  <a:pt x="3570100" y="61406"/>
                  <a:pt x="3584590" y="56083"/>
                  <a:pt x="3599220" y="51206"/>
                </a:cubicBezTo>
                <a:cubicBezTo>
                  <a:pt x="3672967" y="26623"/>
                  <a:pt x="3558581" y="64130"/>
                  <a:pt x="3650427" y="36576"/>
                </a:cubicBezTo>
                <a:cubicBezTo>
                  <a:pt x="3672584" y="29929"/>
                  <a:pt x="3694318" y="21945"/>
                  <a:pt x="3716263" y="14630"/>
                </a:cubicBezTo>
                <a:lnTo>
                  <a:pt x="3738209" y="7315"/>
                </a:lnTo>
                <a:lnTo>
                  <a:pt x="3760155" y="0"/>
                </a:lnTo>
                <a:cubicBezTo>
                  <a:pt x="3796731" y="2438"/>
                  <a:pt x="3833450" y="3267"/>
                  <a:pt x="3869883" y="7315"/>
                </a:cubicBezTo>
                <a:cubicBezTo>
                  <a:pt x="3984190" y="20016"/>
                  <a:pt x="3776354" y="9883"/>
                  <a:pt x="3921089" y="21945"/>
                </a:cubicBezTo>
                <a:cubicBezTo>
                  <a:pt x="3969749" y="26000"/>
                  <a:pt x="4018625" y="26822"/>
                  <a:pt x="4067393" y="29261"/>
                </a:cubicBezTo>
                <a:cubicBezTo>
                  <a:pt x="4118985" y="46458"/>
                  <a:pt x="4074836" y="33663"/>
                  <a:pt x="4177121" y="43891"/>
                </a:cubicBezTo>
                <a:cubicBezTo>
                  <a:pt x="4196683" y="45847"/>
                  <a:pt x="4216136" y="48768"/>
                  <a:pt x="4235643" y="51206"/>
                </a:cubicBezTo>
                <a:lnTo>
                  <a:pt x="4301479" y="73152"/>
                </a:lnTo>
                <a:cubicBezTo>
                  <a:pt x="4308794" y="75590"/>
                  <a:pt x="4315944" y="78597"/>
                  <a:pt x="4323425" y="80467"/>
                </a:cubicBezTo>
                <a:cubicBezTo>
                  <a:pt x="4342932" y="85344"/>
                  <a:pt x="4361939" y="93096"/>
                  <a:pt x="4381947" y="95097"/>
                </a:cubicBezTo>
                <a:lnTo>
                  <a:pt x="4455099" y="102413"/>
                </a:lnTo>
                <a:cubicBezTo>
                  <a:pt x="4469729" y="107290"/>
                  <a:pt x="4486158" y="108489"/>
                  <a:pt x="4498990" y="117043"/>
                </a:cubicBezTo>
                <a:cubicBezTo>
                  <a:pt x="4514793" y="127578"/>
                  <a:pt x="4523609" y="136236"/>
                  <a:pt x="4542881" y="138989"/>
                </a:cubicBezTo>
                <a:cubicBezTo>
                  <a:pt x="4569543" y="142798"/>
                  <a:pt x="4596526" y="143866"/>
                  <a:pt x="4623348" y="146304"/>
                </a:cubicBezTo>
                <a:cubicBezTo>
                  <a:pt x="4630663" y="148742"/>
                  <a:pt x="4638397" y="150171"/>
                  <a:pt x="4645294" y="153619"/>
                </a:cubicBezTo>
                <a:cubicBezTo>
                  <a:pt x="4653157" y="157551"/>
                  <a:pt x="4659205" y="164678"/>
                  <a:pt x="4667239" y="168249"/>
                </a:cubicBezTo>
                <a:cubicBezTo>
                  <a:pt x="4681332" y="174513"/>
                  <a:pt x="4711131" y="182880"/>
                  <a:pt x="4711131" y="182880"/>
                </a:cubicBezTo>
                <a:cubicBezTo>
                  <a:pt x="4718446" y="187757"/>
                  <a:pt x="4725213" y="193578"/>
                  <a:pt x="4733076" y="197510"/>
                </a:cubicBezTo>
                <a:cubicBezTo>
                  <a:pt x="4764232" y="213088"/>
                  <a:pt x="4747615" y="194297"/>
                  <a:pt x="4776967" y="219456"/>
                </a:cubicBezTo>
                <a:cubicBezTo>
                  <a:pt x="4821146" y="257324"/>
                  <a:pt x="4787851" y="242592"/>
                  <a:pt x="4828174" y="256032"/>
                </a:cubicBezTo>
                <a:cubicBezTo>
                  <a:pt x="4895716" y="301060"/>
                  <a:pt x="4812633" y="243599"/>
                  <a:pt x="4864750" y="285293"/>
                </a:cubicBezTo>
                <a:cubicBezTo>
                  <a:pt x="4910897" y="322211"/>
                  <a:pt x="4865994" y="279223"/>
                  <a:pt x="4901326" y="314553"/>
                </a:cubicBezTo>
                <a:cubicBezTo>
                  <a:pt x="4903764" y="321868"/>
                  <a:pt x="4903188" y="331046"/>
                  <a:pt x="4908641" y="336499"/>
                </a:cubicBezTo>
                <a:cubicBezTo>
                  <a:pt x="4914094" y="341952"/>
                  <a:pt x="4923975" y="339847"/>
                  <a:pt x="4930587" y="343814"/>
                </a:cubicBezTo>
                <a:cubicBezTo>
                  <a:pt x="4936501" y="347362"/>
                  <a:pt x="4939831" y="354137"/>
                  <a:pt x="4945217" y="358445"/>
                </a:cubicBezTo>
                <a:cubicBezTo>
                  <a:pt x="4952082" y="363937"/>
                  <a:pt x="4959848" y="368198"/>
                  <a:pt x="4967163" y="373075"/>
                </a:cubicBezTo>
                <a:cubicBezTo>
                  <a:pt x="4969601" y="380390"/>
                  <a:pt x="4969026" y="389568"/>
                  <a:pt x="4974478" y="395021"/>
                </a:cubicBezTo>
                <a:cubicBezTo>
                  <a:pt x="4979930" y="400473"/>
                  <a:pt x="4989811" y="398369"/>
                  <a:pt x="4996423" y="402336"/>
                </a:cubicBezTo>
                <a:cubicBezTo>
                  <a:pt x="5046630" y="432459"/>
                  <a:pt x="4970833" y="403559"/>
                  <a:pt x="5032999" y="424281"/>
                </a:cubicBezTo>
                <a:cubicBezTo>
                  <a:pt x="5037876" y="429158"/>
                  <a:pt x="5041716" y="435363"/>
                  <a:pt x="5047630" y="438912"/>
                </a:cubicBezTo>
                <a:cubicBezTo>
                  <a:pt x="5095114" y="467403"/>
                  <a:pt x="5047131" y="423784"/>
                  <a:pt x="5084206" y="460857"/>
                </a:cubicBezTo>
                <a:cubicBezTo>
                  <a:pt x="5101017" y="511292"/>
                  <a:pt x="5087931" y="493844"/>
                  <a:pt x="5113467" y="519379"/>
                </a:cubicBezTo>
                <a:lnTo>
                  <a:pt x="5135412" y="585216"/>
                </a:lnTo>
                <a:cubicBezTo>
                  <a:pt x="5137850" y="592531"/>
                  <a:pt x="5135412" y="604722"/>
                  <a:pt x="5142727" y="607161"/>
                </a:cubicBezTo>
                <a:lnTo>
                  <a:pt x="5164673" y="614477"/>
                </a:lnTo>
                <a:cubicBezTo>
                  <a:pt x="5184180" y="672998"/>
                  <a:pt x="5154919" y="604722"/>
                  <a:pt x="5193934" y="643737"/>
                </a:cubicBezTo>
                <a:cubicBezTo>
                  <a:pt x="5199387" y="649190"/>
                  <a:pt x="5197801" y="658786"/>
                  <a:pt x="5201249" y="665683"/>
                </a:cubicBezTo>
                <a:cubicBezTo>
                  <a:pt x="5205181" y="673547"/>
                  <a:pt x="5211947" y="679765"/>
                  <a:pt x="5215879" y="687629"/>
                </a:cubicBezTo>
                <a:cubicBezTo>
                  <a:pt x="5219327" y="694526"/>
                  <a:pt x="5219228" y="702962"/>
                  <a:pt x="5223195" y="709574"/>
                </a:cubicBezTo>
                <a:cubicBezTo>
                  <a:pt x="5230146" y="721159"/>
                  <a:pt x="5249800" y="732188"/>
                  <a:pt x="5259771" y="738835"/>
                </a:cubicBezTo>
                <a:lnTo>
                  <a:pt x="5274401" y="782726"/>
                </a:lnTo>
                <a:cubicBezTo>
                  <a:pt x="5276839" y="790041"/>
                  <a:pt x="5280204" y="797111"/>
                  <a:pt x="5281716" y="804672"/>
                </a:cubicBezTo>
                <a:cubicBezTo>
                  <a:pt x="5284154" y="816864"/>
                  <a:pt x="5286987" y="828984"/>
                  <a:pt x="5289031" y="841248"/>
                </a:cubicBezTo>
                <a:cubicBezTo>
                  <a:pt x="5292400" y="861462"/>
                  <a:pt x="5293148" y="893371"/>
                  <a:pt x="5303662" y="914400"/>
                </a:cubicBezTo>
                <a:cubicBezTo>
                  <a:pt x="5307594" y="922263"/>
                  <a:pt x="5313415" y="929030"/>
                  <a:pt x="5318292" y="936345"/>
                </a:cubicBezTo>
                <a:cubicBezTo>
                  <a:pt x="5320730" y="943660"/>
                  <a:pt x="5321640" y="951679"/>
                  <a:pt x="5325607" y="958291"/>
                </a:cubicBezTo>
                <a:cubicBezTo>
                  <a:pt x="5329155" y="964205"/>
                  <a:pt x="5337521" y="966582"/>
                  <a:pt x="5340238" y="972921"/>
                </a:cubicBezTo>
                <a:cubicBezTo>
                  <a:pt x="5345136" y="984349"/>
                  <a:pt x="5344538" y="997435"/>
                  <a:pt x="5347553" y="1009497"/>
                </a:cubicBezTo>
                <a:cubicBezTo>
                  <a:pt x="5349423" y="1016978"/>
                  <a:pt x="5353195" y="1023916"/>
                  <a:pt x="5354868" y="1031443"/>
                </a:cubicBezTo>
                <a:cubicBezTo>
                  <a:pt x="5358085" y="1045922"/>
                  <a:pt x="5359274" y="1060790"/>
                  <a:pt x="5362183" y="1075334"/>
                </a:cubicBezTo>
                <a:cubicBezTo>
                  <a:pt x="5364155" y="1085193"/>
                  <a:pt x="5367700" y="1094703"/>
                  <a:pt x="5369499" y="1104595"/>
                </a:cubicBezTo>
                <a:cubicBezTo>
                  <a:pt x="5386977" y="1200720"/>
                  <a:pt x="5367535" y="1118685"/>
                  <a:pt x="5384129" y="1185062"/>
                </a:cubicBezTo>
                <a:cubicBezTo>
                  <a:pt x="5384929" y="1193862"/>
                  <a:pt x="5384993" y="1262695"/>
                  <a:pt x="5398759" y="1287475"/>
                </a:cubicBezTo>
                <a:cubicBezTo>
                  <a:pt x="5407298" y="1302846"/>
                  <a:pt x="5428020" y="1331366"/>
                  <a:pt x="5428020" y="1331366"/>
                </a:cubicBezTo>
                <a:cubicBezTo>
                  <a:pt x="5448742" y="1393536"/>
                  <a:pt x="5419841" y="1317735"/>
                  <a:pt x="5449966" y="1367942"/>
                </a:cubicBezTo>
                <a:cubicBezTo>
                  <a:pt x="5453933" y="1374554"/>
                  <a:pt x="5452464" y="1383867"/>
                  <a:pt x="5457281" y="1389888"/>
                </a:cubicBezTo>
                <a:cubicBezTo>
                  <a:pt x="5462773" y="1396753"/>
                  <a:pt x="5472362" y="1399026"/>
                  <a:pt x="5479227" y="1404518"/>
                </a:cubicBezTo>
                <a:cubicBezTo>
                  <a:pt x="5484613" y="1408826"/>
                  <a:pt x="5488980" y="1414272"/>
                  <a:pt x="5493857" y="1419149"/>
                </a:cubicBezTo>
                <a:cubicBezTo>
                  <a:pt x="5509028" y="1479833"/>
                  <a:pt x="5487043" y="1426865"/>
                  <a:pt x="5523118" y="1455725"/>
                </a:cubicBezTo>
                <a:cubicBezTo>
                  <a:pt x="5529983" y="1461217"/>
                  <a:pt x="5532256" y="1470805"/>
                  <a:pt x="5537748" y="1477670"/>
                </a:cubicBezTo>
                <a:cubicBezTo>
                  <a:pt x="5542057" y="1483056"/>
                  <a:pt x="5547502" y="1487424"/>
                  <a:pt x="5552379" y="1492301"/>
                </a:cubicBezTo>
                <a:cubicBezTo>
                  <a:pt x="5554817" y="1499616"/>
                  <a:pt x="5555212" y="1507972"/>
                  <a:pt x="5559694" y="1514246"/>
                </a:cubicBezTo>
                <a:cubicBezTo>
                  <a:pt x="5567712" y="1525470"/>
                  <a:pt x="5588955" y="1543507"/>
                  <a:pt x="5588955" y="1543507"/>
                </a:cubicBezTo>
                <a:cubicBezTo>
                  <a:pt x="5591393" y="1550822"/>
                  <a:pt x="5591453" y="1559432"/>
                  <a:pt x="5596270" y="1565453"/>
                </a:cubicBezTo>
                <a:cubicBezTo>
                  <a:pt x="5601762" y="1572318"/>
                  <a:pt x="5613555" y="1572628"/>
                  <a:pt x="5618215" y="1580083"/>
                </a:cubicBezTo>
                <a:cubicBezTo>
                  <a:pt x="5654149" y="1637577"/>
                  <a:pt x="5608783" y="1615953"/>
                  <a:pt x="5654791" y="1631289"/>
                </a:cubicBezTo>
                <a:cubicBezTo>
                  <a:pt x="5668091" y="1684483"/>
                  <a:pt x="5650374" y="1641503"/>
                  <a:pt x="5684052" y="1675181"/>
                </a:cubicBezTo>
                <a:cubicBezTo>
                  <a:pt x="5717139" y="1708268"/>
                  <a:pt x="5677907" y="1690201"/>
                  <a:pt x="5720628" y="1704441"/>
                </a:cubicBezTo>
                <a:cubicBezTo>
                  <a:pt x="5757698" y="1741511"/>
                  <a:pt x="5709726" y="1697901"/>
                  <a:pt x="5757204" y="1726387"/>
                </a:cubicBezTo>
                <a:cubicBezTo>
                  <a:pt x="5807416" y="1756513"/>
                  <a:pt x="5731608" y="1727606"/>
                  <a:pt x="5793780" y="1748333"/>
                </a:cubicBezTo>
                <a:cubicBezTo>
                  <a:pt x="5829112" y="1783663"/>
                  <a:pt x="5784209" y="1740675"/>
                  <a:pt x="5830356" y="1777593"/>
                </a:cubicBezTo>
                <a:cubicBezTo>
                  <a:pt x="5846903" y="1790830"/>
                  <a:pt x="5852702" y="1804409"/>
                  <a:pt x="5866932" y="1821485"/>
                </a:cubicBezTo>
                <a:cubicBezTo>
                  <a:pt x="5871347" y="1826783"/>
                  <a:pt x="5875824" y="1832289"/>
                  <a:pt x="5881563" y="1836115"/>
                </a:cubicBezTo>
                <a:cubicBezTo>
                  <a:pt x="5890636" y="1842164"/>
                  <a:pt x="5901355" y="1845335"/>
                  <a:pt x="5910823" y="1850745"/>
                </a:cubicBezTo>
                <a:cubicBezTo>
                  <a:pt x="5959511" y="1878567"/>
                  <a:pt x="5900028" y="1854463"/>
                  <a:pt x="5976660" y="1880006"/>
                </a:cubicBezTo>
                <a:lnTo>
                  <a:pt x="5998606" y="1887321"/>
                </a:lnTo>
                <a:cubicBezTo>
                  <a:pt x="6040776" y="1915436"/>
                  <a:pt x="6000099" y="1891097"/>
                  <a:pt x="6042497" y="1909267"/>
                </a:cubicBezTo>
                <a:cubicBezTo>
                  <a:pt x="6105791" y="1936392"/>
                  <a:pt x="6042225" y="1914051"/>
                  <a:pt x="6093703" y="1931213"/>
                </a:cubicBezTo>
                <a:cubicBezTo>
                  <a:pt x="6130778" y="1968286"/>
                  <a:pt x="6082795" y="1924667"/>
                  <a:pt x="6130279" y="1953158"/>
                </a:cubicBezTo>
                <a:cubicBezTo>
                  <a:pt x="6145291" y="1962165"/>
                  <a:pt x="6148522" y="1977142"/>
                  <a:pt x="6159540" y="1989734"/>
                </a:cubicBezTo>
                <a:cubicBezTo>
                  <a:pt x="6189495" y="2023968"/>
                  <a:pt x="6188316" y="2021110"/>
                  <a:pt x="6218062" y="2040941"/>
                </a:cubicBezTo>
                <a:cubicBezTo>
                  <a:pt x="6222939" y="2055571"/>
                  <a:pt x="6219860" y="2076278"/>
                  <a:pt x="6232692" y="2084832"/>
                </a:cubicBezTo>
                <a:cubicBezTo>
                  <a:pt x="6247322" y="2094586"/>
                  <a:pt x="6264149" y="2101660"/>
                  <a:pt x="6276583" y="2114093"/>
                </a:cubicBezTo>
                <a:cubicBezTo>
                  <a:pt x="6281460" y="2118970"/>
                  <a:pt x="6285300" y="2125175"/>
                  <a:pt x="6291214" y="2128723"/>
                </a:cubicBezTo>
                <a:cubicBezTo>
                  <a:pt x="6297826" y="2132690"/>
                  <a:pt x="6305491" y="2135231"/>
                  <a:pt x="6313159" y="2136038"/>
                </a:cubicBezTo>
                <a:cubicBezTo>
                  <a:pt x="6352035" y="2140130"/>
                  <a:pt x="6391188" y="2140915"/>
                  <a:pt x="6430203" y="2143353"/>
                </a:cubicBezTo>
                <a:cubicBezTo>
                  <a:pt x="6435080" y="2150668"/>
                  <a:pt x="6442568" y="2156804"/>
                  <a:pt x="6444833" y="2165299"/>
                </a:cubicBezTo>
                <a:cubicBezTo>
                  <a:pt x="6452476" y="2193962"/>
                  <a:pt x="6450082" y="2224939"/>
                  <a:pt x="6459463" y="2253081"/>
                </a:cubicBezTo>
                <a:lnTo>
                  <a:pt x="6466779" y="2275027"/>
                </a:lnTo>
                <a:cubicBezTo>
                  <a:pt x="6460841" y="2322523"/>
                  <a:pt x="6462888" y="2325217"/>
                  <a:pt x="6452148" y="2362809"/>
                </a:cubicBezTo>
                <a:cubicBezTo>
                  <a:pt x="6450030" y="2370223"/>
                  <a:pt x="6450286" y="2379302"/>
                  <a:pt x="6444833" y="2384755"/>
                </a:cubicBezTo>
                <a:cubicBezTo>
                  <a:pt x="6439380" y="2390208"/>
                  <a:pt x="6430202" y="2389632"/>
                  <a:pt x="6422887" y="2392070"/>
                </a:cubicBezTo>
                <a:cubicBezTo>
                  <a:pt x="6381463" y="2433497"/>
                  <a:pt x="6403032" y="2404613"/>
                  <a:pt x="6415572" y="2523744"/>
                </a:cubicBezTo>
                <a:cubicBezTo>
                  <a:pt x="6416379" y="2531412"/>
                  <a:pt x="6418920" y="2539077"/>
                  <a:pt x="6422887" y="2545689"/>
                </a:cubicBezTo>
                <a:cubicBezTo>
                  <a:pt x="6426436" y="2551603"/>
                  <a:pt x="6433209" y="2554934"/>
                  <a:pt x="6437518" y="2560320"/>
                </a:cubicBezTo>
                <a:cubicBezTo>
                  <a:pt x="6443010" y="2567185"/>
                  <a:pt x="6447271" y="2574950"/>
                  <a:pt x="6452148" y="2582265"/>
                </a:cubicBezTo>
                <a:cubicBezTo>
                  <a:pt x="6454586" y="2594457"/>
                  <a:pt x="6453294" y="2608046"/>
                  <a:pt x="6459463" y="2618841"/>
                </a:cubicBezTo>
                <a:cubicBezTo>
                  <a:pt x="6463825" y="2626475"/>
                  <a:pt x="6475917" y="2626607"/>
                  <a:pt x="6481409" y="2633472"/>
                </a:cubicBezTo>
                <a:cubicBezTo>
                  <a:pt x="6486226" y="2639493"/>
                  <a:pt x="6484757" y="2648805"/>
                  <a:pt x="6488724" y="2655417"/>
                </a:cubicBezTo>
                <a:cubicBezTo>
                  <a:pt x="6492273" y="2661331"/>
                  <a:pt x="6499046" y="2664662"/>
                  <a:pt x="6503355" y="2670048"/>
                </a:cubicBezTo>
                <a:cubicBezTo>
                  <a:pt x="6508847" y="2676913"/>
                  <a:pt x="6512493" y="2685128"/>
                  <a:pt x="6517985" y="2691993"/>
                </a:cubicBezTo>
                <a:cubicBezTo>
                  <a:pt x="6522293" y="2697379"/>
                  <a:pt x="6528307" y="2701238"/>
                  <a:pt x="6532615" y="2706624"/>
                </a:cubicBezTo>
                <a:cubicBezTo>
                  <a:pt x="6538107" y="2713489"/>
                  <a:pt x="6540381" y="2723077"/>
                  <a:pt x="6547246" y="2728569"/>
                </a:cubicBezTo>
                <a:cubicBezTo>
                  <a:pt x="6553267" y="2733386"/>
                  <a:pt x="6561876" y="2733446"/>
                  <a:pt x="6569191" y="2735885"/>
                </a:cubicBezTo>
                <a:cubicBezTo>
                  <a:pt x="6574068" y="2740762"/>
                  <a:pt x="6580274" y="2744601"/>
                  <a:pt x="6583822" y="2750515"/>
                </a:cubicBezTo>
                <a:cubicBezTo>
                  <a:pt x="6587789" y="2757127"/>
                  <a:pt x="6586320" y="2766440"/>
                  <a:pt x="6591137" y="2772461"/>
                </a:cubicBezTo>
                <a:cubicBezTo>
                  <a:pt x="6596629" y="2779326"/>
                  <a:pt x="6605768" y="2782214"/>
                  <a:pt x="6613083" y="2787091"/>
                </a:cubicBezTo>
                <a:cubicBezTo>
                  <a:pt x="6617960" y="2801721"/>
                  <a:pt x="6616808" y="2820077"/>
                  <a:pt x="6627713" y="2830982"/>
                </a:cubicBezTo>
                <a:cubicBezTo>
                  <a:pt x="6642218" y="2845487"/>
                  <a:pt x="6662690" y="2862133"/>
                  <a:pt x="6671604" y="2882189"/>
                </a:cubicBezTo>
                <a:cubicBezTo>
                  <a:pt x="6677867" y="2896282"/>
                  <a:pt x="6681358" y="2911450"/>
                  <a:pt x="6686235" y="2926080"/>
                </a:cubicBezTo>
                <a:lnTo>
                  <a:pt x="6693550" y="2948025"/>
                </a:lnTo>
                <a:cubicBezTo>
                  <a:pt x="6689475" y="3017299"/>
                  <a:pt x="6693191" y="3051876"/>
                  <a:pt x="6678919" y="3108960"/>
                </a:cubicBezTo>
                <a:cubicBezTo>
                  <a:pt x="6677049" y="3116440"/>
                  <a:pt x="6674042" y="3123590"/>
                  <a:pt x="6671604" y="3130905"/>
                </a:cubicBezTo>
                <a:cubicBezTo>
                  <a:pt x="6669166" y="3147974"/>
                  <a:pt x="6666568" y="3165021"/>
                  <a:pt x="6664289" y="3182112"/>
                </a:cubicBezTo>
                <a:cubicBezTo>
                  <a:pt x="6661691" y="3201598"/>
                  <a:pt x="6661093" y="3221411"/>
                  <a:pt x="6656974" y="3240633"/>
                </a:cubicBezTo>
                <a:cubicBezTo>
                  <a:pt x="6653743" y="3255713"/>
                  <a:pt x="6650898" y="3271693"/>
                  <a:pt x="6642343" y="3284525"/>
                </a:cubicBezTo>
                <a:lnTo>
                  <a:pt x="6627713" y="3306470"/>
                </a:lnTo>
                <a:cubicBezTo>
                  <a:pt x="6625275" y="3335731"/>
                  <a:pt x="6623829" y="3365092"/>
                  <a:pt x="6620398" y="3394253"/>
                </a:cubicBezTo>
                <a:cubicBezTo>
                  <a:pt x="6616638" y="3426215"/>
                  <a:pt x="6608854" y="3443514"/>
                  <a:pt x="6598452" y="3474720"/>
                </a:cubicBezTo>
                <a:lnTo>
                  <a:pt x="6591137" y="3496665"/>
                </a:lnTo>
                <a:lnTo>
                  <a:pt x="6569191" y="3562502"/>
                </a:lnTo>
                <a:lnTo>
                  <a:pt x="6561876" y="3584448"/>
                </a:lnTo>
                <a:cubicBezTo>
                  <a:pt x="6558527" y="3644730"/>
                  <a:pt x="6560172" y="3701846"/>
                  <a:pt x="6547246" y="3760013"/>
                </a:cubicBezTo>
                <a:cubicBezTo>
                  <a:pt x="6545573" y="3767540"/>
                  <a:pt x="6542369" y="3774643"/>
                  <a:pt x="6539931" y="3781958"/>
                </a:cubicBezTo>
                <a:cubicBezTo>
                  <a:pt x="6535053" y="3825852"/>
                  <a:pt x="6525299" y="3869738"/>
                  <a:pt x="6539931" y="3913632"/>
                </a:cubicBezTo>
                <a:cubicBezTo>
                  <a:pt x="6543202" y="3923446"/>
                  <a:pt x="6554561" y="3928262"/>
                  <a:pt x="6561876" y="3935577"/>
                </a:cubicBezTo>
                <a:cubicBezTo>
                  <a:pt x="6571504" y="3964463"/>
                  <a:pt x="6569191" y="3949812"/>
                  <a:pt x="6569191" y="3979469"/>
                </a:cubicBezTo>
              </a:path>
            </a:pathLst>
          </a:custGeom>
          <a:noFill/>
          <a:ln w="63500" cmpd="sng">
            <a:solidFill>
              <a:srgbClr val="FFFF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1482" y="2057400"/>
            <a:ext cx="2106316" cy="49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cdn.mhpbooks.com/uploads/2012/12/salopekface_1-450x295.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998" y="609600"/>
            <a:ext cx="2324745" cy="1524000"/>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310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25712" cy="7051687"/>
          </a:xfrm>
          <a:prstGeom prst="rect">
            <a:avLst/>
          </a:prstGeom>
        </p:spPr>
      </p:pic>
      <p:sp>
        <p:nvSpPr>
          <p:cNvPr id="4" name="Slide Number Placeholder 3"/>
          <p:cNvSpPr>
            <a:spLocks noGrp="1"/>
          </p:cNvSpPr>
          <p:nvPr>
            <p:ph type="sldNum" sz="quarter" idx="12"/>
          </p:nvPr>
        </p:nvSpPr>
        <p:spPr/>
        <p:txBody>
          <a:bodyPr/>
          <a:lstStyle/>
          <a:p>
            <a:pPr>
              <a:defRPr/>
            </a:pPr>
            <a:fld id="{FE6B3890-1543-4475-AAC0-5039937DF483}" type="slidenum">
              <a:rPr lang="en-US" smtClean="0"/>
              <a:pPr>
                <a:defRPr/>
              </a:pPr>
              <a:t>43</a:t>
            </a:fld>
            <a:endParaRPr lang="en-US"/>
          </a:p>
        </p:txBody>
      </p:sp>
    </p:spTree>
    <p:extLst>
      <p:ext uri="{BB962C8B-B14F-4D97-AF65-F5344CB8AC3E}">
        <p14:creationId xmlns:p14="http://schemas.microsoft.com/office/powerpoint/2010/main" val="2720755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00"/>
            <a:ext cx="9143999" cy="6329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4723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45</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smtClean="0">
                <a:ln>
                  <a:noFill/>
                </a:ln>
                <a:solidFill>
                  <a:schemeClr val="tx2"/>
                </a:solidFill>
                <a:uLnTx/>
                <a:uFillTx/>
                <a:latin typeface="Arial" charset="0"/>
                <a:ea typeface="+mn-ea"/>
                <a:cs typeface="+mn-cs"/>
              </a:rPr>
              <a:t>Ser</a:t>
            </a:r>
            <a:r>
              <a:rPr lang="en-US" sz="2400" b="1" dirty="0" smtClean="0">
                <a:solidFill>
                  <a:schemeClr val="tx2"/>
                </a:solidFill>
                <a:latin typeface="Arial" charset="0"/>
              </a:rPr>
              <a:t>vice Projects</a:t>
            </a:r>
            <a:r>
              <a:rPr kumimoji="0" lang="en-US" sz="2400" b="1" i="0" u="none" strike="noStrike" kern="1200" cap="none" spc="0" normalizeH="0" baseline="0" noProof="0" dirty="0" smtClean="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latin typeface="+mn-lt"/>
                <a:ea typeface="+mj-ea"/>
                <a:cs typeface="+mj-cs"/>
              </a:rPr>
              <a:t>Geocoding</a:t>
            </a:r>
            <a:endParaRPr lang="en-US" sz="32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smtClean="0">
                <a:ea typeface="+mj-ea"/>
                <a:cs typeface="+mj-cs"/>
              </a:rPr>
              <a:t>GIS Analysis</a:t>
            </a:r>
          </a:p>
          <a:p>
            <a:pPr algn="ctr" eaLnBrk="0" fontAlgn="base" hangingPunct="0">
              <a:spcBef>
                <a:spcPct val="0"/>
              </a:spcBef>
              <a:spcAft>
                <a:spcPct val="0"/>
              </a:spcAft>
              <a:defRPr/>
            </a:pPr>
            <a:endParaRPr lang="en-US" sz="3200" b="1" dirty="0">
              <a:ea typeface="+mj-ea"/>
              <a:cs typeface="+mj-cs"/>
            </a:endParaRPr>
          </a:p>
          <a:p>
            <a:pPr algn="ctr" eaLnBrk="0" fontAlgn="base" hangingPunct="0">
              <a:spcBef>
                <a:spcPct val="0"/>
              </a:spcBef>
              <a:spcAft>
                <a:spcPct val="0"/>
              </a:spcAft>
              <a:defRPr/>
            </a:pPr>
            <a:r>
              <a:rPr lang="en-US" sz="3200" b="1" dirty="0" smtClean="0">
                <a:ea typeface="+mj-ea"/>
                <a:cs typeface="+mj-cs"/>
              </a:rPr>
              <a:t>Maps and Visualization</a:t>
            </a:r>
          </a:p>
          <a:p>
            <a:pPr algn="ctr" eaLnBrk="0" fontAlgn="base" hangingPunct="0">
              <a:spcBef>
                <a:spcPct val="0"/>
              </a:spcBef>
              <a:spcAft>
                <a:spcPct val="0"/>
              </a:spcAft>
              <a:defRPr/>
            </a:pPr>
            <a:endParaRPr lang="en-US" sz="3200" b="1" dirty="0" smtClean="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smtClean="0">
                <a:latin typeface="+mn-lt"/>
                <a:ea typeface="+mj-ea"/>
                <a:cs typeface="+mj-cs"/>
              </a:rPr>
              <a:t>Web Maps</a:t>
            </a:r>
            <a:endParaRPr lang="en-US" sz="2400" b="1" dirty="0">
              <a:latin typeface="+mn-lt"/>
              <a:ea typeface="+mj-ea"/>
              <a:cs typeface="+mj-cs"/>
            </a:endParaRPr>
          </a:p>
        </p:txBody>
      </p:sp>
    </p:spTree>
    <p:extLst>
      <p:ext uri="{BB962C8B-B14F-4D97-AF65-F5344CB8AC3E}">
        <p14:creationId xmlns:p14="http://schemas.microsoft.com/office/powerpoint/2010/main" val="2543010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Shape 1"/>
          <p:cNvSpPr txBox="1"/>
          <p:nvPr/>
        </p:nvSpPr>
        <p:spPr>
          <a:xfrm>
            <a:off x="0" y="0"/>
            <a:ext cx="9144000" cy="1142640"/>
          </a:xfrm>
          <a:prstGeom prst="rect">
            <a:avLst/>
          </a:prstGeom>
        </p:spPr>
        <p:txBody>
          <a:bodyPr anchor="ctr"/>
          <a:lstStyle/>
          <a:p>
            <a:pPr algn="ctr">
              <a:lnSpc>
                <a:spcPct val="100000"/>
              </a:lnSpc>
            </a:pPr>
            <a:r>
              <a:rPr lang="en-US" sz="4400" dirty="0">
                <a:solidFill>
                  <a:srgbClr val="000000"/>
                </a:solidFill>
                <a:latin typeface="Calibri"/>
              </a:rPr>
              <a:t>What is Web Mapping?</a:t>
            </a:r>
            <a:endParaRPr dirty="0"/>
          </a:p>
        </p:txBody>
      </p:sp>
      <p:sp>
        <p:nvSpPr>
          <p:cNvPr id="166" name="TextShape 2"/>
          <p:cNvSpPr txBox="1"/>
          <p:nvPr/>
        </p:nvSpPr>
        <p:spPr>
          <a:xfrm>
            <a:off x="457200" y="1295400"/>
            <a:ext cx="8229240" cy="483036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GIS + World Wide </a:t>
            </a:r>
            <a:r>
              <a:rPr lang="en-US" sz="3200" dirty="0" smtClean="0">
                <a:solidFill>
                  <a:srgbClr val="000000"/>
                </a:solidFill>
                <a:latin typeface="Calibri"/>
              </a:rPr>
              <a:t>Web</a:t>
            </a:r>
          </a:p>
          <a:p>
            <a:pPr marL="457200" indent="-457200">
              <a:lnSpc>
                <a:spcPct val="100000"/>
              </a:lnSpc>
              <a:buFont typeface="Arial" panose="020B0604020202020204" pitchFamily="34" charset="0"/>
              <a:buChar char="•"/>
            </a:pPr>
            <a:r>
              <a:rPr lang="en-US" sz="3200" dirty="0" smtClean="0">
                <a:solidFill>
                  <a:srgbClr val="000000"/>
                </a:solidFill>
                <a:latin typeface="Calibri"/>
              </a:rPr>
              <a:t>Major types of web maps:</a:t>
            </a:r>
            <a:endParaRPr dirty="0" smtClean="0"/>
          </a:p>
          <a:p>
            <a:pPr marL="971550" lvl="1" indent="-514350">
              <a:buSzPct val="75000"/>
              <a:buFont typeface="Wingdings" panose="05000000000000000000" pitchFamily="2" charset="2"/>
              <a:buChar char="ü"/>
            </a:pPr>
            <a:r>
              <a:rPr lang="en-US" sz="3200" dirty="0" smtClean="0">
                <a:solidFill>
                  <a:srgbClr val="000000"/>
                </a:solidFill>
              </a:rPr>
              <a:t>Visual</a:t>
            </a:r>
          </a:p>
          <a:p>
            <a:pPr marL="971550" lvl="1" indent="-514350">
              <a:buSzPct val="75000"/>
              <a:buFont typeface="Wingdings" panose="05000000000000000000" pitchFamily="2" charset="2"/>
              <a:buChar char="ü"/>
            </a:pPr>
            <a:r>
              <a:rPr lang="en-US" sz="3200" dirty="0" smtClean="0">
                <a:solidFill>
                  <a:srgbClr val="000000"/>
                </a:solidFill>
              </a:rPr>
              <a:t>Analytic</a:t>
            </a:r>
            <a:endParaRPr dirty="0" smtClean="0"/>
          </a:p>
          <a:p>
            <a:pPr marL="971550" lvl="1" indent="-514350">
              <a:buSzPct val="75000"/>
              <a:buFont typeface="Wingdings" panose="05000000000000000000" pitchFamily="2" charset="2"/>
              <a:buChar char="ü"/>
            </a:pPr>
            <a:r>
              <a:rPr lang="en-US" sz="3200" dirty="0" smtClean="0">
                <a:solidFill>
                  <a:srgbClr val="000000"/>
                </a:solidFill>
                <a:latin typeface="Calibri"/>
              </a:rPr>
              <a:t>Animated</a:t>
            </a:r>
            <a:endParaRPr dirty="0"/>
          </a:p>
          <a:p>
            <a:pPr marL="971550" lvl="1" indent="-514350">
              <a:buSzPct val="75000"/>
              <a:buFont typeface="Wingdings" panose="05000000000000000000" pitchFamily="2" charset="2"/>
              <a:buChar char="ü"/>
            </a:pPr>
            <a:r>
              <a:rPr lang="en-US" sz="3200" dirty="0" smtClean="0">
                <a:solidFill>
                  <a:srgbClr val="000000"/>
                </a:solidFill>
                <a:latin typeface="Calibri"/>
              </a:rPr>
              <a:t>Collaborative (OSM)</a:t>
            </a:r>
            <a:endParaRPr dirty="0"/>
          </a:p>
          <a:p>
            <a:pPr marL="971550" lvl="1" indent="-514350">
              <a:buSzPct val="75000"/>
              <a:buFont typeface="Wingdings" panose="05000000000000000000" pitchFamily="2" charset="2"/>
              <a:buChar char="ü"/>
            </a:pPr>
            <a:r>
              <a:rPr lang="en-US" sz="3200" dirty="0" err="1" smtClean="0">
                <a:solidFill>
                  <a:srgbClr val="000000"/>
                </a:solidFill>
                <a:latin typeface="Calibri"/>
              </a:rPr>
              <a:t>Realtime</a:t>
            </a:r>
            <a:r>
              <a:rPr lang="en-US" sz="3200" dirty="0" smtClean="0">
                <a:solidFill>
                  <a:srgbClr val="000000"/>
                </a:solidFill>
                <a:latin typeface="Calibri"/>
              </a:rPr>
              <a:t> (Traffic, Earthquake, Weather) </a:t>
            </a:r>
            <a:endParaRPr dirty="0"/>
          </a:p>
          <a:p>
            <a:pPr>
              <a:lnSpc>
                <a:spcPct val="100000"/>
              </a:lnSpc>
              <a:buFont typeface="Arial"/>
              <a:buChar char="•"/>
            </a:pPr>
            <a:endParaRPr dirty="0"/>
          </a:p>
        </p:txBody>
      </p:sp>
    </p:spTree>
    <p:extLst>
      <p:ext uri="{BB962C8B-B14F-4D97-AF65-F5344CB8AC3E}">
        <p14:creationId xmlns:p14="http://schemas.microsoft.com/office/powerpoint/2010/main" val="2508469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0" y="0"/>
            <a:ext cx="9144000" cy="1142640"/>
          </a:xfrm>
          <a:prstGeom prst="rect">
            <a:avLst/>
          </a:prstGeom>
        </p:spPr>
        <p:txBody>
          <a:bodyPr anchor="ctr"/>
          <a:lstStyle/>
          <a:p>
            <a:pPr algn="ctr"/>
            <a:r>
              <a:rPr lang="en-US" sz="4400" dirty="0">
                <a:solidFill>
                  <a:srgbClr val="000000"/>
                </a:solidFill>
                <a:latin typeface="Calibri"/>
              </a:rPr>
              <a:t>Web mapping evolution:</a:t>
            </a:r>
            <a:endParaRPr dirty="0"/>
          </a:p>
        </p:txBody>
      </p:sp>
      <p:sp>
        <p:nvSpPr>
          <p:cNvPr id="168" name="TextShape 2"/>
          <p:cNvSpPr txBox="1"/>
          <p:nvPr/>
        </p:nvSpPr>
        <p:spPr>
          <a:xfrm>
            <a:off x="0" y="1326600"/>
            <a:ext cx="9144000" cy="5439960"/>
          </a:xfrm>
          <a:prstGeom prst="rect">
            <a:avLst/>
          </a:prstGeom>
        </p:spPr>
        <p:txBody>
          <a:bodyPr/>
          <a:lstStyle/>
          <a:p>
            <a:pPr>
              <a:lnSpc>
                <a:spcPct val="100000"/>
              </a:lnSpc>
              <a:buSzPct val="45000"/>
            </a:pPr>
            <a:endParaRPr dirty="0"/>
          </a:p>
          <a:p>
            <a:pPr marL="457200" indent="-457200">
              <a:lnSpc>
                <a:spcPct val="100000"/>
              </a:lnSpc>
              <a:buFont typeface="Wingdings" panose="05000000000000000000" pitchFamily="2" charset="2"/>
              <a:buChar char="§"/>
            </a:pPr>
            <a:endParaRPr dirty="0"/>
          </a:p>
        </p:txBody>
      </p:sp>
      <p:grpSp>
        <p:nvGrpSpPr>
          <p:cNvPr id="10" name="Group 9"/>
          <p:cNvGrpSpPr/>
          <p:nvPr/>
        </p:nvGrpSpPr>
        <p:grpSpPr>
          <a:xfrm>
            <a:off x="906236" y="2985181"/>
            <a:ext cx="2675164" cy="762000"/>
            <a:chOff x="1202872" y="4724400"/>
            <a:chExt cx="2675164" cy="762000"/>
          </a:xfrm>
          <a:effectLst/>
        </p:grpSpPr>
        <p:cxnSp>
          <p:nvCxnSpPr>
            <p:cNvPr id="5" name="Straight Connector 4"/>
            <p:cNvCxnSpPr/>
            <p:nvPr/>
          </p:nvCxnSpPr>
          <p:spPr>
            <a:xfrm>
              <a:off x="1202872" y="4724400"/>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78036" y="4724400"/>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09600" y="3821668"/>
            <a:ext cx="697627" cy="369332"/>
          </a:xfrm>
          <a:prstGeom prst="rect">
            <a:avLst/>
          </a:prstGeom>
          <a:noFill/>
        </p:spPr>
        <p:txBody>
          <a:bodyPr wrap="none" rtlCol="0">
            <a:spAutoFit/>
          </a:bodyPr>
          <a:lstStyle/>
          <a:p>
            <a:r>
              <a:rPr lang="en-US" b="1" i="1" dirty="0" smtClean="0">
                <a:solidFill>
                  <a:schemeClr val="bg1">
                    <a:lumMod val="50000"/>
                  </a:schemeClr>
                </a:solidFill>
              </a:rPr>
              <a:t>1990</a:t>
            </a:r>
            <a:endParaRPr lang="en-US" b="1" i="1" dirty="0">
              <a:solidFill>
                <a:schemeClr val="bg1">
                  <a:lumMod val="50000"/>
                </a:schemeClr>
              </a:solidFill>
            </a:endParaRPr>
          </a:p>
        </p:txBody>
      </p:sp>
      <p:sp>
        <p:nvSpPr>
          <p:cNvPr id="11" name="TextBox 10"/>
          <p:cNvSpPr txBox="1"/>
          <p:nvPr/>
        </p:nvSpPr>
        <p:spPr>
          <a:xfrm>
            <a:off x="3156387" y="3821668"/>
            <a:ext cx="697627" cy="369332"/>
          </a:xfrm>
          <a:prstGeom prst="rect">
            <a:avLst/>
          </a:prstGeom>
          <a:noFill/>
        </p:spPr>
        <p:txBody>
          <a:bodyPr wrap="none" rtlCol="0">
            <a:spAutoFit/>
          </a:bodyPr>
          <a:lstStyle/>
          <a:p>
            <a:r>
              <a:rPr lang="en-US" b="1" i="1" dirty="0" smtClean="0">
                <a:solidFill>
                  <a:schemeClr val="bg1">
                    <a:lumMod val="50000"/>
                  </a:schemeClr>
                </a:solidFill>
              </a:rPr>
              <a:t>2000</a:t>
            </a:r>
            <a:endParaRPr lang="en-US" b="1" i="1" dirty="0">
              <a:solidFill>
                <a:schemeClr val="bg1">
                  <a:lumMod val="50000"/>
                </a:schemeClr>
              </a:solidFill>
            </a:endParaRPr>
          </a:p>
        </p:txBody>
      </p:sp>
      <p:grpSp>
        <p:nvGrpSpPr>
          <p:cNvPr id="16" name="Group 15"/>
          <p:cNvGrpSpPr/>
          <p:nvPr/>
        </p:nvGrpSpPr>
        <p:grpSpPr>
          <a:xfrm>
            <a:off x="1028700" y="2353270"/>
            <a:ext cx="4914900" cy="923330"/>
            <a:chOff x="1295400" y="4092489"/>
            <a:chExt cx="4914900" cy="923330"/>
          </a:xfrm>
        </p:grpSpPr>
        <p:sp>
          <p:nvSpPr>
            <p:cNvPr id="7" name="TextBox 6"/>
            <p:cNvSpPr txBox="1"/>
            <p:nvPr/>
          </p:nvSpPr>
          <p:spPr>
            <a:xfrm>
              <a:off x="1295400" y="4092489"/>
              <a:ext cx="2121773" cy="923330"/>
            </a:xfrm>
            <a:prstGeom prst="rect">
              <a:avLst/>
            </a:prstGeom>
            <a:noFill/>
          </p:spPr>
          <p:txBody>
            <a:bodyPr wrap="square" rtlCol="0">
              <a:spAutoFit/>
            </a:bodyPr>
            <a:lstStyle/>
            <a:p>
              <a:r>
                <a:rPr lang="en-US" dirty="0" smtClean="0">
                  <a:solidFill>
                    <a:srgbClr val="000000"/>
                  </a:solidFill>
                  <a:latin typeface="Calibri"/>
                </a:rPr>
                <a:t>Map Servers </a:t>
              </a:r>
              <a:r>
                <a:rPr lang="en-US" dirty="0">
                  <a:solidFill>
                    <a:srgbClr val="000000"/>
                  </a:solidFill>
                  <a:latin typeface="Calibri"/>
                </a:rPr>
                <a:t>(</a:t>
              </a:r>
              <a:r>
                <a:rPr lang="en-US" dirty="0" err="1">
                  <a:solidFill>
                    <a:srgbClr val="000000"/>
                  </a:solidFill>
                  <a:latin typeface="Calibri"/>
                </a:rPr>
                <a:t>MapServer</a:t>
              </a:r>
              <a:r>
                <a:rPr lang="en-US" dirty="0">
                  <a:solidFill>
                    <a:srgbClr val="000000"/>
                  </a:solidFill>
                  <a:latin typeface="Calibri"/>
                </a:rPr>
                <a:t>, </a:t>
              </a:r>
              <a:r>
                <a:rPr lang="en-US" dirty="0" err="1">
                  <a:solidFill>
                    <a:srgbClr val="000000"/>
                  </a:solidFill>
                  <a:latin typeface="Calibri"/>
                </a:rPr>
                <a:t>GeoServer</a:t>
              </a:r>
              <a:r>
                <a:rPr lang="en-US" dirty="0">
                  <a:solidFill>
                    <a:srgbClr val="000000"/>
                  </a:solidFill>
                  <a:latin typeface="Calibri"/>
                </a:rPr>
                <a:t>, Esri IMS)</a:t>
              </a:r>
              <a:endParaRPr lang="en-US" dirty="0"/>
            </a:p>
          </p:txBody>
        </p:sp>
        <p:sp>
          <p:nvSpPr>
            <p:cNvPr id="14" name="TextBox 13"/>
            <p:cNvSpPr txBox="1"/>
            <p:nvPr/>
          </p:nvSpPr>
          <p:spPr>
            <a:xfrm>
              <a:off x="4088527" y="4369488"/>
              <a:ext cx="2121773" cy="646331"/>
            </a:xfrm>
            <a:prstGeom prst="rect">
              <a:avLst/>
            </a:prstGeom>
            <a:noFill/>
          </p:spPr>
          <p:txBody>
            <a:bodyPr wrap="square" rtlCol="0">
              <a:spAutoFit/>
            </a:bodyPr>
            <a:lstStyle/>
            <a:p>
              <a:pPr>
                <a:lnSpc>
                  <a:spcPct val="100000"/>
                </a:lnSpc>
              </a:pPr>
              <a:r>
                <a:rPr lang="en-US" dirty="0">
                  <a:solidFill>
                    <a:srgbClr val="000000"/>
                  </a:solidFill>
                  <a:latin typeface="Calibri"/>
                </a:rPr>
                <a:t>APIs (Google Maps, others)</a:t>
              </a:r>
            </a:p>
          </p:txBody>
        </p:sp>
      </p:grpSp>
      <p:grpSp>
        <p:nvGrpSpPr>
          <p:cNvPr id="13" name="Group 12"/>
          <p:cNvGrpSpPr/>
          <p:nvPr/>
        </p:nvGrpSpPr>
        <p:grpSpPr>
          <a:xfrm>
            <a:off x="2409825" y="3289981"/>
            <a:ext cx="2490788" cy="215219"/>
            <a:chOff x="3276600" y="3276600"/>
            <a:chExt cx="1828800" cy="228600"/>
          </a:xfrm>
          <a:effectLst>
            <a:outerShdw blurRad="76200" dist="863600" dir="8100000" sy="-23000" kx="800400" algn="br" rotWithShape="0">
              <a:srgbClr val="FF0000">
                <a:alpha val="20000"/>
              </a:srgbClr>
            </a:outerShdw>
          </a:effectLst>
        </p:grpSpPr>
        <p:cxnSp>
          <p:nvCxnSpPr>
            <p:cNvPr id="4" name="Straight Connector 3"/>
            <p:cNvCxnSpPr/>
            <p:nvPr/>
          </p:nvCxnSpPr>
          <p:spPr>
            <a:xfrm>
              <a:off x="3276600" y="3276600"/>
              <a:ext cx="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05400" y="3276600"/>
              <a:ext cx="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599697" y="3533001"/>
            <a:ext cx="524503" cy="276999"/>
          </a:xfrm>
          <a:prstGeom prst="rect">
            <a:avLst/>
          </a:prstGeom>
          <a:noFill/>
        </p:spPr>
        <p:txBody>
          <a:bodyPr wrap="none" rtlCol="0">
            <a:spAutoFit/>
          </a:bodyPr>
          <a:lstStyle/>
          <a:p>
            <a:r>
              <a:rPr lang="en-US" sz="1200" b="1" dirty="0" smtClean="0">
                <a:solidFill>
                  <a:schemeClr val="tx1">
                    <a:lumMod val="95000"/>
                    <a:lumOff val="5000"/>
                  </a:schemeClr>
                </a:solidFill>
              </a:rPr>
              <a:t>1997</a:t>
            </a:r>
            <a:endParaRPr lang="en-US" sz="1200" b="1" dirty="0">
              <a:solidFill>
                <a:schemeClr val="tx1">
                  <a:lumMod val="95000"/>
                  <a:lumOff val="5000"/>
                </a:schemeClr>
              </a:solidFill>
            </a:endParaRPr>
          </a:p>
        </p:txBody>
      </p:sp>
      <p:sp>
        <p:nvSpPr>
          <p:cNvPr id="23" name="TextBox 22"/>
          <p:cNvSpPr txBox="1"/>
          <p:nvPr/>
        </p:nvSpPr>
        <p:spPr>
          <a:xfrm>
            <a:off x="4648200" y="3533001"/>
            <a:ext cx="524503" cy="276999"/>
          </a:xfrm>
          <a:prstGeom prst="rect">
            <a:avLst/>
          </a:prstGeom>
          <a:noFill/>
        </p:spPr>
        <p:txBody>
          <a:bodyPr wrap="none" rtlCol="0">
            <a:spAutoFit/>
          </a:bodyPr>
          <a:lstStyle/>
          <a:p>
            <a:r>
              <a:rPr lang="en-US" sz="1200" b="1" dirty="0" smtClean="0">
                <a:solidFill>
                  <a:schemeClr val="tx1">
                    <a:lumMod val="95000"/>
                    <a:lumOff val="5000"/>
                  </a:schemeClr>
                </a:solidFill>
              </a:rPr>
              <a:t>2005</a:t>
            </a:r>
            <a:endParaRPr lang="en-US" sz="1200" b="1" dirty="0">
              <a:solidFill>
                <a:schemeClr val="tx1">
                  <a:lumMod val="95000"/>
                  <a:lumOff val="5000"/>
                </a:schemeClr>
              </a:solidFill>
            </a:endParaRPr>
          </a:p>
        </p:txBody>
      </p:sp>
      <p:cxnSp>
        <p:nvCxnSpPr>
          <p:cNvPr id="27" name="Straight Arrow Connector 26"/>
          <p:cNvCxnSpPr/>
          <p:nvPr/>
        </p:nvCxnSpPr>
        <p:spPr>
          <a:xfrm>
            <a:off x="7620000" y="3384209"/>
            <a:ext cx="914400" cy="0"/>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9600" y="3384209"/>
            <a:ext cx="6934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19800" y="2985181"/>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58000" y="3276600"/>
            <a:ext cx="0" cy="21521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03173" y="3821668"/>
            <a:ext cx="697627" cy="369332"/>
          </a:xfrm>
          <a:prstGeom prst="rect">
            <a:avLst/>
          </a:prstGeom>
          <a:noFill/>
        </p:spPr>
        <p:txBody>
          <a:bodyPr wrap="none" rtlCol="0">
            <a:spAutoFit/>
          </a:bodyPr>
          <a:lstStyle/>
          <a:p>
            <a:r>
              <a:rPr lang="en-US" b="1" i="1" dirty="0" smtClean="0">
                <a:solidFill>
                  <a:schemeClr val="bg1">
                    <a:lumMod val="50000"/>
                  </a:schemeClr>
                </a:solidFill>
              </a:rPr>
              <a:t>2010</a:t>
            </a:r>
            <a:endParaRPr lang="en-US" b="1" i="1" dirty="0">
              <a:solidFill>
                <a:schemeClr val="bg1">
                  <a:lumMod val="50000"/>
                </a:schemeClr>
              </a:solidFill>
            </a:endParaRPr>
          </a:p>
        </p:txBody>
      </p:sp>
      <p:sp>
        <p:nvSpPr>
          <p:cNvPr id="26" name="TextBox 25"/>
          <p:cNvSpPr txBox="1"/>
          <p:nvPr/>
        </p:nvSpPr>
        <p:spPr>
          <a:xfrm>
            <a:off x="6638297" y="3533001"/>
            <a:ext cx="524503" cy="276999"/>
          </a:xfrm>
          <a:prstGeom prst="rect">
            <a:avLst/>
          </a:prstGeom>
          <a:noFill/>
        </p:spPr>
        <p:txBody>
          <a:bodyPr wrap="none" rtlCol="0">
            <a:spAutoFit/>
          </a:bodyPr>
          <a:lstStyle/>
          <a:p>
            <a:r>
              <a:rPr lang="en-US" sz="1200" b="1" dirty="0" smtClean="0">
                <a:solidFill>
                  <a:schemeClr val="tx1">
                    <a:lumMod val="95000"/>
                    <a:lumOff val="5000"/>
                  </a:schemeClr>
                </a:solidFill>
              </a:rPr>
              <a:t>2013</a:t>
            </a:r>
            <a:endParaRPr lang="en-US" sz="1200" b="1" dirty="0">
              <a:solidFill>
                <a:schemeClr val="tx1">
                  <a:lumMod val="95000"/>
                  <a:lumOff val="5000"/>
                </a:schemeClr>
              </a:solidFill>
            </a:endParaRPr>
          </a:p>
        </p:txBody>
      </p:sp>
      <p:sp>
        <p:nvSpPr>
          <p:cNvPr id="29" name="TextBox 28"/>
          <p:cNvSpPr txBox="1"/>
          <p:nvPr/>
        </p:nvSpPr>
        <p:spPr>
          <a:xfrm>
            <a:off x="6107827" y="2590800"/>
            <a:ext cx="2121773" cy="646331"/>
          </a:xfrm>
          <a:prstGeom prst="rect">
            <a:avLst/>
          </a:prstGeom>
          <a:noFill/>
        </p:spPr>
        <p:txBody>
          <a:bodyPr wrap="square" rtlCol="0">
            <a:spAutoFit/>
          </a:bodyPr>
          <a:lstStyle/>
          <a:p>
            <a:r>
              <a:rPr lang="en-US" dirty="0" smtClean="0">
                <a:solidFill>
                  <a:srgbClr val="000000"/>
                </a:solidFill>
                <a:latin typeface="Calibri"/>
              </a:rPr>
              <a:t>Online </a:t>
            </a:r>
            <a:r>
              <a:rPr lang="en-US" dirty="0">
                <a:solidFill>
                  <a:srgbClr val="000000"/>
                </a:solidFill>
                <a:latin typeface="Calibri"/>
              </a:rPr>
              <a:t>M</a:t>
            </a:r>
            <a:r>
              <a:rPr lang="en-US" dirty="0" smtClean="0">
                <a:solidFill>
                  <a:srgbClr val="000000"/>
                </a:solidFill>
                <a:latin typeface="Calibri"/>
              </a:rPr>
              <a:t>apping Frameworks</a:t>
            </a:r>
            <a:endParaRPr lang="en-US" dirty="0">
              <a:solidFill>
                <a:srgbClr val="000000"/>
              </a:solidFill>
              <a:latin typeface="Calibri"/>
            </a:endParaRPr>
          </a:p>
        </p:txBody>
      </p:sp>
    </p:spTree>
    <p:extLst>
      <p:ext uri="{BB962C8B-B14F-4D97-AF65-F5344CB8AC3E}">
        <p14:creationId xmlns:p14="http://schemas.microsoft.com/office/powerpoint/2010/main" val="33255640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Shape 1"/>
          <p:cNvSpPr txBox="1"/>
          <p:nvPr/>
        </p:nvSpPr>
        <p:spPr>
          <a:xfrm>
            <a:off x="0" y="0"/>
            <a:ext cx="9143640" cy="1218960"/>
          </a:xfrm>
          <a:prstGeom prst="rect">
            <a:avLst/>
          </a:prstGeom>
        </p:spPr>
        <p:txBody>
          <a:bodyPr anchor="ctr"/>
          <a:lstStyle/>
          <a:p>
            <a:pPr algn="ctr">
              <a:lnSpc>
                <a:spcPct val="100000"/>
              </a:lnSpc>
            </a:pPr>
            <a:r>
              <a:rPr lang="en-US" sz="4400" dirty="0">
                <a:solidFill>
                  <a:srgbClr val="000000"/>
                </a:solidFill>
                <a:latin typeface="Calibri"/>
              </a:rPr>
              <a:t>Web Mapping </a:t>
            </a:r>
            <a:r>
              <a:rPr lang="en-US" sz="4400" dirty="0" smtClean="0">
                <a:solidFill>
                  <a:srgbClr val="000000"/>
                </a:solidFill>
                <a:latin typeface="Calibri"/>
              </a:rPr>
              <a:t>today…</a:t>
            </a:r>
            <a:endParaRPr dirty="0"/>
          </a:p>
        </p:txBody>
      </p:sp>
      <p:pic>
        <p:nvPicPr>
          <p:cNvPr id="172" name="Picture 5"/>
          <p:cNvPicPr/>
          <p:nvPr/>
        </p:nvPicPr>
        <p:blipFill>
          <a:blip r:embed="rId3"/>
          <a:stretch>
            <a:fillRect/>
          </a:stretch>
        </p:blipFill>
        <p:spPr>
          <a:xfrm>
            <a:off x="2949396" y="2139350"/>
            <a:ext cx="3499920" cy="685440"/>
          </a:xfrm>
          <a:prstGeom prst="rect">
            <a:avLst/>
          </a:prstGeom>
          <a:ln w="9360">
            <a:noFill/>
          </a:ln>
        </p:spPr>
      </p:pic>
      <p:pic>
        <p:nvPicPr>
          <p:cNvPr id="171" name="Content Placeholder 4"/>
          <p:cNvPicPr/>
          <p:nvPr/>
        </p:nvPicPr>
        <p:blipFill>
          <a:blip r:embed="rId4"/>
          <a:stretch>
            <a:fillRect/>
          </a:stretch>
        </p:blipFill>
        <p:spPr>
          <a:xfrm>
            <a:off x="237254" y="1066800"/>
            <a:ext cx="1957082" cy="2400120"/>
          </a:xfrm>
          <a:prstGeom prst="rect">
            <a:avLst/>
          </a:prstGeom>
          <a:ln>
            <a:noFill/>
          </a:ln>
        </p:spPr>
      </p:pic>
      <p:pic>
        <p:nvPicPr>
          <p:cNvPr id="174" name="Picture 7"/>
          <p:cNvPicPr/>
          <p:nvPr/>
        </p:nvPicPr>
        <p:blipFill>
          <a:blip r:embed="rId5">
            <a:extLst>
              <a:ext uri="{28A0092B-C50C-407E-A947-70E740481C1C}">
                <a14:useLocalDpi xmlns:a14="http://schemas.microsoft.com/office/drawing/2010/main" val="0"/>
              </a:ext>
            </a:extLst>
          </a:blip>
          <a:stretch>
            <a:fillRect/>
          </a:stretch>
        </p:blipFill>
        <p:spPr>
          <a:xfrm>
            <a:off x="206662" y="3723417"/>
            <a:ext cx="3204432" cy="685440"/>
          </a:xfrm>
          <a:prstGeom prst="rect">
            <a:avLst/>
          </a:prstGeom>
          <a:ln w="9360">
            <a:noFill/>
          </a:ln>
        </p:spPr>
      </p:pic>
      <p:pic>
        <p:nvPicPr>
          <p:cNvPr id="175" name="Picture 8"/>
          <p:cNvPicPr/>
          <p:nvPr/>
        </p:nvPicPr>
        <p:blipFill>
          <a:blip r:embed="rId6"/>
          <a:stretch>
            <a:fillRect/>
          </a:stretch>
        </p:blipFill>
        <p:spPr>
          <a:xfrm>
            <a:off x="2990660" y="1009430"/>
            <a:ext cx="1515065" cy="914040"/>
          </a:xfrm>
          <a:prstGeom prst="rect">
            <a:avLst/>
          </a:prstGeom>
          <a:ln w="9360">
            <a:noFill/>
          </a:ln>
        </p:spPr>
      </p:pic>
      <p:pic>
        <p:nvPicPr>
          <p:cNvPr id="176" name="Picture 9"/>
          <p:cNvPicPr/>
          <p:nvPr/>
        </p:nvPicPr>
        <p:blipFill>
          <a:blip r:embed="rId7">
            <a:extLst>
              <a:ext uri="{28A0092B-C50C-407E-A947-70E740481C1C}">
                <a14:useLocalDpi xmlns:a14="http://schemas.microsoft.com/office/drawing/2010/main" val="0"/>
              </a:ext>
            </a:extLst>
          </a:blip>
          <a:stretch>
            <a:fillRect/>
          </a:stretch>
        </p:blipFill>
        <p:spPr>
          <a:xfrm>
            <a:off x="3516153" y="2930560"/>
            <a:ext cx="2111333" cy="1072720"/>
          </a:xfrm>
          <a:prstGeom prst="rect">
            <a:avLst/>
          </a:prstGeom>
          <a:ln w="9360">
            <a:noFill/>
          </a:ln>
        </p:spPr>
      </p:pic>
      <p:pic>
        <p:nvPicPr>
          <p:cNvPr id="178" name="Picture 12"/>
          <p:cNvPicPr/>
          <p:nvPr/>
        </p:nvPicPr>
        <p:blipFill>
          <a:blip r:embed="rId8"/>
          <a:stretch>
            <a:fillRect/>
          </a:stretch>
        </p:blipFill>
        <p:spPr>
          <a:xfrm>
            <a:off x="6015250" y="5644070"/>
            <a:ext cx="2935808" cy="676080"/>
          </a:xfrm>
          <a:prstGeom prst="rect">
            <a:avLst/>
          </a:prstGeom>
          <a:ln w="9360">
            <a:noFill/>
          </a:ln>
        </p:spPr>
      </p:pic>
      <p:pic>
        <p:nvPicPr>
          <p:cNvPr id="180" name="Picture 1"/>
          <p:cNvPicPr/>
          <p:nvPr/>
        </p:nvPicPr>
        <p:blipFill>
          <a:blip r:embed="rId9"/>
          <a:stretch>
            <a:fillRect/>
          </a:stretch>
        </p:blipFill>
        <p:spPr>
          <a:xfrm>
            <a:off x="6404359" y="4303200"/>
            <a:ext cx="742332" cy="788030"/>
          </a:xfrm>
          <a:prstGeom prst="rect">
            <a:avLst/>
          </a:prstGeom>
          <a:ln>
            <a:noFill/>
          </a:ln>
        </p:spPr>
      </p:pic>
      <p:sp>
        <p:nvSpPr>
          <p:cNvPr id="181" name="CustomShape 3"/>
          <p:cNvSpPr/>
          <p:nvPr/>
        </p:nvSpPr>
        <p:spPr>
          <a:xfrm>
            <a:off x="7007961" y="4490335"/>
            <a:ext cx="1983638" cy="413760"/>
          </a:xfrm>
          <a:prstGeom prst="rect">
            <a:avLst/>
          </a:prstGeom>
          <a:noFill/>
          <a:ln>
            <a:noFill/>
          </a:ln>
        </p:spPr>
        <p:txBody>
          <a:bodyPr lIns="90000" tIns="45000" rIns="90000" bIns="45000"/>
          <a:lstStyle/>
          <a:p>
            <a:pPr>
              <a:lnSpc>
                <a:spcPct val="100000"/>
              </a:lnSpc>
            </a:pPr>
            <a:r>
              <a:rPr lang="en-US" sz="2400" dirty="0">
                <a:solidFill>
                  <a:srgbClr val="000000"/>
                </a:solidFill>
                <a:latin typeface="Arial Narrow"/>
              </a:rPr>
              <a:t>Fusion Tables</a:t>
            </a:r>
            <a:endParaRPr sz="2400" dirty="0"/>
          </a:p>
        </p:txBody>
      </p:sp>
      <p:pic>
        <p:nvPicPr>
          <p:cNvPr id="182" name="Picture 10"/>
          <p:cNvPicPr/>
          <p:nvPr/>
        </p:nvPicPr>
        <p:blipFill>
          <a:blip r:embed="rId10"/>
          <a:stretch>
            <a:fillRect/>
          </a:stretch>
        </p:blipFill>
        <p:spPr>
          <a:xfrm>
            <a:off x="3792033" y="4115090"/>
            <a:ext cx="1986303" cy="1952280"/>
          </a:xfrm>
          <a:prstGeom prst="rect">
            <a:avLst/>
          </a:prstGeom>
          <a:ln w="9360">
            <a:noFill/>
          </a:ln>
        </p:spPr>
      </p:pic>
      <p:pic>
        <p:nvPicPr>
          <p:cNvPr id="173" name="Picture 6"/>
          <p:cNvPicPr/>
          <p:nvPr/>
        </p:nvPicPr>
        <p:blipFill>
          <a:blip r:embed="rId11"/>
          <a:stretch>
            <a:fillRect/>
          </a:stretch>
        </p:blipFill>
        <p:spPr>
          <a:xfrm>
            <a:off x="5335545" y="1175390"/>
            <a:ext cx="2974646" cy="582120"/>
          </a:xfrm>
          <a:prstGeom prst="rect">
            <a:avLst/>
          </a:prstGeom>
          <a:solidFill>
            <a:schemeClr val="tx1"/>
          </a:solidFill>
          <a:ln>
            <a:noFill/>
          </a:ln>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47603" y="3417116"/>
            <a:ext cx="2221878" cy="676369"/>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38286" y="1923470"/>
            <a:ext cx="1449444" cy="1449444"/>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97298" y="4401318"/>
            <a:ext cx="2133333" cy="990476"/>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7253" y="5290130"/>
            <a:ext cx="1571625" cy="1143000"/>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24450" y="5885673"/>
            <a:ext cx="2581275" cy="760666"/>
          </a:xfrm>
          <a:prstGeom prst="rect">
            <a:avLst/>
          </a:prstGeom>
        </p:spPr>
      </p:pic>
    </p:spTree>
    <p:extLst>
      <p:ext uri="{BB962C8B-B14F-4D97-AF65-F5344CB8AC3E}">
        <p14:creationId xmlns:p14="http://schemas.microsoft.com/office/powerpoint/2010/main" val="20331912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554556"/>
              </p:ext>
            </p:extLst>
          </p:nvPr>
        </p:nvGraphicFramePr>
        <p:xfrm>
          <a:off x="304801" y="457200"/>
          <a:ext cx="8686799" cy="5851617"/>
        </p:xfrm>
        <a:graphic>
          <a:graphicData uri="http://schemas.openxmlformats.org/drawingml/2006/table">
            <a:tbl>
              <a:tblPr firstRow="1" bandRow="1">
                <a:tableStyleId>{5C22544A-7EE6-4342-B048-85BDC9FD1C3A}</a:tableStyleId>
              </a:tblPr>
              <a:tblGrid>
                <a:gridCol w="1371599"/>
                <a:gridCol w="852222"/>
                <a:gridCol w="903429"/>
                <a:gridCol w="1181405"/>
                <a:gridCol w="1253944"/>
                <a:gridCol w="1143000"/>
                <a:gridCol w="533400"/>
                <a:gridCol w="1447800"/>
              </a:tblGrid>
              <a:tr h="568899">
                <a:tc>
                  <a:txBody>
                    <a:bodyPr/>
                    <a:lstStyle/>
                    <a:p>
                      <a:endParaRPr lang="en-US" sz="1600" b="0" dirty="0"/>
                    </a:p>
                  </a:txBody>
                  <a:tcPr/>
                </a:tc>
                <a:tc>
                  <a:txBody>
                    <a:bodyPr/>
                    <a:lstStyle/>
                    <a:p>
                      <a:pPr algn="ctr"/>
                      <a:r>
                        <a:rPr lang="en-US" sz="1200" b="0" dirty="0" smtClean="0"/>
                        <a:t>Analytic</a:t>
                      </a:r>
                      <a:endParaRPr lang="en-US" sz="1200" b="0" dirty="0"/>
                    </a:p>
                  </a:txBody>
                  <a:tcPr/>
                </a:tc>
                <a:tc>
                  <a:txBody>
                    <a:bodyPr/>
                    <a:lstStyle/>
                    <a:p>
                      <a:pPr algn="ctr"/>
                      <a:r>
                        <a:rPr lang="en-US" sz="1200" b="0" dirty="0" smtClean="0"/>
                        <a:t>Visual</a:t>
                      </a:r>
                      <a:endParaRPr lang="en-US" sz="1200" b="0" dirty="0"/>
                    </a:p>
                  </a:txBody>
                  <a:tcPr/>
                </a:tc>
                <a:tc>
                  <a:txBody>
                    <a:bodyPr/>
                    <a:lstStyle/>
                    <a:p>
                      <a:pPr algn="ctr"/>
                      <a:r>
                        <a:rPr lang="en-US" sz="1200" b="0" dirty="0" smtClean="0"/>
                        <a:t>Animated</a:t>
                      </a:r>
                      <a:endParaRPr lang="en-US" sz="1200" b="0" dirty="0"/>
                    </a:p>
                  </a:txBody>
                  <a:tcPr/>
                </a:tc>
                <a:tc>
                  <a:txBody>
                    <a:bodyPr/>
                    <a:lstStyle/>
                    <a:p>
                      <a:pPr algn="ctr"/>
                      <a:r>
                        <a:rPr lang="en-US" sz="1200" b="0" dirty="0" smtClean="0"/>
                        <a:t>Collaborative</a:t>
                      </a:r>
                      <a:endParaRPr lang="en-US" sz="1200" b="0" dirty="0"/>
                    </a:p>
                  </a:txBody>
                  <a:tcPr/>
                </a:tc>
                <a:tc>
                  <a:txBody>
                    <a:bodyPr/>
                    <a:lstStyle/>
                    <a:p>
                      <a:pPr algn="ctr"/>
                      <a:r>
                        <a:rPr lang="en-US" sz="1200" b="0" dirty="0" err="1" smtClean="0"/>
                        <a:t>Realtime</a:t>
                      </a:r>
                      <a:endParaRPr lang="en-US" sz="1200" b="0" dirty="0"/>
                    </a:p>
                  </a:txBody>
                  <a:tcPr/>
                </a:tc>
                <a:tc>
                  <a:txBody>
                    <a:bodyPr/>
                    <a:lstStyle/>
                    <a:p>
                      <a:pPr algn="ctr"/>
                      <a:r>
                        <a:rPr lang="en-US" sz="1200" b="0" dirty="0" smtClean="0"/>
                        <a:t>API</a:t>
                      </a:r>
                      <a:endParaRPr lang="en-US" sz="1200" b="0" dirty="0"/>
                    </a:p>
                  </a:txBody>
                  <a:tcPr/>
                </a:tc>
                <a:tc>
                  <a:txBody>
                    <a:bodyPr/>
                    <a:lstStyle/>
                    <a:p>
                      <a:pPr algn="ctr"/>
                      <a:r>
                        <a:rPr lang="en-US" sz="1200" b="0" dirty="0" smtClean="0"/>
                        <a:t>Cost</a:t>
                      </a:r>
                      <a:endParaRPr lang="en-US" sz="1200" b="0" dirty="0"/>
                    </a:p>
                  </a:txBody>
                  <a:tcPr/>
                </a:tc>
              </a:tr>
              <a:tr h="421701">
                <a:tc>
                  <a:txBody>
                    <a:bodyPr/>
                    <a:lstStyle/>
                    <a:p>
                      <a:r>
                        <a:rPr lang="en-US" sz="1200" b="0" dirty="0" smtClean="0"/>
                        <a:t>Google Maps</a:t>
                      </a:r>
                      <a:endParaRPr lang="en-US" sz="1200" b="0" dirty="0"/>
                    </a:p>
                  </a:txBody>
                  <a:tcPr/>
                </a:tc>
                <a:tc>
                  <a:txBody>
                    <a:bodyPr/>
                    <a:lstStyle/>
                    <a:p>
                      <a:pPr marL="0" indent="0" algn="ctr">
                        <a:buFont typeface="Wingdings" panose="05000000000000000000" pitchFamily="2" charset="2"/>
                        <a:buNone/>
                      </a:pPr>
                      <a:r>
                        <a:rPr lang="en-US" sz="1200" b="0" dirty="0" smtClean="0"/>
                        <a:t> </a:t>
                      </a:r>
                      <a:endParaRPr lang="en-US" sz="1200" b="0" dirty="0"/>
                    </a:p>
                  </a:txBody>
                  <a:tcPr/>
                </a:tc>
                <a:tc>
                  <a:txBody>
                    <a:bodyPr/>
                    <a:lstStyle/>
                    <a:p>
                      <a:pPr marL="171450" indent="-171450" algn="ctr">
                        <a:buFont typeface="Wingdings" panose="05000000000000000000" pitchFamily="2" charset="2"/>
                        <a:buChar char="ü"/>
                      </a:pPr>
                      <a:r>
                        <a:rPr lang="en-US" sz="1200" b="0" dirty="0" smtClean="0"/>
                        <a:t> </a:t>
                      </a:r>
                      <a:endParaRPr lang="en-US" sz="1200" b="0" dirty="0"/>
                    </a:p>
                  </a:txBody>
                  <a:tcPr/>
                </a:tc>
                <a:tc>
                  <a:txBody>
                    <a:bodyPr/>
                    <a:lstStyle/>
                    <a:p>
                      <a:pPr algn="ctr"/>
                      <a:endParaRPr lang="en-US" sz="1200" b="0" dirty="0"/>
                    </a:p>
                  </a:txBody>
                  <a:tcPr/>
                </a:tc>
                <a:tc>
                  <a:txBody>
                    <a:bodyPr/>
                    <a:lstStyle/>
                    <a:p>
                      <a:pPr algn="ctr"/>
                      <a:endParaRPr lang="en-US" sz="1200" b="0" dirty="0"/>
                    </a:p>
                  </a:txBody>
                  <a:tcPr/>
                </a:tc>
                <a:tc>
                  <a:txBody>
                    <a:bodyPr/>
                    <a:lstStyle/>
                    <a:p>
                      <a:pPr algn="ctr"/>
                      <a:endParaRPr lang="en-US" sz="1200" b="0" dirty="0"/>
                    </a:p>
                  </a:txBody>
                  <a:tcPr/>
                </a:tc>
                <a:tc>
                  <a:txBody>
                    <a:bodyPr/>
                    <a:lstStyle/>
                    <a:p>
                      <a:pPr marL="171450" indent="-171450" algn="ctr">
                        <a:buFont typeface="Wingdings" panose="05000000000000000000" pitchFamily="2" charset="2"/>
                        <a:buChar char="ü"/>
                      </a:pPr>
                      <a:r>
                        <a:rPr lang="en-US" sz="1200" b="0" dirty="0" smtClean="0"/>
                        <a:t> </a:t>
                      </a:r>
                      <a:endParaRPr lang="en-US" sz="1200" b="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 based on functionality and usage</a:t>
                      </a:r>
                    </a:p>
                  </a:txBody>
                  <a:tcPr/>
                </a:tc>
              </a:tr>
              <a:tr h="360715">
                <a:tc>
                  <a:txBody>
                    <a:bodyPr/>
                    <a:lstStyle/>
                    <a:p>
                      <a:pPr algn="l"/>
                      <a:r>
                        <a:rPr lang="en-US" sz="1200" dirty="0" smtClean="0"/>
                        <a:t>ESRI</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a:t>
                      </a:r>
                    </a:p>
                  </a:txBody>
                  <a:tcPr/>
                </a:tc>
              </a:tr>
              <a:tr h="360715">
                <a:tc>
                  <a:txBody>
                    <a:bodyPr/>
                    <a:lstStyle/>
                    <a:p>
                      <a:pPr algn="l"/>
                      <a:r>
                        <a:rPr lang="en-US" sz="1200" dirty="0" err="1" smtClean="0"/>
                        <a:t>CartoDB</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0" indent="0" algn="ctr">
                        <a:buFont typeface="Wingdings" panose="05000000000000000000" pitchFamily="2" charset="2"/>
                        <a:buNone/>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a:t>
                      </a:r>
                    </a:p>
                  </a:txBody>
                  <a:tcPr/>
                </a:tc>
              </a:tr>
              <a:tr h="442477">
                <a:tc>
                  <a:txBody>
                    <a:bodyPr/>
                    <a:lstStyle/>
                    <a:p>
                      <a:pPr algn="l"/>
                      <a:r>
                        <a:rPr lang="en-US" sz="1200" dirty="0" err="1" smtClean="0"/>
                        <a:t>MangoMap</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a:t>
                      </a:r>
                    </a:p>
                  </a:txBody>
                  <a:tcPr/>
                </a:tc>
              </a:tr>
              <a:tr h="360715">
                <a:tc>
                  <a:txBody>
                    <a:bodyPr/>
                    <a:lstStyle/>
                    <a:p>
                      <a:pPr algn="l"/>
                      <a:r>
                        <a:rPr lang="en-US" sz="1200" dirty="0" err="1" smtClean="0"/>
                        <a:t>MapBOX</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a:t>
                      </a:r>
                    </a:p>
                  </a:txBody>
                  <a:tcPr/>
                </a:tc>
              </a:tr>
              <a:tr h="304178">
                <a:tc>
                  <a:txBody>
                    <a:bodyPr/>
                    <a:lstStyle/>
                    <a:p>
                      <a:pPr algn="l"/>
                      <a:r>
                        <a:rPr lang="en-US" sz="1200" dirty="0" smtClean="0"/>
                        <a:t>GIS Cloud</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Pay</a:t>
                      </a:r>
                      <a:r>
                        <a:rPr lang="en-US" sz="1200" baseline="0" dirty="0" smtClean="0"/>
                        <a:t> As You Go</a:t>
                      </a:r>
                      <a:endParaRPr lang="en-US" sz="1200" dirty="0"/>
                    </a:p>
                  </a:txBody>
                  <a:tcPr/>
                </a:tc>
              </a:tr>
              <a:tr h="304178">
                <a:tc>
                  <a:txBody>
                    <a:bodyPr/>
                    <a:lstStyle/>
                    <a:p>
                      <a:pPr algn="l"/>
                      <a:r>
                        <a:rPr lang="en-US" sz="1200" dirty="0" err="1" smtClean="0"/>
                        <a:t>MapLarge</a:t>
                      </a:r>
                      <a:endParaRPr lang="en-US" sz="1200" dirty="0"/>
                    </a:p>
                  </a:txBody>
                  <a:tcPr/>
                </a:tc>
                <a:tc>
                  <a:txBody>
                    <a:bodyPr/>
                    <a:lstStyle/>
                    <a:p>
                      <a:pPr marL="171450" indent="-171450" algn="ctr">
                        <a:buFont typeface="Wingdings" panose="05000000000000000000" pitchFamily="2" charset="2"/>
                        <a:buChar char="ü"/>
                      </a:pPr>
                      <a:r>
                        <a:rPr lang="en-US" sz="1200" baseline="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Pay As</a:t>
                      </a:r>
                      <a:r>
                        <a:rPr lang="en-US" sz="1200" baseline="0" dirty="0" smtClean="0"/>
                        <a:t> You Go</a:t>
                      </a:r>
                      <a:endParaRPr lang="en-US" sz="1200" dirty="0"/>
                    </a:p>
                  </a:txBody>
                  <a:tcPr/>
                </a:tc>
              </a:tr>
              <a:tr h="318901">
                <a:tc>
                  <a:txBody>
                    <a:bodyPr/>
                    <a:lstStyle/>
                    <a:p>
                      <a:pPr algn="l"/>
                      <a:r>
                        <a:rPr lang="en-US" sz="1200" dirty="0" err="1" smtClean="0"/>
                        <a:t>GeoCommons</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a:p>
                  </a:txBody>
                  <a:tcPr/>
                </a:tc>
                <a:tc>
                  <a:txBody>
                    <a:bodyPr/>
                    <a:lstStyle/>
                    <a:p>
                      <a:pPr algn="ctr"/>
                      <a:endParaRPr lang="en-US" sz="1200" dirty="0"/>
                    </a:p>
                  </a:txBody>
                  <a:tcPr/>
                </a:tc>
                <a:tc>
                  <a:txBody>
                    <a:bodyPr/>
                    <a:lstStyle/>
                    <a:p>
                      <a:pPr algn="ctr"/>
                      <a:endParaRPr lang="en-US" sz="1200"/>
                    </a:p>
                  </a:txBody>
                  <a:tcPr/>
                </a:tc>
                <a:tc>
                  <a:txBody>
                    <a:bodyPr/>
                    <a:lstStyle/>
                    <a:p>
                      <a:pPr algn="ctr"/>
                      <a:endParaRPr lang="en-US" sz="1200"/>
                    </a:p>
                  </a:txBody>
                  <a:tcPr/>
                </a:tc>
                <a:tc>
                  <a:txBody>
                    <a:bodyPr/>
                    <a:lstStyle/>
                    <a:p>
                      <a:pPr algn="ctr"/>
                      <a:r>
                        <a:rPr lang="en-US" sz="1200" dirty="0" smtClean="0"/>
                        <a:t>Pay</a:t>
                      </a:r>
                      <a:r>
                        <a:rPr lang="en-US" sz="1200" baseline="0" dirty="0" smtClean="0"/>
                        <a:t> As You Go</a:t>
                      </a:r>
                      <a:endParaRPr lang="en-US" sz="1200" dirty="0"/>
                    </a:p>
                  </a:txBody>
                  <a:tcPr/>
                </a:tc>
              </a:tr>
              <a:tr h="290699">
                <a:tc>
                  <a:txBody>
                    <a:bodyPr/>
                    <a:lstStyle/>
                    <a:p>
                      <a:pPr algn="l"/>
                      <a:r>
                        <a:rPr lang="en-US" sz="1200" dirty="0" err="1" smtClean="0"/>
                        <a:t>Mapzen</a:t>
                      </a:r>
                      <a:endParaRPr lang="en-US" sz="1200" dirty="0"/>
                    </a:p>
                  </a:txBody>
                  <a:tcPr/>
                </a:tc>
                <a:tc>
                  <a:txBody>
                    <a:bodyPr/>
                    <a:lstStyle/>
                    <a:p>
                      <a:pPr marL="171450" indent="-171450" algn="ctr">
                        <a:buFont typeface="Wingdings" panose="05000000000000000000" pitchFamily="2" charset="2"/>
                        <a:buChar char="ü"/>
                      </a:pP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smtClean="0"/>
                        <a:t>Google Fusion</a:t>
                      </a:r>
                      <a:r>
                        <a:rPr lang="en-US" sz="1200" baseline="0" dirty="0" smtClean="0"/>
                        <a:t> Table</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err="1" smtClean="0"/>
                        <a:t>MapStory</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0" indent="0" algn="ctr">
                        <a:buFont typeface="Wingdings" panose="05000000000000000000" pitchFamily="2" charset="2"/>
                        <a:buNone/>
                      </a:pPr>
                      <a:endParaRPr lang="en-US" sz="1200" dirty="0"/>
                    </a:p>
                  </a:txBody>
                  <a:tcPr/>
                </a:tc>
                <a:tc>
                  <a:txBody>
                    <a:bodyPr/>
                    <a:lstStyle/>
                    <a:p>
                      <a:pPr algn="ct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err="1" smtClean="0"/>
                        <a:t>hypercities</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smtClean="0"/>
                        <a:t>Leaflet</a:t>
                      </a:r>
                      <a:endParaRPr lang="en-US" sz="1200" dirty="0"/>
                    </a:p>
                  </a:txBody>
                  <a:tcPr/>
                </a:tc>
                <a:tc>
                  <a:txBody>
                    <a:bodyPr/>
                    <a:lstStyle/>
                    <a:p>
                      <a:pPr algn="ctr"/>
                      <a:endParaRPr lang="en-US" sz="1200" dirty="0"/>
                    </a:p>
                  </a:txBody>
                  <a:tcPr/>
                </a:tc>
                <a:tc>
                  <a:txBody>
                    <a:bodyPr/>
                    <a:lstStyle/>
                    <a:p>
                      <a:pPr marL="0" indent="0" algn="ctr">
                        <a:buFont typeface="Wingdings" panose="05000000000000000000" pitchFamily="2" charset="2"/>
                        <a:buNone/>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err="1" smtClean="0"/>
                        <a:t>WorldMap</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r>
                        <a:rPr lang="en-US" sz="1200" dirty="0" smtClean="0"/>
                        <a:t>Free</a:t>
                      </a:r>
                      <a:endParaRPr lang="en-US" sz="1200" dirty="0"/>
                    </a:p>
                  </a:txBody>
                  <a:tcPr/>
                </a:tc>
              </a:tr>
            </a:tbl>
          </a:graphicData>
        </a:graphic>
      </p:graphicFrame>
    </p:spTree>
    <p:extLst>
      <p:ext uri="{BB962C8B-B14F-4D97-AF65-F5344CB8AC3E}">
        <p14:creationId xmlns:p14="http://schemas.microsoft.com/office/powerpoint/2010/main" val="36559989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08E7287-6174-44FB-9B20-A4A9E7E578B7}" type="slidenum">
              <a:rPr lang="en-US"/>
              <a:pPr>
                <a:defRPr/>
              </a:pPr>
              <a:t>5</a:t>
            </a:fld>
            <a:endParaRPr lang="en-US"/>
          </a:p>
        </p:txBody>
      </p:sp>
      <p:sp>
        <p:nvSpPr>
          <p:cNvPr id="326658" name="Rectangle 2"/>
          <p:cNvSpPr>
            <a:spLocks noGrp="1" noChangeArrowheads="1"/>
          </p:cNvSpPr>
          <p:nvPr>
            <p:ph type="title"/>
          </p:nvPr>
        </p:nvSpPr>
        <p:spPr/>
        <p:txBody>
          <a:bodyPr/>
          <a:lstStyle/>
          <a:p>
            <a:pPr eaLnBrk="1" hangingPunct="1">
              <a:defRPr/>
            </a:pPr>
            <a:r>
              <a:rPr lang="en-US" smtClean="0"/>
              <a:t>CGA Basic Services</a:t>
            </a:r>
          </a:p>
        </p:txBody>
      </p:sp>
      <p:sp>
        <p:nvSpPr>
          <p:cNvPr id="326659" name="Rectangle 3"/>
          <p:cNvSpPr>
            <a:spLocks noGrp="1" noChangeArrowheads="1"/>
          </p:cNvSpPr>
          <p:nvPr>
            <p:ph type="body" idx="1"/>
          </p:nvPr>
        </p:nvSpPr>
        <p:spPr>
          <a:xfrm>
            <a:off x="457200" y="1524000"/>
            <a:ext cx="7315200" cy="5029200"/>
          </a:xfrm>
        </p:spPr>
        <p:txBody>
          <a:bodyPr>
            <a:normAutofit/>
          </a:bodyPr>
          <a:lstStyle/>
          <a:p>
            <a:pPr eaLnBrk="1" hangingPunct="1">
              <a:lnSpc>
                <a:spcPct val="80000"/>
              </a:lnSpc>
              <a:defRPr/>
            </a:pPr>
            <a:r>
              <a:rPr lang="en-US" sz="2600" dirty="0" smtClean="0"/>
              <a:t>Maintaining </a:t>
            </a:r>
            <a:r>
              <a:rPr lang="en-US" sz="2600" b="1" i="1" dirty="0" smtClean="0"/>
              <a:t>help desks</a:t>
            </a:r>
            <a:r>
              <a:rPr lang="en-US" sz="2600" dirty="0" smtClean="0"/>
              <a:t> in both campuses;</a:t>
            </a:r>
          </a:p>
          <a:p>
            <a:pPr eaLnBrk="1" hangingPunct="1">
              <a:lnSpc>
                <a:spcPct val="80000"/>
              </a:lnSpc>
              <a:defRPr/>
            </a:pPr>
            <a:r>
              <a:rPr lang="en-US" sz="2600" dirty="0" smtClean="0"/>
              <a:t>Consulting with students, faculty, and staff on research and teaching</a:t>
            </a:r>
            <a:r>
              <a:rPr lang="en-US" sz="2600" b="1" dirty="0" smtClean="0"/>
              <a:t> </a:t>
            </a:r>
            <a:r>
              <a:rPr lang="en-US" sz="2600" b="1" i="1" dirty="0" smtClean="0"/>
              <a:t>projects</a:t>
            </a:r>
            <a:r>
              <a:rPr lang="en-US" sz="2600" dirty="0" smtClean="0"/>
              <a:t>;</a:t>
            </a:r>
          </a:p>
          <a:p>
            <a:pPr eaLnBrk="1" hangingPunct="1">
              <a:lnSpc>
                <a:spcPct val="80000"/>
              </a:lnSpc>
              <a:defRPr/>
            </a:pPr>
            <a:r>
              <a:rPr lang="en-US" sz="2600" dirty="0" smtClean="0"/>
              <a:t>Consulting on </a:t>
            </a:r>
            <a:r>
              <a:rPr lang="en-US" sz="2600" b="1" i="1" dirty="0" smtClean="0"/>
              <a:t>grant proposals</a:t>
            </a:r>
            <a:r>
              <a:rPr lang="en-US" sz="2600" dirty="0" smtClean="0"/>
              <a:t>;</a:t>
            </a:r>
          </a:p>
          <a:p>
            <a:pPr eaLnBrk="1" hangingPunct="1">
              <a:lnSpc>
                <a:spcPct val="80000"/>
              </a:lnSpc>
              <a:defRPr/>
            </a:pPr>
            <a:r>
              <a:rPr lang="en-US" sz="2600" dirty="0" smtClean="0"/>
              <a:t>Providing non-credit group </a:t>
            </a:r>
            <a:r>
              <a:rPr lang="en-US" sz="2600" b="1" i="1" dirty="0" smtClean="0"/>
              <a:t>instruction</a:t>
            </a:r>
            <a:r>
              <a:rPr lang="en-US" sz="2600" dirty="0" smtClean="0"/>
              <a:t> in geospatial software applications on a regular basis;</a:t>
            </a:r>
          </a:p>
          <a:p>
            <a:pPr eaLnBrk="1" hangingPunct="1">
              <a:lnSpc>
                <a:spcPct val="80000"/>
              </a:lnSpc>
              <a:defRPr/>
            </a:pPr>
            <a:r>
              <a:rPr lang="en-US" sz="2600" dirty="0" smtClean="0"/>
              <a:t>Assessing, organizing, financing for, and maintaining university site licenses for </a:t>
            </a:r>
            <a:r>
              <a:rPr lang="en-US" sz="2600" b="1" i="1" dirty="0" smtClean="0"/>
              <a:t>software</a:t>
            </a:r>
            <a:r>
              <a:rPr lang="en-US" sz="2600" dirty="0" smtClean="0"/>
              <a:t>;</a:t>
            </a:r>
          </a:p>
          <a:p>
            <a:pPr eaLnBrk="1" hangingPunct="1">
              <a:lnSpc>
                <a:spcPct val="80000"/>
              </a:lnSpc>
              <a:defRPr/>
            </a:pPr>
            <a:r>
              <a:rPr lang="en-US" sz="2600" dirty="0" smtClean="0"/>
              <a:t>Providing </a:t>
            </a:r>
            <a:r>
              <a:rPr lang="en-US" sz="2600" b="1" i="1" dirty="0" smtClean="0"/>
              <a:t>hardware</a:t>
            </a:r>
            <a:r>
              <a:rPr lang="en-US" sz="2600" dirty="0" smtClean="0"/>
              <a:t> and support for geospatial tools; </a:t>
            </a:r>
          </a:p>
          <a:p>
            <a:pPr eaLnBrk="1" hangingPunct="1">
              <a:lnSpc>
                <a:spcPct val="80000"/>
              </a:lnSpc>
              <a:defRPr/>
            </a:pPr>
            <a:r>
              <a:rPr lang="en-US" sz="2600" dirty="0" smtClean="0"/>
              <a:t>Undertaking initiatives that improve the university </a:t>
            </a:r>
            <a:r>
              <a:rPr lang="en-US" sz="2600" b="1" i="1" dirty="0" smtClean="0"/>
              <a:t>infrastructure</a:t>
            </a:r>
            <a:r>
              <a:rPr lang="en-US" sz="2600" dirty="0" smtClean="0"/>
              <a:t> in relation to geographic analysis. </a:t>
            </a:r>
          </a:p>
        </p:txBody>
      </p:sp>
      <p:pic>
        <p:nvPicPr>
          <p:cNvPr id="4101" name="Picture 4" descr="MCj00787470000[1]"/>
          <p:cNvPicPr>
            <a:picLocks noChangeAspect="1" noChangeArrowheads="1"/>
          </p:cNvPicPr>
          <p:nvPr/>
        </p:nvPicPr>
        <p:blipFill>
          <a:blip r:embed="rId2" cstate="print"/>
          <a:srcRect/>
          <a:stretch>
            <a:fillRect/>
          </a:stretch>
        </p:blipFill>
        <p:spPr bwMode="auto">
          <a:xfrm>
            <a:off x="7543800" y="1143000"/>
            <a:ext cx="1260475" cy="5149850"/>
          </a:xfrm>
          <a:prstGeom prst="rect">
            <a:avLst/>
          </a:prstGeom>
          <a:noFill/>
          <a:ln w="9525">
            <a:noFill/>
            <a:miter lim="800000"/>
            <a:headEnd/>
            <a:tailEnd/>
          </a:ln>
        </p:spPr>
      </p:pic>
      <p:pic>
        <p:nvPicPr>
          <p:cNvPr id="6"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1798640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extShape 1"/>
          <p:cNvSpPr txBox="1"/>
          <p:nvPr/>
        </p:nvSpPr>
        <p:spPr>
          <a:xfrm>
            <a:off x="0" y="0"/>
            <a:ext cx="9144000" cy="1142640"/>
          </a:xfrm>
          <a:prstGeom prst="rect">
            <a:avLst/>
          </a:prstGeom>
        </p:spPr>
        <p:txBody>
          <a:bodyPr anchor="ctr"/>
          <a:lstStyle/>
          <a:p>
            <a:pPr algn="ctr">
              <a:lnSpc>
                <a:spcPct val="100000"/>
              </a:lnSpc>
            </a:pPr>
            <a:r>
              <a:rPr lang="en-US" sz="4400" dirty="0">
                <a:solidFill>
                  <a:srgbClr val="000000"/>
                </a:solidFill>
                <a:latin typeface="Calibri"/>
              </a:rPr>
              <a:t>What is </a:t>
            </a:r>
            <a:r>
              <a:rPr lang="en-US" sz="4400" dirty="0" err="1">
                <a:solidFill>
                  <a:srgbClr val="000000"/>
                </a:solidFill>
                <a:latin typeface="Calibri"/>
              </a:rPr>
              <a:t>WorldMap</a:t>
            </a:r>
            <a:endParaRPr dirty="0"/>
          </a:p>
        </p:txBody>
      </p:sp>
      <p:sp>
        <p:nvSpPr>
          <p:cNvPr id="198" name="TextShape 2"/>
          <p:cNvSpPr txBox="1"/>
          <p:nvPr/>
        </p:nvSpPr>
        <p:spPr>
          <a:xfrm>
            <a:off x="3424" y="1447800"/>
            <a:ext cx="9140575" cy="533400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A web-based, cloud hosted mapping platform</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Made available to the world to use</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Designed to lower barriers for researchers who wish to use geospatial technology</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Open source software with a global developer community</a:t>
            </a:r>
            <a:endParaRPr dirty="0"/>
          </a:p>
          <a:p>
            <a:pPr>
              <a:lnSpc>
                <a:spcPct val="100000"/>
              </a:lnSpc>
              <a:buFont typeface="Arial"/>
              <a:buChar char="•"/>
            </a:pPr>
            <a:endParaRPr dirty="0"/>
          </a:p>
        </p:txBody>
      </p:sp>
    </p:spTree>
    <p:extLst>
      <p:ext uri="{BB962C8B-B14F-4D97-AF65-F5344CB8AC3E}">
        <p14:creationId xmlns:p14="http://schemas.microsoft.com/office/powerpoint/2010/main" val="28811335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Shape 1"/>
          <p:cNvSpPr txBox="1"/>
          <p:nvPr/>
        </p:nvSpPr>
        <p:spPr>
          <a:xfrm>
            <a:off x="0" y="0"/>
            <a:ext cx="9144000" cy="1142640"/>
          </a:xfrm>
          <a:prstGeom prst="rect">
            <a:avLst/>
          </a:prstGeom>
        </p:spPr>
        <p:txBody>
          <a:bodyPr anchor="ctr"/>
          <a:lstStyle/>
          <a:p>
            <a:pPr algn="ctr">
              <a:lnSpc>
                <a:spcPct val="100000"/>
              </a:lnSpc>
            </a:pPr>
            <a:r>
              <a:rPr lang="en-US" sz="4400" dirty="0" err="1">
                <a:solidFill>
                  <a:srgbClr val="000000"/>
                </a:solidFill>
                <a:latin typeface="Calibri"/>
              </a:rPr>
              <a:t>WorldMap</a:t>
            </a:r>
            <a:r>
              <a:rPr lang="en-US" sz="4400" dirty="0">
                <a:solidFill>
                  <a:srgbClr val="000000"/>
                </a:solidFill>
                <a:latin typeface="Calibri"/>
              </a:rPr>
              <a:t> Allows Users to</a:t>
            </a:r>
            <a:endParaRPr dirty="0"/>
          </a:p>
        </p:txBody>
      </p:sp>
      <p:sp>
        <p:nvSpPr>
          <p:cNvPr id="200" name="TextShape 2"/>
          <p:cNvSpPr txBox="1"/>
          <p:nvPr/>
        </p:nvSpPr>
        <p:spPr>
          <a:xfrm>
            <a:off x="0" y="1371600"/>
            <a:ext cx="9144000" cy="5486400"/>
          </a:xfrm>
          <a:prstGeom prst="rect">
            <a:avLst/>
          </a:prstGeom>
        </p:spPr>
        <p:txBody>
          <a:bodyPr/>
          <a:lstStyle/>
          <a:p>
            <a:pPr marL="457200" indent="-457200">
              <a:lnSpc>
                <a:spcPct val="100000"/>
              </a:lnSpc>
              <a:buFont typeface="Arial" panose="020B0604020202020204" pitchFamily="34" charset="0"/>
              <a:buChar char="•"/>
            </a:pPr>
            <a:r>
              <a:rPr lang="en-US" sz="3200" b="1" dirty="0">
                <a:solidFill>
                  <a:srgbClr val="000000"/>
                </a:solidFill>
                <a:latin typeface="Calibri"/>
              </a:rPr>
              <a:t>Organize</a:t>
            </a:r>
            <a:r>
              <a:rPr lang="en-US" sz="3200" dirty="0">
                <a:solidFill>
                  <a:srgbClr val="000000"/>
                </a:solidFill>
                <a:latin typeface="Calibri"/>
              </a:rPr>
              <a:t> one’s own (large) mapping datasets online</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Discover</a:t>
            </a:r>
            <a:r>
              <a:rPr lang="en-US" sz="3200" dirty="0">
                <a:solidFill>
                  <a:srgbClr val="000000"/>
                </a:solidFill>
                <a:latin typeface="Calibri"/>
              </a:rPr>
              <a:t> other people’s (public) data</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Mashup / Overlay</a:t>
            </a:r>
            <a:r>
              <a:rPr lang="en-US" sz="3200" dirty="0">
                <a:solidFill>
                  <a:srgbClr val="000000"/>
                </a:solidFill>
                <a:latin typeface="Calibri"/>
              </a:rPr>
              <a:t> one’s data with data of others</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Create</a:t>
            </a:r>
            <a:r>
              <a:rPr lang="en-US" sz="3200" dirty="0">
                <a:solidFill>
                  <a:srgbClr val="000000"/>
                </a:solidFill>
                <a:latin typeface="Calibri"/>
              </a:rPr>
              <a:t> maps with complex </a:t>
            </a:r>
            <a:r>
              <a:rPr lang="en-US" sz="3200" dirty="0" err="1">
                <a:solidFill>
                  <a:srgbClr val="000000"/>
                </a:solidFill>
                <a:latin typeface="Calibri"/>
              </a:rPr>
              <a:t>symbology</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Collaborate</a:t>
            </a:r>
            <a:r>
              <a:rPr lang="en-US" sz="3200" dirty="0">
                <a:solidFill>
                  <a:srgbClr val="000000"/>
                </a:solidFill>
                <a:latin typeface="Calibri"/>
              </a:rPr>
              <a:t> by letting several people edit the same map, comment on maps and rank data</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Publish</a:t>
            </a:r>
            <a:r>
              <a:rPr lang="en-US" sz="3200" dirty="0">
                <a:solidFill>
                  <a:srgbClr val="000000"/>
                </a:solidFill>
                <a:latin typeface="Calibri"/>
              </a:rPr>
              <a:t> maps and data to the world or to just a few collaborators</a:t>
            </a:r>
            <a:endParaRPr dirty="0"/>
          </a:p>
        </p:txBody>
      </p:sp>
    </p:spTree>
    <p:extLst>
      <p:ext uri="{BB962C8B-B14F-4D97-AF65-F5344CB8AC3E}">
        <p14:creationId xmlns:p14="http://schemas.microsoft.com/office/powerpoint/2010/main" val="20802172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0" y="-2722"/>
            <a:ext cx="9144000" cy="1142640"/>
          </a:xfrm>
          <a:prstGeom prst="rect">
            <a:avLst/>
          </a:prstGeom>
        </p:spPr>
        <p:txBody>
          <a:bodyPr anchor="ctr"/>
          <a:lstStyle/>
          <a:p>
            <a:pPr algn="ctr">
              <a:lnSpc>
                <a:spcPct val="100000"/>
              </a:lnSpc>
            </a:pPr>
            <a:r>
              <a:rPr lang="en-US" sz="4400" dirty="0">
                <a:solidFill>
                  <a:srgbClr val="000000"/>
                </a:solidFill>
                <a:latin typeface="Calibri"/>
              </a:rPr>
              <a:t>Connection to Many Data Sources</a:t>
            </a:r>
            <a:endParaRPr dirty="0"/>
          </a:p>
        </p:txBody>
      </p:sp>
      <p:sp>
        <p:nvSpPr>
          <p:cNvPr id="206" name="TextShape 2"/>
          <p:cNvSpPr txBox="1"/>
          <p:nvPr/>
        </p:nvSpPr>
        <p:spPr>
          <a:xfrm>
            <a:off x="6848" y="1447800"/>
            <a:ext cx="9137151" cy="541020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Google maps, Open Street Maps, Bing, MapQuest, ESRI</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Google Street View</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Google Earth</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Picasa, YouTube, </a:t>
            </a:r>
            <a:r>
              <a:rPr lang="en-US" sz="3200" dirty="0" err="1">
                <a:solidFill>
                  <a:srgbClr val="000000"/>
                </a:solidFill>
                <a:latin typeface="Calibri"/>
              </a:rPr>
              <a:t>GeoRSS</a:t>
            </a:r>
            <a:endParaRPr dirty="0"/>
          </a:p>
          <a:p>
            <a:pPr marL="457200" indent="-457200">
              <a:lnSpc>
                <a:spcPct val="100000"/>
              </a:lnSpc>
              <a:buFont typeface="Arial" panose="020B0604020202020204" pitchFamily="34" charset="0"/>
              <a:buChar char="•"/>
            </a:pPr>
            <a:r>
              <a:rPr lang="en-US" sz="3200" dirty="0" err="1">
                <a:solidFill>
                  <a:srgbClr val="000000"/>
                </a:solidFill>
                <a:latin typeface="Calibri"/>
              </a:rPr>
              <a:t>Geonames</a:t>
            </a:r>
            <a:r>
              <a:rPr lang="en-US" sz="3200" dirty="0">
                <a:solidFill>
                  <a:srgbClr val="000000"/>
                </a:solidFill>
                <a:latin typeface="Calibri"/>
              </a:rPr>
              <a:t>, Google Places, Yahoo Places</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Social Explorer, Yelp</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WMS, WFS, ESRI REST, </a:t>
            </a:r>
            <a:r>
              <a:rPr lang="en-US" sz="3200" dirty="0" err="1">
                <a:solidFill>
                  <a:srgbClr val="000000"/>
                </a:solidFill>
                <a:latin typeface="Calibri"/>
              </a:rPr>
              <a:t>MapD</a:t>
            </a:r>
            <a:endParaRPr dirty="0"/>
          </a:p>
        </p:txBody>
      </p:sp>
    </p:spTree>
    <p:extLst>
      <p:ext uri="{BB962C8B-B14F-4D97-AF65-F5344CB8AC3E}">
        <p14:creationId xmlns:p14="http://schemas.microsoft.com/office/powerpoint/2010/main" val="15901401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
            <a:ext cx="7781925" cy="63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5334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8" y="152400"/>
            <a:ext cx="7934325" cy="651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3673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extShape 1"/>
          <p:cNvSpPr txBox="1"/>
          <p:nvPr/>
        </p:nvSpPr>
        <p:spPr>
          <a:xfrm>
            <a:off x="457200" y="1600200"/>
            <a:ext cx="8229240" cy="4525560"/>
          </a:xfrm>
          <a:prstGeom prst="rect">
            <a:avLst/>
          </a:prstGeom>
        </p:spPr>
        <p:txBody>
          <a:bodyPr/>
          <a:lstStyle/>
          <a:p>
            <a:endParaRPr/>
          </a:p>
        </p:txBody>
      </p:sp>
      <p:pic>
        <p:nvPicPr>
          <p:cNvPr id="290" name="Picture 2">
            <a:hlinkClick r:id="rId3"/>
          </p:cNvPr>
          <p:cNvPicPr/>
          <p:nvPr/>
        </p:nvPicPr>
        <p:blipFill>
          <a:blip r:embed="rId4"/>
          <a:stretch>
            <a:fillRect/>
          </a:stretch>
        </p:blipFill>
        <p:spPr>
          <a:xfrm>
            <a:off x="457940" y="533400"/>
            <a:ext cx="8489568" cy="5792700"/>
          </a:xfrm>
          <a:prstGeom prst="rect">
            <a:avLst/>
          </a:prstGeom>
          <a:ln>
            <a:noFill/>
          </a:ln>
        </p:spPr>
      </p:pic>
    </p:spTree>
    <p:extLst>
      <p:ext uri="{BB962C8B-B14F-4D97-AF65-F5344CB8AC3E}">
        <p14:creationId xmlns:p14="http://schemas.microsoft.com/office/powerpoint/2010/main" val="11740349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457200" y="274680"/>
            <a:ext cx="8229240" cy="1142640"/>
          </a:xfrm>
          <a:prstGeom prst="rect">
            <a:avLst/>
          </a:prstGeom>
        </p:spPr>
        <p:txBody>
          <a:bodyPr anchor="ctr"/>
          <a:lstStyle/>
          <a:p>
            <a:endParaRP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295400"/>
            <a:ext cx="8031892" cy="4953000"/>
          </a:xfrm>
          <a:prstGeom prst="rect">
            <a:avLst/>
          </a:prstGeom>
        </p:spPr>
      </p:pic>
      <p:sp>
        <p:nvSpPr>
          <p:cNvPr id="4" name="TextShape 1"/>
          <p:cNvSpPr txBox="1"/>
          <p:nvPr/>
        </p:nvSpPr>
        <p:spPr>
          <a:xfrm>
            <a:off x="130206" y="273940"/>
            <a:ext cx="8991600" cy="762000"/>
          </a:xfrm>
          <a:prstGeom prst="rect">
            <a:avLst/>
          </a:prstGeom>
          <a:solidFill>
            <a:srgbClr val="FFFFFF"/>
          </a:solidFill>
          <a:ln w="38100">
            <a:noFill/>
          </a:ln>
        </p:spPr>
        <p:txBody>
          <a:bodyPr anchor="ctr"/>
          <a:lstStyle/>
          <a:p>
            <a:pPr algn="ctr">
              <a:lnSpc>
                <a:spcPct val="100000"/>
              </a:lnSpc>
            </a:pPr>
            <a:r>
              <a:rPr lang="en-US" sz="3200" dirty="0" smtClean="0">
                <a:solidFill>
                  <a:srgbClr val="000000"/>
                </a:solidFill>
                <a:latin typeface="Calibri"/>
              </a:rPr>
              <a:t>Custom web map: </a:t>
            </a:r>
            <a:r>
              <a:rPr lang="en-US" sz="3200" dirty="0" err="1" smtClean="0">
                <a:solidFill>
                  <a:srgbClr val="000000"/>
                </a:solidFill>
                <a:latin typeface="Calibri"/>
              </a:rPr>
              <a:t>Esri</a:t>
            </a:r>
            <a:endParaRPr lang="en-US" sz="3200" dirty="0" smtClean="0">
              <a:solidFill>
                <a:srgbClr val="000000"/>
              </a:solidFill>
              <a:latin typeface="Calibri"/>
            </a:endParaRPr>
          </a:p>
          <a:p>
            <a:pPr algn="ctr">
              <a:lnSpc>
                <a:spcPct val="100000"/>
              </a:lnSpc>
            </a:pPr>
            <a:r>
              <a:rPr lang="en-US" sz="3200" dirty="0" smtClean="0">
                <a:solidFill>
                  <a:srgbClr val="000000"/>
                </a:solidFill>
                <a:latin typeface="Calibri"/>
              </a:rPr>
              <a:t>Visualizing global statistics: Migration</a:t>
            </a:r>
            <a:endParaRPr sz="3200" dirty="0"/>
          </a:p>
        </p:txBody>
      </p:sp>
    </p:spTree>
    <p:extLst>
      <p:ext uri="{BB962C8B-B14F-4D97-AF65-F5344CB8AC3E}">
        <p14:creationId xmlns:p14="http://schemas.microsoft.com/office/powerpoint/2010/main" val="36450948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7038975" cy="274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8" y="3124200"/>
            <a:ext cx="4312972" cy="342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3155272"/>
            <a:ext cx="4825063"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4735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63527"/>
            <a:ext cx="8362951" cy="6294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Shape 1"/>
          <p:cNvSpPr txBox="1"/>
          <p:nvPr/>
        </p:nvSpPr>
        <p:spPr>
          <a:xfrm>
            <a:off x="-76200" y="-152400"/>
            <a:ext cx="8991600" cy="762000"/>
          </a:xfrm>
          <a:prstGeom prst="rect">
            <a:avLst/>
          </a:prstGeom>
          <a:noFill/>
          <a:ln w="38100">
            <a:noFill/>
          </a:ln>
        </p:spPr>
        <p:txBody>
          <a:bodyPr anchor="ctr"/>
          <a:lstStyle/>
          <a:p>
            <a:pPr algn="ctr">
              <a:lnSpc>
                <a:spcPct val="100000"/>
              </a:lnSpc>
            </a:pPr>
            <a:r>
              <a:rPr lang="en-US" sz="2000" dirty="0" smtClean="0">
                <a:solidFill>
                  <a:srgbClr val="000000"/>
                </a:solidFill>
                <a:effectLst>
                  <a:outerShdw blurRad="38100" dist="38100" dir="2700000" algn="tl">
                    <a:srgbClr val="000000">
                      <a:alpha val="43137"/>
                    </a:srgbClr>
                  </a:outerShdw>
                </a:effectLst>
                <a:latin typeface="Calibri"/>
              </a:rPr>
              <a:t>Connect4Health:  Healthy eating and exercise awareness</a:t>
            </a:r>
            <a:endParaRPr sz="1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7331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90600"/>
            <a:ext cx="7086600" cy="571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Shape 1"/>
          <p:cNvSpPr txBox="1"/>
          <p:nvPr/>
        </p:nvSpPr>
        <p:spPr>
          <a:xfrm>
            <a:off x="130206" y="76200"/>
            <a:ext cx="8991600" cy="762000"/>
          </a:xfrm>
          <a:prstGeom prst="rect">
            <a:avLst/>
          </a:prstGeom>
          <a:solidFill>
            <a:srgbClr val="FFFFFF"/>
          </a:solidFill>
          <a:ln w="38100">
            <a:noFill/>
          </a:ln>
        </p:spPr>
        <p:txBody>
          <a:bodyPr anchor="ctr"/>
          <a:lstStyle/>
          <a:p>
            <a:pPr algn="ctr">
              <a:lnSpc>
                <a:spcPct val="100000"/>
              </a:lnSpc>
            </a:pPr>
            <a:r>
              <a:rPr lang="en-US" sz="3200" dirty="0" smtClean="0">
                <a:solidFill>
                  <a:srgbClr val="000000"/>
                </a:solidFill>
                <a:latin typeface="Calibri"/>
              </a:rPr>
              <a:t>“Story map” visualizations</a:t>
            </a:r>
            <a:endParaRPr sz="1200" dirty="0"/>
          </a:p>
        </p:txBody>
      </p:sp>
    </p:spTree>
    <p:extLst>
      <p:ext uri="{BB962C8B-B14F-4D97-AF65-F5344CB8AC3E}">
        <p14:creationId xmlns:p14="http://schemas.microsoft.com/office/powerpoint/2010/main" val="23994195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772400" cy="1143000"/>
          </a:xfrm>
        </p:spPr>
        <p:txBody>
          <a:bodyPr>
            <a:normAutofit fontScale="90000"/>
          </a:bodyPr>
          <a:lstStyle/>
          <a:p>
            <a:r>
              <a:rPr lang="en-US" dirty="0" smtClean="0"/>
              <a:t>GIS Training Workshops (2 hours ea.)</a:t>
            </a:r>
            <a:endParaRPr lang="en-US" dirty="0"/>
          </a:p>
        </p:txBody>
      </p:sp>
      <p:sp>
        <p:nvSpPr>
          <p:cNvPr id="3" name="Content Placeholder 2"/>
          <p:cNvSpPr>
            <a:spLocks noGrp="1"/>
          </p:cNvSpPr>
          <p:nvPr>
            <p:ph idx="1"/>
          </p:nvPr>
        </p:nvSpPr>
        <p:spPr>
          <a:xfrm>
            <a:off x="457200" y="1600200"/>
            <a:ext cx="8229600" cy="4724400"/>
          </a:xfrm>
        </p:spPr>
        <p:txBody>
          <a:bodyPr>
            <a:noAutofit/>
          </a:bodyPr>
          <a:lstStyle/>
          <a:p>
            <a:pPr>
              <a:spcBef>
                <a:spcPts val="200"/>
              </a:spcBef>
            </a:pPr>
            <a:r>
              <a:rPr lang="en-US" sz="2400" dirty="0" smtClean="0">
                <a:latin typeface="Arial" pitchFamily="34" charset="0"/>
                <a:cs typeface="Arial" pitchFamily="34" charset="0"/>
              </a:rPr>
              <a:t>GIS Basics with ArcGIS</a:t>
            </a:r>
          </a:p>
          <a:p>
            <a:pPr>
              <a:spcBef>
                <a:spcPts val="200"/>
              </a:spcBef>
            </a:pPr>
            <a:r>
              <a:rPr lang="en-US" sz="2400" dirty="0" smtClean="0">
                <a:latin typeface="Arial" pitchFamily="34" charset="0"/>
                <a:cs typeface="Arial" pitchFamily="34" charset="0"/>
              </a:rPr>
              <a:t>Wrangling Data into Maps</a:t>
            </a:r>
          </a:p>
          <a:p>
            <a:pPr>
              <a:spcBef>
                <a:spcPts val="200"/>
              </a:spcBef>
            </a:pPr>
            <a:r>
              <a:rPr lang="en-US" sz="2400" dirty="0" smtClean="0">
                <a:latin typeface="Arial" pitchFamily="34" charset="0"/>
                <a:cs typeface="Arial" pitchFamily="34" charset="0"/>
              </a:rPr>
              <a:t>Making Sense out of Spatial Data</a:t>
            </a:r>
          </a:p>
          <a:p>
            <a:pPr>
              <a:spcBef>
                <a:spcPts val="200"/>
              </a:spcBef>
            </a:pPr>
            <a:r>
              <a:rPr lang="en-US" sz="2400" dirty="0">
                <a:latin typeface="Arial" pitchFamily="34" charset="0"/>
                <a:cs typeface="Arial" pitchFamily="34" charset="0"/>
              </a:rPr>
              <a:t>Introduction to Remote </a:t>
            </a:r>
            <a:r>
              <a:rPr lang="en-US" sz="2400" dirty="0" smtClean="0">
                <a:latin typeface="Arial" pitchFamily="34" charset="0"/>
                <a:cs typeface="Arial" pitchFamily="34" charset="0"/>
              </a:rPr>
              <a:t>Sensing</a:t>
            </a:r>
          </a:p>
          <a:p>
            <a:pPr>
              <a:spcBef>
                <a:spcPts val="200"/>
              </a:spcBef>
            </a:pPr>
            <a:r>
              <a:rPr lang="en-US" sz="2400" dirty="0" smtClean="0">
                <a:latin typeface="Arial" pitchFamily="34" charset="0"/>
                <a:cs typeface="Arial" pitchFamily="34" charset="0"/>
              </a:rPr>
              <a:t>Advanced Remote Sensing</a:t>
            </a:r>
            <a:endParaRPr lang="en-US" sz="2400" dirty="0">
              <a:latin typeface="Arial" pitchFamily="34" charset="0"/>
              <a:cs typeface="Arial" pitchFamily="34" charset="0"/>
            </a:endParaRPr>
          </a:p>
          <a:p>
            <a:pPr>
              <a:spcBef>
                <a:spcPts val="200"/>
              </a:spcBef>
            </a:pPr>
            <a:r>
              <a:rPr lang="en-US" sz="2400" dirty="0" smtClean="0">
                <a:latin typeface="Arial" pitchFamily="34" charset="0"/>
                <a:cs typeface="Arial" pitchFamily="34" charset="0"/>
              </a:rPr>
              <a:t>GPS </a:t>
            </a:r>
            <a:r>
              <a:rPr lang="en-US" sz="2400" dirty="0">
                <a:latin typeface="Arial" pitchFamily="34" charset="0"/>
                <a:cs typeface="Arial" pitchFamily="34" charset="0"/>
              </a:rPr>
              <a:t>Data Collection</a:t>
            </a:r>
          </a:p>
          <a:p>
            <a:pPr>
              <a:spcBef>
                <a:spcPts val="200"/>
              </a:spcBef>
            </a:pPr>
            <a:r>
              <a:rPr lang="en-US" sz="2400" dirty="0">
                <a:latin typeface="Arial" pitchFamily="34" charset="0"/>
                <a:cs typeface="Arial" pitchFamily="34" charset="0"/>
              </a:rPr>
              <a:t>Database Design for GPS/GIS Applications</a:t>
            </a:r>
          </a:p>
          <a:p>
            <a:pPr>
              <a:spcBef>
                <a:spcPts val="200"/>
              </a:spcBef>
            </a:pPr>
            <a:r>
              <a:rPr lang="en-US" sz="2400" dirty="0" err="1" smtClean="0">
                <a:latin typeface="Arial" pitchFamily="34" charset="0"/>
                <a:cs typeface="Arial" pitchFamily="34" charset="0"/>
              </a:rPr>
              <a:t>ModelBuilder</a:t>
            </a:r>
            <a:r>
              <a:rPr lang="en-US" sz="2400" dirty="0" smtClean="0">
                <a:latin typeface="Arial" pitchFamily="34" charset="0"/>
                <a:cs typeface="Arial" pitchFamily="34" charset="0"/>
              </a:rPr>
              <a:t> for ArcGIS</a:t>
            </a:r>
          </a:p>
          <a:p>
            <a:pPr>
              <a:spcBef>
                <a:spcPts val="200"/>
              </a:spcBef>
            </a:pPr>
            <a:r>
              <a:rPr lang="en-US" sz="2400" dirty="0" smtClean="0">
                <a:latin typeface="Arial" pitchFamily="34" charset="0"/>
                <a:cs typeface="Arial" pitchFamily="34" charset="0"/>
              </a:rPr>
              <a:t>Using Google’s Mapping Products</a:t>
            </a:r>
            <a:endParaRPr lang="en-US" sz="2400" dirty="0">
              <a:latin typeface="Arial" pitchFamily="34" charset="0"/>
              <a:cs typeface="Arial" pitchFamily="34" charset="0"/>
            </a:endParaRPr>
          </a:p>
          <a:p>
            <a:pPr>
              <a:spcBef>
                <a:spcPts val="200"/>
              </a:spcBef>
            </a:pPr>
            <a:r>
              <a:rPr lang="en-US" sz="2400" dirty="0">
                <a:latin typeface="Arial" pitchFamily="34" charset="0"/>
                <a:cs typeface="Arial" pitchFamily="34" charset="0"/>
              </a:rPr>
              <a:t>ArcGIS Online &amp; Esri Maps for MS Office </a:t>
            </a:r>
            <a:endParaRPr lang="en-US" sz="2400" dirty="0" smtClean="0">
              <a:latin typeface="Arial" pitchFamily="34" charset="0"/>
              <a:cs typeface="Arial" pitchFamily="34" charset="0"/>
            </a:endParaRPr>
          </a:p>
          <a:p>
            <a:pPr>
              <a:spcBef>
                <a:spcPts val="200"/>
              </a:spcBef>
            </a:pPr>
            <a:r>
              <a:rPr lang="en-US" sz="2400" dirty="0" smtClean="0">
                <a:latin typeface="Arial" pitchFamily="34" charset="0"/>
                <a:cs typeface="Arial" pitchFamily="34" charset="0"/>
              </a:rPr>
              <a:t>Open Source Desktop GIS with Quantum</a:t>
            </a:r>
          </a:p>
          <a:p>
            <a:pPr>
              <a:spcBef>
                <a:spcPts val="200"/>
              </a:spcBef>
            </a:pPr>
            <a:r>
              <a:rPr lang="en-US" sz="2400" dirty="0">
                <a:latin typeface="Arial" pitchFamily="34" charset="0"/>
                <a:cs typeface="Arial" pitchFamily="34" charset="0"/>
              </a:rPr>
              <a:t>How to Use </a:t>
            </a:r>
            <a:r>
              <a:rPr lang="en-US" sz="2400" dirty="0" smtClean="0">
                <a:latin typeface="Arial" pitchFamily="34" charset="0"/>
                <a:cs typeface="Arial" pitchFamily="34" charset="0"/>
              </a:rPr>
              <a:t>WorldMap</a:t>
            </a:r>
            <a:endParaRPr lang="en-US" sz="2400" dirty="0">
              <a:latin typeface="Arial" pitchFamily="34" charset="0"/>
              <a:cs typeface="Arial" pitchFamily="34" charset="0"/>
            </a:endParaRPr>
          </a:p>
        </p:txBody>
      </p:sp>
      <p:pic>
        <p:nvPicPr>
          <p:cNvPr id="4" name="Picture 6" descr="CGA_logo_small"/>
          <p:cNvPicPr>
            <a:picLocks noChangeAspect="1" noChangeArrowheads="1"/>
          </p:cNvPicPr>
          <p:nvPr/>
        </p:nvPicPr>
        <p:blipFill>
          <a:blip r:embed="rId2"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3789455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extShape 1"/>
          <p:cNvSpPr txBox="1"/>
          <p:nvPr/>
        </p:nvSpPr>
        <p:spPr>
          <a:xfrm>
            <a:off x="0" y="686280"/>
            <a:ext cx="9143640" cy="2437920"/>
          </a:xfrm>
          <a:prstGeom prst="rect">
            <a:avLst/>
          </a:prstGeom>
        </p:spPr>
        <p:txBody>
          <a:bodyPr anchor="ctr"/>
          <a:lstStyle/>
          <a:p>
            <a:pPr algn="ctr">
              <a:lnSpc>
                <a:spcPct val="100000"/>
              </a:lnSpc>
            </a:pPr>
            <a:endParaRPr lang="en-US" sz="4000" dirty="0" smtClean="0">
              <a:solidFill>
                <a:srgbClr val="0D0D0D"/>
              </a:solidFill>
              <a:latin typeface="Calibri"/>
            </a:endParaRPr>
          </a:p>
          <a:p>
            <a:pPr algn="ctr">
              <a:lnSpc>
                <a:spcPct val="100000"/>
              </a:lnSpc>
            </a:pPr>
            <a:r>
              <a:rPr lang="en-US" sz="2000" b="1" dirty="0" smtClean="0">
                <a:solidFill>
                  <a:srgbClr val="0D0D0D"/>
                </a:solidFill>
              </a:rPr>
              <a:t>Thanks!</a:t>
            </a:r>
          </a:p>
          <a:p>
            <a:pPr algn="ctr">
              <a:lnSpc>
                <a:spcPct val="100000"/>
              </a:lnSpc>
            </a:pPr>
            <a:r>
              <a:rPr lang="en-US" sz="2000" dirty="0" smtClean="0">
                <a:solidFill>
                  <a:srgbClr val="0D0D0D"/>
                </a:solidFill>
              </a:rPr>
              <a:t>Jeff Blossom</a:t>
            </a:r>
          </a:p>
          <a:p>
            <a:pPr algn="ctr">
              <a:lnSpc>
                <a:spcPct val="100000"/>
              </a:lnSpc>
            </a:pPr>
            <a:r>
              <a:rPr lang="en-US" sz="2000" dirty="0" smtClean="0">
                <a:solidFill>
                  <a:srgbClr val="0D0D0D"/>
                </a:solidFill>
                <a:hlinkClick r:id="rId3"/>
              </a:rPr>
              <a:t>jblossom@cga.harvard.edu</a:t>
            </a:r>
            <a:endParaRPr lang="en-US" sz="2000" dirty="0" smtClean="0">
              <a:solidFill>
                <a:srgbClr val="0D0D0D"/>
              </a:solidFill>
            </a:endParaRPr>
          </a:p>
          <a:p>
            <a:pPr algn="ctr">
              <a:lnSpc>
                <a:spcPct val="100000"/>
              </a:lnSpc>
            </a:pPr>
            <a:endParaRPr lang="en-US" sz="2000" dirty="0">
              <a:solidFill>
                <a:srgbClr val="0D0D0D"/>
              </a:solidFill>
            </a:endParaRPr>
          </a:p>
          <a:p>
            <a:pPr algn="ctr">
              <a:lnSpc>
                <a:spcPct val="100000"/>
              </a:lnSpc>
            </a:pPr>
            <a:r>
              <a:rPr lang="en-US" sz="2000" dirty="0" smtClean="0">
                <a:solidFill>
                  <a:srgbClr val="0D0D0D"/>
                </a:solidFill>
              </a:rPr>
              <a:t>CGA website: </a:t>
            </a:r>
            <a:r>
              <a:rPr lang="en-US" sz="2000" dirty="0" smtClean="0">
                <a:solidFill>
                  <a:srgbClr val="0D0D0D"/>
                </a:solidFill>
                <a:hlinkClick r:id="rId4"/>
              </a:rPr>
              <a:t>http</a:t>
            </a:r>
            <a:r>
              <a:rPr lang="en-US" sz="2000" dirty="0">
                <a:solidFill>
                  <a:srgbClr val="0D0D0D"/>
                </a:solidFill>
                <a:hlinkClick r:id="rId4"/>
              </a:rPr>
              <a:t>://gis.harvard.edu</a:t>
            </a:r>
            <a:r>
              <a:rPr lang="en-US" sz="2000" dirty="0" smtClean="0">
                <a:solidFill>
                  <a:srgbClr val="0D0D0D"/>
                </a:solidFill>
                <a:hlinkClick r:id="rId4"/>
              </a:rPr>
              <a:t>/</a:t>
            </a:r>
            <a:endParaRPr lang="en-US" sz="2000" dirty="0" smtClean="0">
              <a:solidFill>
                <a:srgbClr val="0D0D0D"/>
              </a:solidFill>
            </a:endParaRPr>
          </a:p>
          <a:p>
            <a:pPr algn="ctr">
              <a:lnSpc>
                <a:spcPct val="100000"/>
              </a:lnSpc>
            </a:pPr>
            <a:r>
              <a:rPr lang="en-US" sz="2000" dirty="0" smtClean="0">
                <a:solidFill>
                  <a:srgbClr val="0D0D0D"/>
                </a:solidFill>
              </a:rPr>
              <a:t>CGA staff email addresses:  </a:t>
            </a:r>
            <a:r>
              <a:rPr lang="en-US" sz="2000" dirty="0" smtClean="0">
                <a:solidFill>
                  <a:srgbClr val="0D0D0D"/>
                </a:solidFill>
                <a:hlinkClick r:id="rId5"/>
              </a:rPr>
              <a:t>http</a:t>
            </a:r>
            <a:r>
              <a:rPr lang="en-US" sz="2000" dirty="0">
                <a:solidFill>
                  <a:srgbClr val="0D0D0D"/>
                </a:solidFill>
                <a:hlinkClick r:id="rId5"/>
              </a:rPr>
              <a:t>://</a:t>
            </a:r>
            <a:r>
              <a:rPr lang="en-US" sz="2000" dirty="0" smtClean="0">
                <a:solidFill>
                  <a:srgbClr val="0D0D0D"/>
                </a:solidFill>
                <a:hlinkClick r:id="rId5"/>
              </a:rPr>
              <a:t>gis.harvard.edu/people/staff</a:t>
            </a:r>
            <a:endParaRPr lang="en-US" sz="2000" dirty="0" smtClean="0">
              <a:solidFill>
                <a:srgbClr val="0D0D0D"/>
              </a:solidFill>
            </a:endParaRPr>
          </a:p>
          <a:p>
            <a:pPr algn="ctr">
              <a:lnSpc>
                <a:spcPct val="100000"/>
              </a:lnSpc>
            </a:pPr>
            <a:r>
              <a:rPr lang="en-US" sz="2000" dirty="0" err="1" smtClean="0">
                <a:solidFill>
                  <a:srgbClr val="0D0D0D"/>
                </a:solidFill>
              </a:rPr>
              <a:t>WorldMap</a:t>
            </a:r>
            <a:r>
              <a:rPr lang="en-US" sz="2000" dirty="0" smtClean="0">
                <a:solidFill>
                  <a:srgbClr val="0D0D0D"/>
                </a:solidFill>
              </a:rPr>
              <a:t>: </a:t>
            </a:r>
            <a:r>
              <a:rPr lang="en-US" sz="2000" dirty="0" smtClean="0">
                <a:solidFill>
                  <a:srgbClr val="0D0D0D"/>
                </a:solidFill>
                <a:hlinkClick r:id="rId6"/>
              </a:rPr>
              <a:t>http</a:t>
            </a:r>
            <a:r>
              <a:rPr lang="en-US" sz="2000" dirty="0">
                <a:solidFill>
                  <a:srgbClr val="0D0D0D"/>
                </a:solidFill>
                <a:latin typeface="Calibri"/>
                <a:hlinkClick r:id="rId6"/>
              </a:rPr>
              <a:t>://</a:t>
            </a:r>
            <a:r>
              <a:rPr lang="en-US" sz="2000" dirty="0" smtClean="0">
                <a:solidFill>
                  <a:srgbClr val="0D0D0D"/>
                </a:solidFill>
                <a:latin typeface="Calibri"/>
                <a:hlinkClick r:id="rId6"/>
              </a:rPr>
              <a:t>worldmap.harvard.edu/</a:t>
            </a:r>
            <a:endParaRPr lang="en-US" sz="2000" dirty="0" smtClean="0">
              <a:solidFill>
                <a:srgbClr val="0D0D0D"/>
              </a:solidFill>
              <a:latin typeface="Calibri"/>
            </a:endParaRPr>
          </a:p>
          <a:p>
            <a:pPr algn="ctr">
              <a:lnSpc>
                <a:spcPct val="100000"/>
              </a:lnSpc>
            </a:pPr>
            <a:r>
              <a:rPr lang="en-US" sz="2000" dirty="0" smtClean="0">
                <a:solidFill>
                  <a:srgbClr val="0D0D0D"/>
                </a:solidFill>
              </a:rPr>
              <a:t>CGA general contact: </a:t>
            </a:r>
            <a:r>
              <a:rPr lang="en-US" sz="2000" dirty="0" smtClean="0">
                <a:solidFill>
                  <a:srgbClr val="0D0D0D"/>
                </a:solidFill>
                <a:latin typeface="Calibri"/>
                <a:hlinkClick r:id="rId7"/>
              </a:rPr>
              <a:t>http</a:t>
            </a:r>
            <a:r>
              <a:rPr lang="en-US" sz="2000" dirty="0">
                <a:solidFill>
                  <a:srgbClr val="0D0D0D"/>
                </a:solidFill>
                <a:latin typeface="Calibri"/>
                <a:hlinkClick r:id="rId7"/>
              </a:rPr>
              <a:t>://</a:t>
            </a:r>
            <a:r>
              <a:rPr lang="en-US" sz="2000" dirty="0" smtClean="0">
                <a:solidFill>
                  <a:srgbClr val="0D0D0D"/>
                </a:solidFill>
                <a:latin typeface="Calibri"/>
                <a:hlinkClick r:id="rId7"/>
              </a:rPr>
              <a:t>gis.harvard.edu/contactus</a:t>
            </a:r>
            <a:r>
              <a:rPr lang="en-US" sz="2000" dirty="0" smtClean="0">
                <a:solidFill>
                  <a:srgbClr val="0D0D0D"/>
                </a:solidFill>
                <a:latin typeface="Calibri"/>
              </a:rPr>
              <a:t> </a:t>
            </a:r>
            <a:r>
              <a:rPr lang="en-US" sz="4000" dirty="0">
                <a:solidFill>
                  <a:srgbClr val="0D0D0D"/>
                </a:solidFill>
                <a:latin typeface="Calibri"/>
              </a:rPr>
              <a:t>
</a:t>
            </a:r>
            <a:endParaRPr sz="1600" dirty="0"/>
          </a:p>
        </p:txBody>
      </p:sp>
      <p:pic>
        <p:nvPicPr>
          <p:cNvPr id="300" name="Content Placeholder 5"/>
          <p:cNvPicPr/>
          <p:nvPr/>
        </p:nvPicPr>
        <p:blipFill>
          <a:blip r:embed="rId8"/>
          <a:stretch>
            <a:fillRect/>
          </a:stretch>
        </p:blipFill>
        <p:spPr>
          <a:xfrm>
            <a:off x="0" y="3733800"/>
            <a:ext cx="9108720" cy="4047480"/>
          </a:xfrm>
          <a:prstGeom prst="rect">
            <a:avLst/>
          </a:prstGeom>
          <a:ln w="38160">
            <a:solidFill>
              <a:srgbClr val="4F81BD"/>
            </a:solidFill>
            <a:round/>
          </a:ln>
        </p:spPr>
      </p:pic>
    </p:spTree>
    <p:extLst>
      <p:ext uri="{BB962C8B-B14F-4D97-AF65-F5344CB8AC3E}">
        <p14:creationId xmlns:p14="http://schemas.microsoft.com/office/powerpoint/2010/main" val="20876948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GIS Site Licenses</a:t>
            </a:r>
            <a:endParaRPr lang="en-US" dirty="0"/>
          </a:p>
        </p:txBody>
      </p:sp>
      <p:pic>
        <p:nvPicPr>
          <p:cNvPr id="1026" name="Picture 2"/>
          <p:cNvPicPr preferRelativeResize="0">
            <a:picLocks noChangeAspect="1" noChangeArrowheads="1"/>
          </p:cNvPicPr>
          <p:nvPr/>
        </p:nvPicPr>
        <p:blipFill>
          <a:blip r:embed="rId2" cstate="print"/>
          <a:srcRect/>
          <a:stretch>
            <a:fillRect/>
          </a:stretch>
        </p:blipFill>
        <p:spPr bwMode="auto">
          <a:xfrm>
            <a:off x="914400" y="1838677"/>
            <a:ext cx="1828800" cy="1014983"/>
          </a:xfrm>
          <a:prstGeom prst="rect">
            <a:avLst/>
          </a:prstGeom>
          <a:noFill/>
          <a:ln w="9525">
            <a:noFill/>
            <a:miter lim="800000"/>
            <a:headEnd/>
            <a:tailEnd/>
          </a:ln>
        </p:spPr>
      </p:pic>
      <p:pic>
        <p:nvPicPr>
          <p:cNvPr id="1028" name="Picture 4"/>
          <p:cNvPicPr preferRelativeResize="0">
            <a:picLocks noChangeAspect="1" noChangeArrowheads="1"/>
          </p:cNvPicPr>
          <p:nvPr/>
        </p:nvPicPr>
        <p:blipFill>
          <a:blip r:embed="rId3" cstate="print"/>
          <a:srcRect/>
          <a:stretch>
            <a:fillRect/>
          </a:stretch>
        </p:blipFill>
        <p:spPr bwMode="auto">
          <a:xfrm>
            <a:off x="942975" y="5089630"/>
            <a:ext cx="1828800" cy="1156229"/>
          </a:xfrm>
          <a:prstGeom prst="rect">
            <a:avLst/>
          </a:prstGeom>
          <a:noFill/>
          <a:ln w="9525">
            <a:noFill/>
            <a:miter lim="800000"/>
            <a:headEnd/>
            <a:tailEnd/>
          </a:ln>
        </p:spPr>
      </p:pic>
      <p:pic>
        <p:nvPicPr>
          <p:cNvPr id="9" name="Picture 6" descr="CGA_logo_small"/>
          <p:cNvPicPr>
            <a:picLocks noChangeAspect="1" noChangeArrowheads="1"/>
          </p:cNvPicPr>
          <p:nvPr/>
        </p:nvPicPr>
        <p:blipFill>
          <a:blip r:embed="rId4" cstate="print"/>
          <a:srcRect/>
          <a:stretch>
            <a:fillRect/>
          </a:stretch>
        </p:blipFill>
        <p:spPr bwMode="auto">
          <a:xfrm>
            <a:off x="152400" y="228600"/>
            <a:ext cx="1905000" cy="684213"/>
          </a:xfrm>
          <a:prstGeom prst="rect">
            <a:avLst/>
          </a:prstGeom>
          <a:noFill/>
          <a:ln w="9525">
            <a:noFill/>
            <a:miter lim="800000"/>
            <a:headEnd/>
            <a:tailEnd/>
          </a:ln>
        </p:spPr>
      </p:pic>
      <p:pic>
        <p:nvPicPr>
          <p:cNvPr id="2" name="Picture 2" descr="http://cdn100.iofferphoto.com/img3/item/513/471/106/l_exelis-envi-5-0-5031.jpe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41117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rivistageomedia.it/images/erdas_intergraph_logo_vertical-190x125.jp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749" y="3468982"/>
            <a:ext cx="1828800" cy="1203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t2.gstatic.com/images?q=tbn:ANd9GcSbt9leFztInN67bbcYda94q-8jOqeIUmG133-CgJ9HbymsV6DtmKRCCeX1Ag"/>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1788" y="2197566"/>
            <a:ext cx="1828800" cy="18699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2.google.com/images?q=tbn:ANd9GcQ9keXX8byCGrpjuoOakpYNKW5OGkd0EtPltRX3WPRjoFu4c6gCvQ"/>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5067000"/>
            <a:ext cx="1828800" cy="13698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0.google.com/images?q=tbn:ANd9GcSRF2yogTbyZ--LQ48s4MbJoFS8jMpM892XDSYFYYBPJLF9XmLwdQ"/>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2925" y="4386074"/>
            <a:ext cx="1828800" cy="102412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262687" y="3449317"/>
            <a:ext cx="1828800" cy="1222821"/>
            <a:chOff x="681251" y="3179205"/>
            <a:chExt cx="1828800" cy="1222821"/>
          </a:xfrm>
        </p:grpSpPr>
        <p:pic>
          <p:nvPicPr>
            <p:cNvPr id="1029" name="Picture 5"/>
            <p:cNvPicPr preferRelativeResize="0">
              <a:picLocks noChangeAspect="1" noChangeArrowheads="1"/>
            </p:cNvPicPr>
            <p:nvPr/>
          </p:nvPicPr>
          <p:blipFill>
            <a:blip r:embed="rId10" cstate="print"/>
            <a:srcRect/>
            <a:stretch>
              <a:fillRect/>
            </a:stretch>
          </p:blipFill>
          <p:spPr bwMode="auto">
            <a:xfrm>
              <a:off x="681251" y="3179205"/>
              <a:ext cx="1828800" cy="559929"/>
            </a:xfrm>
            <a:prstGeom prst="rect">
              <a:avLst/>
            </a:prstGeom>
            <a:noFill/>
            <a:ln w="9525">
              <a:noFill/>
              <a:miter lim="800000"/>
              <a:headEnd/>
              <a:tailEnd/>
            </a:ln>
          </p:spPr>
        </p:pic>
        <p:pic>
          <p:nvPicPr>
            <p:cNvPr id="1042" name="Picture 18" descr="https://encrypted-tbn2.google.com/images?q=tbn:ANd9GcSrkxdwCKn5s8y7C6oltTVwdgKcJ3oP5vynFnthOLDCL42qybuKeA"/>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251" y="3792426"/>
              <a:ext cx="1828800" cy="609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4667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457200" y="1600200"/>
            <a:ext cx="6096000" cy="4525963"/>
          </a:xfrm>
        </p:spPr>
        <p:txBody>
          <a:bodyPr>
            <a:normAutofit/>
          </a:bodyPr>
          <a:lstStyle/>
          <a:p>
            <a:pPr>
              <a:lnSpc>
                <a:spcPct val="80000"/>
              </a:lnSpc>
              <a:defRPr/>
            </a:pPr>
            <a:r>
              <a:rPr lang="en-US" sz="3600" dirty="0" smtClean="0"/>
              <a:t>Maintaining GPS receivers for use by Harvard affiliates.</a:t>
            </a:r>
          </a:p>
          <a:p>
            <a:pPr>
              <a:lnSpc>
                <a:spcPct val="80000"/>
              </a:lnSpc>
              <a:defRPr/>
            </a:pPr>
            <a:endParaRPr lang="en-US" sz="3600" dirty="0" smtClean="0"/>
          </a:p>
          <a:p>
            <a:pPr>
              <a:lnSpc>
                <a:spcPct val="80000"/>
              </a:lnSpc>
              <a:defRPr/>
            </a:pPr>
            <a:endParaRPr lang="en-US" sz="3600" dirty="0"/>
          </a:p>
          <a:p>
            <a:pPr>
              <a:lnSpc>
                <a:spcPct val="80000"/>
              </a:lnSpc>
              <a:defRPr/>
            </a:pPr>
            <a:endParaRPr lang="en-US" sz="3600" dirty="0" smtClean="0"/>
          </a:p>
          <a:p>
            <a:pPr>
              <a:lnSpc>
                <a:spcPct val="80000"/>
              </a:lnSpc>
              <a:defRPr/>
            </a:pPr>
            <a:r>
              <a:rPr lang="en-US" sz="3600" dirty="0" smtClean="0"/>
              <a:t>Providing large format (42” wide) printing service. </a:t>
            </a:r>
          </a:p>
        </p:txBody>
      </p:sp>
      <p:grpSp>
        <p:nvGrpSpPr>
          <p:cNvPr id="19" name="Group 18"/>
          <p:cNvGrpSpPr/>
          <p:nvPr/>
        </p:nvGrpSpPr>
        <p:grpSpPr>
          <a:xfrm>
            <a:off x="6400800" y="2057400"/>
            <a:ext cx="2600324" cy="1162050"/>
            <a:chOff x="6543676" y="5486400"/>
            <a:chExt cx="2600324" cy="1162050"/>
          </a:xfrm>
        </p:grpSpPr>
        <p:grpSp>
          <p:nvGrpSpPr>
            <p:cNvPr id="2" name="Group 18"/>
            <p:cNvGrpSpPr>
              <a:grpSpLocks/>
            </p:cNvGrpSpPr>
            <p:nvPr/>
          </p:nvGrpSpPr>
          <p:grpSpPr bwMode="auto">
            <a:xfrm>
              <a:off x="6553200" y="5486400"/>
              <a:ext cx="2590800" cy="1162050"/>
              <a:chOff x="3456" y="3408"/>
              <a:chExt cx="1824" cy="780"/>
            </a:xfrm>
          </p:grpSpPr>
          <p:pic>
            <p:nvPicPr>
              <p:cNvPr id="16" name="Picture 12"/>
              <p:cNvPicPr>
                <a:picLocks noChangeAspect="1" noChangeArrowheads="1"/>
              </p:cNvPicPr>
              <p:nvPr/>
            </p:nvPicPr>
            <p:blipFill>
              <a:blip r:embed="rId2" cstate="print"/>
              <a:srcRect l="4535" t="64059" r="85847" b="10632"/>
              <a:stretch>
                <a:fillRect/>
              </a:stretch>
            </p:blipFill>
            <p:spPr bwMode="auto">
              <a:xfrm>
                <a:off x="4704" y="3408"/>
                <a:ext cx="440" cy="720"/>
              </a:xfrm>
              <a:prstGeom prst="rect">
                <a:avLst/>
              </a:prstGeom>
              <a:noFill/>
              <a:ln w="9525">
                <a:noFill/>
                <a:miter lim="800000"/>
                <a:headEnd/>
                <a:tailEnd/>
              </a:ln>
            </p:spPr>
          </p:pic>
          <p:sp>
            <p:nvSpPr>
              <p:cNvPr id="17" name="Text Box 16"/>
              <p:cNvSpPr txBox="1">
                <a:spLocks noChangeArrowheads="1"/>
              </p:cNvSpPr>
              <p:nvPr/>
            </p:nvSpPr>
            <p:spPr bwMode="auto">
              <a:xfrm>
                <a:off x="3456" y="3994"/>
                <a:ext cx="1824" cy="194"/>
              </a:xfrm>
              <a:prstGeom prst="rect">
                <a:avLst/>
              </a:prstGeom>
              <a:noFill/>
              <a:ln w="9525">
                <a:noFill/>
                <a:miter lim="800000"/>
                <a:headEnd/>
                <a:tailEnd/>
              </a:ln>
            </p:spPr>
            <p:txBody>
              <a:bodyPr>
                <a:spAutoFit/>
              </a:bodyPr>
              <a:lstStyle/>
              <a:p>
                <a:pPr lvl="1"/>
                <a:r>
                  <a:rPr lang="en-US" sz="1400" b="1" dirty="0">
                    <a:latin typeface="Arial" charset="0"/>
                  </a:rPr>
                  <a:t>		</a:t>
                </a:r>
                <a:endParaRPr lang="en-US" sz="1400" dirty="0">
                  <a:latin typeface="Arial" charset="0"/>
                </a:endParaRPr>
              </a:p>
            </p:txBody>
          </p:sp>
        </p:grpSp>
        <p:pic>
          <p:nvPicPr>
            <p:cNvPr id="1026" name="Picture 2"/>
            <p:cNvPicPr>
              <a:picLocks noChangeAspect="1" noChangeArrowheads="1"/>
            </p:cNvPicPr>
            <p:nvPr/>
          </p:nvPicPr>
          <p:blipFill>
            <a:blip r:embed="rId3" cstate="print"/>
            <a:srcRect/>
            <a:stretch>
              <a:fillRect/>
            </a:stretch>
          </p:blipFill>
          <p:spPr bwMode="auto">
            <a:xfrm>
              <a:off x="7762875" y="5591175"/>
              <a:ext cx="542925" cy="885825"/>
            </a:xfrm>
            <a:prstGeom prst="rect">
              <a:avLst/>
            </a:prstGeom>
            <a:noFill/>
            <a:ln w="9525">
              <a:noFill/>
              <a:miter lim="800000"/>
              <a:headEnd/>
              <a:tailEnd/>
            </a:ln>
          </p:spPr>
        </p:pic>
        <p:grpSp>
          <p:nvGrpSpPr>
            <p:cNvPr id="3" name="Group 17"/>
            <p:cNvGrpSpPr>
              <a:grpSpLocks/>
            </p:cNvGrpSpPr>
            <p:nvPr/>
          </p:nvGrpSpPr>
          <p:grpSpPr bwMode="auto">
            <a:xfrm>
              <a:off x="6543676" y="5562600"/>
              <a:ext cx="1219199" cy="951163"/>
              <a:chOff x="2112" y="3264"/>
              <a:chExt cx="1169" cy="912"/>
            </a:xfrm>
          </p:grpSpPr>
          <p:pic>
            <p:nvPicPr>
              <p:cNvPr id="20" name="Picture 7"/>
              <p:cNvPicPr>
                <a:picLocks noChangeAspect="1" noChangeArrowheads="1"/>
              </p:cNvPicPr>
              <p:nvPr/>
            </p:nvPicPr>
            <p:blipFill>
              <a:blip r:embed="rId4" cstate="print"/>
              <a:srcRect l="56908" t="28152" r="12791" b="13589"/>
              <a:stretch>
                <a:fillRect/>
              </a:stretch>
            </p:blipFill>
            <p:spPr bwMode="auto">
              <a:xfrm>
                <a:off x="2112" y="3264"/>
                <a:ext cx="451" cy="912"/>
              </a:xfrm>
              <a:prstGeom prst="rect">
                <a:avLst/>
              </a:prstGeom>
              <a:noFill/>
              <a:ln w="9525">
                <a:noFill/>
                <a:miter lim="800000"/>
                <a:headEnd/>
                <a:tailEnd/>
              </a:ln>
            </p:spPr>
          </p:pic>
          <p:pic>
            <p:nvPicPr>
              <p:cNvPr id="21" name="Picture 13"/>
              <p:cNvPicPr>
                <a:picLocks noChangeAspect="1" noChangeArrowheads="1"/>
              </p:cNvPicPr>
              <p:nvPr/>
            </p:nvPicPr>
            <p:blipFill>
              <a:blip r:embed="rId5" cstate="print"/>
              <a:srcRect l="73607" t="52086" r="9781" b="19753"/>
              <a:stretch>
                <a:fillRect/>
              </a:stretch>
            </p:blipFill>
            <p:spPr bwMode="auto">
              <a:xfrm>
                <a:off x="2640" y="3264"/>
                <a:ext cx="641" cy="912"/>
              </a:xfrm>
              <a:prstGeom prst="rect">
                <a:avLst/>
              </a:prstGeom>
              <a:noFill/>
              <a:ln w="9525">
                <a:noFill/>
                <a:miter lim="800000"/>
                <a:headEnd/>
                <a:tailEnd/>
              </a:ln>
            </p:spPr>
          </p:pic>
        </p:grpSp>
      </p:grpSp>
      <p:sp>
        <p:nvSpPr>
          <p:cNvPr id="15" name="Title 14"/>
          <p:cNvSpPr>
            <a:spLocks noGrp="1"/>
          </p:cNvSpPr>
          <p:nvPr>
            <p:ph type="title"/>
          </p:nvPr>
        </p:nvSpPr>
        <p:spPr>
          <a:xfrm>
            <a:off x="2133600" y="228600"/>
            <a:ext cx="4419600" cy="1143000"/>
          </a:xfrm>
        </p:spPr>
        <p:txBody>
          <a:bodyPr/>
          <a:lstStyle/>
          <a:p>
            <a:r>
              <a:rPr lang="en-US" dirty="0" smtClean="0"/>
              <a:t>Equipment</a:t>
            </a:r>
            <a:endParaRPr lang="en-US" dirty="0"/>
          </a:p>
        </p:txBody>
      </p:sp>
      <p:pic>
        <p:nvPicPr>
          <p:cNvPr id="3074" name="Picture 2" descr="https://encrypted-tbn3.google.com/images?q=tbn:ANd9GcTQjJ8bBMcna-Pvhf_0RUdSgLxp4CZQwBEGvTnY_1HxF3C3XHHnlw"/>
          <p:cNvPicPr>
            <a:picLocks noChangeAspect="1" noChangeArrowheads="1"/>
          </p:cNvPicPr>
          <p:nvPr/>
        </p:nvPicPr>
        <p:blipFill>
          <a:blip r:embed="rId6" cstate="print"/>
          <a:srcRect/>
          <a:stretch>
            <a:fillRect/>
          </a:stretch>
        </p:blipFill>
        <p:spPr bwMode="auto">
          <a:xfrm>
            <a:off x="6597763" y="3962400"/>
            <a:ext cx="2209800" cy="1657351"/>
          </a:xfrm>
          <a:prstGeom prst="rect">
            <a:avLst/>
          </a:prstGeom>
          <a:noFill/>
        </p:spPr>
      </p:pic>
      <p:pic>
        <p:nvPicPr>
          <p:cNvPr id="22" name="Picture 6" descr="CGA_logo_small"/>
          <p:cNvPicPr>
            <a:picLocks noChangeAspect="1" noChangeArrowheads="1"/>
          </p:cNvPicPr>
          <p:nvPr/>
        </p:nvPicPr>
        <p:blipFill>
          <a:blip r:embed="rId7"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243069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hangingPunct="1">
              <a:defRPr/>
            </a:pPr>
            <a:r>
              <a:rPr lang="en-US" altLang="zh-CN" dirty="0" smtClean="0">
                <a:ea typeface="SimSun" pitchFamily="2" charset="-122"/>
              </a:rPr>
              <a:t>CGA Help Desk</a:t>
            </a:r>
          </a:p>
        </p:txBody>
      </p:sp>
      <p:sp>
        <p:nvSpPr>
          <p:cNvPr id="342019" name="Rectangle 3"/>
          <p:cNvSpPr>
            <a:spLocks noGrp="1" noChangeArrowheads="1"/>
          </p:cNvSpPr>
          <p:nvPr>
            <p:ph type="body" idx="1"/>
          </p:nvPr>
        </p:nvSpPr>
        <p:spPr>
          <a:xfrm>
            <a:off x="457200" y="1600200"/>
            <a:ext cx="8229600" cy="5029200"/>
          </a:xfrm>
        </p:spPr>
        <p:txBody>
          <a:bodyPr>
            <a:normAutofit fontScale="92500" lnSpcReduction="20000"/>
          </a:bodyPr>
          <a:lstStyle/>
          <a:p>
            <a:pPr eaLnBrk="1" hangingPunct="1">
              <a:lnSpc>
                <a:spcPct val="90000"/>
              </a:lnSpc>
              <a:defRPr/>
            </a:pPr>
            <a:r>
              <a:rPr lang="en-US" sz="2400" b="1" dirty="0" smtClean="0"/>
              <a:t>Where:</a:t>
            </a:r>
          </a:p>
          <a:p>
            <a:pPr lvl="1" eaLnBrk="1" hangingPunct="1">
              <a:lnSpc>
                <a:spcPct val="90000"/>
              </a:lnSpc>
              <a:defRPr/>
            </a:pPr>
            <a:r>
              <a:rPr lang="en-US" sz="2000" dirty="0" smtClean="0">
                <a:hlinkClick r:id="rId2"/>
              </a:rPr>
              <a:t>Cambridge Campus</a:t>
            </a:r>
            <a:r>
              <a:rPr lang="en-US" sz="2000" dirty="0" smtClean="0"/>
              <a:t> </a:t>
            </a:r>
            <a:br>
              <a:rPr lang="en-US" sz="2000" dirty="0" smtClean="0"/>
            </a:br>
            <a:r>
              <a:rPr lang="en-US" sz="2000" dirty="0" smtClean="0"/>
              <a:t>Rm K-00A, Lower Level</a:t>
            </a:r>
            <a:br>
              <a:rPr lang="en-US" sz="2000" dirty="0" smtClean="0"/>
            </a:br>
            <a:r>
              <a:rPr lang="en-US" sz="2000" dirty="0" err="1" smtClean="0"/>
              <a:t>Knafel</a:t>
            </a:r>
            <a:r>
              <a:rPr lang="en-US" sz="2000" dirty="0" smtClean="0"/>
              <a:t> Building , CGIS</a:t>
            </a:r>
            <a:br>
              <a:rPr lang="en-US" sz="2000" dirty="0" smtClean="0"/>
            </a:br>
            <a:r>
              <a:rPr lang="en-US" sz="2000" dirty="0" smtClean="0"/>
              <a:t>1737 Cambridge Street ,</a:t>
            </a:r>
            <a:br>
              <a:rPr lang="en-US" sz="2000" dirty="0" smtClean="0"/>
            </a:br>
            <a:r>
              <a:rPr lang="en-US" sz="2000" dirty="0" smtClean="0"/>
              <a:t>Cambridge, MA 02138and  </a:t>
            </a:r>
          </a:p>
          <a:p>
            <a:pPr lvl="1" eaLnBrk="1" hangingPunct="1">
              <a:lnSpc>
                <a:spcPct val="90000"/>
              </a:lnSpc>
              <a:defRPr/>
            </a:pPr>
            <a:r>
              <a:rPr lang="en-US" sz="2000" dirty="0" smtClean="0">
                <a:hlinkClick r:id="rId2"/>
              </a:rPr>
              <a:t>Longwood Campus</a:t>
            </a:r>
            <a:r>
              <a:rPr lang="en-US" sz="2000" dirty="0" smtClean="0"/>
              <a:t> </a:t>
            </a:r>
            <a:br>
              <a:rPr lang="en-US" sz="2000" dirty="0" smtClean="0"/>
            </a:br>
            <a:r>
              <a:rPr lang="en-US" sz="2000" dirty="0" smtClean="0"/>
              <a:t>Micro Lab, Lower Level</a:t>
            </a:r>
            <a:br>
              <a:rPr lang="en-US" sz="2000" dirty="0" smtClean="0"/>
            </a:br>
            <a:r>
              <a:rPr lang="en-US" sz="2000" dirty="0" err="1" smtClean="0"/>
              <a:t>Kresge</a:t>
            </a:r>
            <a:r>
              <a:rPr lang="en-US" sz="2000" dirty="0" smtClean="0"/>
              <a:t> Building</a:t>
            </a:r>
            <a:br>
              <a:rPr lang="en-US" sz="2000" dirty="0" smtClean="0"/>
            </a:br>
            <a:r>
              <a:rPr lang="en-US" sz="2000" dirty="0" smtClean="0"/>
              <a:t>677 Huntington Avenue</a:t>
            </a:r>
            <a:br>
              <a:rPr lang="en-US" sz="2000" dirty="0" smtClean="0"/>
            </a:br>
            <a:r>
              <a:rPr lang="en-US" sz="2000" dirty="0" smtClean="0"/>
              <a:t>Boston, MA 02115</a:t>
            </a:r>
          </a:p>
          <a:p>
            <a:pPr lvl="1">
              <a:lnSpc>
                <a:spcPct val="90000"/>
              </a:lnSpc>
              <a:defRPr/>
            </a:pPr>
            <a:r>
              <a:rPr lang="en-US" sz="2000" dirty="0" smtClean="0"/>
              <a:t>Harvard Business School </a:t>
            </a:r>
            <a:r>
              <a:rPr lang="en-US" sz="2000" dirty="0"/>
              <a:t>(only on the 3rd </a:t>
            </a:r>
            <a:endParaRPr lang="en-US" sz="2000" dirty="0" smtClean="0"/>
          </a:p>
          <a:p>
            <a:pPr marL="457200" lvl="1" indent="0">
              <a:lnSpc>
                <a:spcPct val="90000"/>
              </a:lnSpc>
              <a:buNone/>
              <a:defRPr/>
            </a:pPr>
            <a:r>
              <a:rPr lang="en-US" sz="2000" dirty="0"/>
              <a:t>	</a:t>
            </a:r>
            <a:r>
              <a:rPr lang="en-US" sz="2000" dirty="0" smtClean="0"/>
              <a:t>Wednesday </a:t>
            </a:r>
            <a:r>
              <a:rPr lang="en-US" sz="2000" dirty="0"/>
              <a:t>of each month)</a:t>
            </a:r>
            <a:br>
              <a:rPr lang="en-US" sz="2000" dirty="0"/>
            </a:br>
            <a:r>
              <a:rPr lang="en-US" sz="2000" dirty="0" smtClean="0"/>
              <a:t>	Baker </a:t>
            </a:r>
            <a:r>
              <a:rPr lang="en-US" sz="2000" dirty="0"/>
              <a:t>Library, Room 130</a:t>
            </a:r>
            <a:br>
              <a:rPr lang="en-US" sz="2000" dirty="0"/>
            </a:br>
            <a:r>
              <a:rPr lang="en-US" sz="2000" dirty="0" smtClean="0"/>
              <a:t>	3 </a:t>
            </a:r>
            <a:r>
              <a:rPr lang="en-US" sz="2000" dirty="0"/>
              <a:t>Soldiers Field Road, Boston, MA</a:t>
            </a:r>
            <a:endParaRPr lang="en-US" sz="2000" dirty="0" smtClean="0"/>
          </a:p>
          <a:p>
            <a:pPr eaLnBrk="1" hangingPunct="1">
              <a:lnSpc>
                <a:spcPct val="90000"/>
              </a:lnSpc>
              <a:defRPr/>
            </a:pPr>
            <a:r>
              <a:rPr lang="en-US" sz="2400" b="1" dirty="0" smtClean="0"/>
              <a:t>When:</a:t>
            </a:r>
          </a:p>
          <a:p>
            <a:pPr lvl="1" eaLnBrk="1" hangingPunct="1">
              <a:lnSpc>
                <a:spcPct val="90000"/>
              </a:lnSpc>
              <a:defRPr/>
            </a:pPr>
            <a:r>
              <a:rPr lang="en-US" sz="2000" dirty="0" smtClean="0"/>
              <a:t>Tuesday, 1:30pm - 4:00pm</a:t>
            </a:r>
          </a:p>
          <a:p>
            <a:pPr eaLnBrk="1" hangingPunct="1">
              <a:lnSpc>
                <a:spcPct val="90000"/>
              </a:lnSpc>
              <a:defRPr/>
            </a:pPr>
            <a:r>
              <a:rPr lang="en-US" sz="2400" b="1" dirty="0" smtClean="0"/>
              <a:t>Email: </a:t>
            </a:r>
          </a:p>
          <a:p>
            <a:pPr lvl="1" eaLnBrk="1" hangingPunct="1">
              <a:lnSpc>
                <a:spcPct val="90000"/>
              </a:lnSpc>
              <a:defRPr/>
            </a:pPr>
            <a:r>
              <a:rPr lang="en-US" sz="2000" dirty="0" smtClean="0">
                <a:hlinkClick r:id="rId3"/>
              </a:rPr>
              <a:t>http://gis.harvard.edu/contactus</a:t>
            </a:r>
            <a:r>
              <a:rPr lang="en-US" sz="2000" dirty="0" smtClean="0"/>
              <a:t> </a:t>
            </a:r>
          </a:p>
        </p:txBody>
      </p:sp>
      <p:pic>
        <p:nvPicPr>
          <p:cNvPr id="6" name="Picture 6" descr="CGA_logo_small"/>
          <p:cNvPicPr>
            <a:picLocks noChangeAspect="1" noChangeArrowheads="1"/>
          </p:cNvPicPr>
          <p:nvPr/>
        </p:nvPicPr>
        <p:blipFill>
          <a:blip r:embed="rId4" cstate="print"/>
          <a:srcRect/>
          <a:stretch>
            <a:fillRect/>
          </a:stretch>
        </p:blipFill>
        <p:spPr bwMode="auto">
          <a:xfrm>
            <a:off x="152400" y="228600"/>
            <a:ext cx="1905000" cy="684213"/>
          </a:xfrm>
          <a:prstGeom prst="rect">
            <a:avLst/>
          </a:prstGeom>
          <a:noFill/>
          <a:ln w="9525">
            <a:noFill/>
            <a:miter lim="800000"/>
            <a:headEnd/>
            <a:tailEnd/>
          </a:ln>
        </p:spPr>
      </p:pic>
      <p:pic>
        <p:nvPicPr>
          <p:cNvPr id="8" name="Picture 5" descr="CGA_office_sm.jpg"/>
          <p:cNvPicPr>
            <a:picLocks noChangeAspect="1"/>
          </p:cNvPicPr>
          <p:nvPr/>
        </p:nvPicPr>
        <p:blipFill>
          <a:blip r:embed="rId5" cstate="print"/>
          <a:srcRect/>
          <a:stretch>
            <a:fillRect/>
          </a:stretch>
        </p:blipFill>
        <p:spPr bwMode="auto">
          <a:xfrm>
            <a:off x="6324600" y="3962400"/>
            <a:ext cx="2159000" cy="2159000"/>
          </a:xfrm>
          <a:prstGeom prst="rect">
            <a:avLst/>
          </a:prstGeom>
          <a:noFill/>
          <a:ln w="9525">
            <a:noFill/>
            <a:miter lim="800000"/>
            <a:headEnd/>
            <a:tailEnd/>
          </a:ln>
        </p:spPr>
      </p:pic>
      <p:pic>
        <p:nvPicPr>
          <p:cNvPr id="9" name="Picture 6" descr="CGIS_Building_sm.jpg"/>
          <p:cNvPicPr>
            <a:picLocks noChangeAspect="1"/>
          </p:cNvPicPr>
          <p:nvPr/>
        </p:nvPicPr>
        <p:blipFill>
          <a:blip r:embed="rId6" cstate="print"/>
          <a:srcRect/>
          <a:stretch>
            <a:fillRect/>
          </a:stretch>
        </p:blipFill>
        <p:spPr bwMode="auto">
          <a:xfrm>
            <a:off x="6400800" y="1371600"/>
            <a:ext cx="2066925" cy="2066925"/>
          </a:xfrm>
          <a:prstGeom prst="rect">
            <a:avLst/>
          </a:prstGeom>
          <a:noFill/>
          <a:ln w="9525">
            <a:noFill/>
            <a:miter lim="800000"/>
            <a:headEnd/>
            <a:tailEnd/>
          </a:ln>
        </p:spPr>
      </p:pic>
      <p:sp>
        <p:nvSpPr>
          <p:cNvPr id="13" name="Rectangle 3"/>
          <p:cNvSpPr txBox="1">
            <a:spLocks noChangeArrowheads="1"/>
          </p:cNvSpPr>
          <p:nvPr/>
        </p:nvSpPr>
        <p:spPr>
          <a:xfrm>
            <a:off x="6248400" y="3429000"/>
            <a:ext cx="2362200" cy="4419600"/>
          </a:xfrm>
          <a:prstGeom prst="rect">
            <a:avLst/>
          </a:prstGeom>
        </p:spPr>
        <p:txBody>
          <a:bodyPr vert="horz" lIns="91440" tIns="45720" rIns="91440" bIns="45720" rtlCol="0">
            <a:normAutofit/>
          </a:bodyPr>
          <a:lstStyle/>
          <a:p>
            <a:pPr algn="ctr">
              <a:lnSpc>
                <a:spcPct val="80000"/>
              </a:lnSpc>
              <a:spcBef>
                <a:spcPct val="20000"/>
              </a:spcBef>
              <a:defRPr/>
            </a:pPr>
            <a:r>
              <a:rPr lang="en-US" sz="1400" dirty="0" smtClean="0"/>
              <a:t>CGA’s location at</a:t>
            </a:r>
          </a:p>
          <a:p>
            <a:pPr algn="ctr">
              <a:lnSpc>
                <a:spcPct val="80000"/>
              </a:lnSpc>
              <a:spcBef>
                <a:spcPct val="20000"/>
              </a:spcBef>
              <a:defRPr/>
            </a:pPr>
            <a:r>
              <a:rPr lang="en-US" sz="1400" dirty="0" smtClean="0"/>
              <a:t>1737 Cambridge St.</a:t>
            </a:r>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r>
              <a:rPr kumimoji="0" lang="en-US" sz="1400" u="none" strike="noStrike" kern="1200" cap="none" spc="0" normalizeH="0" baseline="0" noProof="0" dirty="0" smtClean="0">
                <a:ln>
                  <a:noFill/>
                </a:ln>
                <a:effectLst/>
                <a:uLnTx/>
                <a:uFillTx/>
                <a:latin typeface="+mn-lt"/>
                <a:ea typeface="+mn-ea"/>
                <a:cs typeface="+mn-cs"/>
              </a:rPr>
              <a:t>The Cambridge</a:t>
            </a:r>
            <a:r>
              <a:rPr kumimoji="0" lang="en-US" sz="1400" u="none" strike="noStrike" kern="1200" cap="none" spc="0" normalizeH="0" noProof="0" dirty="0" smtClean="0">
                <a:ln>
                  <a:noFill/>
                </a:ln>
                <a:effectLst/>
                <a:uLnTx/>
                <a:uFillTx/>
                <a:latin typeface="+mn-lt"/>
                <a:ea typeface="+mn-ea"/>
                <a:cs typeface="+mn-cs"/>
              </a:rPr>
              <a:t> Help Desk</a:t>
            </a:r>
          </a:p>
          <a:p>
            <a:pPr algn="ctr">
              <a:lnSpc>
                <a:spcPct val="80000"/>
              </a:lnSpc>
              <a:spcBef>
                <a:spcPct val="20000"/>
              </a:spcBef>
              <a:defRPr/>
            </a:pPr>
            <a:endParaRPr lang="en-US" sz="1400" baseline="0" dirty="0"/>
          </a:p>
          <a:p>
            <a:pPr algn="ctr">
              <a:lnSpc>
                <a:spcPct val="80000"/>
              </a:lnSpc>
              <a:spcBef>
                <a:spcPct val="20000"/>
              </a:spcBef>
              <a:defRPr/>
            </a:pPr>
            <a:endParaRPr kumimoji="0" lang="en-US" sz="1400" u="none" strike="noStrike" kern="1200" cap="none" spc="0" normalizeH="0" noProof="0" dirty="0" smtClean="0">
              <a:ln>
                <a:noFill/>
              </a:ln>
              <a:effectLst/>
              <a:uLnTx/>
              <a:uFillTx/>
              <a:latin typeface="+mn-lt"/>
              <a:ea typeface="+mn-ea"/>
              <a:cs typeface="+mn-cs"/>
            </a:endParaRPr>
          </a:p>
          <a:p>
            <a:pPr algn="ctr">
              <a:lnSpc>
                <a:spcPct val="80000"/>
              </a:lnSpc>
              <a:spcBef>
                <a:spcPct val="20000"/>
              </a:spcBef>
              <a:defRPr/>
            </a:pPr>
            <a:endParaRPr lang="en-US" sz="1400" baseline="0" dirty="0"/>
          </a:p>
          <a:p>
            <a:pPr algn="ctr">
              <a:lnSpc>
                <a:spcPct val="80000"/>
              </a:lnSpc>
              <a:spcBef>
                <a:spcPct val="20000"/>
              </a:spcBef>
              <a:defRPr/>
            </a:pPr>
            <a:endParaRPr kumimoji="0" lang="en-US" sz="1400" u="none" strike="noStrike" kern="1200" cap="none" spc="0" normalizeH="0" noProof="0" dirty="0" smtClean="0">
              <a:ln>
                <a:noFill/>
              </a:ln>
              <a:effectLst/>
              <a:uLnTx/>
              <a:uFillTx/>
              <a:latin typeface="+mn-lt"/>
              <a:ea typeface="+mn-ea"/>
              <a:cs typeface="+mn-cs"/>
            </a:endParaRPr>
          </a:p>
          <a:p>
            <a:pPr algn="ctr">
              <a:lnSpc>
                <a:spcPct val="80000"/>
              </a:lnSpc>
              <a:spcBef>
                <a:spcPct val="20000"/>
              </a:spcBef>
              <a:defRPr/>
            </a:pPr>
            <a:r>
              <a:rPr kumimoji="0" lang="en-US" sz="1400" u="none" strike="noStrike" kern="1200" cap="none" spc="0" normalizeH="0" baseline="0" noProof="0" dirty="0" smtClean="0">
                <a:ln>
                  <a:noFill/>
                </a:ln>
                <a:effectLst/>
                <a:uLnTx/>
                <a:uFillTx/>
                <a:latin typeface="+mn-lt"/>
                <a:ea typeface="+mn-ea"/>
                <a:cs typeface="+mn-cs"/>
              </a:rPr>
              <a:t> </a:t>
            </a:r>
          </a:p>
        </p:txBody>
      </p:sp>
    </p:spTree>
    <p:extLst>
      <p:ext uri="{BB962C8B-B14F-4D97-AF65-F5344CB8AC3E}">
        <p14:creationId xmlns:p14="http://schemas.microsoft.com/office/powerpoint/2010/main" val="4176978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1928</Words>
  <Application>Microsoft Office PowerPoint</Application>
  <PresentationFormat>On-screen Show (4:3)</PresentationFormat>
  <Paragraphs>447</Paragraphs>
  <Slides>60</Slides>
  <Notes>24</Notes>
  <HiddenSlides>0</HiddenSlides>
  <MMClips>0</MMClips>
  <ScaleCrop>false</ScaleCrop>
  <HeadingPairs>
    <vt:vector size="4" baseType="variant">
      <vt:variant>
        <vt:lpstr>Theme</vt:lpstr>
      </vt:variant>
      <vt:variant>
        <vt:i4>4</vt:i4>
      </vt:variant>
      <vt:variant>
        <vt:lpstr>Slide Titles</vt:lpstr>
      </vt:variant>
      <vt:variant>
        <vt:i4>60</vt:i4>
      </vt:variant>
    </vt:vector>
  </HeadingPairs>
  <TitlesOfParts>
    <vt:vector size="64" baseType="lpstr">
      <vt:lpstr>Office Theme</vt:lpstr>
      <vt:lpstr>Equity</vt:lpstr>
      <vt:lpstr>1_Office Theme</vt:lpstr>
      <vt:lpstr>2_Office Theme</vt:lpstr>
      <vt:lpstr>Center for Geographic Analysis services and projects Jeff Blossom – jblossom@cga.harvard.edu Summer GIS Institute - 2017</vt:lpstr>
      <vt:lpstr>Center for Geographic Analysis (CGA)</vt:lpstr>
      <vt:lpstr>Our mission</vt:lpstr>
      <vt:lpstr>PowerPoint Presentation</vt:lpstr>
      <vt:lpstr>CGA Basic Services</vt:lpstr>
      <vt:lpstr>GIS Training Workshops (2 hours ea.)</vt:lpstr>
      <vt:lpstr>GIS Site Licenses</vt:lpstr>
      <vt:lpstr>Equipment</vt:lpstr>
      <vt:lpstr>CGA Help Desk</vt:lpstr>
      <vt:lpstr>Research Consultation</vt:lpstr>
      <vt:lpstr>PowerPoint Presentation</vt:lpstr>
      <vt:lpstr>Address geocoding example:    Boston foreclosures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GIS Analysis: Chinese city distance calculations</vt:lpstr>
      <vt:lpstr>CGA project:  Building a comprehensive database of social and environmental stressors for 1,000 patient locations for an asthma study 1,000 locations for an asthma study PESBART Effects of Physical Environment and Stress in Blacks in relation to Asthma severity and Response to Therapy</vt:lpstr>
      <vt:lpstr>GIS Variables created for Specific Research Questions</vt:lpstr>
      <vt:lpstr>PowerPoint Presentation</vt:lpstr>
      <vt:lpstr>Summary of Specific GIS variables Collected</vt:lpstr>
      <vt:lpstr>Specific GIS variables not Collected</vt:lpstr>
      <vt:lpstr>GIS Variable: Used prescription drug for asthma in 2013</vt:lpstr>
      <vt:lpstr>GIS Variable: Used Vitamin D supplement, past 6 months</vt:lpstr>
      <vt:lpstr>GIS Variable: Distance to nearest bus or train terminal, or subway stop</vt:lpstr>
      <vt:lpstr>PowerPoint Presentation</vt:lpstr>
      <vt:lpstr>PowerPoint Presentation</vt:lpstr>
      <vt:lpstr>New York City Real Estate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Geographic Analysis Stacy Bogan Giovanni Zambotti  Winter GIS Institute - 2015</dc:title>
  <dc:creator>Stacy Bogan</dc:creator>
  <cp:lastModifiedBy>Blossom, Jeffrey C.</cp:lastModifiedBy>
  <cp:revision>32</cp:revision>
  <dcterms:created xsi:type="dcterms:W3CDTF">2015-01-06T14:50:43Z</dcterms:created>
  <dcterms:modified xsi:type="dcterms:W3CDTF">2017-05-30T13:05:05Z</dcterms:modified>
</cp:coreProperties>
</file>