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
  </p:notesMasterIdLst>
  <p:sldIdLst>
    <p:sldId id="256" r:id="rId5"/>
  </p:sldIdLst>
  <p:sldSz cx="32918400" cy="43891200"/>
  <p:notesSz cx="6716713" cy="923925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33399"/>
    <a:srgbClr val="000099"/>
    <a:srgbClr val="FFBF0B"/>
    <a:srgbClr val="FF3300"/>
    <a:srgbClr val="FF0000"/>
    <a:srgbClr val="9F9FCF"/>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766" autoAdjust="0"/>
  </p:normalViewPr>
  <p:slideViewPr>
    <p:cSldViewPr>
      <p:cViewPr>
        <p:scale>
          <a:sx n="33" d="100"/>
          <a:sy n="33" d="100"/>
        </p:scale>
        <p:origin x="-90" y="3552"/>
      </p:cViewPr>
      <p:guideLst>
        <p:guide orient="horz" pos="13824"/>
        <p:guide pos="9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7" d="100"/>
          <a:sy n="37" d="100"/>
        </p:scale>
        <p:origin x="-1488" y="-84"/>
      </p:cViewPr>
      <p:guideLst>
        <p:guide orient="horz" pos="2910"/>
        <p:guide pos="2115"/>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eaLnBrk="0" hangingPunct="0">
              <a:defRPr sz="1200">
                <a:effectLst/>
              </a:defRPr>
            </a:lvl1pPr>
          </a:lstStyle>
          <a:p>
            <a:pPr>
              <a:defRPr/>
            </a:pPr>
            <a:endParaRPr lang="en-US"/>
          </a:p>
        </p:txBody>
      </p:sp>
      <p:sp>
        <p:nvSpPr>
          <p:cNvPr id="40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eaLnBrk="0" hangingPunct="0">
              <a:defRPr sz="1200">
                <a:effectLst/>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2038350" y="685800"/>
            <a:ext cx="2628900" cy="35052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419600"/>
            <a:ext cx="48768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eaLnBrk="0" hangingPunct="0">
              <a:defRPr sz="1200">
                <a:effectLst/>
              </a:defRPr>
            </a:lvl1pPr>
          </a:lstStyle>
          <a:p>
            <a:pPr>
              <a:defRPr/>
            </a:pPr>
            <a:endParaRPr lang="en-US"/>
          </a:p>
        </p:txBody>
      </p:sp>
      <p:sp>
        <p:nvSpPr>
          <p:cNvPr id="4103" name="Rectangle 7"/>
          <p:cNvSpPr>
            <a:spLocks noGrp="1" noChangeArrowheads="1"/>
          </p:cNvSpPr>
          <p:nvPr>
            <p:ph type="sldNum" sz="quarter" idx="5"/>
          </p:nvPr>
        </p:nvSpPr>
        <p:spPr bwMode="auto">
          <a:xfrm>
            <a:off x="381000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eaLnBrk="0" hangingPunct="0">
              <a:defRPr sz="1200">
                <a:effectLst/>
              </a:defRPr>
            </a:lvl1pPr>
          </a:lstStyle>
          <a:p>
            <a:pPr>
              <a:defRPr/>
            </a:pPr>
            <a:fld id="{ED594565-D4D9-4726-8EEC-20E6FB3B8C4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13635038"/>
            <a:ext cx="27981275" cy="94075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125" y="24871363"/>
            <a:ext cx="23044150" cy="11217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BD03B64-6FAD-416C-A1F3-F55C451F59D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06E4EB7-EC49-445F-9381-0840F7A2AA6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5313" y="3898900"/>
            <a:ext cx="6994525" cy="3511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8563" y="3898900"/>
            <a:ext cx="20834350" cy="3511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7CE2E09-3F93-41A7-9EF0-5E0A0769DCB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C6D61D7-37EC-4B08-AEF0-E29BEB988A9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8203525"/>
            <a:ext cx="27981275" cy="87185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5" y="18602325"/>
            <a:ext cx="27981275" cy="9601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71A71EA-2B38-47A7-AE0E-08EF51AF9A5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68563" y="12684125"/>
            <a:ext cx="13914437" cy="26330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35400" y="12684125"/>
            <a:ext cx="13914438" cy="26330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BB4E550-E109-4131-B1D6-9E4227736BE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57363"/>
            <a:ext cx="29625925"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238" y="9825038"/>
            <a:ext cx="14544675"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238" y="13919200"/>
            <a:ext cx="14544675"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725" y="9825038"/>
            <a:ext cx="14549438"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725" y="13919200"/>
            <a:ext cx="14549438"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89685E76-9F6B-4EF6-B35F-7C1267863EA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9A8B61C-0540-4F9C-BADA-13658ABFCA1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1EC8B2CB-24EE-4B43-9246-65F9CF96A31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47838"/>
            <a:ext cx="10829925" cy="74374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69863" y="1747838"/>
            <a:ext cx="18402300" cy="37460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238" y="9185275"/>
            <a:ext cx="10829925"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D1881DD-11C2-4F09-9AE2-ACE028E0E98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30724475"/>
            <a:ext cx="19751675" cy="36258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600" y="3921125"/>
            <a:ext cx="19751675" cy="26335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451600" y="34350325"/>
            <a:ext cx="19751675" cy="5151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485781E-FDBC-4B77-9056-5A999ACDE5F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8563" y="3898900"/>
            <a:ext cx="27981275" cy="7318375"/>
          </a:xfrm>
          <a:prstGeom prst="rect">
            <a:avLst/>
          </a:prstGeom>
          <a:noFill/>
          <a:ln w="9525">
            <a:noFill/>
            <a:miter lim="800000"/>
            <a:headEnd/>
            <a:tailEnd/>
          </a:ln>
        </p:spPr>
        <p:txBody>
          <a:bodyPr vert="horz" wrap="square" lIns="230701" tIns="115352" rIns="230701" bIns="11535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468563" y="12684125"/>
            <a:ext cx="27981275" cy="26330275"/>
          </a:xfrm>
          <a:prstGeom prst="rect">
            <a:avLst/>
          </a:prstGeom>
          <a:noFill/>
          <a:ln w="9525">
            <a:noFill/>
            <a:miter lim="800000"/>
            <a:headEnd/>
            <a:tailEnd/>
          </a:ln>
        </p:spPr>
        <p:txBody>
          <a:bodyPr vert="horz" wrap="square" lIns="230701" tIns="115352" rIns="230701" bIns="11535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468563" y="39992300"/>
            <a:ext cx="6858000" cy="2921000"/>
          </a:xfrm>
          <a:prstGeom prst="rect">
            <a:avLst/>
          </a:prstGeom>
          <a:noFill/>
          <a:ln w="9525">
            <a:noFill/>
            <a:miter lim="800000"/>
            <a:headEnd/>
            <a:tailEnd/>
          </a:ln>
          <a:effectLst/>
        </p:spPr>
        <p:txBody>
          <a:bodyPr vert="horz" wrap="square" lIns="230701" tIns="115352" rIns="230701" bIns="115352" numCol="1" anchor="t" anchorCtr="0" compatLnSpc="1">
            <a:prstTxWarp prst="textNoShape">
              <a:avLst/>
            </a:prstTxWarp>
          </a:bodyPr>
          <a:lstStyle>
            <a:lvl1pPr eaLnBrk="0" hangingPunct="0">
              <a:defRPr sz="3500"/>
            </a:lvl1pPr>
          </a:lstStyle>
          <a:p>
            <a:endParaRPr lang="en-US"/>
          </a:p>
        </p:txBody>
      </p:sp>
      <p:sp>
        <p:nvSpPr>
          <p:cNvPr id="1029" name="Rectangle 5"/>
          <p:cNvSpPr>
            <a:spLocks noGrp="1" noChangeArrowheads="1"/>
          </p:cNvSpPr>
          <p:nvPr>
            <p:ph type="ftr" sz="quarter" idx="3"/>
          </p:nvPr>
        </p:nvSpPr>
        <p:spPr bwMode="auto">
          <a:xfrm>
            <a:off x="11247438" y="39992300"/>
            <a:ext cx="10423525" cy="2921000"/>
          </a:xfrm>
          <a:prstGeom prst="rect">
            <a:avLst/>
          </a:prstGeom>
          <a:noFill/>
          <a:ln w="9525">
            <a:noFill/>
            <a:miter lim="800000"/>
            <a:headEnd/>
            <a:tailEnd/>
          </a:ln>
          <a:effectLst/>
        </p:spPr>
        <p:txBody>
          <a:bodyPr vert="horz" wrap="square" lIns="230701" tIns="115352" rIns="230701" bIns="115352" numCol="1" anchor="t" anchorCtr="0" compatLnSpc="1">
            <a:prstTxWarp prst="textNoShape">
              <a:avLst/>
            </a:prstTxWarp>
          </a:bodyPr>
          <a:lstStyle>
            <a:lvl1pPr algn="ctr" eaLnBrk="0" hangingPunct="0">
              <a:defRPr sz="3500"/>
            </a:lvl1pPr>
          </a:lstStyle>
          <a:p>
            <a:endParaRPr lang="en-US"/>
          </a:p>
        </p:txBody>
      </p:sp>
      <p:sp>
        <p:nvSpPr>
          <p:cNvPr id="1030" name="Rectangle 6"/>
          <p:cNvSpPr>
            <a:spLocks noGrp="1" noChangeArrowheads="1"/>
          </p:cNvSpPr>
          <p:nvPr>
            <p:ph type="sldNum" sz="quarter" idx="4"/>
          </p:nvPr>
        </p:nvSpPr>
        <p:spPr bwMode="auto">
          <a:xfrm>
            <a:off x="23591838" y="39992300"/>
            <a:ext cx="6858000" cy="2921000"/>
          </a:xfrm>
          <a:prstGeom prst="rect">
            <a:avLst/>
          </a:prstGeom>
          <a:noFill/>
          <a:ln w="9525">
            <a:noFill/>
            <a:miter lim="800000"/>
            <a:headEnd/>
            <a:tailEnd/>
          </a:ln>
          <a:effectLst/>
        </p:spPr>
        <p:txBody>
          <a:bodyPr vert="horz" wrap="square" lIns="230701" tIns="115352" rIns="230701" bIns="115352" numCol="1" anchor="t" anchorCtr="0" compatLnSpc="1">
            <a:prstTxWarp prst="textNoShape">
              <a:avLst/>
            </a:prstTxWarp>
          </a:bodyPr>
          <a:lstStyle>
            <a:lvl1pPr algn="r" eaLnBrk="0" hangingPunct="0">
              <a:defRPr sz="3500"/>
            </a:lvl1pPr>
          </a:lstStyle>
          <a:p>
            <a:fld id="{EC6E041C-0437-46EA-BB4D-FD45582E0193}" type="slidenum">
              <a:rPr lang="en-US"/>
              <a:pPr/>
              <a:t>‹#›</a:t>
            </a:fld>
            <a:endParaRPr lang="en-US"/>
          </a:p>
        </p:txBody>
      </p:sp>
      <p:pic>
        <p:nvPicPr>
          <p:cNvPr id="1031" name="Picture 7" descr="mp logo"/>
          <p:cNvPicPr>
            <a:picLocks noChangeAspect="1" noChangeArrowheads="1"/>
          </p:cNvPicPr>
          <p:nvPr/>
        </p:nvPicPr>
        <p:blipFill>
          <a:blip r:embed="rId13"/>
          <a:srcRect/>
          <a:stretch>
            <a:fillRect/>
          </a:stretch>
        </p:blipFill>
        <p:spPr bwMode="auto">
          <a:xfrm>
            <a:off x="30060900" y="42849800"/>
            <a:ext cx="2541588" cy="363538"/>
          </a:xfrm>
          <a:prstGeom prst="rect">
            <a:avLst/>
          </a:prstGeom>
          <a:noFill/>
          <a:ln w="9525">
            <a:noFill/>
            <a:miter lim="800000"/>
            <a:headEnd/>
            <a:tailEnd/>
          </a:ln>
        </p:spPr>
      </p:pic>
      <p:sp>
        <p:nvSpPr>
          <p:cNvPr id="1032" name="Rectangle 8"/>
          <p:cNvSpPr>
            <a:spLocks noChangeArrowheads="1"/>
          </p:cNvSpPr>
          <p:nvPr/>
        </p:nvSpPr>
        <p:spPr bwMode="auto">
          <a:xfrm>
            <a:off x="30746700" y="42519600"/>
            <a:ext cx="1187450" cy="366713"/>
          </a:xfrm>
          <a:prstGeom prst="rect">
            <a:avLst/>
          </a:prstGeom>
          <a:noFill/>
          <a:ln w="9525">
            <a:noFill/>
            <a:miter lim="800000"/>
            <a:headEnd/>
            <a:tailEnd/>
          </a:ln>
          <a:effectLst/>
        </p:spPr>
        <p:txBody>
          <a:bodyPr wrap="none">
            <a:spAutoFit/>
          </a:bodyPr>
          <a:lstStyle/>
          <a:p>
            <a:pPr eaLnBrk="0" hangingPunct="0">
              <a:defRPr/>
            </a:pPr>
            <a:r>
              <a:rPr lang="en-US" sz="1800">
                <a:solidFill>
                  <a:srgbClr val="2B0E72"/>
                </a:solidFill>
                <a:latin typeface="Arial" charset="0"/>
              </a:rPr>
              <a:t>printed by</a:t>
            </a:r>
            <a:endParaRPr lang="en-US" sz="1800">
              <a:solidFill>
                <a:srgbClr val="003399"/>
              </a:solidFill>
              <a:latin typeface="Arial" charset="0"/>
            </a:endParaRPr>
          </a:p>
        </p:txBody>
      </p:sp>
      <p:sp>
        <p:nvSpPr>
          <p:cNvPr id="1033" name="Rectangle 9"/>
          <p:cNvSpPr>
            <a:spLocks noChangeArrowheads="1"/>
          </p:cNvSpPr>
          <p:nvPr/>
        </p:nvSpPr>
        <p:spPr bwMode="auto">
          <a:xfrm>
            <a:off x="30022800" y="43143488"/>
            <a:ext cx="2647950" cy="366712"/>
          </a:xfrm>
          <a:prstGeom prst="rect">
            <a:avLst/>
          </a:prstGeom>
          <a:noFill/>
          <a:ln w="9525">
            <a:noFill/>
            <a:miter lim="800000"/>
            <a:headEnd/>
            <a:tailEnd/>
          </a:ln>
          <a:effectLst/>
        </p:spPr>
        <p:txBody>
          <a:bodyPr wrap="none">
            <a:spAutoFit/>
          </a:bodyPr>
          <a:lstStyle/>
          <a:p>
            <a:pPr eaLnBrk="0" hangingPunct="0">
              <a:defRPr/>
            </a:pPr>
            <a:r>
              <a:rPr lang="en-US" sz="1800">
                <a:solidFill>
                  <a:srgbClr val="2B0E72"/>
                </a:solidFill>
                <a:latin typeface="Arial" charset="0"/>
              </a:rPr>
              <a:t>www.postersession.com</a:t>
            </a:r>
            <a:endParaRPr lang="en-US" sz="1800">
              <a:solidFill>
                <a:srgbClr val="003399"/>
              </a:solidFill>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306638" rtl="0" fontAlgn="base">
        <a:spcBef>
          <a:spcPct val="0"/>
        </a:spcBef>
        <a:spcAft>
          <a:spcPct val="0"/>
        </a:spcAft>
        <a:defRPr sz="11100">
          <a:solidFill>
            <a:schemeClr val="tx2"/>
          </a:solidFill>
          <a:latin typeface="+mj-lt"/>
          <a:ea typeface="+mj-ea"/>
          <a:cs typeface="+mj-cs"/>
        </a:defRPr>
      </a:lvl1pPr>
      <a:lvl2pPr algn="ctr" defTabSz="2306638" rtl="0" fontAlgn="base">
        <a:spcBef>
          <a:spcPct val="0"/>
        </a:spcBef>
        <a:spcAft>
          <a:spcPct val="0"/>
        </a:spcAft>
        <a:defRPr sz="11100">
          <a:solidFill>
            <a:schemeClr val="tx2"/>
          </a:solidFill>
          <a:latin typeface="Times New Roman" pitchFamily="18" charset="0"/>
        </a:defRPr>
      </a:lvl2pPr>
      <a:lvl3pPr algn="ctr" defTabSz="2306638" rtl="0" fontAlgn="base">
        <a:spcBef>
          <a:spcPct val="0"/>
        </a:spcBef>
        <a:spcAft>
          <a:spcPct val="0"/>
        </a:spcAft>
        <a:defRPr sz="11100">
          <a:solidFill>
            <a:schemeClr val="tx2"/>
          </a:solidFill>
          <a:latin typeface="Times New Roman" pitchFamily="18" charset="0"/>
        </a:defRPr>
      </a:lvl3pPr>
      <a:lvl4pPr algn="ctr" defTabSz="2306638" rtl="0" fontAlgn="base">
        <a:spcBef>
          <a:spcPct val="0"/>
        </a:spcBef>
        <a:spcAft>
          <a:spcPct val="0"/>
        </a:spcAft>
        <a:defRPr sz="11100">
          <a:solidFill>
            <a:schemeClr val="tx2"/>
          </a:solidFill>
          <a:latin typeface="Times New Roman" pitchFamily="18" charset="0"/>
        </a:defRPr>
      </a:lvl4pPr>
      <a:lvl5pPr algn="ctr" defTabSz="2306638" rtl="0" fontAlgn="base">
        <a:spcBef>
          <a:spcPct val="0"/>
        </a:spcBef>
        <a:spcAft>
          <a:spcPct val="0"/>
        </a:spcAft>
        <a:defRPr sz="11100">
          <a:solidFill>
            <a:schemeClr val="tx2"/>
          </a:solidFill>
          <a:latin typeface="Times New Roman" pitchFamily="18" charset="0"/>
        </a:defRPr>
      </a:lvl5pPr>
      <a:lvl6pPr marL="457200" algn="ctr" defTabSz="2306638" rtl="0" eaLnBrk="1" fontAlgn="base" hangingPunct="1">
        <a:spcBef>
          <a:spcPct val="0"/>
        </a:spcBef>
        <a:spcAft>
          <a:spcPct val="0"/>
        </a:spcAft>
        <a:defRPr sz="11100">
          <a:solidFill>
            <a:schemeClr val="tx2"/>
          </a:solidFill>
          <a:latin typeface="Times New Roman" pitchFamily="18" charset="0"/>
        </a:defRPr>
      </a:lvl6pPr>
      <a:lvl7pPr marL="914400" algn="ctr" defTabSz="2306638" rtl="0" eaLnBrk="1" fontAlgn="base" hangingPunct="1">
        <a:spcBef>
          <a:spcPct val="0"/>
        </a:spcBef>
        <a:spcAft>
          <a:spcPct val="0"/>
        </a:spcAft>
        <a:defRPr sz="11100">
          <a:solidFill>
            <a:schemeClr val="tx2"/>
          </a:solidFill>
          <a:latin typeface="Times New Roman" pitchFamily="18" charset="0"/>
        </a:defRPr>
      </a:lvl7pPr>
      <a:lvl8pPr marL="1371600" algn="ctr" defTabSz="2306638" rtl="0" eaLnBrk="1" fontAlgn="base" hangingPunct="1">
        <a:spcBef>
          <a:spcPct val="0"/>
        </a:spcBef>
        <a:spcAft>
          <a:spcPct val="0"/>
        </a:spcAft>
        <a:defRPr sz="11100">
          <a:solidFill>
            <a:schemeClr val="tx2"/>
          </a:solidFill>
          <a:latin typeface="Times New Roman" pitchFamily="18" charset="0"/>
        </a:defRPr>
      </a:lvl8pPr>
      <a:lvl9pPr marL="1828800" algn="ctr" defTabSz="2306638" rtl="0" eaLnBrk="1" fontAlgn="base" hangingPunct="1">
        <a:spcBef>
          <a:spcPct val="0"/>
        </a:spcBef>
        <a:spcAft>
          <a:spcPct val="0"/>
        </a:spcAft>
        <a:defRPr sz="11100">
          <a:solidFill>
            <a:schemeClr val="tx2"/>
          </a:solidFill>
          <a:latin typeface="Times New Roman" pitchFamily="18" charset="0"/>
        </a:defRPr>
      </a:lvl9pPr>
    </p:titleStyle>
    <p:bodyStyle>
      <a:lvl1pPr marL="863600" indent="-863600" algn="l" defTabSz="2306638" rtl="0" fontAlgn="base">
        <a:spcBef>
          <a:spcPct val="20000"/>
        </a:spcBef>
        <a:spcAft>
          <a:spcPct val="0"/>
        </a:spcAft>
        <a:buChar char="•"/>
        <a:defRPr sz="8000">
          <a:solidFill>
            <a:schemeClr val="tx1"/>
          </a:solidFill>
          <a:latin typeface="+mn-lt"/>
          <a:ea typeface="+mn-ea"/>
          <a:cs typeface="+mn-cs"/>
        </a:defRPr>
      </a:lvl1pPr>
      <a:lvl2pPr marL="1873250" indent="-720725" algn="l" defTabSz="2306638" rtl="0" fontAlgn="base">
        <a:spcBef>
          <a:spcPct val="20000"/>
        </a:spcBef>
        <a:spcAft>
          <a:spcPct val="0"/>
        </a:spcAft>
        <a:buChar char="–"/>
        <a:defRPr sz="7100">
          <a:solidFill>
            <a:schemeClr val="tx1"/>
          </a:solidFill>
          <a:latin typeface="+mn-lt"/>
        </a:defRPr>
      </a:lvl2pPr>
      <a:lvl3pPr marL="2882900" indent="-576263" algn="l" defTabSz="2306638" rtl="0" fontAlgn="base">
        <a:spcBef>
          <a:spcPct val="20000"/>
        </a:spcBef>
        <a:spcAft>
          <a:spcPct val="0"/>
        </a:spcAft>
        <a:buChar char="•"/>
        <a:defRPr sz="6100">
          <a:solidFill>
            <a:schemeClr val="tx1"/>
          </a:solidFill>
          <a:latin typeface="+mn-lt"/>
        </a:defRPr>
      </a:lvl3pPr>
      <a:lvl4pPr marL="4038600" indent="-579438" algn="l" defTabSz="2306638" rtl="0" fontAlgn="base">
        <a:spcBef>
          <a:spcPct val="20000"/>
        </a:spcBef>
        <a:spcAft>
          <a:spcPct val="0"/>
        </a:spcAft>
        <a:buChar char="–"/>
        <a:defRPr sz="4900">
          <a:solidFill>
            <a:schemeClr val="tx1"/>
          </a:solidFill>
          <a:latin typeface="+mn-lt"/>
        </a:defRPr>
      </a:lvl4pPr>
      <a:lvl5pPr marL="5191125" indent="-576263" algn="l" defTabSz="2306638" rtl="0" fontAlgn="base">
        <a:spcBef>
          <a:spcPct val="20000"/>
        </a:spcBef>
        <a:spcAft>
          <a:spcPct val="0"/>
        </a:spcAft>
        <a:buChar char="»"/>
        <a:defRPr sz="4900">
          <a:solidFill>
            <a:schemeClr val="tx1"/>
          </a:solidFill>
          <a:latin typeface="+mn-lt"/>
        </a:defRPr>
      </a:lvl5pPr>
      <a:lvl6pPr marL="5648325" indent="-576263" algn="l" defTabSz="2306638" rtl="0" eaLnBrk="1" fontAlgn="base" hangingPunct="1">
        <a:spcBef>
          <a:spcPct val="20000"/>
        </a:spcBef>
        <a:spcAft>
          <a:spcPct val="0"/>
        </a:spcAft>
        <a:buChar char="»"/>
        <a:defRPr sz="4900">
          <a:solidFill>
            <a:schemeClr val="tx1"/>
          </a:solidFill>
          <a:latin typeface="+mn-lt"/>
        </a:defRPr>
      </a:lvl6pPr>
      <a:lvl7pPr marL="6105525" indent="-576263" algn="l" defTabSz="2306638" rtl="0" eaLnBrk="1" fontAlgn="base" hangingPunct="1">
        <a:spcBef>
          <a:spcPct val="20000"/>
        </a:spcBef>
        <a:spcAft>
          <a:spcPct val="0"/>
        </a:spcAft>
        <a:buChar char="»"/>
        <a:defRPr sz="4900">
          <a:solidFill>
            <a:schemeClr val="tx1"/>
          </a:solidFill>
          <a:latin typeface="+mn-lt"/>
        </a:defRPr>
      </a:lvl7pPr>
      <a:lvl8pPr marL="6562725" indent="-576263" algn="l" defTabSz="2306638" rtl="0" eaLnBrk="1" fontAlgn="base" hangingPunct="1">
        <a:spcBef>
          <a:spcPct val="20000"/>
        </a:spcBef>
        <a:spcAft>
          <a:spcPct val="0"/>
        </a:spcAft>
        <a:buChar char="»"/>
        <a:defRPr sz="4900">
          <a:solidFill>
            <a:schemeClr val="tx1"/>
          </a:solidFill>
          <a:latin typeface="+mn-lt"/>
        </a:defRPr>
      </a:lvl8pPr>
      <a:lvl9pPr marL="7019925" indent="-576263" algn="l" defTabSz="2306638" rtl="0" eaLnBrk="1" fontAlgn="base" hangingPunct="1">
        <a:spcBef>
          <a:spcPct val="20000"/>
        </a:spcBef>
        <a:spcAft>
          <a:spcPct val="0"/>
        </a:spcAft>
        <a:buChar char="»"/>
        <a:defRPr sz="4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hyperlink" Target="http://estabrookwoods.org/pdf/july16release.pdf"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hyperlink" Target="http://news.harvard.edu/gazette/1997/01.16/NaturePreserved.html" TargetMode="Externa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4" name="Text Box 146"/>
          <p:cNvSpPr txBox="1">
            <a:spLocks noChangeArrowheads="1"/>
          </p:cNvSpPr>
          <p:nvPr/>
        </p:nvSpPr>
        <p:spPr bwMode="auto">
          <a:xfrm>
            <a:off x="4495800" y="533400"/>
            <a:ext cx="23317200" cy="3140075"/>
          </a:xfrm>
          <a:prstGeom prst="rect">
            <a:avLst/>
          </a:prstGeom>
          <a:solidFill>
            <a:schemeClr val="bg1"/>
          </a:solidFill>
          <a:ln w="9525">
            <a:solidFill>
              <a:schemeClr val="tx1"/>
            </a:solidFill>
            <a:miter lim="800000"/>
            <a:headEnd/>
            <a:tailEnd/>
          </a:ln>
          <a:effectLst/>
        </p:spPr>
        <p:txBody>
          <a:bodyPr lIns="61170" tIns="30584" rIns="61170" bIns="30584">
            <a:spAutoFit/>
          </a:bodyPr>
          <a:lstStyle/>
          <a:p>
            <a:pPr algn="ctr" defTabSz="612775" eaLnBrk="0" hangingPunct="0">
              <a:defRPr/>
            </a:pPr>
            <a:r>
              <a:rPr lang="en-US" sz="6000" dirty="0">
                <a:effectLst>
                  <a:outerShdw blurRad="38100" dist="38100" dir="2700000" algn="tl">
                    <a:srgbClr val="000000">
                      <a:alpha val="43137"/>
                    </a:srgbClr>
                  </a:outerShdw>
                </a:effectLst>
              </a:rPr>
              <a:t>A GEOSPATIAL ANALYSIS OF THE DISTRIBUTION OF THE HEMLOCK WOOLLY ADELGID WITHIN ESTABROOK WOODS </a:t>
            </a:r>
          </a:p>
          <a:p>
            <a:pPr algn="ctr" defTabSz="612775" eaLnBrk="0" hangingPunct="0">
              <a:defRPr/>
            </a:pPr>
            <a:r>
              <a:rPr lang="en-US" sz="4000" dirty="0">
                <a:latin typeface="Arial" charset="0"/>
              </a:rPr>
              <a:t>By</a:t>
            </a:r>
          </a:p>
          <a:p>
            <a:pPr algn="ctr" defTabSz="612775" eaLnBrk="0" hangingPunct="0">
              <a:defRPr/>
            </a:pPr>
            <a:r>
              <a:rPr lang="en-US" sz="4000" dirty="0">
                <a:latin typeface="Arial" charset="0"/>
              </a:rPr>
              <a:t>Owen McKenna</a:t>
            </a:r>
            <a:endParaRPr lang="en-US" sz="2800" dirty="0"/>
          </a:p>
        </p:txBody>
      </p:sp>
      <p:sp>
        <p:nvSpPr>
          <p:cNvPr id="14338" name="Text Box 148"/>
          <p:cNvSpPr txBox="1">
            <a:spLocks noChangeArrowheads="1"/>
          </p:cNvSpPr>
          <p:nvPr/>
        </p:nvSpPr>
        <p:spPr bwMode="auto">
          <a:xfrm>
            <a:off x="19865975" y="3902075"/>
            <a:ext cx="431800" cy="1084263"/>
          </a:xfrm>
          <a:prstGeom prst="rect">
            <a:avLst/>
          </a:prstGeom>
          <a:noFill/>
          <a:ln w="9525">
            <a:noFill/>
            <a:miter lim="800000"/>
            <a:headEnd/>
            <a:tailEnd/>
          </a:ln>
        </p:spPr>
        <p:txBody>
          <a:bodyPr wrap="none" lIns="215405" tIns="107703" rIns="215405" bIns="107703">
            <a:spAutoFit/>
          </a:bodyPr>
          <a:lstStyle/>
          <a:p>
            <a:pPr defTabSz="2154238" eaLnBrk="0" hangingPunct="0"/>
            <a:endParaRPr lang="en-US" sz="5700"/>
          </a:p>
        </p:txBody>
      </p:sp>
      <p:sp>
        <p:nvSpPr>
          <p:cNvPr id="2198" name="Text Box 150"/>
          <p:cNvSpPr txBox="1">
            <a:spLocks noChangeArrowheads="1"/>
          </p:cNvSpPr>
          <p:nvPr/>
        </p:nvSpPr>
        <p:spPr bwMode="auto">
          <a:xfrm>
            <a:off x="15163800" y="32685038"/>
            <a:ext cx="17754600" cy="11206162"/>
          </a:xfrm>
          <a:prstGeom prst="rect">
            <a:avLst/>
          </a:prstGeom>
          <a:solidFill>
            <a:schemeClr val="bg1"/>
          </a:solidFill>
          <a:ln w="57150" cmpd="thinThick">
            <a:solidFill>
              <a:schemeClr val="tx1"/>
            </a:solidFill>
            <a:miter lim="800000"/>
            <a:headEnd/>
            <a:tailEnd/>
          </a:ln>
          <a:effectLst/>
        </p:spPr>
        <p:txBody>
          <a:bodyPr lIns="228600" tIns="100584" rIns="228600" bIns="100584">
            <a:spAutoFit/>
          </a:bodyPr>
          <a:lstStyle/>
          <a:p>
            <a:pPr eaLnBrk="0" hangingPunct="0">
              <a:defRPr/>
            </a:pPr>
            <a:r>
              <a:rPr lang="en-US" sz="2900" dirty="0"/>
              <a:t>	Since hemlock woolly adelgid populations in New England suffer from high mortality due to extreme winter cold snaps, population success relies heavily upon </a:t>
            </a:r>
            <a:r>
              <a:rPr lang="en-US" sz="2900" dirty="0" err="1"/>
              <a:t>reinfestation</a:t>
            </a:r>
            <a:r>
              <a:rPr lang="en-US" sz="2900" dirty="0"/>
              <a:t> (Parker et al., 1999).  The high density regions, or hot spots, of hemlock woolly adelgid within a forest likely ensure the success of these </a:t>
            </a:r>
            <a:r>
              <a:rPr lang="en-US" sz="2900" dirty="0" err="1"/>
              <a:t>reinfestations</a:t>
            </a:r>
            <a:r>
              <a:rPr lang="en-US" sz="2900" dirty="0"/>
              <a:t> by maintaining a high enough density for substantive vector spread following these massive die-offs.  Therefore, by targeting these hot spots the chemical pest management strategy can be the most effective at combating the spread of the pest.  A point density analysis was also conducted on the hemlock distributions within the survey area and was weighted for hemlock woolly adelgid density (Figure 3).  The result shows, unsurprisingly, that close proximity of hemlocks to one another helps promote adelgid population growth likely through ease of vector transmission.  Considering that there are uninfected hemlocks within close proximity to the hotspot it is highly likely that they will become infected in the near future.  Further work will be conducted this summer on using natural chemical treatments to control the spread of the hemlock woolly adelgid to these uninfected trees.</a:t>
            </a:r>
          </a:p>
          <a:p>
            <a:pPr eaLnBrk="0" hangingPunct="0">
              <a:defRPr/>
            </a:pPr>
            <a:endParaRPr lang="en-US" sz="2000" u="sng" dirty="0">
              <a:effectLst>
                <a:outerShdw blurRad="38100" dist="38100" dir="2700000" algn="tl">
                  <a:srgbClr val="000000">
                    <a:alpha val="43137"/>
                  </a:srgbClr>
                </a:outerShdw>
              </a:effectLst>
            </a:endParaRPr>
          </a:p>
          <a:p>
            <a:pPr eaLnBrk="0" hangingPunct="0">
              <a:defRPr/>
            </a:pPr>
            <a:r>
              <a:rPr lang="en-US" sz="2000" u="sng" dirty="0">
                <a:effectLst>
                  <a:outerShdw blurRad="38100" dist="38100" dir="2700000" algn="tl">
                    <a:srgbClr val="000000">
                      <a:alpha val="43137"/>
                    </a:srgbClr>
                  </a:outerShdw>
                </a:effectLst>
              </a:rPr>
              <a:t>References</a:t>
            </a:r>
          </a:p>
          <a:p>
            <a:pPr eaLnBrk="0" hangingPunct="0">
              <a:defRPr/>
            </a:pPr>
            <a:r>
              <a:rPr lang="en-US" sz="2000" dirty="0">
                <a:effectLst>
                  <a:outerShdw blurRad="38100" dist="38100" dir="2700000" algn="tl">
                    <a:srgbClr val="000000">
                      <a:alpha val="43137"/>
                    </a:srgbClr>
                  </a:outerShdw>
                </a:effectLst>
              </a:rPr>
              <a:t>1.  Orwig, D., Foster, D. &amp; </a:t>
            </a:r>
            <a:r>
              <a:rPr lang="en-US" sz="2000" dirty="0" err="1">
                <a:effectLst>
                  <a:outerShdw blurRad="38100" dist="38100" dir="2700000" algn="tl">
                    <a:srgbClr val="000000">
                      <a:alpha val="43137"/>
                    </a:srgbClr>
                  </a:outerShdw>
                </a:effectLst>
              </a:rPr>
              <a:t>Mausel</a:t>
            </a:r>
            <a:r>
              <a:rPr lang="en-US" sz="2000" dirty="0">
                <a:effectLst>
                  <a:outerShdw blurRad="38100" dist="38100" dir="2700000" algn="tl">
                    <a:srgbClr val="000000">
                      <a:alpha val="43137"/>
                    </a:srgbClr>
                  </a:outerShdw>
                </a:effectLst>
              </a:rPr>
              <a:t>, D. (2002). Landscape patterns of hemlock decline in New England due to the introduced hemlock woolly adelgid. </a:t>
            </a:r>
            <a:r>
              <a:rPr lang="en-US" sz="2000" i="1" dirty="0">
                <a:effectLst>
                  <a:outerShdw blurRad="38100" dist="38100" dir="2700000" algn="tl">
                    <a:srgbClr val="000000">
                      <a:alpha val="43137"/>
                    </a:srgbClr>
                  </a:outerShdw>
                </a:effectLst>
              </a:rPr>
              <a:t>Journal of Biogeography, 29</a:t>
            </a:r>
            <a:r>
              <a:rPr lang="en-US" sz="2000" dirty="0">
                <a:effectLst>
                  <a:outerShdw blurRad="38100" dist="38100" dir="2700000" algn="tl">
                    <a:srgbClr val="000000">
                      <a:alpha val="43137"/>
                    </a:srgbClr>
                  </a:outerShdw>
                </a:effectLst>
              </a:rPr>
              <a:t>, 1475 – 1487.</a:t>
            </a:r>
          </a:p>
          <a:p>
            <a:pPr eaLnBrk="0" hangingPunct="0">
              <a:defRPr/>
            </a:pPr>
            <a:r>
              <a:rPr lang="en-US" sz="2000" dirty="0">
                <a:effectLst>
                  <a:outerShdw blurRad="38100" dist="38100" dir="2700000" algn="tl">
                    <a:srgbClr val="000000">
                      <a:alpha val="43137"/>
                    </a:srgbClr>
                  </a:outerShdw>
                </a:effectLst>
              </a:rPr>
              <a:t>2.  Parker, B.L., Skinner, M., </a:t>
            </a:r>
            <a:r>
              <a:rPr lang="en-US" sz="2000" dirty="0" err="1">
                <a:effectLst>
                  <a:outerShdw blurRad="38100" dist="38100" dir="2700000" algn="tl">
                    <a:srgbClr val="000000">
                      <a:alpha val="43137"/>
                    </a:srgbClr>
                  </a:outerShdw>
                </a:effectLst>
              </a:rPr>
              <a:t>Gouli</a:t>
            </a:r>
            <a:r>
              <a:rPr lang="en-US" sz="2000" dirty="0">
                <a:effectLst>
                  <a:outerShdw blurRad="38100" dist="38100" dir="2700000" algn="tl">
                    <a:srgbClr val="000000">
                      <a:alpha val="43137"/>
                    </a:srgbClr>
                  </a:outerShdw>
                </a:effectLst>
              </a:rPr>
              <a:t>, S., </a:t>
            </a:r>
            <a:r>
              <a:rPr lang="en-US" sz="2000" dirty="0" err="1">
                <a:effectLst>
                  <a:outerShdw blurRad="38100" dist="38100" dir="2700000" algn="tl">
                    <a:srgbClr val="000000">
                      <a:alpha val="43137"/>
                    </a:srgbClr>
                  </a:outerShdw>
                </a:effectLst>
              </a:rPr>
              <a:t>Ahikaga</a:t>
            </a:r>
            <a:r>
              <a:rPr lang="en-US" sz="2000" dirty="0">
                <a:effectLst>
                  <a:outerShdw blurRad="38100" dist="38100" dir="2700000" algn="tl">
                    <a:srgbClr val="000000">
                      <a:alpha val="43137"/>
                    </a:srgbClr>
                  </a:outerShdw>
                </a:effectLst>
              </a:rPr>
              <a:t>, T. &amp; </a:t>
            </a:r>
            <a:r>
              <a:rPr lang="en-US" sz="2000" dirty="0" err="1">
                <a:effectLst>
                  <a:outerShdw blurRad="38100" dist="38100" dir="2700000" algn="tl">
                    <a:srgbClr val="000000">
                      <a:alpha val="43137"/>
                    </a:srgbClr>
                  </a:outerShdw>
                </a:effectLst>
              </a:rPr>
              <a:t>Teillon</a:t>
            </a:r>
            <a:r>
              <a:rPr lang="en-US" sz="2000" dirty="0">
                <a:effectLst>
                  <a:outerShdw blurRad="38100" dist="38100" dir="2700000" algn="tl">
                    <a:srgbClr val="000000">
                      <a:alpha val="43137"/>
                    </a:srgbClr>
                  </a:outerShdw>
                </a:effectLst>
              </a:rPr>
              <a:t>, H.B. (1998) Survival of hemlock woolly adelgid (</a:t>
            </a:r>
            <a:r>
              <a:rPr lang="en-US" sz="2000" i="1" dirty="0" err="1">
                <a:effectLst>
                  <a:outerShdw blurRad="38100" dist="38100" dir="2700000" algn="tl">
                    <a:srgbClr val="000000">
                      <a:alpha val="43137"/>
                    </a:srgbClr>
                  </a:outerShdw>
                </a:effectLst>
              </a:rPr>
              <a:t>Homoptera</a:t>
            </a:r>
            <a:r>
              <a:rPr lang="en-US" sz="2000" i="1" dirty="0">
                <a:effectLst>
                  <a:outerShdw blurRad="38100" dist="38100" dir="2700000" algn="tl">
                    <a:srgbClr val="000000">
                      <a:alpha val="43137"/>
                    </a:srgbClr>
                  </a:outerShdw>
                </a:effectLst>
              </a:rPr>
              <a:t> </a:t>
            </a:r>
            <a:r>
              <a:rPr lang="en-US" sz="2000" i="1" dirty="0" err="1">
                <a:effectLst>
                  <a:outerShdw blurRad="38100" dist="38100" dir="2700000" algn="tl">
                    <a:srgbClr val="000000">
                      <a:alpha val="43137"/>
                    </a:srgbClr>
                  </a:outerShdw>
                </a:effectLst>
              </a:rPr>
              <a:t>Adelgidae</a:t>
            </a:r>
            <a:r>
              <a:rPr lang="en-US" sz="2000" dirty="0">
                <a:effectLst>
                  <a:outerShdw blurRad="38100" dist="38100" dir="2700000" algn="tl">
                    <a:srgbClr val="000000">
                      <a:alpha val="43137"/>
                    </a:srgbClr>
                  </a:outerShdw>
                </a:effectLst>
              </a:rPr>
              <a:t>) at low temperatures. </a:t>
            </a:r>
            <a:r>
              <a:rPr lang="en-US" sz="2000" i="1" dirty="0">
                <a:effectLst>
                  <a:outerShdw blurRad="38100" dist="38100" dir="2700000" algn="tl">
                    <a:srgbClr val="000000">
                      <a:alpha val="43137"/>
                    </a:srgbClr>
                  </a:outerShdw>
                </a:effectLst>
              </a:rPr>
              <a:t>Forest Science</a:t>
            </a:r>
            <a:r>
              <a:rPr lang="en-US" sz="2000" dirty="0">
                <a:effectLst>
                  <a:outerShdw blurRad="38100" dist="38100" dir="2700000" algn="tl">
                    <a:srgbClr val="000000">
                      <a:alpha val="43137"/>
                    </a:srgbClr>
                  </a:outerShdw>
                </a:effectLst>
              </a:rPr>
              <a:t>, </a:t>
            </a:r>
            <a:r>
              <a:rPr lang="en-US" sz="2000" i="1" dirty="0">
                <a:effectLst>
                  <a:outerShdw blurRad="38100" dist="38100" dir="2700000" algn="tl">
                    <a:srgbClr val="000000">
                      <a:alpha val="43137"/>
                    </a:srgbClr>
                  </a:outerShdw>
                </a:effectLst>
              </a:rPr>
              <a:t>44</a:t>
            </a:r>
            <a:r>
              <a:rPr lang="en-US" sz="2000" dirty="0">
                <a:effectLst>
                  <a:outerShdw blurRad="38100" dist="38100" dir="2700000" algn="tl">
                    <a:srgbClr val="000000">
                      <a:alpha val="43137"/>
                    </a:srgbClr>
                  </a:outerShdw>
                </a:effectLst>
              </a:rPr>
              <a:t>, 414–420</a:t>
            </a:r>
          </a:p>
          <a:p>
            <a:pPr eaLnBrk="0" hangingPunct="0">
              <a:defRPr/>
            </a:pPr>
            <a:r>
              <a:rPr lang="en-US" sz="2000" dirty="0">
                <a:effectLst>
                  <a:outerShdw blurRad="38100" dist="38100" dir="2700000" algn="tl">
                    <a:srgbClr val="000000">
                      <a:alpha val="43137"/>
                    </a:srgbClr>
                  </a:outerShdw>
                </a:effectLst>
              </a:rPr>
              <a:t> 3.  McClure, M.S. (1990) Role of wind, birds, deer, and humans in the dispersal of hemlock woolly adelgid (</a:t>
            </a:r>
            <a:r>
              <a:rPr lang="en-US" sz="2000" i="1" dirty="0" err="1">
                <a:effectLst>
                  <a:outerShdw blurRad="38100" dist="38100" dir="2700000" algn="tl">
                    <a:srgbClr val="000000">
                      <a:alpha val="43137"/>
                    </a:srgbClr>
                  </a:outerShdw>
                </a:effectLst>
              </a:rPr>
              <a:t>Homoptera</a:t>
            </a:r>
            <a:r>
              <a:rPr lang="en-US" sz="2000" i="1" dirty="0">
                <a:effectLst>
                  <a:outerShdw blurRad="38100" dist="38100" dir="2700000" algn="tl">
                    <a:srgbClr val="000000">
                      <a:alpha val="43137"/>
                    </a:srgbClr>
                  </a:outerShdw>
                </a:effectLst>
              </a:rPr>
              <a:t> </a:t>
            </a:r>
            <a:r>
              <a:rPr lang="en-US" sz="2000" i="1" dirty="0" err="1">
                <a:effectLst>
                  <a:outerShdw blurRad="38100" dist="38100" dir="2700000" algn="tl">
                    <a:srgbClr val="000000">
                      <a:alpha val="43137"/>
                    </a:srgbClr>
                  </a:outerShdw>
                </a:effectLst>
              </a:rPr>
              <a:t>Adelgidae</a:t>
            </a:r>
            <a:r>
              <a:rPr lang="en-US" sz="2000" dirty="0">
                <a:effectLst>
                  <a:outerShdw blurRad="38100" dist="38100" dir="2700000" algn="tl">
                    <a:srgbClr val="000000">
                      <a:alpha val="43137"/>
                    </a:srgbClr>
                  </a:outerShdw>
                </a:effectLst>
              </a:rPr>
              <a:t>). </a:t>
            </a:r>
            <a:r>
              <a:rPr lang="en-US" sz="2000" i="1" dirty="0">
                <a:effectLst>
                  <a:outerShdw blurRad="38100" dist="38100" dir="2700000" algn="tl">
                    <a:srgbClr val="000000">
                      <a:alpha val="43137"/>
                    </a:srgbClr>
                  </a:outerShdw>
                </a:effectLst>
              </a:rPr>
              <a:t>Environmental Entomology, 19</a:t>
            </a:r>
            <a:r>
              <a:rPr lang="en-US" sz="2000" dirty="0">
                <a:effectLst>
                  <a:outerShdw blurRad="38100" dist="38100" dir="2700000" algn="tl">
                    <a:srgbClr val="000000">
                      <a:alpha val="43137"/>
                    </a:srgbClr>
                  </a:outerShdw>
                </a:effectLst>
              </a:rPr>
              <a:t>, 36–43.</a:t>
            </a:r>
          </a:p>
          <a:p>
            <a:pPr eaLnBrk="0" hangingPunct="0">
              <a:defRPr/>
            </a:pPr>
            <a:r>
              <a:rPr lang="en-US" sz="2000" dirty="0">
                <a:effectLst>
                  <a:outerShdw blurRad="38100" dist="38100" dir="2700000" algn="tl">
                    <a:srgbClr val="000000">
                      <a:alpha val="43137"/>
                    </a:srgbClr>
                  </a:outerShdw>
                </a:effectLst>
              </a:rPr>
              <a:t> 4.  McClure, M.S. (1991) Density-dependent feedback and population cycles in </a:t>
            </a:r>
            <a:r>
              <a:rPr lang="en-US" sz="2000" i="1" dirty="0" err="1">
                <a:effectLst>
                  <a:outerShdw blurRad="38100" dist="38100" dir="2700000" algn="tl">
                    <a:srgbClr val="000000">
                      <a:alpha val="43137"/>
                    </a:srgbClr>
                  </a:outerShdw>
                </a:effectLst>
              </a:rPr>
              <a:t>Adelges</a:t>
            </a:r>
            <a:r>
              <a:rPr lang="en-US" sz="2000" i="1" dirty="0">
                <a:effectLst>
                  <a:outerShdw blurRad="38100" dist="38100" dir="2700000" algn="tl">
                    <a:srgbClr val="000000">
                      <a:alpha val="43137"/>
                    </a:srgbClr>
                  </a:outerShdw>
                </a:effectLst>
              </a:rPr>
              <a:t> </a:t>
            </a:r>
            <a:r>
              <a:rPr lang="en-US" sz="2000" i="1" dirty="0" err="1">
                <a:effectLst>
                  <a:outerShdw blurRad="38100" dist="38100" dir="2700000" algn="tl">
                    <a:srgbClr val="000000">
                      <a:alpha val="43137"/>
                    </a:srgbClr>
                  </a:outerShdw>
                </a:effectLst>
              </a:rPr>
              <a:t>tsugae</a:t>
            </a:r>
            <a:r>
              <a:rPr lang="en-US" sz="2000" dirty="0">
                <a:effectLst>
                  <a:outerShdw blurRad="38100" dist="38100" dir="2700000" algn="tl">
                    <a:srgbClr val="000000">
                      <a:alpha val="43137"/>
                    </a:srgbClr>
                  </a:outerShdw>
                </a:effectLst>
              </a:rPr>
              <a:t> (</a:t>
            </a:r>
            <a:r>
              <a:rPr lang="en-US" sz="2000" i="1" dirty="0" err="1">
                <a:effectLst>
                  <a:outerShdw blurRad="38100" dist="38100" dir="2700000" algn="tl">
                    <a:srgbClr val="000000">
                      <a:alpha val="43137"/>
                    </a:srgbClr>
                  </a:outerShdw>
                </a:effectLst>
              </a:rPr>
              <a:t>Homoptera</a:t>
            </a:r>
            <a:r>
              <a:rPr lang="en-US" sz="2000" i="1" dirty="0">
                <a:effectLst>
                  <a:outerShdw blurRad="38100" dist="38100" dir="2700000" algn="tl">
                    <a:srgbClr val="000000">
                      <a:alpha val="43137"/>
                    </a:srgbClr>
                  </a:outerShdw>
                </a:effectLst>
              </a:rPr>
              <a:t> </a:t>
            </a:r>
            <a:r>
              <a:rPr lang="en-US" sz="2000" i="1" dirty="0" err="1">
                <a:effectLst>
                  <a:outerShdw blurRad="38100" dist="38100" dir="2700000" algn="tl">
                    <a:srgbClr val="000000">
                      <a:alpha val="43137"/>
                    </a:srgbClr>
                  </a:outerShdw>
                </a:effectLst>
              </a:rPr>
              <a:t>Adelgidae</a:t>
            </a:r>
            <a:r>
              <a:rPr lang="en-US" sz="2000" dirty="0">
                <a:effectLst>
                  <a:outerShdw blurRad="38100" dist="38100" dir="2700000" algn="tl">
                    <a:srgbClr val="000000">
                      <a:alpha val="43137"/>
                    </a:srgbClr>
                  </a:outerShdw>
                </a:effectLst>
              </a:rPr>
              <a:t>) on </a:t>
            </a:r>
            <a:r>
              <a:rPr lang="en-US" sz="2000" i="1" dirty="0" err="1">
                <a:effectLst>
                  <a:outerShdw blurRad="38100" dist="38100" dir="2700000" algn="tl">
                    <a:srgbClr val="000000">
                      <a:alpha val="43137"/>
                    </a:srgbClr>
                  </a:outerShdw>
                </a:effectLst>
              </a:rPr>
              <a:t>Tsuga</a:t>
            </a:r>
            <a:r>
              <a:rPr lang="en-US" sz="2000" i="1" dirty="0">
                <a:effectLst>
                  <a:outerShdw blurRad="38100" dist="38100" dir="2700000" algn="tl">
                    <a:srgbClr val="000000">
                      <a:alpha val="43137"/>
                    </a:srgbClr>
                  </a:outerShdw>
                </a:effectLst>
              </a:rPr>
              <a:t> </a:t>
            </a:r>
            <a:r>
              <a:rPr lang="en-US" sz="2000" i="1" dirty="0" err="1">
                <a:effectLst>
                  <a:outerShdw blurRad="38100" dist="38100" dir="2700000" algn="tl">
                    <a:srgbClr val="000000">
                      <a:alpha val="43137"/>
                    </a:srgbClr>
                  </a:outerShdw>
                </a:effectLst>
              </a:rPr>
              <a:t>canadensis</a:t>
            </a:r>
            <a:r>
              <a:rPr lang="en-US" sz="2000" dirty="0">
                <a:effectLst>
                  <a:outerShdw blurRad="38100" dist="38100" dir="2700000" algn="tl">
                    <a:srgbClr val="000000">
                      <a:alpha val="43137"/>
                    </a:srgbClr>
                  </a:outerShdw>
                </a:effectLst>
              </a:rPr>
              <a:t>. </a:t>
            </a:r>
            <a:r>
              <a:rPr lang="en-US" sz="2000" i="1" dirty="0">
                <a:effectLst>
                  <a:outerShdw blurRad="38100" dist="38100" dir="2700000" algn="tl">
                    <a:srgbClr val="000000">
                      <a:alpha val="43137"/>
                    </a:srgbClr>
                  </a:outerShdw>
                </a:effectLst>
              </a:rPr>
              <a:t>Environmental </a:t>
            </a:r>
            <a:r>
              <a:rPr lang="en-US" sz="2000" i="1" dirty="0" err="1">
                <a:effectLst>
                  <a:outerShdw blurRad="38100" dist="38100" dir="2700000" algn="tl">
                    <a:srgbClr val="000000">
                      <a:alpha val="43137"/>
                    </a:srgbClr>
                  </a:outerShdw>
                </a:effectLst>
              </a:rPr>
              <a:t>Entomolology</a:t>
            </a:r>
            <a:r>
              <a:rPr lang="en-US" sz="2000" i="1" dirty="0">
                <a:effectLst>
                  <a:outerShdw blurRad="38100" dist="38100" dir="2700000" algn="tl">
                    <a:srgbClr val="000000">
                      <a:alpha val="43137"/>
                    </a:srgbClr>
                  </a:outerShdw>
                </a:effectLst>
              </a:rPr>
              <a:t>, 20</a:t>
            </a:r>
            <a:r>
              <a:rPr lang="en-US" sz="2000" dirty="0">
                <a:effectLst>
                  <a:outerShdw blurRad="38100" dist="38100" dir="2700000" algn="tl">
                    <a:srgbClr val="000000">
                      <a:alpha val="43137"/>
                    </a:srgbClr>
                  </a:outerShdw>
                </a:effectLst>
              </a:rPr>
              <a:t>, 258–264.</a:t>
            </a:r>
          </a:p>
          <a:p>
            <a:pPr eaLnBrk="0" hangingPunct="0">
              <a:defRPr/>
            </a:pPr>
            <a:r>
              <a:rPr lang="en-US" sz="2000" dirty="0">
                <a:effectLst>
                  <a:outerShdw blurRad="38100" dist="38100" dir="2700000" algn="tl">
                    <a:srgbClr val="000000">
                      <a:alpha val="43137"/>
                    </a:srgbClr>
                  </a:outerShdw>
                </a:effectLst>
              </a:rPr>
              <a:t> 5.  </a:t>
            </a:r>
            <a:r>
              <a:rPr lang="en-US" sz="2000" dirty="0" err="1">
                <a:effectLst>
                  <a:outerShdw blurRad="38100" dist="38100" dir="2700000" algn="tl">
                    <a:srgbClr val="000000">
                      <a:alpha val="43137"/>
                    </a:srgbClr>
                  </a:outerShdw>
                </a:effectLst>
              </a:rPr>
              <a:t>Liebhold</a:t>
            </a:r>
            <a:r>
              <a:rPr lang="en-US" sz="2000" dirty="0">
                <a:effectLst>
                  <a:outerShdw blurRad="38100" dist="38100" dir="2700000" algn="tl">
                    <a:srgbClr val="000000">
                      <a:alpha val="43137"/>
                    </a:srgbClr>
                  </a:outerShdw>
                </a:effectLst>
              </a:rPr>
              <a:t>, A., Rossi, R. &amp; Kemp, K. (1993). </a:t>
            </a:r>
            <a:r>
              <a:rPr lang="en-US" sz="2000" dirty="0" err="1">
                <a:effectLst>
                  <a:outerShdw blurRad="38100" dist="38100" dir="2700000" algn="tl">
                    <a:srgbClr val="000000">
                      <a:alpha val="43137"/>
                    </a:srgbClr>
                  </a:outerShdw>
                </a:effectLst>
              </a:rPr>
              <a:t>Geostatistics</a:t>
            </a:r>
            <a:r>
              <a:rPr lang="en-US" sz="2000" dirty="0">
                <a:effectLst>
                  <a:outerShdw blurRad="38100" dist="38100" dir="2700000" algn="tl">
                    <a:srgbClr val="000000">
                      <a:alpha val="43137"/>
                    </a:srgbClr>
                  </a:outerShdw>
                </a:effectLst>
              </a:rPr>
              <a:t> and Geographic Information Systems in Applied Insect Ecology. </a:t>
            </a:r>
            <a:r>
              <a:rPr lang="en-US" sz="2000" i="1" dirty="0">
                <a:effectLst>
                  <a:outerShdw blurRad="38100" dist="38100" dir="2700000" algn="tl">
                    <a:srgbClr val="000000">
                      <a:alpha val="43137"/>
                    </a:srgbClr>
                  </a:outerShdw>
                </a:effectLst>
              </a:rPr>
              <a:t>Annual Review of Entomology, 38</a:t>
            </a:r>
            <a:r>
              <a:rPr lang="en-US" sz="2000" dirty="0">
                <a:effectLst>
                  <a:outerShdw blurRad="38100" dist="38100" dir="2700000" algn="tl">
                    <a:srgbClr val="000000">
                      <a:alpha val="43137"/>
                    </a:srgbClr>
                  </a:outerShdw>
                </a:effectLst>
              </a:rPr>
              <a:t>, 303-327.</a:t>
            </a:r>
          </a:p>
          <a:p>
            <a:pPr eaLnBrk="0" hangingPunct="0">
              <a:defRPr/>
            </a:pPr>
            <a:r>
              <a:rPr lang="en-US" sz="2000" dirty="0">
                <a:effectLst>
                  <a:outerShdw blurRad="38100" dist="38100" dir="2700000" algn="tl">
                    <a:srgbClr val="000000">
                      <a:alpha val="43137"/>
                    </a:srgbClr>
                  </a:outerShdw>
                </a:effectLst>
              </a:rPr>
              <a:t>6.  Costa, S. &amp; </a:t>
            </a:r>
            <a:r>
              <a:rPr lang="en-US" sz="2000" dirty="0" err="1">
                <a:effectLst>
                  <a:outerShdw blurRad="38100" dist="38100" dir="2700000" algn="tl">
                    <a:srgbClr val="000000">
                      <a:alpha val="43137"/>
                    </a:srgbClr>
                  </a:outerShdw>
                </a:effectLst>
              </a:rPr>
              <a:t>Onken</a:t>
            </a:r>
            <a:r>
              <a:rPr lang="en-US" sz="2000" dirty="0">
                <a:effectLst>
                  <a:outerShdw blurRad="38100" dist="38100" dir="2700000" algn="tl">
                    <a:srgbClr val="000000">
                      <a:alpha val="43137"/>
                    </a:srgbClr>
                  </a:outerShdw>
                </a:effectLst>
              </a:rPr>
              <a:t>, B. (2006). </a:t>
            </a:r>
            <a:r>
              <a:rPr lang="en-US" sz="2000" i="1" dirty="0">
                <a:effectLst>
                  <a:outerShdw blurRad="38100" dist="38100" dir="2700000" algn="tl">
                    <a:srgbClr val="000000">
                      <a:alpha val="43137"/>
                    </a:srgbClr>
                  </a:outerShdw>
                </a:effectLst>
              </a:rPr>
              <a:t>Standardizing Sampling for Detection and Monitoring of Hemlock Woolly Adelgid in Eastern Hemlock Forests</a:t>
            </a:r>
            <a:r>
              <a:rPr lang="en-US" sz="2000" dirty="0">
                <a:effectLst>
                  <a:outerShdw blurRad="38100" dist="38100" dir="2700000" algn="tl">
                    <a:srgbClr val="000000">
                      <a:alpha val="43137"/>
                    </a:srgbClr>
                  </a:outerShdw>
                </a:effectLst>
              </a:rPr>
              <a:t>. Retrieved on February 7, 2011 from www.na.fs.fed.us/fhp/hwa/pubs/proceedings/2006/fhtet_2006.pdf</a:t>
            </a:r>
          </a:p>
          <a:p>
            <a:pPr eaLnBrk="0" hangingPunct="0">
              <a:defRPr/>
            </a:pPr>
            <a:r>
              <a:rPr lang="en-US" sz="2000" dirty="0">
                <a:effectLst>
                  <a:outerShdw blurRad="38100" dist="38100" dir="2700000" algn="tl">
                    <a:srgbClr val="000000">
                      <a:alpha val="43137"/>
                    </a:srgbClr>
                  </a:outerShdw>
                </a:effectLst>
              </a:rPr>
              <a:t>7.  Peterson, S. (1997). </a:t>
            </a:r>
            <a:r>
              <a:rPr lang="en-US" sz="2000" i="1" dirty="0">
                <a:effectLst>
                  <a:outerShdw blurRad="38100" dist="38100" dir="2700000" algn="tl">
                    <a:srgbClr val="000000">
                      <a:alpha val="43137"/>
                    </a:srgbClr>
                  </a:outerShdw>
                </a:effectLst>
              </a:rPr>
              <a:t>Nature Preserved: Agreement protects natural character of Estabrook Woods</a:t>
            </a:r>
            <a:r>
              <a:rPr lang="en-US" sz="2000" dirty="0">
                <a:effectLst>
                  <a:outerShdw blurRad="38100" dist="38100" dir="2700000" algn="tl">
                    <a:srgbClr val="000000">
                      <a:alpha val="43137"/>
                    </a:srgbClr>
                  </a:outerShdw>
                </a:effectLst>
              </a:rPr>
              <a:t>. Retrieved from the Harvard University Gazette Online on April 28, 2011 at </a:t>
            </a:r>
            <a:r>
              <a:rPr lang="en-US" sz="2000" u="sng" dirty="0">
                <a:effectLst>
                  <a:outerShdw blurRad="38100" dist="38100" dir="2700000" algn="tl">
                    <a:srgbClr val="000000">
                      <a:alpha val="43137"/>
                    </a:srgbClr>
                  </a:outerShdw>
                </a:effectLst>
                <a:hlinkClick r:id="rId2"/>
              </a:rPr>
              <a:t>http://news.harvard.edu/gazette/1997/01.16/NaturePreserved.html</a:t>
            </a:r>
            <a:endParaRPr lang="en-US" sz="2000" dirty="0">
              <a:effectLst>
                <a:outerShdw blurRad="38100" dist="38100" dir="2700000" algn="tl">
                  <a:srgbClr val="000000">
                    <a:alpha val="43137"/>
                  </a:srgbClr>
                </a:outerShdw>
              </a:effectLst>
            </a:endParaRPr>
          </a:p>
          <a:p>
            <a:pPr eaLnBrk="0" hangingPunct="0">
              <a:defRPr/>
            </a:pPr>
            <a:r>
              <a:rPr lang="en-US" sz="2000" dirty="0">
                <a:effectLst>
                  <a:outerShdw blurRad="38100" dist="38100" dir="2700000" algn="tl">
                    <a:srgbClr val="000000">
                      <a:alpha val="43137"/>
                    </a:srgbClr>
                  </a:outerShdw>
                </a:effectLst>
              </a:rPr>
              <a:t>8.  </a:t>
            </a:r>
            <a:r>
              <a:rPr lang="en-US" sz="2000" dirty="0" err="1">
                <a:effectLst>
                  <a:outerShdw blurRad="38100" dist="38100" dir="2700000" algn="tl">
                    <a:srgbClr val="000000">
                      <a:alpha val="43137"/>
                    </a:srgbClr>
                  </a:outerShdw>
                </a:effectLst>
              </a:rPr>
              <a:t>Stites</a:t>
            </a:r>
            <a:r>
              <a:rPr lang="en-US" sz="2000" dirty="0">
                <a:effectLst>
                  <a:outerShdw blurRad="38100" dist="38100" dir="2700000" algn="tl">
                    <a:srgbClr val="000000">
                      <a:alpha val="43137"/>
                    </a:srgbClr>
                  </a:outerShdw>
                </a:effectLst>
              </a:rPr>
              <a:t>, P. (2006). </a:t>
            </a:r>
            <a:r>
              <a:rPr lang="en-US" sz="2000" i="1" dirty="0">
                <a:effectLst>
                  <a:outerShdw blurRad="38100" dist="38100" dir="2700000" algn="tl">
                    <a:srgbClr val="000000">
                      <a:alpha val="43137"/>
                    </a:srgbClr>
                  </a:outerShdw>
                </a:effectLst>
              </a:rPr>
              <a:t>Kennedy, Kerry, and Meehan Weigh In: Middlesex School Should Preserve Estabrook Woods</a:t>
            </a:r>
            <a:r>
              <a:rPr lang="en-US" sz="2000" dirty="0">
                <a:effectLst>
                  <a:outerShdw blurRad="38100" dist="38100" dir="2700000" algn="tl">
                    <a:srgbClr val="000000">
                      <a:alpha val="43137"/>
                    </a:srgbClr>
                  </a:outerShdw>
                </a:effectLst>
              </a:rPr>
              <a:t>. Retrieved on February 7, 2011 from </a:t>
            </a:r>
            <a:r>
              <a:rPr lang="en-US" sz="2000" u="sng" dirty="0">
                <a:effectLst>
                  <a:outerShdw blurRad="38100" dist="38100" dir="2700000" algn="tl">
                    <a:srgbClr val="000000">
                      <a:alpha val="43137"/>
                    </a:srgbClr>
                  </a:outerShdw>
                </a:effectLst>
                <a:hlinkClick r:id="rId3"/>
              </a:rPr>
              <a:t>http://estabrookwoods.org/pdf/july16release.pdf</a:t>
            </a:r>
            <a:endParaRPr lang="en-US" sz="2000" u="sng" dirty="0">
              <a:effectLst>
                <a:outerShdw blurRad="38100" dist="38100" dir="2700000" algn="tl">
                  <a:srgbClr val="000000">
                    <a:alpha val="43137"/>
                  </a:srgbClr>
                </a:outerShdw>
              </a:effectLst>
            </a:endParaRPr>
          </a:p>
          <a:p>
            <a:pPr eaLnBrk="0" hangingPunct="0">
              <a:defRPr/>
            </a:pPr>
            <a:r>
              <a:rPr lang="en-US" sz="2000" dirty="0">
                <a:effectLst>
                  <a:outerShdw blurRad="38100" dist="38100" dir="2700000" algn="tl">
                    <a:srgbClr val="000000">
                      <a:alpha val="43137"/>
                    </a:srgbClr>
                  </a:outerShdw>
                </a:effectLst>
              </a:rPr>
              <a:t>All maps were drawn in </a:t>
            </a:r>
            <a:r>
              <a:rPr lang="en-US" sz="2000" dirty="0" err="1">
                <a:effectLst>
                  <a:outerShdw blurRad="38100" dist="38100" dir="2700000" algn="tl">
                    <a:srgbClr val="000000">
                      <a:alpha val="43137"/>
                    </a:srgbClr>
                  </a:outerShdw>
                </a:effectLst>
              </a:rPr>
              <a:t>ArcMap</a:t>
            </a:r>
            <a:r>
              <a:rPr lang="en-US" sz="2000" dirty="0">
                <a:effectLst>
                  <a:outerShdw blurRad="38100" dist="38100" dir="2700000" algn="tl">
                    <a:srgbClr val="000000">
                      <a:alpha val="43137"/>
                    </a:srgbClr>
                  </a:outerShdw>
                </a:effectLst>
              </a:rPr>
              <a:t> 10 and background imagery was supplied by ESRI.  Photos were obtained through Google images and links can be provided upon request.  Thank you.</a:t>
            </a:r>
            <a:endParaRPr lang="en-US" sz="2000" u="sng" dirty="0">
              <a:effectLst>
                <a:outerShdw blurRad="38100" dist="38100" dir="2700000" algn="tl">
                  <a:srgbClr val="000000">
                    <a:alpha val="43137"/>
                  </a:srgbClr>
                </a:outerShdw>
              </a:effectLst>
            </a:endParaRPr>
          </a:p>
        </p:txBody>
      </p:sp>
      <p:sp>
        <p:nvSpPr>
          <p:cNvPr id="14340" name="Text Box 162"/>
          <p:cNvSpPr txBox="1">
            <a:spLocks noChangeArrowheads="1"/>
          </p:cNvSpPr>
          <p:nvPr/>
        </p:nvSpPr>
        <p:spPr bwMode="auto">
          <a:xfrm>
            <a:off x="16230600" y="11963400"/>
            <a:ext cx="3581400" cy="830263"/>
          </a:xfrm>
          <a:prstGeom prst="rect">
            <a:avLst/>
          </a:prstGeom>
          <a:solidFill>
            <a:schemeClr val="bg1"/>
          </a:solidFill>
          <a:ln w="9525">
            <a:solidFill>
              <a:schemeClr val="tx1"/>
            </a:solidFill>
            <a:miter lim="800000"/>
            <a:headEnd/>
            <a:tailEnd/>
          </a:ln>
        </p:spPr>
        <p:txBody>
          <a:bodyPr>
            <a:spAutoFit/>
          </a:bodyPr>
          <a:lstStyle/>
          <a:p>
            <a:pPr eaLnBrk="0" hangingPunct="0"/>
            <a:r>
              <a:rPr lang="en-US" sz="4800" b="1"/>
              <a:t>METHODS,</a:t>
            </a:r>
            <a:endParaRPr lang="en-US" sz="1600" b="1"/>
          </a:p>
        </p:txBody>
      </p:sp>
      <p:pic>
        <p:nvPicPr>
          <p:cNvPr id="14341" name="Picture 3" descr="C:\Users\Owen\Desktop\GISPics\map2.jpg"/>
          <p:cNvPicPr>
            <a:picLocks noChangeAspect="1" noChangeArrowheads="1"/>
          </p:cNvPicPr>
          <p:nvPr/>
        </p:nvPicPr>
        <p:blipFill>
          <a:blip r:embed="rId4"/>
          <a:srcRect r="18079" b="46078"/>
          <a:stretch>
            <a:fillRect/>
          </a:stretch>
        </p:blipFill>
        <p:spPr bwMode="auto">
          <a:xfrm>
            <a:off x="14790738" y="22479000"/>
            <a:ext cx="18127662" cy="9220200"/>
          </a:xfrm>
          <a:prstGeom prst="rect">
            <a:avLst/>
          </a:prstGeom>
          <a:noFill/>
          <a:ln w="9525">
            <a:noFill/>
            <a:miter lim="800000"/>
            <a:headEnd/>
            <a:tailEnd/>
          </a:ln>
        </p:spPr>
      </p:pic>
      <p:pic>
        <p:nvPicPr>
          <p:cNvPr id="14342" name="Picture 4" descr="C:\Users\Owen\Desktop\GISPics\map1.jpg"/>
          <p:cNvPicPr>
            <a:picLocks noChangeAspect="1" noChangeArrowheads="1"/>
          </p:cNvPicPr>
          <p:nvPr/>
        </p:nvPicPr>
        <p:blipFill>
          <a:blip r:embed="rId5"/>
          <a:srcRect/>
          <a:stretch>
            <a:fillRect/>
          </a:stretch>
        </p:blipFill>
        <p:spPr bwMode="auto">
          <a:xfrm>
            <a:off x="0" y="6019800"/>
            <a:ext cx="20116800" cy="15544800"/>
          </a:xfrm>
          <a:prstGeom prst="rect">
            <a:avLst/>
          </a:prstGeom>
          <a:noFill/>
          <a:ln w="9525">
            <a:noFill/>
            <a:miter lim="800000"/>
            <a:headEnd/>
            <a:tailEnd/>
          </a:ln>
        </p:spPr>
      </p:pic>
      <p:sp>
        <p:nvSpPr>
          <p:cNvPr id="14343" name="Text Box 150"/>
          <p:cNvSpPr txBox="1">
            <a:spLocks noChangeArrowheads="1"/>
          </p:cNvSpPr>
          <p:nvPr/>
        </p:nvSpPr>
        <p:spPr bwMode="auto">
          <a:xfrm>
            <a:off x="14859000" y="6019800"/>
            <a:ext cx="18059400" cy="4665663"/>
          </a:xfrm>
          <a:prstGeom prst="rect">
            <a:avLst/>
          </a:prstGeom>
          <a:solidFill>
            <a:schemeClr val="bg1"/>
          </a:solidFill>
          <a:ln w="57150" cmpd="thinThick">
            <a:solidFill>
              <a:schemeClr val="tx1"/>
            </a:solidFill>
            <a:miter lim="800000"/>
            <a:headEnd/>
            <a:tailEnd/>
          </a:ln>
        </p:spPr>
        <p:txBody>
          <a:bodyPr lIns="228600" tIns="100584" rIns="228600" bIns="100584">
            <a:spAutoFit/>
          </a:bodyPr>
          <a:lstStyle/>
          <a:p>
            <a:pPr eaLnBrk="0" hangingPunct="0"/>
            <a:r>
              <a:rPr lang="en-US" sz="2900"/>
              <a:t>	Estabrook Woods is a 1072 acre forest preserve in Concord, Ma largely owned by Harvard University (Peterson, 1997).  Since its preservation in the early 1960’s it has served as a research site for studies in environmental biology through the Museum of Comparative Zoology (Stites, 2006). One of this preserve’s keystone species, the eastern hemlock (</a:t>
            </a:r>
            <a:r>
              <a:rPr lang="en-US" sz="2900" i="1"/>
              <a:t>Tsuga canadensis</a:t>
            </a:r>
            <a:r>
              <a:rPr lang="en-US" sz="2900"/>
              <a:t>), is in danger. The hemlock woolly adelgid (</a:t>
            </a:r>
            <a:r>
              <a:rPr lang="en-US" sz="2900" i="1"/>
              <a:t>Adelges tsugae</a:t>
            </a:r>
            <a:r>
              <a:rPr lang="en-US" sz="2900"/>
              <a:t>), an invasive insect pest from Japan, has been rapidly spreading along the eastern seaboard killing hemlocks within a few years of infestation (Costa, 2006).  </a:t>
            </a:r>
          </a:p>
          <a:p>
            <a:pPr eaLnBrk="0" hangingPunct="0"/>
            <a:r>
              <a:rPr lang="en-US" sz="2900"/>
              <a:t>	Luckily natural and synthetic chemical treatment options exist that can successfully eliminate hemlock woolly adelgid infestations.  However, large scale applications are prohibitively expensive so chemical treatments must be targeted.  Through applying recent advances in Geographic Information Systems, particularly in geostatistics, models can be created that highlight where chemical treatments will be most successful.</a:t>
            </a:r>
          </a:p>
        </p:txBody>
      </p:sp>
      <p:sp>
        <p:nvSpPr>
          <p:cNvPr id="25" name="Text Box 150"/>
          <p:cNvSpPr txBox="1">
            <a:spLocks noChangeArrowheads="1"/>
          </p:cNvSpPr>
          <p:nvPr/>
        </p:nvSpPr>
        <p:spPr bwMode="auto">
          <a:xfrm>
            <a:off x="0" y="18135600"/>
            <a:ext cx="13411200" cy="13144500"/>
          </a:xfrm>
          <a:prstGeom prst="rect">
            <a:avLst/>
          </a:prstGeom>
          <a:solidFill>
            <a:schemeClr val="bg1"/>
          </a:solidFill>
          <a:ln w="57150" cmpd="thinThick">
            <a:solidFill>
              <a:schemeClr val="tx1"/>
            </a:solidFill>
            <a:miter lim="800000"/>
            <a:headEnd/>
            <a:tailEnd/>
          </a:ln>
          <a:effectLst/>
        </p:spPr>
        <p:txBody>
          <a:bodyPr lIns="228600" tIns="100584" rIns="228600" bIns="100584">
            <a:spAutoFit/>
          </a:bodyPr>
          <a:lstStyle/>
          <a:p>
            <a:pPr eaLnBrk="0" hangingPunct="0">
              <a:defRPr/>
            </a:pPr>
            <a:r>
              <a:rPr lang="en-US" sz="2900" dirty="0">
                <a:effectLst>
                  <a:outerShdw blurRad="38100" dist="38100" dir="2700000" algn="tl">
                    <a:srgbClr val="000000">
                      <a:alpha val="43137"/>
                    </a:srgbClr>
                  </a:outerShdw>
                </a:effectLst>
              </a:rPr>
              <a:t>	</a:t>
            </a:r>
            <a:r>
              <a:rPr lang="en-US" sz="2900" dirty="0"/>
              <a:t>Researchers of insect population biology have frequently tried to model spatial variation in populations using indices of dispersion such as coefficients of Taylor’s Power Law, </a:t>
            </a:r>
            <a:r>
              <a:rPr lang="en-US" sz="2900" dirty="0" err="1"/>
              <a:t>Iwao’s</a:t>
            </a:r>
            <a:r>
              <a:rPr lang="en-US" sz="2900" dirty="0"/>
              <a:t> patchiness regression coefficients, or Lloyd’s Patchiness Index (</a:t>
            </a:r>
            <a:r>
              <a:rPr lang="en-US" sz="2900" dirty="0" err="1"/>
              <a:t>Liebhold</a:t>
            </a:r>
            <a:r>
              <a:rPr lang="en-US" sz="2900" dirty="0"/>
              <a:t> et al., 1993).  However, these analysis methods generally fail in defining spatial patterns for they ignore the spatial location of samples.  In order to correctly model insect spatial patterns, such as those of the hemlock woolly adelgid, </a:t>
            </a:r>
            <a:r>
              <a:rPr lang="en-US" sz="2900" dirty="0" err="1"/>
              <a:t>geostatistics</a:t>
            </a:r>
            <a:r>
              <a:rPr lang="en-US" sz="2900" dirty="0"/>
              <a:t> must be employed.  </a:t>
            </a:r>
          </a:p>
          <a:p>
            <a:pPr eaLnBrk="0" hangingPunct="0">
              <a:defRPr/>
            </a:pPr>
            <a:r>
              <a:rPr lang="en-US" sz="2900" dirty="0"/>
              <a:t>	</a:t>
            </a:r>
            <a:r>
              <a:rPr lang="en-US" sz="2900" dirty="0" err="1"/>
              <a:t>Geostatistics</a:t>
            </a:r>
            <a:r>
              <a:rPr lang="en-US" sz="2900" dirty="0"/>
              <a:t> is an offshoot of applied statistics that focuses on modeling spatial and temporal correlations.  </a:t>
            </a:r>
            <a:r>
              <a:rPr lang="en-US" sz="2900" dirty="0" err="1"/>
              <a:t>ArcMap</a:t>
            </a:r>
            <a:r>
              <a:rPr lang="en-US" sz="2900" dirty="0"/>
              <a:t> 10 by the Environmental Research Systems Institute (ESRI) has a </a:t>
            </a:r>
            <a:r>
              <a:rPr lang="en-US" sz="2900" dirty="0" err="1"/>
              <a:t>geostatistical</a:t>
            </a:r>
            <a:r>
              <a:rPr lang="en-US" sz="2900" dirty="0"/>
              <a:t> analyst extension which allows the user to analyze sampling data for spatial patterns and derive estimates for values at </a:t>
            </a:r>
            <a:r>
              <a:rPr lang="en-US" sz="2900" dirty="0" err="1"/>
              <a:t>unsampled</a:t>
            </a:r>
            <a:r>
              <a:rPr lang="en-US" sz="2900" dirty="0"/>
              <a:t> locations.  This </a:t>
            </a:r>
            <a:r>
              <a:rPr lang="en-US" sz="2900" dirty="0" err="1"/>
              <a:t>geostatistical</a:t>
            </a:r>
            <a:r>
              <a:rPr lang="en-US" sz="2900" dirty="0"/>
              <a:t> toolset is useful for modeling insect populations within an area for many species show zonal anisotropy, i.e. the degree of species density varies with location (</a:t>
            </a:r>
            <a:r>
              <a:rPr lang="en-US" sz="2900" dirty="0" err="1"/>
              <a:t>Liebhold</a:t>
            </a:r>
            <a:r>
              <a:rPr lang="en-US" sz="2900" dirty="0"/>
              <a:t> et al., 1993).  This spatial heterogeneity could be due to any number of factors from migration to mating.  </a:t>
            </a:r>
          </a:p>
          <a:p>
            <a:pPr eaLnBrk="0" hangingPunct="0">
              <a:defRPr/>
            </a:pPr>
            <a:r>
              <a:rPr lang="en-US" sz="2900" dirty="0"/>
              <a:t>	I chose to look for spatial heterogeneity in the hemlock woolly adelgid population within Estabrook Woods.  This was primarily due the fact that the primary vectors for transport of the hemlock woolly adelgid are small mammals, birds, and the wind (Orwig et al., 2002).  Birds help establish hemlock woolly adelgid populations within hemlock stands while small mammals and the wind help to increase local distribution (McClure, 1990).  With this in mind, it is likely that hemlock woolly adelgid populations would show a “hotspot” distribution pattern, with the highest population densities closest to the area where the population was established.</a:t>
            </a:r>
          </a:p>
          <a:p>
            <a:pPr eaLnBrk="0" hangingPunct="0">
              <a:defRPr/>
            </a:pPr>
            <a:r>
              <a:rPr lang="en-US" sz="2900" dirty="0"/>
              <a:t>	Using the inverse distance weighted regression tool in the </a:t>
            </a:r>
            <a:r>
              <a:rPr lang="en-US" sz="2900" dirty="0" err="1"/>
              <a:t>geostatistical</a:t>
            </a:r>
            <a:r>
              <a:rPr lang="en-US" sz="2900" dirty="0"/>
              <a:t> analyst extension I was able to interpolate values at </a:t>
            </a:r>
            <a:r>
              <a:rPr lang="en-US" sz="2900" dirty="0" err="1"/>
              <a:t>unsampled</a:t>
            </a:r>
            <a:r>
              <a:rPr lang="en-US" sz="2900" dirty="0"/>
              <a:t> locations within my survey area. This </a:t>
            </a:r>
            <a:r>
              <a:rPr lang="en-US" sz="2900" dirty="0" err="1"/>
              <a:t>geostatistical</a:t>
            </a:r>
            <a:r>
              <a:rPr lang="en-US" sz="2900" dirty="0"/>
              <a:t> estimation tool helps highlight “hotspots” that otherwise may not be apparent when looking at a set of spatially disparate data points such as the coordinates of the hemlocks.  The prediction map that it generated definitively shows a hemlock woolly adelgid hotspot in the northwest portion of the survey area (Figure 2).</a:t>
            </a:r>
          </a:p>
        </p:txBody>
      </p:sp>
      <p:sp>
        <p:nvSpPr>
          <p:cNvPr id="14345" name="Text Box 151"/>
          <p:cNvSpPr txBox="1">
            <a:spLocks noChangeArrowheads="1"/>
          </p:cNvSpPr>
          <p:nvPr/>
        </p:nvSpPr>
        <p:spPr bwMode="auto">
          <a:xfrm>
            <a:off x="18745200" y="11582400"/>
            <a:ext cx="14173200" cy="5557838"/>
          </a:xfrm>
          <a:prstGeom prst="rect">
            <a:avLst/>
          </a:prstGeom>
          <a:solidFill>
            <a:schemeClr val="bg1"/>
          </a:solidFill>
          <a:ln w="57150" cmpd="thinThick">
            <a:solidFill>
              <a:schemeClr val="tx1"/>
            </a:solidFill>
            <a:miter lim="800000"/>
            <a:headEnd/>
            <a:tailEnd/>
          </a:ln>
        </p:spPr>
        <p:txBody>
          <a:bodyPr lIns="228600" tIns="100584" rIns="228600" bIns="100584">
            <a:spAutoFit/>
          </a:bodyPr>
          <a:lstStyle/>
          <a:p>
            <a:pPr eaLnBrk="0" hangingPunct="0"/>
            <a:r>
              <a:rPr lang="en-US" sz="2900"/>
              <a:t>	A survey area of roughly 70,000 square meters bounded by geo-located flags was established within the Harvard University portion of the Estabrook Woods Forest Preserve on April 9, 2011 (Figure 1).  This date was chosen due to the optimal viewing conditions for both hemlocks, due to lack of spring foliage, and woolly adelgid, due to the presence of their winter “wool”. Eastern hemlock coordinates along with woolly adelgid counts were collected in the field with a Trimble GeoXT running ArcPad 10. Transects were walked, guided by the GeoXT, from the northeast to the southwest of the survey area over the course of eight hours until all hemlocks were identified. Adelgid counts were taken from the first foot of the lowest branch on both the north and south sides of the tree and then averaged.  The point shapefiles created of hemlock locations and the associated adelgid information gathered in the field were then be analyzed using the geostatistical analyst and spatial analyst tools in ArcMap 10.</a:t>
            </a:r>
            <a:endParaRPr lang="en-US" sz="2900">
              <a:solidFill>
                <a:srgbClr val="FF0000"/>
              </a:solidFill>
            </a:endParaRPr>
          </a:p>
        </p:txBody>
      </p:sp>
      <p:pic>
        <p:nvPicPr>
          <p:cNvPr id="14346" name="Picture 6" descr="C:\Users\Owen\Desktop\GISPics\map3.jpg"/>
          <p:cNvPicPr>
            <a:picLocks noChangeAspect="1" noChangeArrowheads="1"/>
          </p:cNvPicPr>
          <p:nvPr/>
        </p:nvPicPr>
        <p:blipFill>
          <a:blip r:embed="rId6"/>
          <a:srcRect l="8099" t="9212" r="22577" b="15770"/>
          <a:stretch>
            <a:fillRect/>
          </a:stretch>
        </p:blipFill>
        <p:spPr bwMode="auto">
          <a:xfrm>
            <a:off x="0" y="32156400"/>
            <a:ext cx="14033500" cy="11734800"/>
          </a:xfrm>
          <a:prstGeom prst="rect">
            <a:avLst/>
          </a:prstGeom>
          <a:noFill/>
          <a:ln w="9525">
            <a:noFill/>
            <a:miter lim="800000"/>
            <a:headEnd/>
            <a:tailEnd/>
          </a:ln>
        </p:spPr>
      </p:pic>
      <p:pic>
        <p:nvPicPr>
          <p:cNvPr id="14347" name="Picture 17" descr="ModernSeal.jpg"/>
          <p:cNvPicPr>
            <a:picLocks noChangeAspect="1"/>
          </p:cNvPicPr>
          <p:nvPr/>
        </p:nvPicPr>
        <p:blipFill>
          <a:blip r:embed="rId7"/>
          <a:srcRect/>
          <a:stretch>
            <a:fillRect/>
          </a:stretch>
        </p:blipFill>
        <p:spPr bwMode="auto">
          <a:xfrm>
            <a:off x="28346400" y="0"/>
            <a:ext cx="4078288" cy="4114800"/>
          </a:xfrm>
          <a:prstGeom prst="rect">
            <a:avLst/>
          </a:prstGeom>
          <a:noFill/>
          <a:ln w="9525">
            <a:noFill/>
            <a:miter lim="800000"/>
            <a:headEnd/>
            <a:tailEnd/>
          </a:ln>
        </p:spPr>
      </p:pic>
      <p:pic>
        <p:nvPicPr>
          <p:cNvPr id="14348" name="Picture 19" descr="extension logo.jpg"/>
          <p:cNvPicPr>
            <a:picLocks noChangeAspect="1"/>
          </p:cNvPicPr>
          <p:nvPr/>
        </p:nvPicPr>
        <p:blipFill>
          <a:blip r:embed="rId8"/>
          <a:srcRect/>
          <a:stretch>
            <a:fillRect/>
          </a:stretch>
        </p:blipFill>
        <p:spPr bwMode="auto">
          <a:xfrm>
            <a:off x="457200" y="381000"/>
            <a:ext cx="3810000" cy="3725863"/>
          </a:xfrm>
          <a:prstGeom prst="rect">
            <a:avLst/>
          </a:prstGeom>
          <a:noFill/>
          <a:ln w="9525">
            <a:noFill/>
            <a:miter lim="800000"/>
            <a:headEnd/>
            <a:tailEnd/>
          </a:ln>
        </p:spPr>
      </p:pic>
      <p:pic>
        <p:nvPicPr>
          <p:cNvPr id="14349" name="Picture 2" descr="http://www.saveourhemlocks.org/still_photos/hwa_jz_jl.jpg"/>
          <p:cNvPicPr>
            <a:picLocks noChangeAspect="1" noChangeArrowheads="1"/>
          </p:cNvPicPr>
          <p:nvPr/>
        </p:nvPicPr>
        <p:blipFill>
          <a:blip r:embed="rId9"/>
          <a:srcRect/>
          <a:stretch>
            <a:fillRect/>
          </a:stretch>
        </p:blipFill>
        <p:spPr bwMode="auto">
          <a:xfrm>
            <a:off x="2514600" y="13792200"/>
            <a:ext cx="4138613" cy="3124200"/>
          </a:xfrm>
          <a:prstGeom prst="rect">
            <a:avLst/>
          </a:prstGeom>
          <a:noFill/>
          <a:ln w="9525">
            <a:noFill/>
            <a:miter lim="800000"/>
            <a:headEnd/>
            <a:tailEnd/>
          </a:ln>
        </p:spPr>
      </p:pic>
      <p:pic>
        <p:nvPicPr>
          <p:cNvPr id="14350" name="Picture 4" descr="http://www.nps.gov/grsm/naturescience/images/HWA.jpg"/>
          <p:cNvPicPr>
            <a:picLocks noChangeAspect="1" noChangeArrowheads="1"/>
          </p:cNvPicPr>
          <p:nvPr/>
        </p:nvPicPr>
        <p:blipFill>
          <a:blip r:embed="rId10"/>
          <a:srcRect/>
          <a:stretch>
            <a:fillRect/>
          </a:stretch>
        </p:blipFill>
        <p:spPr bwMode="auto">
          <a:xfrm>
            <a:off x="0" y="13792200"/>
            <a:ext cx="2519363" cy="3124200"/>
          </a:xfrm>
          <a:prstGeom prst="rect">
            <a:avLst/>
          </a:prstGeom>
          <a:noFill/>
          <a:ln w="9525">
            <a:noFill/>
            <a:miter lim="800000"/>
            <a:headEnd/>
            <a:tailEnd/>
          </a:ln>
        </p:spPr>
      </p:pic>
      <p:pic>
        <p:nvPicPr>
          <p:cNvPr id="14351" name="Picture 5" descr="C:\Users\Owen\Desktop\GISPics\af_e_hemlockfor.jpg"/>
          <p:cNvPicPr>
            <a:picLocks noChangeAspect="1" noChangeArrowheads="1"/>
          </p:cNvPicPr>
          <p:nvPr/>
        </p:nvPicPr>
        <p:blipFill>
          <a:blip r:embed="rId11"/>
          <a:srcRect/>
          <a:stretch>
            <a:fillRect/>
          </a:stretch>
        </p:blipFill>
        <p:spPr bwMode="auto">
          <a:xfrm>
            <a:off x="11430000" y="6019800"/>
            <a:ext cx="3408363" cy="6248400"/>
          </a:xfrm>
          <a:prstGeom prst="rect">
            <a:avLst/>
          </a:prstGeom>
          <a:noFill/>
          <a:ln w="9525">
            <a:noFill/>
            <a:miter lim="800000"/>
            <a:headEnd/>
            <a:tailEnd/>
          </a:ln>
        </p:spPr>
      </p:pic>
      <p:pic>
        <p:nvPicPr>
          <p:cNvPr id="14352" name="Picture 6" descr="C:\Users\Owen\Desktop\GISPics\geoxt.jpg"/>
          <p:cNvPicPr>
            <a:picLocks noChangeAspect="1" noChangeArrowheads="1"/>
          </p:cNvPicPr>
          <p:nvPr/>
        </p:nvPicPr>
        <p:blipFill>
          <a:blip r:embed="rId12"/>
          <a:srcRect/>
          <a:stretch>
            <a:fillRect/>
          </a:stretch>
        </p:blipFill>
        <p:spPr bwMode="auto">
          <a:xfrm>
            <a:off x="15163800" y="13106400"/>
            <a:ext cx="3581400" cy="4038600"/>
          </a:xfrm>
          <a:prstGeom prst="rect">
            <a:avLst/>
          </a:prstGeom>
          <a:noFill/>
          <a:ln w="9525">
            <a:noFill/>
            <a:miter lim="800000"/>
            <a:headEnd/>
            <a:tailEnd/>
          </a:ln>
        </p:spPr>
      </p:pic>
      <p:sp>
        <p:nvSpPr>
          <p:cNvPr id="14353" name="Text Box 162"/>
          <p:cNvSpPr txBox="1">
            <a:spLocks noChangeArrowheads="1"/>
          </p:cNvSpPr>
          <p:nvPr/>
        </p:nvSpPr>
        <p:spPr bwMode="auto">
          <a:xfrm>
            <a:off x="21564600" y="5181600"/>
            <a:ext cx="5334000" cy="838200"/>
          </a:xfrm>
          <a:prstGeom prst="rect">
            <a:avLst/>
          </a:prstGeom>
          <a:solidFill>
            <a:schemeClr val="bg1"/>
          </a:solidFill>
          <a:ln w="9525">
            <a:solidFill>
              <a:schemeClr val="tx1"/>
            </a:solidFill>
            <a:miter lim="800000"/>
            <a:headEnd/>
            <a:tailEnd/>
          </a:ln>
        </p:spPr>
        <p:txBody>
          <a:bodyPr>
            <a:spAutoFit/>
          </a:bodyPr>
          <a:lstStyle/>
          <a:p>
            <a:pPr eaLnBrk="0" hangingPunct="0"/>
            <a:r>
              <a:rPr lang="en-US" sz="4800" b="1"/>
              <a:t>INTRODUCTION</a:t>
            </a:r>
            <a:endParaRPr lang="en-US" sz="1600" b="1"/>
          </a:p>
        </p:txBody>
      </p:sp>
      <p:sp>
        <p:nvSpPr>
          <p:cNvPr id="14354" name="Text Box 166"/>
          <p:cNvSpPr txBox="1">
            <a:spLocks noChangeArrowheads="1"/>
          </p:cNvSpPr>
          <p:nvPr/>
        </p:nvSpPr>
        <p:spPr bwMode="auto">
          <a:xfrm>
            <a:off x="15163800" y="22021800"/>
            <a:ext cx="17754600" cy="830263"/>
          </a:xfrm>
          <a:prstGeom prst="rect">
            <a:avLst/>
          </a:prstGeom>
          <a:solidFill>
            <a:schemeClr val="bg1"/>
          </a:solidFill>
          <a:ln w="9525">
            <a:solidFill>
              <a:schemeClr val="tx1"/>
            </a:solidFill>
            <a:miter lim="800000"/>
            <a:headEnd/>
            <a:tailEnd/>
          </a:ln>
        </p:spPr>
        <p:txBody>
          <a:bodyPr>
            <a:spAutoFit/>
          </a:bodyPr>
          <a:lstStyle/>
          <a:p>
            <a:pPr eaLnBrk="0" hangingPunct="0"/>
            <a:r>
              <a:rPr lang="en-US" sz="4800" b="1"/>
              <a:t>FIGURE 2: PREDICTION MAP OF ADELGID DISTRIBUTION</a:t>
            </a:r>
            <a:endParaRPr lang="en-US" sz="1600" b="1"/>
          </a:p>
        </p:txBody>
      </p:sp>
      <p:sp>
        <p:nvSpPr>
          <p:cNvPr id="14355" name="Text Box 166"/>
          <p:cNvSpPr txBox="1">
            <a:spLocks noChangeArrowheads="1"/>
          </p:cNvSpPr>
          <p:nvPr/>
        </p:nvSpPr>
        <p:spPr bwMode="auto">
          <a:xfrm>
            <a:off x="21945600" y="31851600"/>
            <a:ext cx="4800600" cy="838200"/>
          </a:xfrm>
          <a:prstGeom prst="rect">
            <a:avLst/>
          </a:prstGeom>
          <a:solidFill>
            <a:schemeClr val="bg1"/>
          </a:solidFill>
          <a:ln w="9525">
            <a:solidFill>
              <a:schemeClr val="tx1"/>
            </a:solidFill>
            <a:miter lim="800000"/>
            <a:headEnd/>
            <a:tailEnd/>
          </a:ln>
        </p:spPr>
        <p:txBody>
          <a:bodyPr>
            <a:spAutoFit/>
          </a:bodyPr>
          <a:lstStyle/>
          <a:p>
            <a:pPr eaLnBrk="0" hangingPunct="0"/>
            <a:r>
              <a:rPr lang="en-US" sz="4800" b="1"/>
              <a:t>CONCLUSIONS</a:t>
            </a:r>
            <a:endParaRPr lang="en-US" sz="1600" b="1"/>
          </a:p>
        </p:txBody>
      </p:sp>
      <p:sp>
        <p:nvSpPr>
          <p:cNvPr id="14356" name="Text Box 166"/>
          <p:cNvSpPr txBox="1">
            <a:spLocks noChangeArrowheads="1"/>
          </p:cNvSpPr>
          <p:nvPr/>
        </p:nvSpPr>
        <p:spPr bwMode="auto">
          <a:xfrm>
            <a:off x="0" y="31546800"/>
            <a:ext cx="14173200" cy="833438"/>
          </a:xfrm>
          <a:prstGeom prst="rect">
            <a:avLst/>
          </a:prstGeom>
          <a:solidFill>
            <a:schemeClr val="bg1"/>
          </a:solidFill>
          <a:ln w="9525">
            <a:solidFill>
              <a:schemeClr val="tx1"/>
            </a:solidFill>
            <a:miter lim="800000"/>
            <a:headEnd/>
            <a:tailEnd/>
          </a:ln>
        </p:spPr>
        <p:txBody>
          <a:bodyPr>
            <a:spAutoFit/>
          </a:bodyPr>
          <a:lstStyle/>
          <a:p>
            <a:pPr eaLnBrk="0" hangingPunct="0"/>
            <a:r>
              <a:rPr lang="en-US" sz="4800" b="1"/>
              <a:t>FIGURE 3: INFECTION DENSITY DEPENDENCE</a:t>
            </a:r>
            <a:endParaRPr lang="en-US" sz="1600" b="1"/>
          </a:p>
        </p:txBody>
      </p:sp>
      <p:sp>
        <p:nvSpPr>
          <p:cNvPr id="14357" name="Text Box 162"/>
          <p:cNvSpPr txBox="1">
            <a:spLocks noChangeArrowheads="1"/>
          </p:cNvSpPr>
          <p:nvPr/>
        </p:nvSpPr>
        <p:spPr bwMode="auto">
          <a:xfrm>
            <a:off x="23926800" y="10744200"/>
            <a:ext cx="3352800" cy="838200"/>
          </a:xfrm>
          <a:prstGeom prst="rect">
            <a:avLst/>
          </a:prstGeom>
          <a:solidFill>
            <a:schemeClr val="bg1"/>
          </a:solidFill>
          <a:ln w="9525">
            <a:solidFill>
              <a:schemeClr val="tx1"/>
            </a:solidFill>
            <a:miter lim="800000"/>
            <a:headEnd/>
            <a:tailEnd/>
          </a:ln>
        </p:spPr>
        <p:txBody>
          <a:bodyPr>
            <a:spAutoFit/>
          </a:bodyPr>
          <a:lstStyle/>
          <a:p>
            <a:pPr eaLnBrk="0" hangingPunct="0"/>
            <a:r>
              <a:rPr lang="en-US" sz="4800" b="1"/>
              <a:t>METHODS</a:t>
            </a:r>
            <a:endParaRPr lang="en-US" sz="1600" b="1"/>
          </a:p>
        </p:txBody>
      </p:sp>
      <p:pic>
        <p:nvPicPr>
          <p:cNvPr id="14358" name="Picture 12" descr="C:\Users\Owen\Desktop\GISPics\MAPSTATE.jpg"/>
          <p:cNvPicPr>
            <a:picLocks noChangeAspect="1" noChangeArrowheads="1"/>
          </p:cNvPicPr>
          <p:nvPr/>
        </p:nvPicPr>
        <p:blipFill>
          <a:blip r:embed="rId13"/>
          <a:srcRect/>
          <a:stretch>
            <a:fillRect/>
          </a:stretch>
        </p:blipFill>
        <p:spPr bwMode="auto">
          <a:xfrm>
            <a:off x="20116800" y="17145000"/>
            <a:ext cx="12801600" cy="4419600"/>
          </a:xfrm>
          <a:prstGeom prst="rect">
            <a:avLst/>
          </a:prstGeom>
          <a:noFill/>
          <a:ln w="9525">
            <a:noFill/>
            <a:miter lim="800000"/>
            <a:headEnd/>
            <a:tailEnd/>
          </a:ln>
        </p:spPr>
      </p:pic>
      <p:cxnSp>
        <p:nvCxnSpPr>
          <p:cNvPr id="14359" name="Straight Arrow Connector 36"/>
          <p:cNvCxnSpPr>
            <a:cxnSpLocks noChangeShapeType="1"/>
          </p:cNvCxnSpPr>
          <p:nvPr/>
        </p:nvCxnSpPr>
        <p:spPr bwMode="auto">
          <a:xfrm rot="10800000">
            <a:off x="16230600" y="19050000"/>
            <a:ext cx="13030200" cy="1588"/>
          </a:xfrm>
          <a:prstGeom prst="straightConnector1">
            <a:avLst/>
          </a:prstGeom>
          <a:noFill/>
          <a:ln w="9525" algn="ctr">
            <a:solidFill>
              <a:srgbClr val="FFC000"/>
            </a:solidFill>
            <a:round/>
            <a:headEnd/>
            <a:tailEnd type="arrow" w="med" len="med"/>
          </a:ln>
        </p:spPr>
      </p:cxnSp>
      <p:sp>
        <p:nvSpPr>
          <p:cNvPr id="14360" name="Text Box 162"/>
          <p:cNvSpPr txBox="1">
            <a:spLocks noChangeArrowheads="1"/>
          </p:cNvSpPr>
          <p:nvPr/>
        </p:nvSpPr>
        <p:spPr bwMode="auto">
          <a:xfrm>
            <a:off x="0" y="5181600"/>
            <a:ext cx="15240000" cy="830263"/>
          </a:xfrm>
          <a:prstGeom prst="rect">
            <a:avLst/>
          </a:prstGeom>
          <a:solidFill>
            <a:schemeClr val="bg1"/>
          </a:solidFill>
          <a:ln w="9525">
            <a:solidFill>
              <a:schemeClr val="tx1"/>
            </a:solidFill>
            <a:miter lim="800000"/>
            <a:headEnd/>
            <a:tailEnd/>
          </a:ln>
        </p:spPr>
        <p:txBody>
          <a:bodyPr>
            <a:spAutoFit/>
          </a:bodyPr>
          <a:lstStyle/>
          <a:p>
            <a:pPr eaLnBrk="0" hangingPunct="0"/>
            <a:r>
              <a:rPr lang="en-US" sz="4800" b="1"/>
              <a:t>FIGURE 1: ESTABROOK WOODS REFERENCE MAP</a:t>
            </a:r>
            <a:endParaRPr lang="en-US" sz="1600" b="1"/>
          </a:p>
        </p:txBody>
      </p:sp>
      <p:sp>
        <p:nvSpPr>
          <p:cNvPr id="14361" name="Text Box 162"/>
          <p:cNvSpPr txBox="1">
            <a:spLocks noChangeArrowheads="1"/>
          </p:cNvSpPr>
          <p:nvPr/>
        </p:nvSpPr>
        <p:spPr bwMode="auto">
          <a:xfrm>
            <a:off x="2667000" y="17297400"/>
            <a:ext cx="3962400" cy="830263"/>
          </a:xfrm>
          <a:prstGeom prst="rect">
            <a:avLst/>
          </a:prstGeom>
          <a:solidFill>
            <a:schemeClr val="bg1"/>
          </a:solidFill>
          <a:ln w="9525">
            <a:solidFill>
              <a:schemeClr val="tx1"/>
            </a:solidFill>
            <a:miter lim="800000"/>
            <a:headEnd/>
            <a:tailEnd/>
          </a:ln>
        </p:spPr>
        <p:txBody>
          <a:bodyPr>
            <a:spAutoFit/>
          </a:bodyPr>
          <a:lstStyle/>
          <a:p>
            <a:pPr eaLnBrk="0" hangingPunct="0"/>
            <a:r>
              <a:rPr lang="en-US" sz="4800" b="1"/>
              <a:t>DISCUSSION</a:t>
            </a:r>
            <a:endParaRPr lang="en-US" sz="1600" b="1"/>
          </a:p>
        </p:txBody>
      </p:sp>
    </p:spTree>
  </p:cSld>
  <p:clrMapOvr>
    <a:masterClrMapping/>
  </p:clrMapOvr>
</p:sld>
</file>

<file path=ppt/theme/theme1.xml><?xml version="1.0" encoding="utf-8"?>
<a:theme xmlns:a="http://schemas.openxmlformats.org/drawingml/2006/main" name="TP030000784">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27EB8D47-4F7B-47BB-B98A-B030D1EF70D5}">
  <ds:schemaRefs>
    <ds:schemaRef ds:uri="http://schemas.microsoft.com/sharepoint/v3/contenttype/forms"/>
  </ds:schemaRefs>
</ds:datastoreItem>
</file>

<file path=customXml/itemProps2.xml><?xml version="1.0" encoding="utf-8"?>
<ds:datastoreItem xmlns:ds="http://schemas.openxmlformats.org/officeDocument/2006/customXml" ds:itemID="{EB73695C-6096-4520-97CF-E280A3CA0DAC}">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088C4EB3-F889-4028-830D-632089F911E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TP030000784</Template>
  <TotalTime>961</TotalTime>
  <Words>1108</Words>
  <Application>Microsoft Office PowerPoint</Application>
  <PresentationFormat>Custom</PresentationFormat>
  <Paragraphs>30</Paragraphs>
  <Slides>1</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vt:i4>
      </vt:variant>
    </vt:vector>
  </HeadingPairs>
  <TitlesOfParts>
    <vt:vector size="4" baseType="lpstr">
      <vt:lpstr>Times New Roman</vt:lpstr>
      <vt:lpstr>Arial</vt:lpstr>
      <vt:lpstr>TP030000784</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jhowry</dc:creator>
  <cp:lastModifiedBy>omckenna</cp:lastModifiedBy>
  <cp:revision>42</cp:revision>
  <cp:lastPrinted>2000-08-03T00:31:24Z</cp:lastPrinted>
  <dcterms:created xsi:type="dcterms:W3CDTF">2011-03-14T21:41:17Z</dcterms:created>
  <dcterms:modified xsi:type="dcterms:W3CDTF">2011-04-29T13:12:08Z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TC300007849990</vt:lpwstr>
  </property>
</Properties>
</file>