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74" r:id="rId2"/>
    <p:sldId id="317" r:id="rId3"/>
    <p:sldId id="299" r:id="rId4"/>
    <p:sldId id="331" r:id="rId5"/>
    <p:sldId id="319" r:id="rId6"/>
    <p:sldId id="320" r:id="rId7"/>
    <p:sldId id="321" r:id="rId8"/>
    <p:sldId id="300" r:id="rId9"/>
    <p:sldId id="301" r:id="rId10"/>
    <p:sldId id="333" r:id="rId11"/>
    <p:sldId id="332" r:id="rId12"/>
    <p:sldId id="302" r:id="rId13"/>
    <p:sldId id="308" r:id="rId14"/>
    <p:sldId id="309" r:id="rId15"/>
    <p:sldId id="310" r:id="rId16"/>
    <p:sldId id="312" r:id="rId17"/>
    <p:sldId id="307" r:id="rId18"/>
    <p:sldId id="311" r:id="rId19"/>
    <p:sldId id="304" r:id="rId20"/>
    <p:sldId id="316" r:id="rId21"/>
  </p:sldIdLst>
  <p:sldSz cx="9144000" cy="6858000" type="screen4x3"/>
  <p:notesSz cx="7010400" cy="9296400"/>
  <p:defaultTextStyle>
    <a:defPPr>
      <a:defRPr lang="en-US"/>
    </a:defPPr>
    <a:lvl1pPr algn="l" rtl="0" eaLnBrk="0" fontAlgn="base" hangingPunct="0">
      <a:spcBef>
        <a:spcPct val="75000"/>
      </a:spcBef>
      <a:spcAft>
        <a:spcPct val="0"/>
      </a:spcAft>
      <a:buClr>
        <a:srgbClr val="0033CC"/>
      </a:buClr>
      <a:buFont typeface="Arial" charset="0"/>
      <a:buChar char="–"/>
      <a:defRPr sz="1000" b="1" kern="1200">
        <a:solidFill>
          <a:schemeClr val="tx1"/>
        </a:solidFill>
        <a:latin typeface="Verdana" pitchFamily="34" charset="0"/>
        <a:ea typeface="+mn-ea"/>
        <a:cs typeface="Arial" charset="0"/>
      </a:defRPr>
    </a:lvl1pPr>
    <a:lvl2pPr marL="457200" algn="l" rtl="0" eaLnBrk="0" fontAlgn="base" hangingPunct="0">
      <a:spcBef>
        <a:spcPct val="75000"/>
      </a:spcBef>
      <a:spcAft>
        <a:spcPct val="0"/>
      </a:spcAft>
      <a:buClr>
        <a:srgbClr val="0033CC"/>
      </a:buClr>
      <a:buFont typeface="Arial" charset="0"/>
      <a:buChar char="–"/>
      <a:defRPr sz="1000" b="1" kern="1200">
        <a:solidFill>
          <a:schemeClr val="tx1"/>
        </a:solidFill>
        <a:latin typeface="Verdana" pitchFamily="34" charset="0"/>
        <a:ea typeface="+mn-ea"/>
        <a:cs typeface="Arial" charset="0"/>
      </a:defRPr>
    </a:lvl2pPr>
    <a:lvl3pPr marL="914400" algn="l" rtl="0" eaLnBrk="0" fontAlgn="base" hangingPunct="0">
      <a:spcBef>
        <a:spcPct val="75000"/>
      </a:spcBef>
      <a:spcAft>
        <a:spcPct val="0"/>
      </a:spcAft>
      <a:buClr>
        <a:srgbClr val="0033CC"/>
      </a:buClr>
      <a:buFont typeface="Arial" charset="0"/>
      <a:buChar char="–"/>
      <a:defRPr sz="1000" b="1" kern="1200">
        <a:solidFill>
          <a:schemeClr val="tx1"/>
        </a:solidFill>
        <a:latin typeface="Verdana" pitchFamily="34" charset="0"/>
        <a:ea typeface="+mn-ea"/>
        <a:cs typeface="Arial" charset="0"/>
      </a:defRPr>
    </a:lvl3pPr>
    <a:lvl4pPr marL="1371600" algn="l" rtl="0" eaLnBrk="0" fontAlgn="base" hangingPunct="0">
      <a:spcBef>
        <a:spcPct val="75000"/>
      </a:spcBef>
      <a:spcAft>
        <a:spcPct val="0"/>
      </a:spcAft>
      <a:buClr>
        <a:srgbClr val="0033CC"/>
      </a:buClr>
      <a:buFont typeface="Arial" charset="0"/>
      <a:buChar char="–"/>
      <a:defRPr sz="1000" b="1" kern="1200">
        <a:solidFill>
          <a:schemeClr val="tx1"/>
        </a:solidFill>
        <a:latin typeface="Verdana" pitchFamily="34" charset="0"/>
        <a:ea typeface="+mn-ea"/>
        <a:cs typeface="Arial" charset="0"/>
      </a:defRPr>
    </a:lvl4pPr>
    <a:lvl5pPr marL="1828800" algn="l" rtl="0" eaLnBrk="0" fontAlgn="base" hangingPunct="0">
      <a:spcBef>
        <a:spcPct val="75000"/>
      </a:spcBef>
      <a:spcAft>
        <a:spcPct val="0"/>
      </a:spcAft>
      <a:buClr>
        <a:srgbClr val="0033CC"/>
      </a:buClr>
      <a:buFont typeface="Arial" charset="0"/>
      <a:buChar char="–"/>
      <a:defRPr sz="1000" b="1" kern="1200">
        <a:solidFill>
          <a:schemeClr val="tx1"/>
        </a:solidFill>
        <a:latin typeface="Verdana" pitchFamily="34" charset="0"/>
        <a:ea typeface="+mn-ea"/>
        <a:cs typeface="Arial" charset="0"/>
      </a:defRPr>
    </a:lvl5pPr>
    <a:lvl6pPr marL="2286000" algn="l" defTabSz="914400" rtl="0" eaLnBrk="1" latinLnBrk="0" hangingPunct="1">
      <a:defRPr sz="1000" b="1" kern="1200">
        <a:solidFill>
          <a:schemeClr val="tx1"/>
        </a:solidFill>
        <a:latin typeface="Verdana" pitchFamily="34" charset="0"/>
        <a:ea typeface="+mn-ea"/>
        <a:cs typeface="Arial" charset="0"/>
      </a:defRPr>
    </a:lvl6pPr>
    <a:lvl7pPr marL="2743200" algn="l" defTabSz="914400" rtl="0" eaLnBrk="1" latinLnBrk="0" hangingPunct="1">
      <a:defRPr sz="1000" b="1" kern="1200">
        <a:solidFill>
          <a:schemeClr val="tx1"/>
        </a:solidFill>
        <a:latin typeface="Verdana" pitchFamily="34" charset="0"/>
        <a:ea typeface="+mn-ea"/>
        <a:cs typeface="Arial" charset="0"/>
      </a:defRPr>
    </a:lvl7pPr>
    <a:lvl8pPr marL="3200400" algn="l" defTabSz="914400" rtl="0" eaLnBrk="1" latinLnBrk="0" hangingPunct="1">
      <a:defRPr sz="1000" b="1" kern="1200">
        <a:solidFill>
          <a:schemeClr val="tx1"/>
        </a:solidFill>
        <a:latin typeface="Verdana" pitchFamily="34" charset="0"/>
        <a:ea typeface="+mn-ea"/>
        <a:cs typeface="Arial" charset="0"/>
      </a:defRPr>
    </a:lvl8pPr>
    <a:lvl9pPr marL="3657600" algn="l" defTabSz="914400" rtl="0" eaLnBrk="1" latinLnBrk="0" hangingPunct="1">
      <a:defRPr sz="1000" b="1"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0099"/>
    <a:srgbClr val="99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inimized">
    <p:restoredLeft sz="18824" autoAdjust="0"/>
    <p:restoredTop sz="51290" autoAdjust="0"/>
  </p:normalViewPr>
  <p:slideViewPr>
    <p:cSldViewPr>
      <p:cViewPr varScale="1">
        <p:scale>
          <a:sx n="19" d="100"/>
          <a:sy n="19" d="100"/>
        </p:scale>
        <p:origin x="-128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156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defTabSz="931863" eaLnBrk="1" hangingPunct="1">
              <a:spcBef>
                <a:spcPct val="0"/>
              </a:spcBef>
              <a:buClrTx/>
              <a:buFontTx/>
              <a:buNone/>
              <a:defRPr sz="1200" b="0">
                <a:latin typeface="Arial" charset="0"/>
              </a:defRPr>
            </a:lvl1pPr>
          </a:lstStyle>
          <a:p>
            <a:endParaRPr lang="en-US"/>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lgn="r" defTabSz="931863" eaLnBrk="1" hangingPunct="1">
              <a:spcBef>
                <a:spcPct val="0"/>
              </a:spcBef>
              <a:buClrTx/>
              <a:buFontTx/>
              <a:buNone/>
              <a:defRPr sz="1200" b="0">
                <a:latin typeface="Arial" charset="0"/>
              </a:defRPr>
            </a:lvl1pPr>
          </a:lstStyle>
          <a:p>
            <a:endParaRPr lang="en-US"/>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701675" y="4416425"/>
            <a:ext cx="56070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defTabSz="931863" eaLnBrk="1" hangingPunct="1">
              <a:spcBef>
                <a:spcPct val="0"/>
              </a:spcBef>
              <a:buClrTx/>
              <a:buFontTx/>
              <a:buNone/>
              <a:defRPr sz="1200" b="0">
                <a:latin typeface="Arial" charset="0"/>
              </a:defRPr>
            </a:lvl1pPr>
          </a:lstStyle>
          <a:p>
            <a:endParaRPr lang="en-US"/>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lgn="r" defTabSz="931863" eaLnBrk="1" hangingPunct="1">
              <a:spcBef>
                <a:spcPct val="0"/>
              </a:spcBef>
              <a:buClrTx/>
              <a:buFontTx/>
              <a:buNone/>
              <a:defRPr sz="1200" b="0">
                <a:latin typeface="Arial" charset="0"/>
              </a:defRPr>
            </a:lvl1pPr>
          </a:lstStyle>
          <a:p>
            <a:fld id="{81B8BE96-4BA7-4543-A153-1EFBEBE44197}" type="slidenum">
              <a:rPr lang="en-US"/>
              <a:pPr/>
              <a:t>‹#›</a:t>
            </a:fld>
            <a:endParaRPr lang="en-US"/>
          </a:p>
        </p:txBody>
      </p:sp>
    </p:spTree>
    <p:extLst>
      <p:ext uri="{BB962C8B-B14F-4D97-AF65-F5344CB8AC3E}">
        <p14:creationId xmlns:p14="http://schemas.microsoft.com/office/powerpoint/2010/main" val="3347808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lvl1pPr algn="ctr" defTabSz="931863">
              <a:spcBef>
                <a:spcPct val="0"/>
              </a:spcBef>
              <a:defRPr sz="1000" b="1">
                <a:solidFill>
                  <a:schemeClr val="tx1"/>
                </a:solidFill>
                <a:latin typeface="Verdana" pitchFamily="34" charset="0"/>
                <a:cs typeface="Arial" charset="0"/>
              </a:defRPr>
            </a:lvl1pPr>
            <a:lvl2pPr marL="757238" indent="-292100" algn="ctr" defTabSz="931863">
              <a:spcBef>
                <a:spcPct val="0"/>
              </a:spcBef>
              <a:defRPr sz="1000" b="1">
                <a:solidFill>
                  <a:schemeClr val="tx1"/>
                </a:solidFill>
                <a:latin typeface="Verdana" pitchFamily="34" charset="0"/>
                <a:cs typeface="Arial" charset="0"/>
              </a:defRPr>
            </a:lvl2pPr>
            <a:lvl3pPr marL="1165225" indent="-233363" algn="ctr" defTabSz="931863">
              <a:spcBef>
                <a:spcPct val="0"/>
              </a:spcBef>
              <a:defRPr sz="1000" b="1">
                <a:solidFill>
                  <a:schemeClr val="tx1"/>
                </a:solidFill>
                <a:latin typeface="Verdana" pitchFamily="34" charset="0"/>
                <a:cs typeface="Arial" charset="0"/>
              </a:defRPr>
            </a:lvl3pPr>
            <a:lvl4pPr marL="1630363" indent="-233363" algn="ctr" defTabSz="931863">
              <a:spcBef>
                <a:spcPct val="0"/>
              </a:spcBef>
              <a:defRPr sz="1000" b="1">
                <a:solidFill>
                  <a:schemeClr val="tx1"/>
                </a:solidFill>
                <a:latin typeface="Verdana" pitchFamily="34" charset="0"/>
                <a:cs typeface="Arial" charset="0"/>
              </a:defRPr>
            </a:lvl4pPr>
            <a:lvl5pPr marL="2097088" indent="-233363" algn="ctr" defTabSz="931863">
              <a:spcBef>
                <a:spcPct val="0"/>
              </a:spcBef>
              <a:defRPr sz="1000" b="1">
                <a:solidFill>
                  <a:schemeClr val="tx1"/>
                </a:solidFill>
                <a:latin typeface="Verdana" pitchFamily="34" charset="0"/>
                <a:cs typeface="Arial" charset="0"/>
              </a:defRPr>
            </a:lvl5pPr>
            <a:lvl6pPr marL="2554288" indent="-233363" algn="ctr" defTabSz="931863" eaLnBrk="0" fontAlgn="base" hangingPunct="0">
              <a:spcBef>
                <a:spcPct val="0"/>
              </a:spcBef>
              <a:spcAft>
                <a:spcPct val="0"/>
              </a:spcAft>
              <a:defRPr sz="1000" b="1">
                <a:solidFill>
                  <a:schemeClr val="tx1"/>
                </a:solidFill>
                <a:latin typeface="Verdana" pitchFamily="34" charset="0"/>
                <a:cs typeface="Arial" charset="0"/>
              </a:defRPr>
            </a:lvl6pPr>
            <a:lvl7pPr marL="3011488" indent="-233363" algn="ctr" defTabSz="931863" eaLnBrk="0" fontAlgn="base" hangingPunct="0">
              <a:spcBef>
                <a:spcPct val="0"/>
              </a:spcBef>
              <a:spcAft>
                <a:spcPct val="0"/>
              </a:spcAft>
              <a:defRPr sz="1000" b="1">
                <a:solidFill>
                  <a:schemeClr val="tx1"/>
                </a:solidFill>
                <a:latin typeface="Verdana" pitchFamily="34" charset="0"/>
                <a:cs typeface="Arial" charset="0"/>
              </a:defRPr>
            </a:lvl7pPr>
            <a:lvl8pPr marL="3468688" indent="-233363" algn="ctr" defTabSz="931863" eaLnBrk="0" fontAlgn="base" hangingPunct="0">
              <a:spcBef>
                <a:spcPct val="0"/>
              </a:spcBef>
              <a:spcAft>
                <a:spcPct val="0"/>
              </a:spcAft>
              <a:defRPr sz="1000" b="1">
                <a:solidFill>
                  <a:schemeClr val="tx1"/>
                </a:solidFill>
                <a:latin typeface="Verdana" pitchFamily="34" charset="0"/>
                <a:cs typeface="Arial" charset="0"/>
              </a:defRPr>
            </a:lvl8pPr>
            <a:lvl9pPr marL="3925888" indent="-233363" algn="ctr" defTabSz="931863" eaLnBrk="0" fontAlgn="base" hangingPunct="0">
              <a:spcBef>
                <a:spcPct val="0"/>
              </a:spcBef>
              <a:spcAft>
                <a:spcPct val="0"/>
              </a:spcAft>
              <a:defRPr sz="1000" b="1">
                <a:solidFill>
                  <a:schemeClr val="tx1"/>
                </a:solidFill>
                <a:latin typeface="Verdana" pitchFamily="34" charset="0"/>
                <a:cs typeface="Arial" charset="0"/>
              </a:defRPr>
            </a:lvl9pPr>
          </a:lstStyle>
          <a:p>
            <a:pPr algn="r"/>
            <a:fld id="{150DA37F-07E3-4BB5-A62F-D1E1FC0396D6}" type="slidenum">
              <a:rPr lang="en-US" sz="1200" b="0">
                <a:latin typeface="Arial" charset="0"/>
              </a:rPr>
              <a:pPr algn="r"/>
              <a:t>1</a:t>
            </a:fld>
            <a:endParaRPr lang="en-US" sz="1200" b="0">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one that’s a little unusual</a:t>
            </a:r>
            <a:r>
              <a:rPr lang="en-US" baseline="0" dirty="0" smtClean="0"/>
              <a:t>.  It</a:t>
            </a:r>
            <a:r>
              <a:rPr lang="en-US" dirty="0" smtClean="0"/>
              <a:t> was</a:t>
            </a:r>
            <a:r>
              <a:rPr lang="en-US" baseline="0" dirty="0" smtClean="0"/>
              <a:t> built without any MassGIS </a:t>
            </a:r>
            <a:r>
              <a:rPr lang="en-US" baseline="0" dirty="0" err="1" smtClean="0"/>
              <a:t>involvment</a:t>
            </a:r>
            <a:r>
              <a:rPr lang="en-US" baseline="0" dirty="0" smtClean="0"/>
              <a:t> at all, some programmers working for NERACOOS which is a regional ocean monitoring consortium called us up to ask ‘are you running OGC web services?’ and we said yes and they said “ok, great, we’ll use them” and this was the application that they put together which pulls data from Federal, state and academic sources – what you see here is a wind field.  this is really the huge payoff in my mind from using these standards that you can take a federated approach, you can integrate data for a region or from different institutions, different disciplines because remember our motto in GIS – everything is somewhere..</a:t>
            </a:r>
            <a:endParaRPr lang="en-US" dirty="0"/>
          </a:p>
        </p:txBody>
      </p:sp>
      <p:sp>
        <p:nvSpPr>
          <p:cNvPr id="4" name="Slide Number Placeholder 3"/>
          <p:cNvSpPr>
            <a:spLocks noGrp="1"/>
          </p:cNvSpPr>
          <p:nvPr>
            <p:ph type="sldNum" sz="quarter" idx="10"/>
          </p:nvPr>
        </p:nvSpPr>
        <p:spPr/>
        <p:txBody>
          <a:bodyPr/>
          <a:lstStyle/>
          <a:p>
            <a:fld id="{81B8BE96-4BA7-4543-A153-1EFBEBE4419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if I still have a few minutes I want to show you a few screenshots of a package called OLIVER, originally built in JAVA and now out in a version called OLIVER</a:t>
            </a:r>
            <a:r>
              <a:rPr lang="en-US" baseline="0" dirty="0" smtClean="0"/>
              <a:t>2 entirely re-written in </a:t>
            </a:r>
            <a:r>
              <a:rPr lang="en-US" baseline="0" dirty="0" err="1" smtClean="0"/>
              <a:t>javascript</a:t>
            </a:r>
            <a:r>
              <a:rPr lang="en-US" baseline="0" dirty="0" smtClean="0"/>
              <a:t> in a project funded by our wonderful partner mass ocean partnership.   This application is entirely built on web services and has the additional distinction that the application itself is open source and can be cloned and customized.   This is a pretty elaborate interface, with configurable drill down menus for data selection and lots of features that can be adapted and customized to your purposes, and we are currently enhancing it to support editing, but the concepts are all the same as what you’ve seen</a:t>
            </a:r>
            <a:endParaRPr lang="en-US" dirty="0"/>
          </a:p>
        </p:txBody>
      </p:sp>
      <p:sp>
        <p:nvSpPr>
          <p:cNvPr id="4" name="Slide Number Placeholder 3"/>
          <p:cNvSpPr>
            <a:spLocks noGrp="1"/>
          </p:cNvSpPr>
          <p:nvPr>
            <p:ph type="sldNum" sz="quarter" idx="10"/>
          </p:nvPr>
        </p:nvSpPr>
        <p:spPr/>
        <p:txBody>
          <a:bodyPr/>
          <a:lstStyle/>
          <a:p>
            <a:fld id="{81B8BE96-4BA7-4543-A153-1EFBEBE4419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version of OLIVER called MORIS dedicated to ocean management planning..its displaying criteria for </a:t>
            </a:r>
            <a:r>
              <a:rPr lang="en-US" baseline="0" dirty="0" err="1" smtClean="0"/>
              <a:t>siting</a:t>
            </a:r>
            <a:r>
              <a:rPr lang="en-US" baseline="0" dirty="0" smtClean="0"/>
              <a:t> wind turbines offshore, which is or was a pretty hot topic.  on the top right you see the menu tree for browsing data, which allows OLIVER applications to manage hundreds of data layers.  and under that you see the current list of layers </a:t>
            </a:r>
            <a:endParaRPr lang="en-US" dirty="0"/>
          </a:p>
        </p:txBody>
      </p:sp>
      <p:sp>
        <p:nvSpPr>
          <p:cNvPr id="4" name="Slide Number Placeholder 3"/>
          <p:cNvSpPr>
            <a:spLocks noGrp="1"/>
          </p:cNvSpPr>
          <p:nvPr>
            <p:ph type="sldNum" sz="quarter" idx="10"/>
          </p:nvPr>
        </p:nvSpPr>
        <p:spPr/>
        <p:txBody>
          <a:bodyPr/>
          <a:lstStyle/>
          <a:p>
            <a:fld id="{81B8BE96-4BA7-4543-A153-1EFBEBE44197}" type="slidenum">
              <a:rPr lang="en-US" smtClean="0"/>
              <a:pPr/>
              <a:t>12</a:t>
            </a:fld>
            <a:endParaRPr lang="en-US"/>
          </a:p>
        </p:txBody>
      </p:sp>
    </p:spTree>
    <p:extLst>
      <p:ext uri="{BB962C8B-B14F-4D97-AF65-F5344CB8AC3E}">
        <p14:creationId xmlns:p14="http://schemas.microsoft.com/office/powerpoint/2010/main" val="933357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CF278350-5C3B-49D5-A031-B8AEA7323488}" type="slidenum">
              <a:rPr lang="en-US"/>
              <a:pPr/>
              <a:t>13</a:t>
            </a:fld>
            <a:endParaRPr lang="en-US"/>
          </a:p>
        </p:txBody>
      </p:sp>
      <p:sp>
        <p:nvSpPr>
          <p:cNvPr id="41985" name="Text Box 1"/>
          <p:cNvSpPr txBox="1">
            <a:spLocks noChangeArrowheads="1"/>
          </p:cNvSpPr>
          <p:nvPr/>
        </p:nvSpPr>
        <p:spPr bwMode="auto">
          <a:xfrm>
            <a:off x="3971343" y="8829429"/>
            <a:ext cx="3037840" cy="464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lgn="r">
              <a:lnSpc>
                <a:spcPct val="100000"/>
              </a:lnSpc>
              <a:spcBef>
                <a:spcPct val="0"/>
              </a:spcBef>
              <a:buClrTx/>
              <a:buFontTx/>
              <a:buNone/>
            </a:pPr>
            <a:fld id="{AE3465C8-1729-4782-B34D-44B44B2D2234}" type="slidenum">
              <a:rPr lang="en-US" sz="1200">
                <a:latin typeface="Arial" charset="0"/>
              </a:rPr>
              <a:pPr algn="r">
                <a:lnSpc>
                  <a:spcPct val="100000"/>
                </a:lnSpc>
                <a:spcBef>
                  <a:spcPct val="0"/>
                </a:spcBef>
                <a:buClrTx/>
                <a:buFontTx/>
                <a:buNone/>
              </a:pPr>
              <a:t>13</a:t>
            </a:fld>
            <a:endParaRPr lang="en-US" sz="1200">
              <a:latin typeface="Arial" charset="0"/>
            </a:endParaRPr>
          </a:p>
        </p:txBody>
      </p:sp>
      <p:sp>
        <p:nvSpPr>
          <p:cNvPr id="41986" name="Rectangle 2"/>
          <p:cNvSpPr txBox="1">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7" name="Text Box 3"/>
          <p:cNvSpPr txBox="1">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ts val="450"/>
              </a:spcBef>
              <a:buClrTx/>
              <a:buFontTx/>
              <a:buNone/>
            </a:pPr>
            <a:r>
              <a:rPr lang="en-US" dirty="0">
                <a:latin typeface="Arial" charset="0"/>
                <a:ea typeface="Microsoft YaHei" charset="-122"/>
              </a:rPr>
              <a:t>With the Bing geocoding service </a:t>
            </a:r>
            <a:r>
              <a:rPr lang="en-US" dirty="0" smtClean="0">
                <a:latin typeface="Arial" charset="0"/>
                <a:ea typeface="Microsoft YaHei" charset="-122"/>
              </a:rPr>
              <a:t>built into OLIVER the </a:t>
            </a:r>
            <a:r>
              <a:rPr lang="en-US" dirty="0">
                <a:latin typeface="Arial" charset="0"/>
                <a:ea typeface="Microsoft YaHei" charset="-122"/>
              </a:rPr>
              <a:t>user can search for streets, buildings, towns or other geographies.  Here </a:t>
            </a:r>
            <a:r>
              <a:rPr lang="en-US" dirty="0" smtClean="0">
                <a:latin typeface="Arial" charset="0"/>
                <a:ea typeface="Microsoft YaHei" charset="-122"/>
              </a:rPr>
              <a:t>at</a:t>
            </a:r>
            <a:r>
              <a:rPr lang="en-US" baseline="0" dirty="0" smtClean="0">
                <a:latin typeface="Arial" charset="0"/>
                <a:ea typeface="Microsoft YaHei" charset="-122"/>
              </a:rPr>
              <a:t> the red ellipse the user has entered the </a:t>
            </a:r>
            <a:r>
              <a:rPr lang="en-US" dirty="0" smtClean="0">
                <a:latin typeface="Arial" charset="0"/>
                <a:ea typeface="Microsoft YaHei" charset="-122"/>
              </a:rPr>
              <a:t>McCormack </a:t>
            </a:r>
            <a:r>
              <a:rPr lang="en-US" dirty="0">
                <a:latin typeface="Arial" charset="0"/>
                <a:ea typeface="Microsoft YaHei" charset="-122"/>
              </a:rPr>
              <a:t>Building, </a:t>
            </a:r>
            <a:r>
              <a:rPr lang="en-US" dirty="0" smtClean="0">
                <a:latin typeface="Arial" charset="0"/>
                <a:ea typeface="Microsoft YaHei" charset="-122"/>
              </a:rPr>
              <a:t>Boston which is a state office </a:t>
            </a:r>
            <a:r>
              <a:rPr lang="en-US" dirty="0" err="1" smtClean="0">
                <a:latin typeface="Arial" charset="0"/>
                <a:ea typeface="Microsoft YaHei" charset="-122"/>
              </a:rPr>
              <a:t>builiding</a:t>
            </a:r>
            <a:r>
              <a:rPr lang="en-US" baseline="0" dirty="0" smtClean="0">
                <a:latin typeface="Arial" charset="0"/>
                <a:ea typeface="Microsoft YaHei" charset="-122"/>
              </a:rPr>
              <a:t> and that </a:t>
            </a:r>
            <a:r>
              <a:rPr lang="en-US" dirty="0" smtClean="0">
                <a:latin typeface="Arial" charset="0"/>
                <a:ea typeface="Microsoft YaHei" charset="-122"/>
              </a:rPr>
              <a:t>is </a:t>
            </a:r>
            <a:r>
              <a:rPr lang="en-US" dirty="0">
                <a:latin typeface="Arial" charset="0"/>
                <a:ea typeface="Microsoft YaHei" charset="-122"/>
              </a:rPr>
              <a:t>enough to get </a:t>
            </a:r>
            <a:r>
              <a:rPr lang="en-US" dirty="0" smtClean="0">
                <a:latin typeface="Arial" charset="0"/>
                <a:ea typeface="Microsoft YaHei" charset="-122"/>
              </a:rPr>
              <a:t>there</a:t>
            </a:r>
            <a:r>
              <a:rPr lang="en-US" dirty="0">
                <a:latin typeface="Arial" charset="0"/>
                <a:ea typeface="Microsoft YaHei" charset="-122"/>
              </a:rPr>
              <a:t>. Just “Fenway Park” also works.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p:nvPr>
        </p:nvSpPr>
        <p:spPr>
          <a:ln/>
        </p:spPr>
        <p:txBody>
          <a:bodyPr/>
          <a:lstStyle/>
          <a:p>
            <a:fld id="{A96E1240-CCBB-4B19-B111-C86B04D95265}" type="slidenum">
              <a:rPr lang="en-US"/>
              <a:pPr/>
              <a:t>14</a:t>
            </a:fld>
            <a:endParaRPr lang="en-US"/>
          </a:p>
        </p:txBody>
      </p:sp>
      <p:sp>
        <p:nvSpPr>
          <p:cNvPr id="43009" name="Text Box 1"/>
          <p:cNvSpPr txBox="1">
            <a:spLocks noChangeArrowheads="1"/>
          </p:cNvSpPr>
          <p:nvPr/>
        </p:nvSpPr>
        <p:spPr bwMode="auto">
          <a:xfrm>
            <a:off x="3971343" y="8829429"/>
            <a:ext cx="3037840" cy="464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lgn="r">
              <a:lnSpc>
                <a:spcPct val="100000"/>
              </a:lnSpc>
              <a:spcBef>
                <a:spcPct val="0"/>
              </a:spcBef>
              <a:buClrTx/>
              <a:buFontTx/>
              <a:buNone/>
            </a:pPr>
            <a:fld id="{88736568-ADD8-418F-84D2-F7662A90C6D1}" type="slidenum">
              <a:rPr lang="en-US" sz="1200">
                <a:latin typeface="Arial" charset="0"/>
              </a:rPr>
              <a:pPr algn="r">
                <a:lnSpc>
                  <a:spcPct val="100000"/>
                </a:lnSpc>
                <a:spcBef>
                  <a:spcPct val="0"/>
                </a:spcBef>
                <a:buClrTx/>
                <a:buFontTx/>
                <a:buNone/>
              </a:pPr>
              <a:t>14</a:t>
            </a:fld>
            <a:endParaRPr lang="en-US" sz="1200">
              <a:latin typeface="Arial" charset="0"/>
            </a:endParaRPr>
          </a:p>
        </p:txBody>
      </p:sp>
      <p:sp>
        <p:nvSpPr>
          <p:cNvPr id="43010" name="Rectangle 2"/>
          <p:cNvSpPr txBox="1">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1" name="Rectangle 3"/>
          <p:cNvSpPr txBox="1">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ts val="450"/>
              </a:spcBef>
              <a:buClrTx/>
              <a:buFontTx/>
              <a:buNone/>
            </a:pPr>
            <a:r>
              <a:rPr lang="en-US" dirty="0" smtClean="0">
                <a:latin typeface="Arial" charset="0"/>
                <a:ea typeface="Microsoft YaHei" charset="-122"/>
              </a:rPr>
              <a:t>This is one of the </a:t>
            </a:r>
            <a:r>
              <a:rPr lang="en-US" dirty="0" err="1" smtClean="0">
                <a:latin typeface="Arial" charset="0"/>
                <a:ea typeface="Microsoft YaHei" charset="-122"/>
              </a:rPr>
              <a:t>basemaps</a:t>
            </a:r>
            <a:r>
              <a:rPr lang="en-US" baseline="0" dirty="0" smtClean="0">
                <a:latin typeface="Arial" charset="0"/>
                <a:ea typeface="Microsoft YaHei" charset="-122"/>
              </a:rPr>
              <a:t> that are built in .. down in the lower right at the red ellipse there you see the option to change basemap.  </a:t>
            </a:r>
            <a:endParaRPr lang="en-US" dirty="0">
              <a:latin typeface="Arial" charset="0"/>
              <a:ea typeface="Microsoft YaHei" charset="-122"/>
            </a:endParaRPr>
          </a:p>
        </p:txBody>
      </p:sp>
      <p:sp>
        <p:nvSpPr>
          <p:cNvPr id="43012" name="Text Box 4"/>
          <p:cNvSpPr txBox="1">
            <a:spLocks noChangeArrowheads="1"/>
          </p:cNvSpPr>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lnSpc>
                <a:spcPct val="100000"/>
              </a:lnSpc>
              <a:buClrTx/>
              <a:buFontTx/>
              <a:buNone/>
            </a:pPr>
            <a:r>
              <a:rPr lang="en-US" sz="1200">
                <a:latin typeface="Arial" charset="0"/>
              </a:rPr>
              <a:t>The use can drape MassGIS data on top of basemaps such Google Terrain, Google Satellite or OpenStreetMap.  The GeoServer WMS automatically reprojects the MassGIS data to line up properly with the basemap.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2163140C-D440-4435-887F-3DA2349E1040}" type="slidenum">
              <a:rPr lang="en-US"/>
              <a:pPr/>
              <a:t>15</a:t>
            </a:fld>
            <a:endParaRPr lang="en-US"/>
          </a:p>
        </p:txBody>
      </p:sp>
      <p:sp>
        <p:nvSpPr>
          <p:cNvPr id="44033" name="Text Box 1"/>
          <p:cNvSpPr txBox="1">
            <a:spLocks noChangeArrowheads="1"/>
          </p:cNvSpPr>
          <p:nvPr/>
        </p:nvSpPr>
        <p:spPr bwMode="auto">
          <a:xfrm>
            <a:off x="3971343" y="8829429"/>
            <a:ext cx="3037840" cy="464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lgn="r">
              <a:lnSpc>
                <a:spcPct val="100000"/>
              </a:lnSpc>
              <a:spcBef>
                <a:spcPct val="0"/>
              </a:spcBef>
              <a:buClrTx/>
              <a:buFontTx/>
              <a:buNone/>
            </a:pPr>
            <a:fld id="{5E20E8A5-CA73-4083-A1A0-A4B736BA1A6F}" type="slidenum">
              <a:rPr lang="en-US" sz="1200">
                <a:latin typeface="Arial" charset="0"/>
              </a:rPr>
              <a:pPr algn="r">
                <a:lnSpc>
                  <a:spcPct val="100000"/>
                </a:lnSpc>
                <a:spcBef>
                  <a:spcPct val="0"/>
                </a:spcBef>
                <a:buClrTx/>
                <a:buFontTx/>
                <a:buNone/>
              </a:pPr>
              <a:t>15</a:t>
            </a:fld>
            <a:endParaRPr lang="en-US" sz="1200">
              <a:latin typeface="Arial" charset="0"/>
            </a:endParaRPr>
          </a:p>
        </p:txBody>
      </p:sp>
      <p:sp>
        <p:nvSpPr>
          <p:cNvPr id="44034" name="Rectangle 2"/>
          <p:cNvSpPr txBox="1">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5" name="Text Box 3"/>
          <p:cNvSpPr txBox="1">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ts val="450"/>
              </a:spcBef>
              <a:buClrTx/>
              <a:buFontTx/>
              <a:buNone/>
            </a:pPr>
            <a:r>
              <a:rPr lang="en-US" dirty="0" smtClean="0">
                <a:latin typeface="Arial" charset="0"/>
                <a:ea typeface="Microsoft YaHei" charset="-122"/>
              </a:rPr>
              <a:t>Here’s another</a:t>
            </a:r>
            <a:r>
              <a:rPr lang="en-US" baseline="0" dirty="0" smtClean="0">
                <a:latin typeface="Arial" charset="0"/>
                <a:ea typeface="Microsoft YaHei" charset="-122"/>
              </a:rPr>
              <a:t> nice feature in the middle at the bottom of the map see the red ellipse there’s a tool to </a:t>
            </a:r>
            <a:r>
              <a:rPr lang="en-US" dirty="0" smtClean="0">
                <a:latin typeface="Arial" charset="0"/>
                <a:ea typeface="Microsoft YaHei" charset="-122"/>
              </a:rPr>
              <a:t>bookmark or </a:t>
            </a:r>
            <a:r>
              <a:rPr lang="en-US" dirty="0">
                <a:latin typeface="Arial" charset="0"/>
                <a:ea typeface="Microsoft YaHei" charset="-122"/>
              </a:rPr>
              <a:t>email </a:t>
            </a:r>
            <a:r>
              <a:rPr lang="en-US" dirty="0" smtClean="0">
                <a:latin typeface="Arial" charset="0"/>
                <a:ea typeface="Microsoft YaHei" charset="-122"/>
              </a:rPr>
              <a:t>your</a:t>
            </a:r>
            <a:r>
              <a:rPr lang="en-US" baseline="0" dirty="0" smtClean="0">
                <a:latin typeface="Arial" charset="0"/>
                <a:ea typeface="Microsoft YaHei" charset="-122"/>
              </a:rPr>
              <a:t> </a:t>
            </a:r>
            <a:r>
              <a:rPr lang="en-US" dirty="0" smtClean="0">
                <a:latin typeface="Arial" charset="0"/>
                <a:ea typeface="Microsoft YaHei" charset="-122"/>
              </a:rPr>
              <a:t>special </a:t>
            </a:r>
            <a:r>
              <a:rPr lang="en-US" dirty="0">
                <a:latin typeface="Arial" charset="0"/>
                <a:ea typeface="Microsoft YaHei" charset="-122"/>
              </a:rPr>
              <a:t>map with a Permalink URL.  This URL will launch the viewer with that bounding box, datalayers, basemap and other </a:t>
            </a:r>
            <a:r>
              <a:rPr lang="en-US" dirty="0" smtClean="0">
                <a:latin typeface="Arial" charset="0"/>
                <a:ea typeface="Microsoft YaHei" charset="-122"/>
              </a:rPr>
              <a:t>customizations</a:t>
            </a:r>
            <a:r>
              <a:rPr lang="en-US" baseline="0" dirty="0" smtClean="0">
                <a:latin typeface="Arial" charset="0"/>
                <a:ea typeface="Microsoft YaHei" charset="-122"/>
              </a:rPr>
              <a:t> – remember the long URL at the beginning.  </a:t>
            </a:r>
            <a:r>
              <a:rPr lang="en-US" dirty="0" smtClean="0">
                <a:latin typeface="Arial" charset="0"/>
                <a:ea typeface="Microsoft YaHei" charset="-122"/>
              </a:rPr>
              <a:t>All </a:t>
            </a:r>
            <a:r>
              <a:rPr lang="en-US" dirty="0">
                <a:latin typeface="Arial" charset="0"/>
                <a:ea typeface="Microsoft YaHei" charset="-122"/>
              </a:rPr>
              <a:t>the receiving user needs is a browser.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602E3C10-5EDD-493A-AAAB-DF8E06EB7990}" type="slidenum">
              <a:rPr lang="en-US"/>
              <a:pPr/>
              <a:t>16</a:t>
            </a:fld>
            <a:endParaRPr lang="en-US"/>
          </a:p>
        </p:txBody>
      </p:sp>
      <p:sp>
        <p:nvSpPr>
          <p:cNvPr id="46081" name="Text Box 1"/>
          <p:cNvSpPr txBox="1">
            <a:spLocks noChangeArrowheads="1"/>
          </p:cNvSpPr>
          <p:nvPr/>
        </p:nvSpPr>
        <p:spPr bwMode="auto">
          <a:xfrm>
            <a:off x="3971343" y="8829429"/>
            <a:ext cx="3037840" cy="464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lgn="r">
              <a:lnSpc>
                <a:spcPct val="100000"/>
              </a:lnSpc>
              <a:spcBef>
                <a:spcPct val="0"/>
              </a:spcBef>
              <a:buClrTx/>
              <a:buFontTx/>
              <a:buNone/>
            </a:pPr>
            <a:fld id="{2C396F3D-A00F-407B-A120-4150738A4E8D}" type="slidenum">
              <a:rPr lang="en-US" sz="1200">
                <a:latin typeface="Arial" charset="0"/>
              </a:rPr>
              <a:pPr algn="r">
                <a:lnSpc>
                  <a:spcPct val="100000"/>
                </a:lnSpc>
                <a:spcBef>
                  <a:spcPct val="0"/>
                </a:spcBef>
                <a:buClrTx/>
                <a:buFontTx/>
                <a:buNone/>
              </a:pPr>
              <a:t>16</a:t>
            </a:fld>
            <a:endParaRPr lang="en-US" sz="1200">
              <a:latin typeface="Arial" charset="0"/>
            </a:endParaRPr>
          </a:p>
        </p:txBody>
      </p:sp>
      <p:sp>
        <p:nvSpPr>
          <p:cNvPr id="46082" name="Rectangle 2"/>
          <p:cNvSpPr txBox="1">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3" name="Text Box 3"/>
          <p:cNvSpPr txBox="1">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ts val="450"/>
              </a:spcBef>
              <a:buClrTx/>
              <a:buFontTx/>
              <a:buNone/>
            </a:pPr>
            <a:r>
              <a:rPr lang="en-US" dirty="0">
                <a:latin typeface="Arial" charset="0"/>
                <a:ea typeface="Microsoft YaHei" charset="-122"/>
              </a:rPr>
              <a:t>Vector and image data can be exported in several projections. </a:t>
            </a:r>
            <a:r>
              <a:rPr lang="en-US" dirty="0" smtClean="0">
                <a:latin typeface="Arial" charset="0"/>
                <a:ea typeface="Microsoft YaHei" charset="-122"/>
              </a:rPr>
              <a:t>This is also controlled via a web service.  The </a:t>
            </a:r>
            <a:r>
              <a:rPr lang="en-US" dirty="0">
                <a:latin typeface="Arial" charset="0"/>
                <a:ea typeface="Microsoft YaHei" charset="-122"/>
              </a:rPr>
              <a:t>user </a:t>
            </a:r>
            <a:r>
              <a:rPr lang="en-US" dirty="0" smtClean="0">
                <a:latin typeface="Arial" charset="0"/>
                <a:ea typeface="Microsoft YaHei" charset="-122"/>
              </a:rPr>
              <a:t>gets information </a:t>
            </a:r>
            <a:r>
              <a:rPr lang="en-US" dirty="0">
                <a:latin typeface="Arial" charset="0"/>
                <a:ea typeface="Microsoft YaHei" charset="-122"/>
              </a:rPr>
              <a:t>about the number of </a:t>
            </a:r>
            <a:r>
              <a:rPr lang="en-US" dirty="0" smtClean="0">
                <a:latin typeface="Arial" charset="0"/>
                <a:ea typeface="Microsoft YaHei" charset="-122"/>
              </a:rPr>
              <a:t>features</a:t>
            </a:r>
            <a:r>
              <a:rPr lang="en-US" baseline="0" dirty="0" smtClean="0">
                <a:latin typeface="Arial" charset="0"/>
                <a:ea typeface="Microsoft YaHei" charset="-122"/>
              </a:rPr>
              <a:t> and can choose which layers to export.  </a:t>
            </a:r>
            <a:endParaRPr lang="en-US" dirty="0">
              <a:latin typeface="Arial" charset="0"/>
              <a:ea typeface="Microsoft YaHei"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711F653A-2836-489D-A58D-B9D60B8017A6}" type="slidenum">
              <a:rPr lang="en-US"/>
              <a:pPr/>
              <a:t>17</a:t>
            </a:fld>
            <a:endParaRPr lang="en-US"/>
          </a:p>
        </p:txBody>
      </p:sp>
      <p:sp>
        <p:nvSpPr>
          <p:cNvPr id="40961" name="Text Box 1"/>
          <p:cNvSpPr txBox="1">
            <a:spLocks noChangeArrowheads="1"/>
          </p:cNvSpPr>
          <p:nvPr/>
        </p:nvSpPr>
        <p:spPr bwMode="auto">
          <a:xfrm>
            <a:off x="3971343" y="8829429"/>
            <a:ext cx="3037840" cy="464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lgn="r">
              <a:lnSpc>
                <a:spcPct val="100000"/>
              </a:lnSpc>
              <a:spcBef>
                <a:spcPct val="0"/>
              </a:spcBef>
              <a:buClrTx/>
              <a:buFontTx/>
              <a:buNone/>
            </a:pPr>
            <a:fld id="{EF7E7460-E6BD-4CDF-AACD-7CB3E193E3C9}" type="slidenum">
              <a:rPr lang="en-US" sz="1200">
                <a:latin typeface="Arial" charset="0"/>
              </a:rPr>
              <a:pPr algn="r">
                <a:lnSpc>
                  <a:spcPct val="100000"/>
                </a:lnSpc>
                <a:spcBef>
                  <a:spcPct val="0"/>
                </a:spcBef>
                <a:buClrTx/>
                <a:buFontTx/>
                <a:buNone/>
              </a:pPr>
              <a:t>17</a:t>
            </a:fld>
            <a:endParaRPr lang="en-US" sz="1200">
              <a:latin typeface="Arial" charset="0"/>
            </a:endParaRPr>
          </a:p>
        </p:txBody>
      </p:sp>
      <p:sp>
        <p:nvSpPr>
          <p:cNvPr id="40962" name="Rectangle 2"/>
          <p:cNvSpPr txBox="1">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3" name="Text Box 3"/>
          <p:cNvSpPr txBox="1">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ts val="450"/>
              </a:spcBef>
              <a:buClrTx/>
              <a:buFontTx/>
              <a:buNone/>
            </a:pPr>
            <a:r>
              <a:rPr lang="en-US" dirty="0" smtClean="0">
                <a:latin typeface="Arial" charset="0"/>
                <a:ea typeface="Microsoft YaHei" charset="-122"/>
              </a:rPr>
              <a:t>Another nice feature </a:t>
            </a:r>
            <a:r>
              <a:rPr lang="en-US" dirty="0">
                <a:latin typeface="Arial" charset="0"/>
                <a:ea typeface="Microsoft YaHei" charset="-122"/>
              </a:rPr>
              <a:t>is </a:t>
            </a:r>
            <a:r>
              <a:rPr lang="en-US" dirty="0" smtClean="0">
                <a:latin typeface="Arial" charset="0"/>
                <a:ea typeface="Microsoft YaHei" charset="-122"/>
              </a:rPr>
              <a:t>free text search for data layer content – </a:t>
            </a:r>
            <a:r>
              <a:rPr lang="en-US" dirty="0">
                <a:latin typeface="Arial" charset="0"/>
                <a:ea typeface="Microsoft YaHei" charset="-122"/>
              </a:rPr>
              <a:t>that helps the user find the layers that they need out of the hundreds available.  The string is matched anywhere in the datalayer title. </a:t>
            </a:r>
          </a:p>
          <a:p>
            <a:pPr eaLnBrk="1" hangingPunct="1">
              <a:spcBef>
                <a:spcPts val="450"/>
              </a:spcBef>
              <a:buClrTx/>
              <a:buFontTx/>
              <a:buNone/>
            </a:pPr>
            <a:r>
              <a:rPr lang="en-US" dirty="0">
                <a:latin typeface="Arial" charset="0"/>
                <a:ea typeface="Microsoft YaHei" charset="-122"/>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p:nvPr>
        </p:nvSpPr>
        <p:spPr>
          <a:ln/>
        </p:spPr>
        <p:txBody>
          <a:bodyPr/>
          <a:lstStyle/>
          <a:p>
            <a:fld id="{7E58792F-EE99-4467-BF61-928DDFFAD731}" type="slidenum">
              <a:rPr lang="en-US"/>
              <a:pPr/>
              <a:t>18</a:t>
            </a:fld>
            <a:endParaRPr lang="en-US"/>
          </a:p>
        </p:txBody>
      </p:sp>
      <p:sp>
        <p:nvSpPr>
          <p:cNvPr id="45057" name="Text Box 1"/>
          <p:cNvSpPr txBox="1">
            <a:spLocks noChangeArrowheads="1"/>
          </p:cNvSpPr>
          <p:nvPr/>
        </p:nvSpPr>
        <p:spPr bwMode="auto">
          <a:xfrm>
            <a:off x="3971343" y="8829429"/>
            <a:ext cx="3037840" cy="464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lgn="r">
              <a:lnSpc>
                <a:spcPct val="100000"/>
              </a:lnSpc>
              <a:spcBef>
                <a:spcPct val="0"/>
              </a:spcBef>
              <a:buClrTx/>
              <a:buFontTx/>
              <a:buNone/>
            </a:pPr>
            <a:fld id="{D62EBC87-3E70-4122-81F7-8EB1A5DFC0E9}" type="slidenum">
              <a:rPr lang="en-US" sz="1200">
                <a:latin typeface="Arial" charset="0"/>
              </a:rPr>
              <a:pPr algn="r">
                <a:lnSpc>
                  <a:spcPct val="100000"/>
                </a:lnSpc>
                <a:spcBef>
                  <a:spcPct val="0"/>
                </a:spcBef>
                <a:buClrTx/>
                <a:buFontTx/>
                <a:buNone/>
              </a:pPr>
              <a:t>18</a:t>
            </a:fld>
            <a:endParaRPr lang="en-US" sz="1200">
              <a:latin typeface="Arial" charset="0"/>
            </a:endParaRPr>
          </a:p>
        </p:txBody>
      </p:sp>
      <p:sp>
        <p:nvSpPr>
          <p:cNvPr id="45058" name="Rectangle 2"/>
          <p:cNvSpPr txBox="1">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3"/>
          <p:cNvSpPr txBox="1">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ts val="450"/>
              </a:spcBef>
              <a:buClrTx/>
              <a:buFontTx/>
              <a:buNone/>
            </a:pPr>
            <a:r>
              <a:rPr lang="en-US" dirty="0" smtClean="0">
                <a:latin typeface="Arial" charset="0"/>
                <a:ea typeface="Microsoft YaHei" charset="-122"/>
              </a:rPr>
              <a:t>There’s query capability as well, which</a:t>
            </a:r>
            <a:r>
              <a:rPr lang="en-US" baseline="0" dirty="0" smtClean="0">
                <a:latin typeface="Arial" charset="0"/>
                <a:ea typeface="Microsoft YaHei" charset="-122"/>
              </a:rPr>
              <a:t> </a:t>
            </a:r>
            <a:r>
              <a:rPr lang="en-US" dirty="0" smtClean="0">
                <a:latin typeface="Arial" charset="0"/>
                <a:ea typeface="Microsoft YaHei" charset="-122"/>
              </a:rPr>
              <a:t>is</a:t>
            </a:r>
            <a:r>
              <a:rPr lang="en-US" baseline="0" dirty="0" smtClean="0">
                <a:latin typeface="Arial" charset="0"/>
                <a:ea typeface="Microsoft YaHei" charset="-122"/>
              </a:rPr>
              <a:t> pretty sophisticated, providing a master-detail kind of interface to attributes. </a:t>
            </a:r>
            <a:endParaRPr lang="en-US" dirty="0">
              <a:latin typeface="Arial" charset="0"/>
              <a:ea typeface="Microsoft YaHei" charset="-122"/>
            </a:endParaRPr>
          </a:p>
        </p:txBody>
      </p:sp>
      <p:sp>
        <p:nvSpPr>
          <p:cNvPr id="45060" name="Text Box 4"/>
          <p:cNvSpPr txBox="1">
            <a:spLocks noChangeArrowheads="1"/>
          </p:cNvSpPr>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lnSpc>
                <a:spcPct val="100000"/>
              </a:lnSpc>
              <a:buClrTx/>
              <a:buFontTx/>
              <a:buNone/>
            </a:pPr>
            <a:r>
              <a:rPr lang="en-US" sz="1200">
                <a:latin typeface="Arial" charset="0"/>
              </a:rPr>
              <a:t>The previous identify which was a point to one feature to get information method is now select multiple features in multiple layers.  Results can be sorted and subselected with highlighting linked between the map and table.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4AC757-041A-4032-B878-9F8A478FFBAC}" type="slidenum">
              <a:rPr lang="en-US"/>
              <a:pPr/>
              <a:t>19</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dirty="0" smtClean="0"/>
              <a:t>So if you want to find out more go to our web site,</a:t>
            </a:r>
            <a:r>
              <a:rPr lang="en-US" baseline="0" dirty="0" smtClean="0"/>
              <a:t> specifically the wiki at lyceum, its being moved so if you can’t find it call </a:t>
            </a:r>
            <a:r>
              <a:rPr lang="en-US" baseline="0" dirty="0" err="1" smtClean="0"/>
              <a:t>Aleda</a:t>
            </a:r>
            <a:r>
              <a:rPr lang="en-US" baseline="0" dirty="0" smtClean="0"/>
              <a:t> Freeman…</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a word about the MassGIS program – we are a technical resource for GIS users in the commonwealth.</a:t>
            </a:r>
          </a:p>
          <a:p>
            <a:r>
              <a:rPr lang="en-US" baseline="0" dirty="0" smtClean="0"/>
              <a:t>We house hundreds of layers of map data and serve them to the web, which is what I want to talk about today, how web services make it possible to integrate OUR  mapping content (or content from anybody else’s that has a similar infrastructure) into a web site that _YOU design and manage.  </a:t>
            </a:r>
          </a:p>
          <a:p>
            <a:endParaRPr lang="en-US" baseline="0" dirty="0" smtClean="0"/>
          </a:p>
          <a:p>
            <a:r>
              <a:rPr lang="en-US" baseline="0" dirty="0" smtClean="0"/>
              <a:t>We serve up over a thousand “layers” of mapping data.  I guess we’re kind of the </a:t>
            </a:r>
            <a:r>
              <a:rPr lang="en-US" baseline="0" dirty="0" err="1" smtClean="0"/>
              <a:t>macdonald’s</a:t>
            </a:r>
            <a:r>
              <a:rPr lang="en-US" baseline="0" dirty="0" smtClean="0"/>
              <a:t> of mapping in </a:t>
            </a:r>
            <a:r>
              <a:rPr lang="en-US" baseline="0" dirty="0" err="1" smtClean="0"/>
              <a:t>massachusetts</a:t>
            </a:r>
            <a:r>
              <a:rPr lang="en-US" baseline="0" dirty="0" smtClean="0"/>
              <a:t> – over 20 million maps served!  </a:t>
            </a:r>
          </a:p>
          <a:p>
            <a:endParaRPr lang="en-US" baseline="0" dirty="0" smtClean="0"/>
          </a:p>
          <a:p>
            <a:r>
              <a:rPr lang="en-US" baseline="0" dirty="0" smtClean="0"/>
              <a:t>The take=home message here is that GIS data are frequently expensive to create and are by nature often multi-purpose, so making the data freely available in a variety of forms including via the web makes a lot of sense. </a:t>
            </a:r>
          </a:p>
          <a:p>
            <a:endParaRPr lang="en-US" dirty="0"/>
          </a:p>
        </p:txBody>
      </p:sp>
      <p:sp>
        <p:nvSpPr>
          <p:cNvPr id="4" name="Slide Number Placeholder 3"/>
          <p:cNvSpPr>
            <a:spLocks noGrp="1"/>
          </p:cNvSpPr>
          <p:nvPr>
            <p:ph type="sldNum" sz="quarter" idx="10"/>
          </p:nvPr>
        </p:nvSpPr>
        <p:spPr/>
        <p:txBody>
          <a:bodyPr/>
          <a:lstStyle/>
          <a:p>
            <a:fld id="{81B8BE96-4BA7-4543-A153-1EFBEBE44197}" type="slidenum">
              <a:rPr lang="en-US" smtClean="0"/>
              <a:pPr/>
              <a:t>2</a:t>
            </a:fld>
            <a:endParaRPr lang="en-US"/>
          </a:p>
        </p:txBody>
      </p:sp>
    </p:spTree>
    <p:extLst>
      <p:ext uri="{BB962C8B-B14F-4D97-AF65-F5344CB8AC3E}">
        <p14:creationId xmlns:p14="http://schemas.microsoft.com/office/powerpoint/2010/main" val="946582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p:nvPr>
        </p:nvSpPr>
        <p:spPr>
          <a:ln/>
        </p:spPr>
        <p:txBody>
          <a:bodyPr/>
          <a:lstStyle/>
          <a:p>
            <a:fld id="{CB536D19-C258-4A74-AB87-AA1DC6FBFF85}" type="slidenum">
              <a:rPr lang="en-US"/>
              <a:pPr/>
              <a:t>20</a:t>
            </a:fld>
            <a:endParaRPr lang="en-US"/>
          </a:p>
        </p:txBody>
      </p:sp>
      <p:sp>
        <p:nvSpPr>
          <p:cNvPr id="50177" name="Text Box 1"/>
          <p:cNvSpPr txBox="1">
            <a:spLocks noChangeArrowheads="1"/>
          </p:cNvSpPr>
          <p:nvPr/>
        </p:nvSpPr>
        <p:spPr bwMode="auto">
          <a:xfrm>
            <a:off x="3971343" y="8829429"/>
            <a:ext cx="3037840" cy="464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lgn="r">
              <a:lnSpc>
                <a:spcPct val="100000"/>
              </a:lnSpc>
              <a:spcBef>
                <a:spcPct val="0"/>
              </a:spcBef>
              <a:buClrTx/>
              <a:buFontTx/>
              <a:buNone/>
            </a:pPr>
            <a:fld id="{1BDB49B3-CB40-4DFB-8EE1-1B8148DE932B}" type="slidenum">
              <a:rPr lang="en-US" sz="1200">
                <a:latin typeface="Arial" charset="0"/>
              </a:rPr>
              <a:pPr algn="r">
                <a:lnSpc>
                  <a:spcPct val="100000"/>
                </a:lnSpc>
                <a:spcBef>
                  <a:spcPct val="0"/>
                </a:spcBef>
                <a:buClrTx/>
                <a:buFontTx/>
                <a:buNone/>
              </a:pPr>
              <a:t>20</a:t>
            </a:fld>
            <a:endParaRPr lang="en-US" sz="1200">
              <a:latin typeface="Arial" charset="0"/>
            </a:endParaRPr>
          </a:p>
        </p:txBody>
      </p:sp>
      <p:sp>
        <p:nvSpPr>
          <p:cNvPr id="50178" name="Rectangle 2"/>
          <p:cNvSpPr txBox="1">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9" name="Rectangle 3"/>
          <p:cNvSpPr txBox="1">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ts val="450"/>
              </a:spcBef>
              <a:buClrTx/>
              <a:buFontTx/>
              <a:buNone/>
            </a:pPr>
            <a:r>
              <a:rPr lang="en-US" dirty="0" smtClean="0">
                <a:latin typeface="Arial" charset="0"/>
                <a:ea typeface="Microsoft YaHei" charset="-122"/>
              </a:rPr>
              <a:t>And finally, here’s the code repository for </a:t>
            </a:r>
            <a:r>
              <a:rPr lang="en-US" dirty="0" err="1" smtClean="0">
                <a:latin typeface="Arial" charset="0"/>
                <a:ea typeface="Microsoft YaHei" charset="-122"/>
              </a:rPr>
              <a:t>moris</a:t>
            </a:r>
            <a:r>
              <a:rPr lang="en-US" baseline="0" dirty="0" smtClean="0">
                <a:latin typeface="Arial" charset="0"/>
                <a:ea typeface="Microsoft YaHei" charset="-122"/>
              </a:rPr>
              <a:t> and </a:t>
            </a:r>
            <a:r>
              <a:rPr lang="en-US" baseline="0" dirty="0" err="1" smtClean="0">
                <a:latin typeface="Arial" charset="0"/>
                <a:ea typeface="Microsoft YaHei" charset="-122"/>
              </a:rPr>
              <a:t>oliver</a:t>
            </a:r>
            <a:r>
              <a:rPr lang="en-US" baseline="0" dirty="0" smtClean="0">
                <a:latin typeface="Arial" charset="0"/>
                <a:ea typeface="Microsoft YaHei" charset="-122"/>
              </a:rPr>
              <a:t> code on the </a:t>
            </a:r>
            <a:r>
              <a:rPr lang="en-US" baseline="0" dirty="0" err="1" smtClean="0">
                <a:latin typeface="Arial" charset="0"/>
                <a:ea typeface="Microsoft YaHei" charset="-122"/>
              </a:rPr>
              <a:t>google</a:t>
            </a:r>
            <a:r>
              <a:rPr lang="en-US" baseline="0" dirty="0" smtClean="0">
                <a:latin typeface="Arial" charset="0"/>
                <a:ea typeface="Microsoft YaHei" charset="-122"/>
              </a:rPr>
              <a:t> code site, this code was paid for our wonderful collaborator the mass ocean partnership and is distributed under the GPL..</a:t>
            </a:r>
            <a:endParaRPr lang="en-US" dirty="0">
              <a:latin typeface="Arial" charset="0"/>
              <a:ea typeface="Microsoft YaHei" charset="-122"/>
            </a:endParaRPr>
          </a:p>
        </p:txBody>
      </p:sp>
      <p:sp>
        <p:nvSpPr>
          <p:cNvPr id="50180" name="Text Box 4"/>
          <p:cNvSpPr txBox="1">
            <a:spLocks noChangeArrowheads="1"/>
          </p:cNvSpPr>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lnSpc>
                <a:spcPct val="100000"/>
              </a:lnSpc>
              <a:buClrTx/>
              <a:buFontTx/>
              <a:buNone/>
            </a:pPr>
            <a:r>
              <a:rPr lang="en-US" sz="1200">
                <a:latin typeface="Arial" charset="0"/>
              </a:rPr>
              <a:t>OpenLayers OLIVER is an open source project stored at Google code.  Feel free to take it and use it.  If you can fix a bug or add an enhancement we'd love to have it.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2103438" y="176213"/>
            <a:ext cx="2209800" cy="1657350"/>
          </a:xfrm>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8787" name="Rectangle 3"/>
          <p:cNvSpPr>
            <a:spLocks noGrp="1" noChangeArrowheads="1"/>
          </p:cNvSpPr>
          <p:nvPr>
            <p:ph type="body" idx="1"/>
          </p:nvPr>
        </p:nvSpPr>
        <p:spPr>
          <a:xfrm>
            <a:off x="1012825" y="4416425"/>
            <a:ext cx="5140325" cy="5797550"/>
          </a:xfrm>
        </p:spPr>
        <p:txBody>
          <a:bodyPr/>
          <a:lstStyle/>
          <a:p>
            <a:pPr lvl="1"/>
            <a:r>
              <a:rPr lang="en-US" sz="900" dirty="0" smtClean="0"/>
              <a:t>this is our vision for</a:t>
            </a:r>
            <a:r>
              <a:rPr lang="en-US" sz="900" baseline="0" dirty="0" smtClean="0"/>
              <a:t> GIS </a:t>
            </a:r>
            <a:r>
              <a:rPr lang="en-US" sz="900" dirty="0" smtClean="0"/>
              <a:t>– everybody</a:t>
            </a:r>
            <a:r>
              <a:rPr lang="en-US" sz="900" baseline="0" dirty="0" smtClean="0"/>
              <a:t> </a:t>
            </a:r>
            <a:r>
              <a:rPr lang="en-US" sz="900" dirty="0" smtClean="0"/>
              <a:t> is connected to a rich diversity of geospatial</a:t>
            </a:r>
            <a:r>
              <a:rPr lang="en-US" sz="900" baseline="0" dirty="0" smtClean="0"/>
              <a:t> data whether by cell phone or desktop… </a:t>
            </a:r>
            <a:r>
              <a:rPr lang="en-US" sz="900" dirty="0" smtClean="0"/>
              <a:t>we want all state agencies to have access to GIS, and all </a:t>
            </a:r>
            <a:r>
              <a:rPr lang="en-US" sz="900" dirty="0" err="1" smtClean="0"/>
              <a:t>munis</a:t>
            </a:r>
            <a:r>
              <a:rPr lang="en-US" sz="900" dirty="0" smtClean="0"/>
              <a:t>, and the private sector as</a:t>
            </a:r>
            <a:r>
              <a:rPr lang="en-US" sz="900" baseline="0" dirty="0" smtClean="0"/>
              <a:t> </a:t>
            </a:r>
            <a:r>
              <a:rPr lang="en-US" sz="900" dirty="0" smtClean="0"/>
              <a:t>well.  in our vision every inspector in</a:t>
            </a:r>
            <a:r>
              <a:rPr lang="en-US" sz="900" baseline="0" dirty="0" smtClean="0"/>
              <a:t> the field, </a:t>
            </a:r>
            <a:r>
              <a:rPr lang="en-US" sz="900" dirty="0" smtClean="0"/>
              <a:t>every company</a:t>
            </a:r>
            <a:r>
              <a:rPr lang="en-US" sz="900" baseline="0" dirty="0" smtClean="0"/>
              <a:t> doing business with the state, every citizen has access to </a:t>
            </a:r>
            <a:r>
              <a:rPr lang="en-US" sz="900" dirty="0" smtClean="0"/>
              <a:t>mapping… This</a:t>
            </a:r>
            <a:r>
              <a:rPr lang="en-US" sz="900" baseline="0" dirty="0" smtClean="0"/>
              <a:t> is how we see </a:t>
            </a:r>
            <a:r>
              <a:rPr lang="en-US" sz="900" dirty="0" smtClean="0"/>
              <a:t>leveraging the full value of the enterprise investment in data – everybody gets to use all the resource</a:t>
            </a:r>
          </a:p>
          <a:p>
            <a:pPr lvl="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about access - if you were trying to build a web</a:t>
            </a:r>
            <a:r>
              <a:rPr lang="en-US" baseline="0" dirty="0" smtClean="0"/>
              <a:t> site and integrate mapping into it, from scratch, starting with a bunch of GIS data in a database, it would be a pretty daunting task, in fact it might take you a person-year or two.   these are conceptually all the things that you would need to do – get the geographic coordinates out of the database,  transform the coordinates, etc. etc.  It would be educational perhaps, but a big waste of time, because it’s already been done.  a lot of the code you need to build a great map-enabled web site has already been written.  </a:t>
            </a:r>
            <a:endParaRPr lang="en-US" dirty="0"/>
          </a:p>
        </p:txBody>
      </p:sp>
      <p:sp>
        <p:nvSpPr>
          <p:cNvPr id="4" name="Slide Number Placeholder 3"/>
          <p:cNvSpPr>
            <a:spLocks noGrp="1"/>
          </p:cNvSpPr>
          <p:nvPr>
            <p:ph type="sldNum" sz="quarter" idx="10"/>
          </p:nvPr>
        </p:nvSpPr>
        <p:spPr/>
        <p:txBody>
          <a:bodyPr/>
          <a:lstStyle/>
          <a:p>
            <a:fld id="{81B8BE96-4BA7-4543-A153-1EFBEBE4419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actually use a couple</a:t>
            </a:r>
            <a:r>
              <a:rPr lang="en-US" baseline="0" dirty="0" smtClean="0"/>
              <a:t> of different ways of getting at GIS data from the internet – one based on open standards and software and the other proprietary from ESRI.  ESRI also supports the open standard, which comes from an organization called the open GIS consortium.   These standards provide a way for you to request a map from any server that supports them, in fact there’s even a way to find out what maps that server could provide if you don’t already know.    </a:t>
            </a:r>
          </a:p>
          <a:p>
            <a:endParaRPr lang="en-US" baseline="0" dirty="0" smtClean="0"/>
          </a:p>
          <a:p>
            <a:r>
              <a:rPr lang="en-US" baseline="0" dirty="0" smtClean="0"/>
              <a:t>For the OGC standard, there’s actually a few different kinds of requests – web map service or WMS asks for a map as an image (we sometimes call it a dumb image) and web feature service or WFS requests a set of coordinates or some attribute information (we call that an intelligent map because you can do more with it, like maybe edit it or attach additional descriptive information)  </a:t>
            </a:r>
            <a:endParaRPr lang="en-US" dirty="0"/>
          </a:p>
        </p:txBody>
      </p:sp>
      <p:sp>
        <p:nvSpPr>
          <p:cNvPr id="4" name="Slide Number Placeholder 3"/>
          <p:cNvSpPr>
            <a:spLocks noGrp="1"/>
          </p:cNvSpPr>
          <p:nvPr>
            <p:ph type="sldNum" sz="quarter" idx="10"/>
          </p:nvPr>
        </p:nvSpPr>
        <p:spPr/>
        <p:txBody>
          <a:bodyPr/>
          <a:lstStyle/>
          <a:p>
            <a:fld id="{81B8BE96-4BA7-4543-A153-1EFBEBE4419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BC4A30-4648-43DA-B8BC-FFC1BF963C3B}" type="slidenum">
              <a:rPr lang="en-US"/>
              <a:pPr/>
              <a:t>6</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dirty="0" smtClean="0"/>
              <a:t>Here’s an OGC web request</a:t>
            </a:r>
            <a:r>
              <a:rPr lang="en-US" baseline="0" dirty="0" smtClean="0"/>
              <a:t> to get a map  - if you had time to look at this closely you would see that it’s a WMS request, its referencing a couple of layers and an area of interest and specifying how the lines and symbols should be drawn. ... and finally that you want to get a </a:t>
            </a:r>
            <a:r>
              <a:rPr lang="en-US" baseline="0" dirty="0" err="1" smtClean="0"/>
              <a:t>png</a:t>
            </a:r>
            <a:r>
              <a:rPr lang="en-US" baseline="0" dirty="0" smtClean="0"/>
              <a:t> back, which is what you’ll put into your web page.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what you get back  - a map of</a:t>
            </a:r>
            <a:r>
              <a:rPr lang="en-US" baseline="0" dirty="0" smtClean="0"/>
              <a:t> schools </a:t>
            </a:r>
            <a:endParaRPr lang="en-US" dirty="0"/>
          </a:p>
        </p:txBody>
      </p:sp>
      <p:sp>
        <p:nvSpPr>
          <p:cNvPr id="4" name="Slide Number Placeholder 3"/>
          <p:cNvSpPr>
            <a:spLocks noGrp="1"/>
          </p:cNvSpPr>
          <p:nvPr>
            <p:ph type="sldNum" sz="quarter" idx="10"/>
          </p:nvPr>
        </p:nvSpPr>
        <p:spPr/>
        <p:txBody>
          <a:bodyPr/>
          <a:lstStyle/>
          <a:p>
            <a:fld id="{81B8BE96-4BA7-4543-A153-1EFBEBE44197}" type="slidenum">
              <a:rPr lang="en-US" smtClean="0"/>
              <a:pPr/>
              <a:t>7</a:t>
            </a:fld>
            <a:endParaRPr lang="en-US"/>
          </a:p>
        </p:txBody>
      </p:sp>
    </p:spTree>
    <p:extLst>
      <p:ext uri="{BB962C8B-B14F-4D97-AF65-F5344CB8AC3E}">
        <p14:creationId xmlns:p14="http://schemas.microsoft.com/office/powerpoint/2010/main" val="1755393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want to show you what you can you</a:t>
            </a:r>
            <a:r>
              <a:rPr lang="en-US" baseline="0" dirty="0" smtClean="0"/>
              <a:t> do with web mapping services and the libraries of code that are out there – because you can do a lot.  This is an on-line survey application that our web mapping lead </a:t>
            </a:r>
            <a:r>
              <a:rPr lang="en-US" baseline="0" dirty="0" err="1" smtClean="0"/>
              <a:t>Aleda</a:t>
            </a:r>
            <a:r>
              <a:rPr lang="en-US" baseline="0" dirty="0" smtClean="0"/>
              <a:t> Freeman put together for the mass broadband institute to collect point location data on where there was broadband service, so that they could plan for new infrastructure to extend the network.  </a:t>
            </a:r>
          </a:p>
          <a:p>
            <a:endParaRPr lang="en-US" baseline="0" dirty="0" smtClean="0"/>
          </a:p>
          <a:p>
            <a:r>
              <a:rPr lang="en-US" baseline="0" dirty="0" smtClean="0"/>
              <a:t>This was a completely serviceable, crowd sourcing data collection application that was put together in a couple of days.  They subsequently have expanded and changed it – so I don’t know if the URL still works.  but they collected a lot of data with it.  </a:t>
            </a:r>
            <a:endParaRPr lang="en-US" dirty="0"/>
          </a:p>
        </p:txBody>
      </p:sp>
      <p:sp>
        <p:nvSpPr>
          <p:cNvPr id="4" name="Slide Number Placeholder 3"/>
          <p:cNvSpPr>
            <a:spLocks noGrp="1"/>
          </p:cNvSpPr>
          <p:nvPr>
            <p:ph type="sldNum" sz="quarter" idx="10"/>
          </p:nvPr>
        </p:nvSpPr>
        <p:spPr/>
        <p:txBody>
          <a:bodyPr/>
          <a:lstStyle/>
          <a:p>
            <a:fld id="{81B8BE96-4BA7-4543-A153-1EFBEBE44197}" type="slidenum">
              <a:rPr lang="en-US" smtClean="0"/>
              <a:pPr/>
              <a:t>8</a:t>
            </a:fld>
            <a:endParaRPr lang="en-US"/>
          </a:p>
        </p:txBody>
      </p:sp>
    </p:spTree>
    <p:extLst>
      <p:ext uri="{BB962C8B-B14F-4D97-AF65-F5344CB8AC3E}">
        <p14:creationId xmlns:p14="http://schemas.microsoft.com/office/powerpoint/2010/main" val="3855136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another application built using web map services Its called Biomap2 from our state department</a:t>
            </a:r>
            <a:r>
              <a:rPr lang="en-US" baseline="0" dirty="0" smtClean="0"/>
              <a:t> of fish and game this one has </a:t>
            </a:r>
            <a:r>
              <a:rPr lang="en-US" dirty="0" smtClean="0"/>
              <a:t>gotten a lot of play, it</a:t>
            </a:r>
            <a:r>
              <a:rPr lang="en-US" baseline="0" dirty="0" smtClean="0"/>
              <a:t> was recently featured on the New </a:t>
            </a:r>
            <a:r>
              <a:rPr lang="en-US" baseline="0" dirty="0" err="1" smtClean="0"/>
              <a:t>york</a:t>
            </a:r>
            <a:r>
              <a:rPr lang="en-US" baseline="0" dirty="0" smtClean="0"/>
              <a:t> times green blog.  it’s an interactive map displaying different kinds of habitat for rare species, so you can find your area of interest and determine that yet, its ok to build a golf course there, or no its not ok, or no its not ok but you’re going to hire some lawyers and try to do it anyway.  </a:t>
            </a:r>
            <a:endParaRPr lang="en-US" dirty="0"/>
          </a:p>
        </p:txBody>
      </p:sp>
      <p:sp>
        <p:nvSpPr>
          <p:cNvPr id="4" name="Slide Number Placeholder 3"/>
          <p:cNvSpPr>
            <a:spLocks noGrp="1"/>
          </p:cNvSpPr>
          <p:nvPr>
            <p:ph type="sldNum" sz="quarter" idx="10"/>
          </p:nvPr>
        </p:nvSpPr>
        <p:spPr/>
        <p:txBody>
          <a:bodyPr/>
          <a:lstStyle/>
          <a:p>
            <a:fld id="{81B8BE96-4BA7-4543-A153-1EFBEBE4419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7"/>
          <p:cNvSpPr>
            <a:spLocks noChangeShapeType="1"/>
          </p:cNvSpPr>
          <p:nvPr/>
        </p:nvSpPr>
        <p:spPr bwMode="auto">
          <a:xfrm>
            <a:off x="0" y="747713"/>
            <a:ext cx="9144000" cy="0"/>
          </a:xfrm>
          <a:prstGeom prst="line">
            <a:avLst/>
          </a:prstGeom>
          <a:noFill/>
          <a:ln w="9525">
            <a:solidFill>
              <a:srgbClr val="FFFFFF"/>
            </a:solidFill>
            <a:round/>
            <a:headEnd/>
            <a:tailEnd/>
          </a:ln>
          <a:effectLst/>
        </p:spPr>
        <p:txBody>
          <a:bodyPr/>
          <a:lstStyle/>
          <a:p>
            <a:pPr algn="ctr" eaLnBrk="1" hangingPunct="1">
              <a:spcBef>
                <a:spcPct val="0"/>
              </a:spcBef>
              <a:buClrTx/>
              <a:buFontTx/>
              <a:buNone/>
              <a:defRPr/>
            </a:pPr>
            <a:endParaRPr lang="en-US">
              <a:cs typeface="+mn-cs"/>
            </a:endParaRPr>
          </a:p>
        </p:txBody>
      </p:sp>
      <p:pic>
        <p:nvPicPr>
          <p:cNvPr id="4" name="Picture 8" descr="The Commonwealth of Massachusetts state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425" y="1125538"/>
            <a:ext cx="147955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
          <p:cNvSpPr>
            <a:spLocks noChangeShapeType="1"/>
          </p:cNvSpPr>
          <p:nvPr/>
        </p:nvSpPr>
        <p:spPr bwMode="auto">
          <a:xfrm>
            <a:off x="2065338" y="1165225"/>
            <a:ext cx="14287" cy="4557713"/>
          </a:xfrm>
          <a:prstGeom prst="line">
            <a:avLst/>
          </a:prstGeom>
          <a:noFill/>
          <a:ln w="9525">
            <a:solidFill>
              <a:srgbClr val="0033CC"/>
            </a:solidFill>
            <a:round/>
            <a:headEnd/>
            <a:tailEnd/>
          </a:ln>
          <a:effectLst/>
        </p:spPr>
        <p:txBody>
          <a:bodyPr/>
          <a:lstStyle/>
          <a:p>
            <a:pPr algn="ctr" eaLnBrk="1" hangingPunct="1">
              <a:spcBef>
                <a:spcPct val="0"/>
              </a:spcBef>
              <a:buClrTx/>
              <a:buFontTx/>
              <a:buNone/>
              <a:defRPr/>
            </a:pPr>
            <a:endParaRPr lang="en-US">
              <a:cs typeface="+mn-cs"/>
            </a:endParaRPr>
          </a:p>
        </p:txBody>
      </p:sp>
      <p:sp>
        <p:nvSpPr>
          <p:cNvPr id="6" name="Line 11"/>
          <p:cNvSpPr>
            <a:spLocks noChangeShapeType="1"/>
          </p:cNvSpPr>
          <p:nvPr/>
        </p:nvSpPr>
        <p:spPr bwMode="auto">
          <a:xfrm>
            <a:off x="2443163" y="3752850"/>
            <a:ext cx="5722937" cy="0"/>
          </a:xfrm>
          <a:prstGeom prst="line">
            <a:avLst/>
          </a:prstGeom>
          <a:noFill/>
          <a:ln w="9525">
            <a:solidFill>
              <a:srgbClr val="0033CC"/>
            </a:solidFill>
            <a:round/>
            <a:headEnd/>
            <a:tailEnd/>
          </a:ln>
          <a:effectLst/>
        </p:spPr>
        <p:txBody>
          <a:bodyPr/>
          <a:lstStyle/>
          <a:p>
            <a:pPr algn="ctr" eaLnBrk="1" hangingPunct="1">
              <a:spcBef>
                <a:spcPct val="0"/>
              </a:spcBef>
              <a:buClrTx/>
              <a:buFontTx/>
              <a:buNone/>
              <a:defRPr/>
            </a:pPr>
            <a:endParaRPr lang="en-US">
              <a:cs typeface="+mn-cs"/>
            </a:endParaRPr>
          </a:p>
        </p:txBody>
      </p:sp>
      <p:sp>
        <p:nvSpPr>
          <p:cNvPr id="7" name="Text Box 9"/>
          <p:cNvSpPr txBox="1">
            <a:spLocks noChangeArrowheads="1"/>
          </p:cNvSpPr>
          <p:nvPr userDrawn="1"/>
        </p:nvSpPr>
        <p:spPr bwMode="auto">
          <a:xfrm>
            <a:off x="4343400" y="4572000"/>
            <a:ext cx="22098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spcBef>
                <a:spcPct val="0"/>
              </a:spcBef>
              <a:defRPr sz="1000" b="1">
                <a:solidFill>
                  <a:schemeClr val="tx1"/>
                </a:solidFill>
                <a:latin typeface="Verdana" pitchFamily="34" charset="0"/>
                <a:cs typeface="Arial" charset="0"/>
              </a:defRPr>
            </a:lvl1pPr>
            <a:lvl2pPr marL="576263" algn="ctr">
              <a:spcBef>
                <a:spcPct val="0"/>
              </a:spcBef>
              <a:defRPr sz="1000" b="1">
                <a:solidFill>
                  <a:schemeClr val="tx1"/>
                </a:solidFill>
                <a:latin typeface="Verdana" pitchFamily="34" charset="0"/>
                <a:cs typeface="Arial" charset="0"/>
              </a:defRPr>
            </a:lvl2pPr>
            <a:lvl3pPr algn="ctr">
              <a:spcBef>
                <a:spcPct val="0"/>
              </a:spcBef>
              <a:defRPr sz="1000" b="1">
                <a:solidFill>
                  <a:schemeClr val="tx1"/>
                </a:solidFill>
                <a:latin typeface="Verdana" pitchFamily="34" charset="0"/>
                <a:cs typeface="Arial" charset="0"/>
              </a:defRPr>
            </a:lvl3pPr>
            <a:lvl4pPr algn="ctr">
              <a:spcBef>
                <a:spcPct val="0"/>
              </a:spcBef>
              <a:defRPr sz="1000" b="1">
                <a:solidFill>
                  <a:schemeClr val="tx1"/>
                </a:solidFill>
                <a:latin typeface="Verdana" pitchFamily="34" charset="0"/>
                <a:cs typeface="Arial" charset="0"/>
              </a:defRPr>
            </a:lvl4pPr>
            <a:lvl5pPr algn="ctr">
              <a:spcBef>
                <a:spcPct val="0"/>
              </a:spcBef>
              <a:defRPr sz="1000" b="1">
                <a:solidFill>
                  <a:schemeClr val="tx1"/>
                </a:solidFill>
                <a:latin typeface="Verdana" pitchFamily="34" charset="0"/>
                <a:cs typeface="Arial" charset="0"/>
              </a:defRPr>
            </a:lvl5pPr>
            <a:lvl6pPr algn="ctr" eaLnBrk="0" fontAlgn="base" hangingPunct="0">
              <a:spcBef>
                <a:spcPct val="0"/>
              </a:spcBef>
              <a:spcAft>
                <a:spcPct val="0"/>
              </a:spcAft>
              <a:defRPr sz="1000" b="1">
                <a:solidFill>
                  <a:schemeClr val="tx1"/>
                </a:solidFill>
                <a:latin typeface="Verdana" pitchFamily="34" charset="0"/>
                <a:cs typeface="Arial" charset="0"/>
              </a:defRPr>
            </a:lvl6pPr>
            <a:lvl7pPr algn="ctr" eaLnBrk="0" fontAlgn="base" hangingPunct="0">
              <a:spcBef>
                <a:spcPct val="0"/>
              </a:spcBef>
              <a:spcAft>
                <a:spcPct val="0"/>
              </a:spcAft>
              <a:defRPr sz="1000" b="1">
                <a:solidFill>
                  <a:schemeClr val="tx1"/>
                </a:solidFill>
                <a:latin typeface="Verdana" pitchFamily="34" charset="0"/>
                <a:cs typeface="Arial" charset="0"/>
              </a:defRPr>
            </a:lvl7pPr>
            <a:lvl8pPr algn="ctr" eaLnBrk="0" fontAlgn="base" hangingPunct="0">
              <a:spcBef>
                <a:spcPct val="0"/>
              </a:spcBef>
              <a:spcAft>
                <a:spcPct val="0"/>
              </a:spcAft>
              <a:defRPr sz="1000" b="1">
                <a:solidFill>
                  <a:schemeClr val="tx1"/>
                </a:solidFill>
                <a:latin typeface="Verdana" pitchFamily="34" charset="0"/>
                <a:cs typeface="Arial" charset="0"/>
              </a:defRPr>
            </a:lvl8pPr>
            <a:lvl9pPr algn="ctr" eaLnBrk="0" fontAlgn="base" hangingPunct="0">
              <a:spcBef>
                <a:spcPct val="0"/>
              </a:spcBef>
              <a:spcAft>
                <a:spcPct val="0"/>
              </a:spcAft>
              <a:defRPr sz="1000" b="1">
                <a:solidFill>
                  <a:schemeClr val="tx1"/>
                </a:solidFill>
                <a:latin typeface="Verdana" pitchFamily="34" charset="0"/>
                <a:cs typeface="Arial" charset="0"/>
              </a:defRPr>
            </a:lvl9pPr>
          </a:lstStyle>
          <a:p>
            <a:pPr>
              <a:spcBef>
                <a:spcPct val="50000"/>
              </a:spcBef>
              <a:buFont typeface="Arial" charset="0"/>
              <a:buNone/>
            </a:pPr>
            <a:endParaRPr lang="en-US"/>
          </a:p>
        </p:txBody>
      </p:sp>
      <p:sp>
        <p:nvSpPr>
          <p:cNvPr id="8" name="Text Box 10"/>
          <p:cNvSpPr txBox="1">
            <a:spLocks noChangeArrowheads="1"/>
          </p:cNvSpPr>
          <p:nvPr userDrawn="1"/>
        </p:nvSpPr>
        <p:spPr bwMode="auto">
          <a:xfrm>
            <a:off x="4186238" y="4716463"/>
            <a:ext cx="26670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spcBef>
                <a:spcPct val="0"/>
              </a:spcBef>
              <a:defRPr sz="1000" b="1">
                <a:solidFill>
                  <a:schemeClr val="tx1"/>
                </a:solidFill>
                <a:latin typeface="Verdana" pitchFamily="34" charset="0"/>
                <a:cs typeface="Arial" charset="0"/>
              </a:defRPr>
            </a:lvl1pPr>
            <a:lvl2pPr marL="576263" algn="ctr">
              <a:spcBef>
                <a:spcPct val="0"/>
              </a:spcBef>
              <a:defRPr sz="1000" b="1">
                <a:solidFill>
                  <a:schemeClr val="tx1"/>
                </a:solidFill>
                <a:latin typeface="Verdana" pitchFamily="34" charset="0"/>
                <a:cs typeface="Arial" charset="0"/>
              </a:defRPr>
            </a:lvl2pPr>
            <a:lvl3pPr algn="ctr">
              <a:spcBef>
                <a:spcPct val="0"/>
              </a:spcBef>
              <a:defRPr sz="1000" b="1">
                <a:solidFill>
                  <a:schemeClr val="tx1"/>
                </a:solidFill>
                <a:latin typeface="Verdana" pitchFamily="34" charset="0"/>
                <a:cs typeface="Arial" charset="0"/>
              </a:defRPr>
            </a:lvl3pPr>
            <a:lvl4pPr algn="ctr">
              <a:spcBef>
                <a:spcPct val="0"/>
              </a:spcBef>
              <a:defRPr sz="1000" b="1">
                <a:solidFill>
                  <a:schemeClr val="tx1"/>
                </a:solidFill>
                <a:latin typeface="Verdana" pitchFamily="34" charset="0"/>
                <a:cs typeface="Arial" charset="0"/>
              </a:defRPr>
            </a:lvl4pPr>
            <a:lvl5pPr algn="ctr">
              <a:spcBef>
                <a:spcPct val="0"/>
              </a:spcBef>
              <a:defRPr sz="1000" b="1">
                <a:solidFill>
                  <a:schemeClr val="tx1"/>
                </a:solidFill>
                <a:latin typeface="Verdana" pitchFamily="34" charset="0"/>
                <a:cs typeface="Arial" charset="0"/>
              </a:defRPr>
            </a:lvl5pPr>
            <a:lvl6pPr algn="ctr" eaLnBrk="0" fontAlgn="base" hangingPunct="0">
              <a:spcBef>
                <a:spcPct val="0"/>
              </a:spcBef>
              <a:spcAft>
                <a:spcPct val="0"/>
              </a:spcAft>
              <a:defRPr sz="1000" b="1">
                <a:solidFill>
                  <a:schemeClr val="tx1"/>
                </a:solidFill>
                <a:latin typeface="Verdana" pitchFamily="34" charset="0"/>
                <a:cs typeface="Arial" charset="0"/>
              </a:defRPr>
            </a:lvl6pPr>
            <a:lvl7pPr algn="ctr" eaLnBrk="0" fontAlgn="base" hangingPunct="0">
              <a:spcBef>
                <a:spcPct val="0"/>
              </a:spcBef>
              <a:spcAft>
                <a:spcPct val="0"/>
              </a:spcAft>
              <a:defRPr sz="1000" b="1">
                <a:solidFill>
                  <a:schemeClr val="tx1"/>
                </a:solidFill>
                <a:latin typeface="Verdana" pitchFamily="34" charset="0"/>
                <a:cs typeface="Arial" charset="0"/>
              </a:defRPr>
            </a:lvl7pPr>
            <a:lvl8pPr algn="ctr" eaLnBrk="0" fontAlgn="base" hangingPunct="0">
              <a:spcBef>
                <a:spcPct val="0"/>
              </a:spcBef>
              <a:spcAft>
                <a:spcPct val="0"/>
              </a:spcAft>
              <a:defRPr sz="1000" b="1">
                <a:solidFill>
                  <a:schemeClr val="tx1"/>
                </a:solidFill>
                <a:latin typeface="Verdana" pitchFamily="34" charset="0"/>
                <a:cs typeface="Arial" charset="0"/>
              </a:defRPr>
            </a:lvl8pPr>
            <a:lvl9pPr algn="ctr" eaLnBrk="0" fontAlgn="base" hangingPunct="0">
              <a:spcBef>
                <a:spcPct val="0"/>
              </a:spcBef>
              <a:spcAft>
                <a:spcPct val="0"/>
              </a:spcAft>
              <a:defRPr sz="1000" b="1">
                <a:solidFill>
                  <a:schemeClr val="tx1"/>
                </a:solidFill>
                <a:latin typeface="Verdana" pitchFamily="34" charset="0"/>
                <a:cs typeface="Arial" charset="0"/>
              </a:defRPr>
            </a:lvl9pPr>
          </a:lstStyle>
          <a:p>
            <a:pPr>
              <a:spcBef>
                <a:spcPct val="50000"/>
              </a:spcBef>
              <a:buFont typeface="Arial" charset="0"/>
              <a:buNone/>
            </a:pPr>
            <a:endParaRPr lang="en-US"/>
          </a:p>
        </p:txBody>
      </p:sp>
      <p:sp>
        <p:nvSpPr>
          <p:cNvPr id="105478" name="Rectangle 6"/>
          <p:cNvSpPr>
            <a:spLocks noGrp="1" noChangeArrowheads="1"/>
          </p:cNvSpPr>
          <p:nvPr>
            <p:ph type="ctrTitle"/>
          </p:nvPr>
        </p:nvSpPr>
        <p:spPr>
          <a:xfrm>
            <a:off x="2352675" y="1143000"/>
            <a:ext cx="6105525" cy="2457450"/>
          </a:xfrm>
        </p:spPr>
        <p:txBody>
          <a:bodyPr anchor="t"/>
          <a:lstStyle>
            <a:lvl1pPr>
              <a:spcAft>
                <a:spcPct val="25000"/>
              </a:spcAft>
              <a:defRPr/>
            </a:lvl1pPr>
          </a:lstStyle>
          <a:p>
            <a:r>
              <a:rPr lang="en-US" smtClean="0"/>
              <a:t>Click to edit Master title style</a:t>
            </a:r>
            <a:endParaRPr lang="en-US"/>
          </a:p>
        </p:txBody>
      </p:sp>
    </p:spTree>
    <p:extLst>
      <p:ext uri="{BB962C8B-B14F-4D97-AF65-F5344CB8AC3E}">
        <p14:creationId xmlns:p14="http://schemas.microsoft.com/office/powerpoint/2010/main" val="3996628121"/>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fld id="{81E697CE-2FF7-4E87-8E1B-EBD5FDAAC9B9}" type="datetime1">
              <a:rPr lang="en-US"/>
              <a:pPr/>
              <a:t>5/6/2011</a:t>
            </a:fld>
            <a:endParaRPr lang="en-US"/>
          </a:p>
        </p:txBody>
      </p:sp>
      <p:sp>
        <p:nvSpPr>
          <p:cNvPr id="5" name="Rectangle 14"/>
          <p:cNvSpPr>
            <a:spLocks noGrp="1" noChangeArrowheads="1"/>
          </p:cNvSpPr>
          <p:nvPr>
            <p:ph type="sldNum" sz="quarter" idx="11"/>
          </p:nvPr>
        </p:nvSpPr>
        <p:spPr>
          <a:ln/>
        </p:spPr>
        <p:txBody>
          <a:bodyPr/>
          <a:lstStyle>
            <a:lvl1pPr>
              <a:defRPr/>
            </a:lvl1pPr>
          </a:lstStyle>
          <a:p>
            <a:fld id="{419273CD-7388-4F5F-9799-92821C0F8AE8}" type="slidenum">
              <a:rPr lang="en-US"/>
              <a:pPr/>
              <a:t>‹#›</a:t>
            </a:fld>
            <a:endParaRPr lang="en-US"/>
          </a:p>
        </p:txBody>
      </p:sp>
    </p:spTree>
    <p:extLst>
      <p:ext uri="{BB962C8B-B14F-4D97-AF65-F5344CB8AC3E}">
        <p14:creationId xmlns:p14="http://schemas.microsoft.com/office/powerpoint/2010/main" val="1596529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175" y="47625"/>
            <a:ext cx="2105025" cy="6078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167437" cy="6078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fld id="{268FAF22-BDC6-45ED-BDEA-AA7E0574CA9F}" type="datetime1">
              <a:rPr lang="en-US"/>
              <a:pPr/>
              <a:t>5/6/2011</a:t>
            </a:fld>
            <a:endParaRPr lang="en-US"/>
          </a:p>
        </p:txBody>
      </p:sp>
      <p:sp>
        <p:nvSpPr>
          <p:cNvPr id="5" name="Rectangle 14"/>
          <p:cNvSpPr>
            <a:spLocks noGrp="1" noChangeArrowheads="1"/>
          </p:cNvSpPr>
          <p:nvPr>
            <p:ph type="sldNum" sz="quarter" idx="11"/>
          </p:nvPr>
        </p:nvSpPr>
        <p:spPr>
          <a:ln/>
        </p:spPr>
        <p:txBody>
          <a:bodyPr/>
          <a:lstStyle>
            <a:lvl1pPr>
              <a:defRPr/>
            </a:lvl1pPr>
          </a:lstStyle>
          <a:p>
            <a:fld id="{F323295F-267D-46E0-8B11-D5B323151864}" type="slidenum">
              <a:rPr lang="en-US"/>
              <a:pPr/>
              <a:t>‹#›</a:t>
            </a:fld>
            <a:endParaRPr lang="en-US"/>
          </a:p>
        </p:txBody>
      </p:sp>
    </p:spTree>
    <p:extLst>
      <p:ext uri="{BB962C8B-B14F-4D97-AF65-F5344CB8AC3E}">
        <p14:creationId xmlns:p14="http://schemas.microsoft.com/office/powerpoint/2010/main" val="3028024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47625"/>
            <a:ext cx="7734300" cy="12017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1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600200"/>
            <a:ext cx="411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3938588"/>
            <a:ext cx="411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2"/>
          <p:cNvSpPr>
            <a:spLocks noGrp="1" noChangeArrowheads="1"/>
          </p:cNvSpPr>
          <p:nvPr>
            <p:ph type="dt" sz="half" idx="10"/>
          </p:nvPr>
        </p:nvSpPr>
        <p:spPr>
          <a:ln/>
        </p:spPr>
        <p:txBody>
          <a:bodyPr/>
          <a:lstStyle>
            <a:lvl1pPr>
              <a:defRPr/>
            </a:lvl1pPr>
          </a:lstStyle>
          <a:p>
            <a:fld id="{75717D7F-7900-4FF7-BC69-610E71338B87}" type="datetime1">
              <a:rPr lang="en-US"/>
              <a:pPr/>
              <a:t>5/6/2011</a:t>
            </a:fld>
            <a:endParaRPr lang="en-US"/>
          </a:p>
        </p:txBody>
      </p:sp>
      <p:sp>
        <p:nvSpPr>
          <p:cNvPr id="7" name="Rectangle 14"/>
          <p:cNvSpPr>
            <a:spLocks noGrp="1" noChangeArrowheads="1"/>
          </p:cNvSpPr>
          <p:nvPr>
            <p:ph type="sldNum" sz="quarter" idx="11"/>
          </p:nvPr>
        </p:nvSpPr>
        <p:spPr>
          <a:ln/>
        </p:spPr>
        <p:txBody>
          <a:bodyPr/>
          <a:lstStyle>
            <a:lvl1pPr>
              <a:defRPr/>
            </a:lvl1pPr>
          </a:lstStyle>
          <a:p>
            <a:fld id="{8B7E79C3-5D02-41C7-A580-E3015D08050B}" type="slidenum">
              <a:rPr lang="en-US"/>
              <a:pPr/>
              <a:t>‹#›</a:t>
            </a:fld>
            <a:endParaRPr lang="en-US"/>
          </a:p>
        </p:txBody>
      </p:sp>
    </p:spTree>
    <p:extLst>
      <p:ext uri="{BB962C8B-B14F-4D97-AF65-F5344CB8AC3E}">
        <p14:creationId xmlns:p14="http://schemas.microsoft.com/office/powerpoint/2010/main" val="1256418653"/>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4338" y="47625"/>
            <a:ext cx="7734300" cy="12017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382000" cy="4525963"/>
          </a:xfrm>
        </p:spPr>
        <p:txBody>
          <a:bodyPr/>
          <a:lstStyle/>
          <a:p>
            <a:pPr lvl="0"/>
            <a:r>
              <a:rPr lang="en-US" noProof="0" smtClean="0"/>
              <a:t>Click icon to add table</a:t>
            </a:r>
          </a:p>
        </p:txBody>
      </p:sp>
      <p:sp>
        <p:nvSpPr>
          <p:cNvPr id="4" name="Rectangle 12"/>
          <p:cNvSpPr>
            <a:spLocks noGrp="1" noChangeArrowheads="1"/>
          </p:cNvSpPr>
          <p:nvPr>
            <p:ph type="dt" sz="half" idx="10"/>
          </p:nvPr>
        </p:nvSpPr>
        <p:spPr>
          <a:ln/>
        </p:spPr>
        <p:txBody>
          <a:bodyPr/>
          <a:lstStyle>
            <a:lvl1pPr>
              <a:defRPr/>
            </a:lvl1pPr>
          </a:lstStyle>
          <a:p>
            <a:fld id="{EA16466E-3795-4A96-8373-2ED7D327D86D}" type="datetime1">
              <a:rPr lang="en-US"/>
              <a:pPr/>
              <a:t>5/6/2011</a:t>
            </a:fld>
            <a:endParaRPr lang="en-US"/>
          </a:p>
        </p:txBody>
      </p:sp>
      <p:sp>
        <p:nvSpPr>
          <p:cNvPr id="5" name="Rectangle 14"/>
          <p:cNvSpPr>
            <a:spLocks noGrp="1" noChangeArrowheads="1"/>
          </p:cNvSpPr>
          <p:nvPr>
            <p:ph type="sldNum" sz="quarter" idx="11"/>
          </p:nvPr>
        </p:nvSpPr>
        <p:spPr>
          <a:ln/>
        </p:spPr>
        <p:txBody>
          <a:bodyPr/>
          <a:lstStyle>
            <a:lvl1pPr>
              <a:defRPr/>
            </a:lvl1pPr>
          </a:lstStyle>
          <a:p>
            <a:fld id="{F599F4D2-6FD4-4971-A816-0F072D9BB176}" type="slidenum">
              <a:rPr lang="en-US"/>
              <a:pPr/>
              <a:t>‹#›</a:t>
            </a:fld>
            <a:endParaRPr lang="en-US"/>
          </a:p>
        </p:txBody>
      </p:sp>
    </p:spTree>
    <p:extLst>
      <p:ext uri="{BB962C8B-B14F-4D97-AF65-F5344CB8AC3E}">
        <p14:creationId xmlns:p14="http://schemas.microsoft.com/office/powerpoint/2010/main" val="4291705380"/>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8138" y="47625"/>
            <a:ext cx="7734300" cy="8667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4025"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5025"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594475"/>
            <a:ext cx="1933575" cy="263525"/>
          </a:xfrm>
        </p:spPr>
        <p:txBody>
          <a:bodyPr/>
          <a:lstStyle>
            <a:lvl1pPr>
              <a:defRPr/>
            </a:lvl1pPr>
          </a:lstStyle>
          <a:p>
            <a:fld id="{3A26F34C-36FA-40D9-9B43-7E5D7E089ADA}" type="datetime1">
              <a:rPr lang="en-US"/>
              <a:pPr/>
              <a:t>5/6/2011</a:t>
            </a:fld>
            <a:endParaRPr lang="en-US"/>
          </a:p>
        </p:txBody>
      </p:sp>
      <p:sp>
        <p:nvSpPr>
          <p:cNvPr id="6" name="Slide Number Placeholder 5"/>
          <p:cNvSpPr>
            <a:spLocks noGrp="1"/>
          </p:cNvSpPr>
          <p:nvPr>
            <p:ph type="sldNum" sz="quarter" idx="11"/>
          </p:nvPr>
        </p:nvSpPr>
        <p:spPr>
          <a:xfrm>
            <a:off x="7210425" y="6594475"/>
            <a:ext cx="1933575" cy="263525"/>
          </a:xfrm>
        </p:spPr>
        <p:txBody>
          <a:bodyPr/>
          <a:lstStyle>
            <a:lvl1pPr>
              <a:defRPr/>
            </a:lvl1pPr>
          </a:lstStyle>
          <a:p>
            <a:fld id="{2B9192DB-89FF-492A-BB2C-F01158586FDD}" type="slidenum">
              <a:rPr lang="en-US"/>
              <a:pPr/>
              <a:t>‹#›</a:t>
            </a:fld>
            <a:endParaRPr lang="en-US"/>
          </a:p>
        </p:txBody>
      </p:sp>
    </p:spTree>
    <p:extLst>
      <p:ext uri="{BB962C8B-B14F-4D97-AF65-F5344CB8AC3E}">
        <p14:creationId xmlns:p14="http://schemas.microsoft.com/office/powerpoint/2010/main" val="2523228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400"/>
              </a:spcBef>
              <a:defRPr sz="1800"/>
            </a:lvl1pPr>
            <a:lvl2pPr>
              <a:spcBef>
                <a:spcPts val="400"/>
              </a:spcBef>
              <a:defRPr sz="1200"/>
            </a:lvl2pPr>
            <a:lvl3pPr>
              <a:spcBef>
                <a:spcPts val="400"/>
              </a:spcBef>
              <a:defRPr sz="1200"/>
            </a:lvl3pPr>
            <a:lvl4pPr>
              <a:spcBef>
                <a:spcPts val="400"/>
              </a:spcBef>
              <a:defRPr sz="1200"/>
            </a:lvl4pPr>
            <a:lvl5pPr>
              <a:spcBef>
                <a:spcPts val="400"/>
              </a:spcBef>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2"/>
          <p:cNvSpPr>
            <a:spLocks noGrp="1" noChangeArrowheads="1"/>
          </p:cNvSpPr>
          <p:nvPr>
            <p:ph type="dt" sz="half" idx="10"/>
          </p:nvPr>
        </p:nvSpPr>
        <p:spPr>
          <a:ln/>
        </p:spPr>
        <p:txBody>
          <a:bodyPr/>
          <a:lstStyle>
            <a:lvl1pPr>
              <a:defRPr/>
            </a:lvl1pPr>
          </a:lstStyle>
          <a:p>
            <a:fld id="{77C2DC06-B716-4687-B20E-D22BACE8B345}" type="datetime1">
              <a:rPr lang="en-US"/>
              <a:pPr/>
              <a:t>5/6/2011</a:t>
            </a:fld>
            <a:endParaRPr lang="en-US"/>
          </a:p>
        </p:txBody>
      </p:sp>
      <p:sp>
        <p:nvSpPr>
          <p:cNvPr id="5" name="Rectangle 14"/>
          <p:cNvSpPr>
            <a:spLocks noGrp="1" noChangeArrowheads="1"/>
          </p:cNvSpPr>
          <p:nvPr>
            <p:ph type="sldNum" sz="quarter" idx="11"/>
          </p:nvPr>
        </p:nvSpPr>
        <p:spPr>
          <a:ln/>
        </p:spPr>
        <p:txBody>
          <a:bodyPr/>
          <a:lstStyle>
            <a:lvl1pPr>
              <a:defRPr/>
            </a:lvl1pPr>
          </a:lstStyle>
          <a:p>
            <a:fld id="{6681E802-A989-4B63-81B8-5DD54F7AD464}" type="slidenum">
              <a:rPr lang="en-US"/>
              <a:pPr/>
              <a:t>‹#›</a:t>
            </a:fld>
            <a:endParaRPr lang="en-US"/>
          </a:p>
        </p:txBody>
      </p:sp>
    </p:spTree>
    <p:extLst>
      <p:ext uri="{BB962C8B-B14F-4D97-AF65-F5344CB8AC3E}">
        <p14:creationId xmlns:p14="http://schemas.microsoft.com/office/powerpoint/2010/main" val="7486664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fld id="{A4CB294D-CE7D-4670-8831-FEABF06F8BBB}" type="datetime1">
              <a:rPr lang="en-US"/>
              <a:pPr/>
              <a:t>5/6/2011</a:t>
            </a:fld>
            <a:endParaRPr lang="en-US"/>
          </a:p>
        </p:txBody>
      </p:sp>
      <p:sp>
        <p:nvSpPr>
          <p:cNvPr id="5" name="Rectangle 14"/>
          <p:cNvSpPr>
            <a:spLocks noGrp="1" noChangeArrowheads="1"/>
          </p:cNvSpPr>
          <p:nvPr>
            <p:ph type="sldNum" sz="quarter" idx="11"/>
          </p:nvPr>
        </p:nvSpPr>
        <p:spPr>
          <a:ln/>
        </p:spPr>
        <p:txBody>
          <a:bodyPr/>
          <a:lstStyle>
            <a:lvl1pPr>
              <a:defRPr/>
            </a:lvl1pPr>
          </a:lstStyle>
          <a:p>
            <a:fld id="{771C789A-3A49-46C0-A7FF-448029C3C81F}" type="slidenum">
              <a:rPr lang="en-US"/>
              <a:pPr/>
              <a:t>‹#›</a:t>
            </a:fld>
            <a:endParaRPr lang="en-US"/>
          </a:p>
        </p:txBody>
      </p:sp>
    </p:spTree>
    <p:extLst>
      <p:ext uri="{BB962C8B-B14F-4D97-AF65-F5344CB8AC3E}">
        <p14:creationId xmlns:p14="http://schemas.microsoft.com/office/powerpoint/2010/main" val="7889288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fld id="{34E954DE-5E03-40D3-A49E-DF194713F350}" type="datetime1">
              <a:rPr lang="en-US"/>
              <a:pPr/>
              <a:t>5/6/2011</a:t>
            </a:fld>
            <a:endParaRPr lang="en-US"/>
          </a:p>
        </p:txBody>
      </p:sp>
      <p:sp>
        <p:nvSpPr>
          <p:cNvPr id="6" name="Rectangle 14"/>
          <p:cNvSpPr>
            <a:spLocks noGrp="1" noChangeArrowheads="1"/>
          </p:cNvSpPr>
          <p:nvPr>
            <p:ph type="sldNum" sz="quarter" idx="11"/>
          </p:nvPr>
        </p:nvSpPr>
        <p:spPr>
          <a:ln/>
        </p:spPr>
        <p:txBody>
          <a:bodyPr/>
          <a:lstStyle>
            <a:lvl1pPr>
              <a:defRPr/>
            </a:lvl1pPr>
          </a:lstStyle>
          <a:p>
            <a:fld id="{9ABFAB85-C09C-4B1E-A443-B3D761CDCC0C}" type="slidenum">
              <a:rPr lang="en-US"/>
              <a:pPr/>
              <a:t>‹#›</a:t>
            </a:fld>
            <a:endParaRPr lang="en-US"/>
          </a:p>
        </p:txBody>
      </p:sp>
    </p:spTree>
    <p:extLst>
      <p:ext uri="{BB962C8B-B14F-4D97-AF65-F5344CB8AC3E}">
        <p14:creationId xmlns:p14="http://schemas.microsoft.com/office/powerpoint/2010/main" val="40207219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fld id="{20EE4505-C040-4609-A52E-82A44D0595BE}" type="datetime1">
              <a:rPr lang="en-US"/>
              <a:pPr/>
              <a:t>5/6/2011</a:t>
            </a:fld>
            <a:endParaRPr lang="en-US"/>
          </a:p>
        </p:txBody>
      </p:sp>
      <p:sp>
        <p:nvSpPr>
          <p:cNvPr id="8" name="Rectangle 14"/>
          <p:cNvSpPr>
            <a:spLocks noGrp="1" noChangeArrowheads="1"/>
          </p:cNvSpPr>
          <p:nvPr>
            <p:ph type="sldNum" sz="quarter" idx="11"/>
          </p:nvPr>
        </p:nvSpPr>
        <p:spPr>
          <a:ln/>
        </p:spPr>
        <p:txBody>
          <a:bodyPr/>
          <a:lstStyle>
            <a:lvl1pPr>
              <a:defRPr/>
            </a:lvl1pPr>
          </a:lstStyle>
          <a:p>
            <a:fld id="{5A41D018-7E7F-408E-8028-2555BFB6EAC8}" type="slidenum">
              <a:rPr lang="en-US"/>
              <a:pPr/>
              <a:t>‹#›</a:t>
            </a:fld>
            <a:endParaRPr lang="en-US"/>
          </a:p>
        </p:txBody>
      </p:sp>
    </p:spTree>
    <p:extLst>
      <p:ext uri="{BB962C8B-B14F-4D97-AF65-F5344CB8AC3E}">
        <p14:creationId xmlns:p14="http://schemas.microsoft.com/office/powerpoint/2010/main" val="32060781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fld id="{522B0D77-B190-4095-933A-FC97B2C56F52}" type="datetime1">
              <a:rPr lang="en-US"/>
              <a:pPr/>
              <a:t>5/6/2011</a:t>
            </a:fld>
            <a:endParaRPr lang="en-US"/>
          </a:p>
        </p:txBody>
      </p:sp>
      <p:sp>
        <p:nvSpPr>
          <p:cNvPr id="4" name="Rectangle 14"/>
          <p:cNvSpPr>
            <a:spLocks noGrp="1" noChangeArrowheads="1"/>
          </p:cNvSpPr>
          <p:nvPr>
            <p:ph type="sldNum" sz="quarter" idx="11"/>
          </p:nvPr>
        </p:nvSpPr>
        <p:spPr>
          <a:ln/>
        </p:spPr>
        <p:txBody>
          <a:bodyPr/>
          <a:lstStyle>
            <a:lvl1pPr>
              <a:defRPr/>
            </a:lvl1pPr>
          </a:lstStyle>
          <a:p>
            <a:fld id="{A3CD6902-C0AC-40B5-AF23-016AE7E34A19}" type="slidenum">
              <a:rPr lang="en-US"/>
              <a:pPr/>
              <a:t>‹#›</a:t>
            </a:fld>
            <a:endParaRPr lang="en-US"/>
          </a:p>
        </p:txBody>
      </p:sp>
    </p:spTree>
    <p:extLst>
      <p:ext uri="{BB962C8B-B14F-4D97-AF65-F5344CB8AC3E}">
        <p14:creationId xmlns:p14="http://schemas.microsoft.com/office/powerpoint/2010/main" val="315421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fld id="{0C62F6E3-5431-468C-B4FE-4D52F6C1E2C8}" type="datetime1">
              <a:rPr lang="en-US"/>
              <a:pPr/>
              <a:t>5/6/2011</a:t>
            </a:fld>
            <a:endParaRPr lang="en-US"/>
          </a:p>
        </p:txBody>
      </p:sp>
      <p:sp>
        <p:nvSpPr>
          <p:cNvPr id="3" name="Rectangle 14"/>
          <p:cNvSpPr>
            <a:spLocks noGrp="1" noChangeArrowheads="1"/>
          </p:cNvSpPr>
          <p:nvPr>
            <p:ph type="sldNum" sz="quarter" idx="11"/>
          </p:nvPr>
        </p:nvSpPr>
        <p:spPr>
          <a:ln/>
        </p:spPr>
        <p:txBody>
          <a:bodyPr/>
          <a:lstStyle>
            <a:lvl1pPr>
              <a:defRPr/>
            </a:lvl1pPr>
          </a:lstStyle>
          <a:p>
            <a:fld id="{5DA5801B-62AC-450D-A875-50C170AFE1F4}" type="slidenum">
              <a:rPr lang="en-US"/>
              <a:pPr/>
              <a:t>‹#›</a:t>
            </a:fld>
            <a:endParaRPr lang="en-US"/>
          </a:p>
        </p:txBody>
      </p:sp>
    </p:spTree>
    <p:extLst>
      <p:ext uri="{BB962C8B-B14F-4D97-AF65-F5344CB8AC3E}">
        <p14:creationId xmlns:p14="http://schemas.microsoft.com/office/powerpoint/2010/main" val="13347367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fld id="{19ED3EA2-AE64-48A9-A2BE-E4D8ED59C02F}" type="datetime1">
              <a:rPr lang="en-US"/>
              <a:pPr/>
              <a:t>5/6/2011</a:t>
            </a:fld>
            <a:endParaRPr lang="en-US"/>
          </a:p>
        </p:txBody>
      </p:sp>
      <p:sp>
        <p:nvSpPr>
          <p:cNvPr id="6" name="Rectangle 14"/>
          <p:cNvSpPr>
            <a:spLocks noGrp="1" noChangeArrowheads="1"/>
          </p:cNvSpPr>
          <p:nvPr>
            <p:ph type="sldNum" sz="quarter" idx="11"/>
          </p:nvPr>
        </p:nvSpPr>
        <p:spPr>
          <a:ln/>
        </p:spPr>
        <p:txBody>
          <a:bodyPr/>
          <a:lstStyle>
            <a:lvl1pPr>
              <a:defRPr/>
            </a:lvl1pPr>
          </a:lstStyle>
          <a:p>
            <a:fld id="{3842F697-1F6E-4DDC-A484-09B57715B056}" type="slidenum">
              <a:rPr lang="en-US"/>
              <a:pPr/>
              <a:t>‹#›</a:t>
            </a:fld>
            <a:endParaRPr lang="en-US"/>
          </a:p>
        </p:txBody>
      </p:sp>
    </p:spTree>
    <p:extLst>
      <p:ext uri="{BB962C8B-B14F-4D97-AF65-F5344CB8AC3E}">
        <p14:creationId xmlns:p14="http://schemas.microsoft.com/office/powerpoint/2010/main" val="41009362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fld id="{18110D22-E174-4CB4-8746-1C1DABCF5B1F}" type="datetime1">
              <a:rPr lang="en-US"/>
              <a:pPr/>
              <a:t>5/6/2011</a:t>
            </a:fld>
            <a:endParaRPr lang="en-US"/>
          </a:p>
        </p:txBody>
      </p:sp>
      <p:sp>
        <p:nvSpPr>
          <p:cNvPr id="6" name="Rectangle 14"/>
          <p:cNvSpPr>
            <a:spLocks noGrp="1" noChangeArrowheads="1"/>
          </p:cNvSpPr>
          <p:nvPr>
            <p:ph type="sldNum" sz="quarter" idx="11"/>
          </p:nvPr>
        </p:nvSpPr>
        <p:spPr>
          <a:ln/>
        </p:spPr>
        <p:txBody>
          <a:bodyPr/>
          <a:lstStyle>
            <a:lvl1pPr>
              <a:defRPr/>
            </a:lvl1pPr>
          </a:lstStyle>
          <a:p>
            <a:fld id="{67DD6CC1-834B-4C7C-897A-9CF890B1CF6F}" type="slidenum">
              <a:rPr lang="en-US"/>
              <a:pPr/>
              <a:t>‹#›</a:t>
            </a:fld>
            <a:endParaRPr lang="en-US"/>
          </a:p>
        </p:txBody>
      </p:sp>
    </p:spTree>
    <p:extLst>
      <p:ext uri="{BB962C8B-B14F-4D97-AF65-F5344CB8AC3E}">
        <p14:creationId xmlns:p14="http://schemas.microsoft.com/office/powerpoint/2010/main" val="2452882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338138" y="47625"/>
            <a:ext cx="77343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pic>
        <p:nvPicPr>
          <p:cNvPr id="1027" name="Picture 23" descr="The Commonwealth of Massachusetts state seal"/>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21638" y="180975"/>
            <a:ext cx="7889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1"/>
          <p:cNvSpPr>
            <a:spLocks noGrp="1" noChangeArrowheads="1"/>
          </p:cNvSpPr>
          <p:nvPr>
            <p:ph type="body" idx="1"/>
          </p:nvPr>
        </p:nvSpPr>
        <p:spPr bwMode="auto">
          <a:xfrm>
            <a:off x="454025"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8" name="Rectangle 12"/>
          <p:cNvSpPr>
            <a:spLocks noGrp="1" noChangeArrowheads="1"/>
          </p:cNvSpPr>
          <p:nvPr>
            <p:ph type="dt" sz="half" idx="2"/>
          </p:nvPr>
        </p:nvSpPr>
        <p:spPr bwMode="auto">
          <a:xfrm>
            <a:off x="0"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FontTx/>
              <a:buNone/>
              <a:defRPr sz="800" b="0"/>
            </a:lvl1pPr>
          </a:lstStyle>
          <a:p>
            <a:fld id="{980BBBA9-73DE-4523-85FB-B3479068A6F7}" type="datetime1">
              <a:rPr lang="en-US"/>
              <a:pPr/>
              <a:t>5/6/2011</a:t>
            </a:fld>
            <a:endParaRPr lang="en-US"/>
          </a:p>
        </p:txBody>
      </p:sp>
      <p:sp>
        <p:nvSpPr>
          <p:cNvPr id="75790" name="Rectangle 14"/>
          <p:cNvSpPr>
            <a:spLocks noGrp="1" noChangeArrowheads="1"/>
          </p:cNvSpPr>
          <p:nvPr>
            <p:ph type="sldNum" sz="quarter" idx="4"/>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FontTx/>
              <a:buNone/>
              <a:defRPr sz="800" b="0"/>
            </a:lvl1pPr>
          </a:lstStyle>
          <a:p>
            <a:fld id="{DFA2B284-AFC1-4E91-A590-5BCB0E6DE63A}" type="slidenum">
              <a:rPr lang="en-US"/>
              <a:pPr/>
              <a:t>‹#›</a:t>
            </a:fld>
            <a:endParaRPr lang="en-US"/>
          </a:p>
        </p:txBody>
      </p:sp>
      <p:sp>
        <p:nvSpPr>
          <p:cNvPr id="75808" name="Line 32"/>
          <p:cNvSpPr>
            <a:spLocks noChangeShapeType="1"/>
          </p:cNvSpPr>
          <p:nvPr/>
        </p:nvSpPr>
        <p:spPr bwMode="auto">
          <a:xfrm>
            <a:off x="361950" y="912813"/>
            <a:ext cx="8415338" cy="1587"/>
          </a:xfrm>
          <a:prstGeom prst="line">
            <a:avLst/>
          </a:prstGeom>
          <a:noFill/>
          <a:ln w="9525">
            <a:solidFill>
              <a:srgbClr val="0033CC"/>
            </a:solidFill>
            <a:round/>
            <a:headEnd/>
            <a:tailEnd/>
          </a:ln>
          <a:effectLst/>
        </p:spPr>
        <p:txBody>
          <a:bodyPr/>
          <a:lstStyle/>
          <a:p>
            <a:pPr algn="ctr" eaLnBrk="1" hangingPunct="1">
              <a:spcBef>
                <a:spcPct val="0"/>
              </a:spcBef>
              <a:buClrTx/>
              <a:buFontTx/>
              <a:buNone/>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702" r:id="rId1"/>
    <p:sldLayoutId id="2147483700" r:id="rId2"/>
    <p:sldLayoutId id="2147483699" r:id="rId3"/>
    <p:sldLayoutId id="2147483698" r:id="rId4"/>
    <p:sldLayoutId id="2147483697" r:id="rId5"/>
    <p:sldLayoutId id="2147483696" r:id="rId6"/>
    <p:sldLayoutId id="2147483695" r:id="rId7"/>
    <p:sldLayoutId id="2147483694" r:id="rId8"/>
    <p:sldLayoutId id="2147483693" r:id="rId9"/>
    <p:sldLayoutId id="2147483692" r:id="rId10"/>
    <p:sldLayoutId id="2147483691" r:id="rId11"/>
    <p:sldLayoutId id="2147483690" r:id="rId12"/>
    <p:sldLayoutId id="2147483689" r:id="rId13"/>
    <p:sldLayoutId id="2147483701" r:id="rId14"/>
  </p:sldLayoutIdLst>
  <p:timing>
    <p:tnLst>
      <p:par>
        <p:cTn id="1" dur="indefinite" restart="never" nodeType="tmRoot"/>
      </p:par>
    </p:tnLst>
  </p:timing>
  <p:hf hdr="0" ftr="0"/>
  <p:txStyles>
    <p:titleStyle>
      <a:lvl1pPr algn="l" rtl="0" eaLnBrk="1" fontAlgn="base" hangingPunct="1">
        <a:spcBef>
          <a:spcPct val="0"/>
        </a:spcBef>
        <a:spcAft>
          <a:spcPct val="0"/>
        </a:spcAft>
        <a:defRPr b="1">
          <a:solidFill>
            <a:srgbClr val="0033CC"/>
          </a:solidFill>
          <a:latin typeface="+mj-lt"/>
          <a:ea typeface="+mj-ea"/>
          <a:cs typeface="+mj-cs"/>
        </a:defRPr>
      </a:lvl1pPr>
      <a:lvl2pPr algn="l" rtl="0" eaLnBrk="1" fontAlgn="base" hangingPunct="1">
        <a:spcBef>
          <a:spcPct val="0"/>
        </a:spcBef>
        <a:spcAft>
          <a:spcPct val="0"/>
        </a:spcAft>
        <a:defRPr b="1">
          <a:solidFill>
            <a:srgbClr val="0033CC"/>
          </a:solidFill>
          <a:latin typeface="Verdana" pitchFamily="34" charset="0"/>
          <a:cs typeface="Arial" charset="0"/>
        </a:defRPr>
      </a:lvl2pPr>
      <a:lvl3pPr algn="l" rtl="0" eaLnBrk="1" fontAlgn="base" hangingPunct="1">
        <a:spcBef>
          <a:spcPct val="0"/>
        </a:spcBef>
        <a:spcAft>
          <a:spcPct val="0"/>
        </a:spcAft>
        <a:defRPr b="1">
          <a:solidFill>
            <a:srgbClr val="0033CC"/>
          </a:solidFill>
          <a:latin typeface="Verdana" pitchFamily="34" charset="0"/>
          <a:cs typeface="Arial" charset="0"/>
        </a:defRPr>
      </a:lvl3pPr>
      <a:lvl4pPr algn="l" rtl="0" eaLnBrk="1" fontAlgn="base" hangingPunct="1">
        <a:spcBef>
          <a:spcPct val="0"/>
        </a:spcBef>
        <a:spcAft>
          <a:spcPct val="0"/>
        </a:spcAft>
        <a:defRPr b="1">
          <a:solidFill>
            <a:srgbClr val="0033CC"/>
          </a:solidFill>
          <a:latin typeface="Verdana" pitchFamily="34" charset="0"/>
          <a:cs typeface="Arial" charset="0"/>
        </a:defRPr>
      </a:lvl4pPr>
      <a:lvl5pPr algn="l" rtl="0" eaLnBrk="1" fontAlgn="base" hangingPunct="1">
        <a:spcBef>
          <a:spcPct val="0"/>
        </a:spcBef>
        <a:spcAft>
          <a:spcPct val="0"/>
        </a:spcAft>
        <a:defRPr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1200" b="1">
          <a:solidFill>
            <a:schemeClr val="tx1"/>
          </a:solidFill>
          <a:latin typeface="+mn-lt"/>
          <a:ea typeface="+mn-ea"/>
          <a:cs typeface="+mn-cs"/>
        </a:defRPr>
      </a:lvl1pPr>
      <a:lvl2pPr marL="515938" indent="-173038" algn="l" rtl="0" eaLnBrk="1" fontAlgn="base" hangingPunct="1">
        <a:spcBef>
          <a:spcPct val="20000"/>
        </a:spcBef>
        <a:spcAft>
          <a:spcPct val="0"/>
        </a:spcAft>
        <a:buClr>
          <a:srgbClr val="0033CC"/>
        </a:buClr>
        <a:buFont typeface="Arial" charset="0"/>
        <a:buChar char="–"/>
        <a:defRPr sz="1000" b="1">
          <a:solidFill>
            <a:schemeClr val="tx1"/>
          </a:solidFill>
          <a:latin typeface="+mn-lt"/>
          <a:cs typeface="+mn-cs"/>
        </a:defRPr>
      </a:lvl2pPr>
      <a:lvl3pPr marL="793750" indent="-163513" algn="l" rtl="0" eaLnBrk="1" fontAlgn="base" hangingPunct="1">
        <a:spcBef>
          <a:spcPct val="20000"/>
        </a:spcBef>
        <a:spcAft>
          <a:spcPct val="0"/>
        </a:spcAft>
        <a:buClr>
          <a:srgbClr val="0033CC"/>
        </a:buClr>
        <a:buChar char="•"/>
        <a:defRPr sz="1000" b="1">
          <a:solidFill>
            <a:schemeClr val="tx1"/>
          </a:solidFill>
          <a:latin typeface="+mn-lt"/>
          <a:cs typeface="+mn-cs"/>
        </a:defRPr>
      </a:lvl3pPr>
      <a:lvl4pPr marL="1081088" indent="-173038" algn="l" rtl="0" eaLnBrk="1" fontAlgn="base" hangingPunct="1">
        <a:spcBef>
          <a:spcPct val="20000"/>
        </a:spcBef>
        <a:spcAft>
          <a:spcPct val="0"/>
        </a:spcAft>
        <a:buClr>
          <a:srgbClr val="0033CC"/>
        </a:buClr>
        <a:buChar char="–"/>
        <a:defRPr sz="1000" b="1">
          <a:solidFill>
            <a:schemeClr val="tx1"/>
          </a:solidFill>
          <a:latin typeface="+mn-lt"/>
          <a:cs typeface="+mn-cs"/>
        </a:defRPr>
      </a:lvl4pPr>
      <a:lvl5pPr marL="1368425" indent="-173038" algn="l" rtl="0" eaLnBrk="1" fontAlgn="base" hangingPunct="1">
        <a:spcBef>
          <a:spcPct val="20000"/>
        </a:spcBef>
        <a:spcAft>
          <a:spcPct val="0"/>
        </a:spcAft>
        <a:buClr>
          <a:srgbClr val="0033CC"/>
        </a:buClr>
        <a:buChar char="»"/>
        <a:defRPr sz="1000" b="1">
          <a:solidFill>
            <a:schemeClr val="tx1"/>
          </a:solidFill>
          <a:latin typeface="+mn-lt"/>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2286000" y="1828800"/>
            <a:ext cx="6486525" cy="2457450"/>
          </a:xfrm>
          <a:noFill/>
        </p:spPr>
        <p:txBody>
          <a:bodyPr/>
          <a:lstStyle/>
          <a:p>
            <a:pPr eaLnBrk="1" hangingPunct="1">
              <a:spcBef>
                <a:spcPct val="100000"/>
              </a:spcBef>
            </a:pPr>
            <a:r>
              <a:rPr lang="en-US" sz="2800" dirty="0" smtClean="0"/>
              <a:t>Web Services – Leveraging the </a:t>
            </a:r>
            <a:r>
              <a:rPr lang="en-US" sz="2800" dirty="0" err="1" smtClean="0"/>
              <a:t>MassGIS</a:t>
            </a:r>
            <a:r>
              <a:rPr lang="en-US" sz="2800" dirty="0" smtClean="0"/>
              <a:t> Platform to Build Web Mapping Applications </a:t>
            </a:r>
            <a:br>
              <a:rPr lang="en-US" sz="2800" dirty="0" smtClean="0"/>
            </a:br>
            <a:r>
              <a:rPr lang="en-US" sz="2800" dirty="0" smtClean="0"/>
              <a:t>Fast and Cheap</a:t>
            </a:r>
            <a:endParaRPr lang="en-US" sz="2400" b="0" dirty="0" smtClean="0"/>
          </a:p>
        </p:txBody>
      </p:sp>
      <p:sp>
        <p:nvSpPr>
          <p:cNvPr id="3075" name="Text Box 4"/>
          <p:cNvSpPr txBox="1">
            <a:spLocks noChangeArrowheads="1"/>
          </p:cNvSpPr>
          <p:nvPr/>
        </p:nvSpPr>
        <p:spPr bwMode="auto">
          <a:xfrm>
            <a:off x="2362200" y="5475288"/>
            <a:ext cx="2905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0"/>
              </a:spcBef>
              <a:defRPr sz="1000" b="1">
                <a:solidFill>
                  <a:schemeClr val="tx1"/>
                </a:solidFill>
                <a:latin typeface="Verdana" pitchFamily="34" charset="0"/>
                <a:cs typeface="Arial" charset="0"/>
              </a:defRPr>
            </a:lvl1pPr>
            <a:lvl2pPr marL="742950" indent="-285750" algn="ctr">
              <a:spcBef>
                <a:spcPct val="0"/>
              </a:spcBef>
              <a:defRPr sz="1000" b="1">
                <a:solidFill>
                  <a:schemeClr val="tx1"/>
                </a:solidFill>
                <a:latin typeface="Verdana" pitchFamily="34" charset="0"/>
                <a:cs typeface="Arial" charset="0"/>
              </a:defRPr>
            </a:lvl2pPr>
            <a:lvl3pPr marL="1143000" indent="-228600" algn="ctr">
              <a:spcBef>
                <a:spcPct val="0"/>
              </a:spcBef>
              <a:defRPr sz="1000" b="1">
                <a:solidFill>
                  <a:schemeClr val="tx1"/>
                </a:solidFill>
                <a:latin typeface="Verdana" pitchFamily="34" charset="0"/>
                <a:cs typeface="Arial" charset="0"/>
              </a:defRPr>
            </a:lvl3pPr>
            <a:lvl4pPr marL="1600200" indent="-228600" algn="ctr">
              <a:spcBef>
                <a:spcPct val="0"/>
              </a:spcBef>
              <a:defRPr sz="1000" b="1">
                <a:solidFill>
                  <a:schemeClr val="tx1"/>
                </a:solidFill>
                <a:latin typeface="Verdana" pitchFamily="34" charset="0"/>
                <a:cs typeface="Arial" charset="0"/>
              </a:defRPr>
            </a:lvl4pPr>
            <a:lvl5pPr marL="2057400" indent="-228600" algn="ctr">
              <a:spcBef>
                <a:spcPct val="0"/>
              </a:spcBef>
              <a:defRPr sz="1000" b="1">
                <a:solidFill>
                  <a:schemeClr val="tx1"/>
                </a:solidFill>
                <a:latin typeface="Verdana" pitchFamily="34" charset="0"/>
                <a:cs typeface="Arial" charset="0"/>
              </a:defRPr>
            </a:lvl5pPr>
            <a:lvl6pPr marL="2514600" indent="-228600" algn="ctr" eaLnBrk="0" fontAlgn="base" hangingPunct="0">
              <a:spcBef>
                <a:spcPct val="0"/>
              </a:spcBef>
              <a:spcAft>
                <a:spcPct val="0"/>
              </a:spcAft>
              <a:defRPr sz="1000" b="1">
                <a:solidFill>
                  <a:schemeClr val="tx1"/>
                </a:solidFill>
                <a:latin typeface="Verdana" pitchFamily="34" charset="0"/>
                <a:cs typeface="Arial" charset="0"/>
              </a:defRPr>
            </a:lvl6pPr>
            <a:lvl7pPr marL="2971800" indent="-228600" algn="ctr" eaLnBrk="0" fontAlgn="base" hangingPunct="0">
              <a:spcBef>
                <a:spcPct val="0"/>
              </a:spcBef>
              <a:spcAft>
                <a:spcPct val="0"/>
              </a:spcAft>
              <a:defRPr sz="1000" b="1">
                <a:solidFill>
                  <a:schemeClr val="tx1"/>
                </a:solidFill>
                <a:latin typeface="Verdana" pitchFamily="34" charset="0"/>
                <a:cs typeface="Arial" charset="0"/>
              </a:defRPr>
            </a:lvl7pPr>
            <a:lvl8pPr marL="3429000" indent="-228600" algn="ctr" eaLnBrk="0" fontAlgn="base" hangingPunct="0">
              <a:spcBef>
                <a:spcPct val="0"/>
              </a:spcBef>
              <a:spcAft>
                <a:spcPct val="0"/>
              </a:spcAft>
              <a:defRPr sz="1000" b="1">
                <a:solidFill>
                  <a:schemeClr val="tx1"/>
                </a:solidFill>
                <a:latin typeface="Verdana" pitchFamily="34" charset="0"/>
                <a:cs typeface="Arial" charset="0"/>
              </a:defRPr>
            </a:lvl8pPr>
            <a:lvl9pPr marL="3886200" indent="-228600" algn="ctr" eaLnBrk="0" fontAlgn="base" hangingPunct="0">
              <a:spcBef>
                <a:spcPct val="0"/>
              </a:spcBef>
              <a:spcAft>
                <a:spcPct val="0"/>
              </a:spcAft>
              <a:defRPr sz="1000" b="1">
                <a:solidFill>
                  <a:schemeClr val="tx1"/>
                </a:solidFill>
                <a:latin typeface="Verdana" pitchFamily="34" charset="0"/>
                <a:cs typeface="Arial" charset="0"/>
              </a:defRPr>
            </a:lvl9pPr>
          </a:lstStyle>
          <a:p>
            <a:pPr algn="l" eaLnBrk="1" hangingPunct="1">
              <a:spcBef>
                <a:spcPct val="50000"/>
              </a:spcBef>
              <a:buClrTx/>
              <a:buFontTx/>
              <a:buNone/>
            </a:pPr>
            <a:r>
              <a:rPr lang="en-US" sz="1200" dirty="0" smtClean="0"/>
              <a:t>May 6 2011</a:t>
            </a:r>
          </a:p>
        </p:txBody>
      </p:sp>
      <p:pic>
        <p:nvPicPr>
          <p:cNvPr id="3078" name="Picture 6" descr="whatsnew"/>
          <p:cNvPicPr>
            <a:picLocks noChangeAspect="1" noChangeArrowheads="1"/>
          </p:cNvPicPr>
          <p:nvPr/>
        </p:nvPicPr>
        <p:blipFill>
          <a:blip r:embed="rId3" cstate="print">
            <a:extLst>
              <a:ext uri="{28A0092B-C50C-407E-A947-70E740481C1C}">
                <a14:useLocalDpi xmlns:a14="http://schemas.microsoft.com/office/drawing/2010/main" val="0"/>
              </a:ext>
            </a:extLst>
          </a:blip>
          <a:srcRect l="61911"/>
          <a:stretch>
            <a:fillRect/>
          </a:stretch>
        </p:blipFill>
        <p:spPr bwMode="auto">
          <a:xfrm>
            <a:off x="476250" y="2838450"/>
            <a:ext cx="1462088" cy="619125"/>
          </a:xfrm>
          <a:prstGeom prst="rect">
            <a:avLst/>
          </a:prstGeom>
          <a:noFill/>
          <a:extLst>
            <a:ext uri="{909E8E84-426E-40DD-AFC4-6F175D3DCCD1}">
              <a14:hiddenFill xmlns:a14="http://schemas.microsoft.com/office/drawing/2010/main">
                <a:solidFill>
                  <a:srgbClr val="FFFFFF"/>
                </a:solidFill>
              </a14:hiddenFill>
            </a:ext>
          </a:extLst>
        </p:spPr>
      </p:pic>
      <p:sp>
        <p:nvSpPr>
          <p:cNvPr id="3081" name="Text Box 9"/>
          <p:cNvSpPr txBox="1">
            <a:spLocks noChangeArrowheads="1"/>
          </p:cNvSpPr>
          <p:nvPr/>
        </p:nvSpPr>
        <p:spPr bwMode="auto">
          <a:xfrm>
            <a:off x="6172200" y="5013325"/>
            <a:ext cx="21336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spcBef>
                <a:spcPct val="0"/>
              </a:spcBef>
              <a:defRPr sz="1000" b="1">
                <a:solidFill>
                  <a:schemeClr val="tx1"/>
                </a:solidFill>
                <a:latin typeface="Verdana" pitchFamily="34" charset="0"/>
                <a:cs typeface="Arial" charset="0"/>
              </a:defRPr>
            </a:lvl1pPr>
            <a:lvl2pPr marL="576263" algn="ctr">
              <a:spcBef>
                <a:spcPct val="0"/>
              </a:spcBef>
              <a:defRPr sz="1000" b="1">
                <a:solidFill>
                  <a:schemeClr val="tx1"/>
                </a:solidFill>
                <a:latin typeface="Verdana" pitchFamily="34" charset="0"/>
                <a:cs typeface="Arial" charset="0"/>
              </a:defRPr>
            </a:lvl2pPr>
            <a:lvl3pPr algn="ctr">
              <a:spcBef>
                <a:spcPct val="0"/>
              </a:spcBef>
              <a:defRPr sz="1000" b="1">
                <a:solidFill>
                  <a:schemeClr val="tx1"/>
                </a:solidFill>
                <a:latin typeface="Verdana" pitchFamily="34" charset="0"/>
                <a:cs typeface="Arial" charset="0"/>
              </a:defRPr>
            </a:lvl3pPr>
            <a:lvl4pPr algn="ctr">
              <a:spcBef>
                <a:spcPct val="0"/>
              </a:spcBef>
              <a:defRPr sz="1000" b="1">
                <a:solidFill>
                  <a:schemeClr val="tx1"/>
                </a:solidFill>
                <a:latin typeface="Verdana" pitchFamily="34" charset="0"/>
                <a:cs typeface="Arial" charset="0"/>
              </a:defRPr>
            </a:lvl4pPr>
            <a:lvl5pPr algn="ctr">
              <a:spcBef>
                <a:spcPct val="0"/>
              </a:spcBef>
              <a:defRPr sz="1000" b="1">
                <a:solidFill>
                  <a:schemeClr val="tx1"/>
                </a:solidFill>
                <a:latin typeface="Verdana" pitchFamily="34" charset="0"/>
                <a:cs typeface="Arial" charset="0"/>
              </a:defRPr>
            </a:lvl5pPr>
            <a:lvl6pPr algn="ctr" eaLnBrk="0" fontAlgn="base" hangingPunct="0">
              <a:spcBef>
                <a:spcPct val="0"/>
              </a:spcBef>
              <a:spcAft>
                <a:spcPct val="0"/>
              </a:spcAft>
              <a:defRPr sz="1000" b="1">
                <a:solidFill>
                  <a:schemeClr val="tx1"/>
                </a:solidFill>
                <a:latin typeface="Verdana" pitchFamily="34" charset="0"/>
                <a:cs typeface="Arial" charset="0"/>
              </a:defRPr>
            </a:lvl6pPr>
            <a:lvl7pPr algn="ctr" eaLnBrk="0" fontAlgn="base" hangingPunct="0">
              <a:spcBef>
                <a:spcPct val="0"/>
              </a:spcBef>
              <a:spcAft>
                <a:spcPct val="0"/>
              </a:spcAft>
              <a:defRPr sz="1000" b="1">
                <a:solidFill>
                  <a:schemeClr val="tx1"/>
                </a:solidFill>
                <a:latin typeface="Verdana" pitchFamily="34" charset="0"/>
                <a:cs typeface="Arial" charset="0"/>
              </a:defRPr>
            </a:lvl7pPr>
            <a:lvl8pPr algn="ctr" eaLnBrk="0" fontAlgn="base" hangingPunct="0">
              <a:spcBef>
                <a:spcPct val="0"/>
              </a:spcBef>
              <a:spcAft>
                <a:spcPct val="0"/>
              </a:spcAft>
              <a:defRPr sz="1000" b="1">
                <a:solidFill>
                  <a:schemeClr val="tx1"/>
                </a:solidFill>
                <a:latin typeface="Verdana" pitchFamily="34" charset="0"/>
                <a:cs typeface="Arial" charset="0"/>
              </a:defRPr>
            </a:lvl8pPr>
            <a:lvl9pPr algn="ctr" eaLnBrk="0" fontAlgn="base" hangingPunct="0">
              <a:spcBef>
                <a:spcPct val="0"/>
              </a:spcBef>
              <a:spcAft>
                <a:spcPct val="0"/>
              </a:spcAft>
              <a:defRPr sz="1000" b="1">
                <a:solidFill>
                  <a:schemeClr val="tx1"/>
                </a:solidFill>
                <a:latin typeface="Verdana" pitchFamily="34" charset="0"/>
                <a:cs typeface="Arial" charset="0"/>
              </a:defRPr>
            </a:lvl9pPr>
          </a:lstStyle>
          <a:p>
            <a:pPr algn="l">
              <a:spcBef>
                <a:spcPct val="50000"/>
              </a:spcBef>
              <a:buFont typeface="Arial" charset="0"/>
              <a:buNone/>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real-time ocean monitoring data - NERACOOS</a:t>
            </a:r>
            <a:endParaRPr lang="en-US" dirty="0"/>
          </a:p>
        </p:txBody>
      </p:sp>
      <p:sp>
        <p:nvSpPr>
          <p:cNvPr id="4" name="Date Placeholder 3"/>
          <p:cNvSpPr>
            <a:spLocks noGrp="1"/>
          </p:cNvSpPr>
          <p:nvPr>
            <p:ph type="dt" sz="half" idx="10"/>
          </p:nvPr>
        </p:nvSpPr>
        <p:spPr/>
        <p:txBody>
          <a:bodyPr/>
          <a:lstStyle/>
          <a:p>
            <a:fld id="{77C2DC06-B716-4687-B20E-D22BACE8B345}" type="datetime1">
              <a:rPr lang="en-US" smtClean="0"/>
              <a:pPr/>
              <a:t>5/6/2011</a:t>
            </a:fld>
            <a:endParaRPr lang="en-US"/>
          </a:p>
        </p:txBody>
      </p:sp>
      <p:sp>
        <p:nvSpPr>
          <p:cNvPr id="5" name="Slide Number Placeholder 4"/>
          <p:cNvSpPr>
            <a:spLocks noGrp="1"/>
          </p:cNvSpPr>
          <p:nvPr>
            <p:ph type="sldNum" sz="quarter" idx="11"/>
          </p:nvPr>
        </p:nvSpPr>
        <p:spPr/>
        <p:txBody>
          <a:bodyPr/>
          <a:lstStyle/>
          <a:p>
            <a:fld id="{6681E802-A989-4B63-81B8-5DD54F7AD464}" type="slidenum">
              <a:rPr lang="en-US" smtClean="0"/>
              <a:pPr/>
              <a:t>10</a:t>
            </a:fld>
            <a:endParaRPr lang="en-US"/>
          </a:p>
        </p:txBody>
      </p:sp>
      <p:grpSp>
        <p:nvGrpSpPr>
          <p:cNvPr id="7" name="Group 6"/>
          <p:cNvGrpSpPr/>
          <p:nvPr/>
        </p:nvGrpSpPr>
        <p:grpSpPr>
          <a:xfrm>
            <a:off x="914400" y="941024"/>
            <a:ext cx="5349875" cy="5894024"/>
            <a:chOff x="2514600" y="0"/>
            <a:chExt cx="5349875" cy="5894024"/>
          </a:xfrm>
        </p:grpSpPr>
        <p:pic>
          <p:nvPicPr>
            <p:cNvPr id="216066" name="Picture 2" descr="V:\OrgsProgs\Harvard\neracoo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0"/>
              <a:ext cx="5349875" cy="4942943"/>
            </a:xfrm>
            <a:prstGeom prst="rect">
              <a:avLst/>
            </a:prstGeom>
            <a:noFill/>
            <a:extLst>
              <a:ext uri="{909E8E84-426E-40DD-AFC4-6F175D3DCCD1}">
                <a14:hiddenFill xmlns:a14="http://schemas.microsoft.com/office/drawing/2010/main">
                  <a:solidFill>
                    <a:srgbClr val="FFFFFF"/>
                  </a:solidFill>
                </a14:hiddenFill>
              </a:ext>
            </a:extLst>
          </p:spPr>
        </p:pic>
        <p:pic>
          <p:nvPicPr>
            <p:cNvPr id="216067" name="Picture 3" descr="V:\OrgsProgs\Harvard\neracoos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6766"/>
            <a:stretch/>
          </p:blipFill>
          <p:spPr bwMode="auto">
            <a:xfrm>
              <a:off x="2520158" y="2753556"/>
              <a:ext cx="5332953" cy="31404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30385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819400"/>
            <a:ext cx="7734300" cy="866775"/>
          </a:xfrm>
        </p:spPr>
        <p:txBody>
          <a:bodyPr/>
          <a:lstStyle/>
          <a:p>
            <a:r>
              <a:rPr lang="en-US" sz="4000" dirty="0" smtClean="0"/>
              <a:t>OLIVER 2</a:t>
            </a:r>
            <a:endParaRPr lang="en-US" sz="4000" dirty="0"/>
          </a:p>
        </p:txBody>
      </p:sp>
      <p:sp>
        <p:nvSpPr>
          <p:cNvPr id="3" name="Date Placeholder 2"/>
          <p:cNvSpPr>
            <a:spLocks noGrp="1"/>
          </p:cNvSpPr>
          <p:nvPr>
            <p:ph type="dt" sz="half" idx="10"/>
          </p:nvPr>
        </p:nvSpPr>
        <p:spPr/>
        <p:txBody>
          <a:bodyPr/>
          <a:lstStyle/>
          <a:p>
            <a:fld id="{522B0D77-B190-4095-933A-FC97B2C56F52}" type="datetime1">
              <a:rPr lang="en-US" smtClean="0"/>
              <a:pPr/>
              <a:t>5/6/2011</a:t>
            </a:fld>
            <a:endParaRPr lang="en-US"/>
          </a:p>
        </p:txBody>
      </p:sp>
      <p:sp>
        <p:nvSpPr>
          <p:cNvPr id="4" name="Slide Number Placeholder 3"/>
          <p:cNvSpPr>
            <a:spLocks noGrp="1"/>
          </p:cNvSpPr>
          <p:nvPr>
            <p:ph type="sldNum" sz="quarter" idx="11"/>
          </p:nvPr>
        </p:nvSpPr>
        <p:spPr/>
        <p:txBody>
          <a:bodyPr/>
          <a:lstStyle/>
          <a:p>
            <a:fld id="{A3CD6902-C0AC-40B5-AF23-016AE7E34A19}" type="slidenum">
              <a:rPr lang="en-US" smtClean="0"/>
              <a:pPr/>
              <a:t>11</a:t>
            </a:fld>
            <a:endParaRPr lang="en-US"/>
          </a:p>
        </p:txBody>
      </p:sp>
    </p:spTree>
    <p:extLst>
      <p:ext uri="{BB962C8B-B14F-4D97-AF65-F5344CB8AC3E}">
        <p14:creationId xmlns:p14="http://schemas.microsoft.com/office/powerpoint/2010/main" val="979890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138" y="-28575"/>
            <a:ext cx="7734300" cy="866775"/>
          </a:xfrm>
        </p:spPr>
        <p:txBody>
          <a:bodyPr/>
          <a:lstStyle/>
          <a:p>
            <a:r>
              <a:rPr lang="en-US" sz="1800" dirty="0" smtClean="0"/>
              <a:t>Understand ocean management policies – MORIS</a:t>
            </a:r>
            <a:br>
              <a:rPr lang="en-US" sz="1800" dirty="0" smtClean="0"/>
            </a:br>
            <a:r>
              <a:rPr lang="en-US" sz="1800" dirty="0" smtClean="0">
                <a:solidFill>
                  <a:schemeClr val="accent1">
                    <a:lumMod val="90000"/>
                  </a:schemeClr>
                </a:solidFill>
              </a:rPr>
              <a:t>http://maps.massgis.state.ma.us/map_ol/moris.php</a:t>
            </a:r>
            <a:endParaRPr lang="en-US" sz="1800" dirty="0">
              <a:solidFill>
                <a:schemeClr val="accent1">
                  <a:lumMod val="90000"/>
                </a:schemeClr>
              </a:solidFill>
            </a:endParaRPr>
          </a:p>
        </p:txBody>
      </p:sp>
      <p:sp>
        <p:nvSpPr>
          <p:cNvPr id="4" name="Date Placeholder 3"/>
          <p:cNvSpPr>
            <a:spLocks noGrp="1"/>
          </p:cNvSpPr>
          <p:nvPr>
            <p:ph type="dt" sz="half" idx="10"/>
          </p:nvPr>
        </p:nvSpPr>
        <p:spPr/>
        <p:txBody>
          <a:bodyPr/>
          <a:lstStyle/>
          <a:p>
            <a:fld id="{77C2DC06-B716-4687-B20E-D22BACE8B345}" type="datetime1">
              <a:rPr lang="en-US" smtClean="0"/>
              <a:pPr/>
              <a:t>5/6/2011</a:t>
            </a:fld>
            <a:endParaRPr lang="en-US"/>
          </a:p>
        </p:txBody>
      </p:sp>
      <p:sp>
        <p:nvSpPr>
          <p:cNvPr id="5" name="Slide Number Placeholder 4"/>
          <p:cNvSpPr>
            <a:spLocks noGrp="1"/>
          </p:cNvSpPr>
          <p:nvPr>
            <p:ph type="sldNum" sz="quarter" idx="11"/>
          </p:nvPr>
        </p:nvSpPr>
        <p:spPr/>
        <p:txBody>
          <a:bodyPr/>
          <a:lstStyle/>
          <a:p>
            <a:fld id="{6681E802-A989-4B63-81B8-5DD54F7AD464}" type="slidenum">
              <a:rPr lang="en-US" smtClean="0"/>
              <a:pPr/>
              <a:t>12</a:t>
            </a:fld>
            <a:endParaRPr lang="en-US"/>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 y="914400"/>
            <a:ext cx="9094788"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TEMP\images\ScreenHunter_15 Apr. 04 21.43.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 y="1589617"/>
            <a:ext cx="908685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16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092200" y="6418263"/>
            <a:ext cx="5562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lgn="ctr">
              <a:lnSpc>
                <a:spcPct val="100000"/>
              </a:lnSpc>
              <a:spcBef>
                <a:spcPct val="0"/>
              </a:spcBef>
              <a:buClrTx/>
              <a:buFontTx/>
              <a:buNone/>
            </a:pPr>
            <a:r>
              <a:rPr lang="en-US" b="1">
                <a:solidFill>
                  <a:srgbClr val="FFFFFF"/>
                </a:solidFill>
                <a:latin typeface="Arial" charset="0"/>
                <a:cs typeface="Arial" charset="0"/>
              </a:rPr>
              <a:t>Ignite Spatial Boston 3     March 24, 2011</a:t>
            </a: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688" y="609600"/>
            <a:ext cx="8810625" cy="5581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Text Box 3"/>
          <p:cNvSpPr txBox="1">
            <a:spLocks noChangeArrowheads="1"/>
          </p:cNvSpPr>
          <p:nvPr/>
        </p:nvSpPr>
        <p:spPr bwMode="auto">
          <a:xfrm>
            <a:off x="0" y="152400"/>
            <a:ext cx="800441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buClrTx/>
              <a:buFontTx/>
              <a:buNone/>
            </a:pPr>
            <a:r>
              <a:rPr lang="en-US" sz="2000" dirty="0" smtClean="0">
                <a:solidFill>
                  <a:srgbClr val="0070C0"/>
                </a:solidFill>
              </a:rPr>
              <a:t>Geocode (find an address) anywhere – </a:t>
            </a:r>
            <a:r>
              <a:rPr lang="en-US" sz="1800" dirty="0" smtClean="0">
                <a:solidFill>
                  <a:srgbClr val="0070C0"/>
                </a:solidFill>
              </a:rPr>
              <a:t>Bing in OLIVER2</a:t>
            </a:r>
            <a:endParaRPr lang="en-US" sz="1800" dirty="0">
              <a:solidFill>
                <a:srgbClr val="0070C0"/>
              </a:solidFill>
            </a:endParaRPr>
          </a:p>
        </p:txBody>
      </p:sp>
      <p:sp>
        <p:nvSpPr>
          <p:cNvPr id="21508" name="Oval 4"/>
          <p:cNvSpPr>
            <a:spLocks noChangeArrowheads="1"/>
          </p:cNvSpPr>
          <p:nvPr/>
        </p:nvSpPr>
        <p:spPr bwMode="auto">
          <a:xfrm>
            <a:off x="3759200" y="469900"/>
            <a:ext cx="1498600" cy="596900"/>
          </a:xfrm>
          <a:prstGeom prst="ellipse">
            <a:avLst/>
          </a:prstGeom>
          <a:noFill/>
          <a:ln w="2844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291564107"/>
      </p:ext>
    </p:extLst>
  </p:cSld>
  <p:clrMapOvr>
    <a:masterClrMapping/>
  </p:clrMapOvr>
  <p:transition spd="slow" advTm="1536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092200" y="6418263"/>
            <a:ext cx="5562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lgn="ctr">
              <a:lnSpc>
                <a:spcPct val="100000"/>
              </a:lnSpc>
              <a:spcBef>
                <a:spcPct val="0"/>
              </a:spcBef>
              <a:buClrTx/>
              <a:buFontTx/>
              <a:buNone/>
            </a:pPr>
            <a:r>
              <a:rPr lang="en-US" b="1">
                <a:solidFill>
                  <a:srgbClr val="FFFFFF"/>
                </a:solidFill>
                <a:latin typeface="Arial" charset="0"/>
                <a:cs typeface="Arial" charset="0"/>
              </a:rPr>
              <a:t>Ignite Spatial Boston 3     March 24, 2011</a:t>
            </a: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50" y="990600"/>
            <a:ext cx="8801100" cy="5572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Oval 3"/>
          <p:cNvSpPr>
            <a:spLocks noChangeArrowheads="1"/>
          </p:cNvSpPr>
          <p:nvPr/>
        </p:nvSpPr>
        <p:spPr bwMode="auto">
          <a:xfrm>
            <a:off x="5181600" y="5746750"/>
            <a:ext cx="914400" cy="381000"/>
          </a:xfrm>
          <a:prstGeom prst="ellipse">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Text Box 3"/>
          <p:cNvSpPr txBox="1">
            <a:spLocks noChangeArrowheads="1"/>
          </p:cNvSpPr>
          <p:nvPr/>
        </p:nvSpPr>
        <p:spPr bwMode="auto">
          <a:xfrm>
            <a:off x="152400" y="512109"/>
            <a:ext cx="4601237"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buClrTx/>
              <a:buFontTx/>
              <a:buNone/>
            </a:pPr>
            <a:r>
              <a:rPr lang="en-US" sz="2000" dirty="0" smtClean="0">
                <a:solidFill>
                  <a:srgbClr val="0070C0"/>
                </a:solidFill>
              </a:rPr>
              <a:t>View any </a:t>
            </a:r>
            <a:r>
              <a:rPr lang="en-US" sz="2000" dirty="0" err="1" smtClean="0">
                <a:solidFill>
                  <a:srgbClr val="0070C0"/>
                </a:solidFill>
              </a:rPr>
              <a:t>basemap</a:t>
            </a:r>
            <a:r>
              <a:rPr lang="en-US" sz="2000" dirty="0" smtClean="0">
                <a:solidFill>
                  <a:srgbClr val="0070C0"/>
                </a:solidFill>
              </a:rPr>
              <a:t> – OLIVER2 </a:t>
            </a:r>
            <a:endParaRPr lang="en-US" sz="1800" dirty="0">
              <a:solidFill>
                <a:srgbClr val="0070C0"/>
              </a:solidFill>
            </a:endParaRPr>
          </a:p>
        </p:txBody>
      </p:sp>
    </p:spTree>
    <p:extLst>
      <p:ext uri="{BB962C8B-B14F-4D97-AF65-F5344CB8AC3E}">
        <p14:creationId xmlns:p14="http://schemas.microsoft.com/office/powerpoint/2010/main" val="2742397857"/>
      </p:ext>
    </p:extLst>
  </p:cSld>
  <p:clrMapOvr>
    <a:masterClrMapping/>
  </p:clrMapOvr>
  <p:transition spd="slow" advTm="1536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1092200" y="6418263"/>
            <a:ext cx="5562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lgn="ctr">
              <a:lnSpc>
                <a:spcPct val="100000"/>
              </a:lnSpc>
              <a:spcBef>
                <a:spcPct val="0"/>
              </a:spcBef>
              <a:buClrTx/>
              <a:buFontTx/>
              <a:buNone/>
            </a:pPr>
            <a:r>
              <a:rPr lang="en-US" b="1">
                <a:solidFill>
                  <a:srgbClr val="FFFFFF"/>
                </a:solidFill>
                <a:latin typeface="Arial" charset="0"/>
                <a:cs typeface="Arial" charset="0"/>
              </a:rPr>
              <a:t>Ignite Spatial Boston 3     March 24, 2011</a:t>
            </a:r>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88" y="990600"/>
            <a:ext cx="8810625" cy="555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Oval 3"/>
          <p:cNvSpPr>
            <a:spLocks noChangeArrowheads="1"/>
          </p:cNvSpPr>
          <p:nvPr/>
        </p:nvSpPr>
        <p:spPr bwMode="auto">
          <a:xfrm>
            <a:off x="2667000" y="6257925"/>
            <a:ext cx="762000" cy="295275"/>
          </a:xfrm>
          <a:prstGeom prst="ellipse">
            <a:avLst/>
          </a:prstGeom>
          <a:noFill/>
          <a:ln w="93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Text Box 3"/>
          <p:cNvSpPr txBox="1">
            <a:spLocks noChangeArrowheads="1"/>
          </p:cNvSpPr>
          <p:nvPr/>
        </p:nvSpPr>
        <p:spPr bwMode="auto">
          <a:xfrm>
            <a:off x="152400" y="533400"/>
            <a:ext cx="4112321"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buClrTx/>
              <a:buFontTx/>
              <a:buNone/>
            </a:pPr>
            <a:r>
              <a:rPr lang="en-US" sz="2000" dirty="0" smtClean="0">
                <a:solidFill>
                  <a:srgbClr val="0070C0"/>
                </a:solidFill>
              </a:rPr>
              <a:t>Bookmark and email a map</a:t>
            </a:r>
            <a:endParaRPr lang="en-US" sz="1800" dirty="0">
              <a:solidFill>
                <a:srgbClr val="0070C0"/>
              </a:solidFill>
            </a:endParaRPr>
          </a:p>
        </p:txBody>
      </p:sp>
    </p:spTree>
    <p:extLst>
      <p:ext uri="{BB962C8B-B14F-4D97-AF65-F5344CB8AC3E}">
        <p14:creationId xmlns:p14="http://schemas.microsoft.com/office/powerpoint/2010/main" val="4225480584"/>
      </p:ext>
    </p:extLst>
  </p:cSld>
  <p:clrMapOvr>
    <a:masterClrMapping/>
  </p:clrMapOvr>
  <p:transition spd="slow" advTm="1536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1092200" y="6418263"/>
            <a:ext cx="5562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lgn="ctr">
              <a:lnSpc>
                <a:spcPct val="100000"/>
              </a:lnSpc>
              <a:spcBef>
                <a:spcPct val="0"/>
              </a:spcBef>
              <a:buClrTx/>
              <a:buFontTx/>
              <a:buNone/>
            </a:pPr>
            <a:r>
              <a:rPr lang="en-US" b="1">
                <a:solidFill>
                  <a:srgbClr val="FFFFFF"/>
                </a:solidFill>
                <a:latin typeface="Arial" charset="0"/>
                <a:cs typeface="Arial" charset="0"/>
              </a:rPr>
              <a:t>Ignite Spatial Boston 3     March 24, 2011</a:t>
            </a:r>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 y="1066800"/>
            <a:ext cx="8801100" cy="5581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Oval 4"/>
          <p:cNvSpPr>
            <a:spLocks noChangeArrowheads="1"/>
          </p:cNvSpPr>
          <p:nvPr/>
        </p:nvSpPr>
        <p:spPr bwMode="auto">
          <a:xfrm>
            <a:off x="6172200" y="1066800"/>
            <a:ext cx="762000" cy="352425"/>
          </a:xfrm>
          <a:prstGeom prst="ellipse">
            <a:avLst/>
          </a:prstGeom>
          <a:noFill/>
          <a:ln w="2844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Text Box 3"/>
          <p:cNvSpPr txBox="1">
            <a:spLocks noChangeArrowheads="1"/>
          </p:cNvSpPr>
          <p:nvPr/>
        </p:nvSpPr>
        <p:spPr bwMode="auto">
          <a:xfrm>
            <a:off x="152400" y="512109"/>
            <a:ext cx="4852908"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buClrTx/>
              <a:buFontTx/>
              <a:buNone/>
            </a:pPr>
            <a:r>
              <a:rPr lang="en-US" sz="2000" dirty="0" smtClean="0">
                <a:solidFill>
                  <a:srgbClr val="0070C0"/>
                </a:solidFill>
              </a:rPr>
              <a:t>Download data after browsing it</a:t>
            </a:r>
            <a:endParaRPr lang="en-US" sz="1800" dirty="0">
              <a:solidFill>
                <a:srgbClr val="0070C0"/>
              </a:solidFill>
            </a:endParaRPr>
          </a:p>
        </p:txBody>
      </p:sp>
    </p:spTree>
    <p:extLst>
      <p:ext uri="{BB962C8B-B14F-4D97-AF65-F5344CB8AC3E}">
        <p14:creationId xmlns:p14="http://schemas.microsoft.com/office/powerpoint/2010/main" val="3920523943"/>
      </p:ext>
    </p:extLst>
  </p:cSld>
  <p:clrMapOvr>
    <a:masterClrMapping/>
  </p:clrMapOvr>
  <p:transition spd="slow" advTm="1536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092200" y="6418263"/>
            <a:ext cx="5562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lgn="ctr">
              <a:lnSpc>
                <a:spcPct val="100000"/>
              </a:lnSpc>
              <a:spcBef>
                <a:spcPct val="0"/>
              </a:spcBef>
              <a:buClrTx/>
              <a:buFontTx/>
              <a:buNone/>
            </a:pPr>
            <a:r>
              <a:rPr lang="en-US" b="1">
                <a:solidFill>
                  <a:srgbClr val="FFFFFF"/>
                </a:solidFill>
                <a:latin typeface="Arial" charset="0"/>
                <a:cs typeface="Arial" charset="0"/>
              </a:rPr>
              <a:t>Ignite Spatial Boston 3     March 24, 2011</a:t>
            </a: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263" y="1066800"/>
            <a:ext cx="8753475" cy="559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Rectangle 4"/>
          <p:cNvSpPr>
            <a:spLocks noChangeArrowheads="1"/>
          </p:cNvSpPr>
          <p:nvPr/>
        </p:nvSpPr>
        <p:spPr bwMode="auto">
          <a:xfrm>
            <a:off x="6019800" y="1143000"/>
            <a:ext cx="3048000" cy="2743200"/>
          </a:xfrm>
          <a:prstGeom prst="rect">
            <a:avLst/>
          </a:prstGeom>
          <a:noFill/>
          <a:ln w="2844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Text Box 3"/>
          <p:cNvSpPr txBox="1">
            <a:spLocks noChangeArrowheads="1"/>
          </p:cNvSpPr>
          <p:nvPr/>
        </p:nvSpPr>
        <p:spPr bwMode="auto">
          <a:xfrm>
            <a:off x="156599" y="512109"/>
            <a:ext cx="3990493"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buClrTx/>
              <a:buFontTx/>
              <a:buNone/>
            </a:pPr>
            <a:r>
              <a:rPr lang="en-US" sz="2000" dirty="0" smtClean="0">
                <a:solidFill>
                  <a:srgbClr val="0070C0"/>
                </a:solidFill>
              </a:rPr>
              <a:t>Free text search for layers</a:t>
            </a:r>
            <a:endParaRPr lang="en-US" sz="1800" dirty="0">
              <a:solidFill>
                <a:srgbClr val="0070C0"/>
              </a:solidFill>
            </a:endParaRPr>
          </a:p>
        </p:txBody>
      </p:sp>
    </p:spTree>
    <p:extLst>
      <p:ext uri="{BB962C8B-B14F-4D97-AF65-F5344CB8AC3E}">
        <p14:creationId xmlns:p14="http://schemas.microsoft.com/office/powerpoint/2010/main" val="26231264"/>
      </p:ext>
    </p:extLst>
  </p:cSld>
  <p:clrMapOvr>
    <a:masterClrMapping/>
  </p:clrMapOvr>
  <p:transition spd="slow" advTm="1536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1092200" y="6418263"/>
            <a:ext cx="5562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lgn="ctr">
              <a:lnSpc>
                <a:spcPct val="100000"/>
              </a:lnSpc>
              <a:spcBef>
                <a:spcPct val="0"/>
              </a:spcBef>
              <a:buClrTx/>
              <a:buFontTx/>
              <a:buNone/>
            </a:pPr>
            <a:r>
              <a:rPr lang="en-US" b="1">
                <a:solidFill>
                  <a:srgbClr val="FFFFFF"/>
                </a:solidFill>
                <a:latin typeface="Arial" charset="0"/>
                <a:cs typeface="Arial" charset="0"/>
              </a:rPr>
              <a:t>Ignite Spatial Boston 3     March 24, 2011</a:t>
            </a:r>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75" y="990600"/>
            <a:ext cx="8782050" cy="5581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Oval 4"/>
          <p:cNvSpPr>
            <a:spLocks noChangeArrowheads="1"/>
          </p:cNvSpPr>
          <p:nvPr/>
        </p:nvSpPr>
        <p:spPr bwMode="auto">
          <a:xfrm>
            <a:off x="2895600" y="990600"/>
            <a:ext cx="685800" cy="276225"/>
          </a:xfrm>
          <a:prstGeom prst="ellipse">
            <a:avLst/>
          </a:prstGeom>
          <a:noFill/>
          <a:ln w="2844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Text Box 3"/>
          <p:cNvSpPr txBox="1">
            <a:spLocks noChangeArrowheads="1"/>
          </p:cNvSpPr>
          <p:nvPr/>
        </p:nvSpPr>
        <p:spPr bwMode="auto">
          <a:xfrm>
            <a:off x="156599" y="512109"/>
            <a:ext cx="5822726"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buClrTx/>
              <a:buFontTx/>
              <a:buNone/>
            </a:pPr>
            <a:r>
              <a:rPr lang="en-US" sz="2000" dirty="0" smtClean="0">
                <a:solidFill>
                  <a:srgbClr val="0070C0"/>
                </a:solidFill>
              </a:rPr>
              <a:t>Query and identify layers and features </a:t>
            </a:r>
            <a:endParaRPr lang="en-US" sz="1800" dirty="0">
              <a:solidFill>
                <a:srgbClr val="0070C0"/>
              </a:solidFill>
            </a:endParaRPr>
          </a:p>
        </p:txBody>
      </p:sp>
    </p:spTree>
    <p:extLst>
      <p:ext uri="{BB962C8B-B14F-4D97-AF65-F5344CB8AC3E}">
        <p14:creationId xmlns:p14="http://schemas.microsoft.com/office/powerpoint/2010/main" val="3772168924"/>
      </p:ext>
    </p:extLst>
  </p:cSld>
  <p:clrMapOvr>
    <a:masterClrMapping/>
  </p:clrMapOvr>
  <p:transition spd="slow" advTm="1536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 MAPC Data Day  -  Northeastern University  -  July 15, 2009</a:t>
            </a:r>
          </a:p>
        </p:txBody>
      </p:sp>
      <p:sp>
        <p:nvSpPr>
          <p:cNvPr id="91138" name="Rectangle 2"/>
          <p:cNvSpPr>
            <a:spLocks noGrp="1" noChangeArrowheads="1"/>
          </p:cNvSpPr>
          <p:nvPr>
            <p:ph type="title"/>
          </p:nvPr>
        </p:nvSpPr>
        <p:spPr bwMode="auto">
          <a:xfrm>
            <a:off x="338138" y="228600"/>
            <a:ext cx="7734300" cy="8667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dirty="0" err="1" smtClean="0">
                <a:solidFill>
                  <a:srgbClr val="0070C0"/>
                </a:solidFill>
              </a:rPr>
              <a:t>MassGIS</a:t>
            </a:r>
            <a:r>
              <a:rPr lang="en-US" dirty="0" smtClean="0">
                <a:solidFill>
                  <a:srgbClr val="0070C0"/>
                </a:solidFill>
              </a:rPr>
              <a:t> Web Services Wiki</a:t>
            </a:r>
            <a:br>
              <a:rPr lang="en-US" dirty="0" smtClean="0">
                <a:solidFill>
                  <a:srgbClr val="0070C0"/>
                </a:solidFill>
              </a:rPr>
            </a:br>
            <a:r>
              <a:rPr lang="en-US" dirty="0">
                <a:solidFill>
                  <a:srgbClr val="00B0F0"/>
                </a:solidFill>
                <a:latin typeface="Verdana" pitchFamily="32" charset="0"/>
              </a:rPr>
              <a:t>http://lyceum.massgis.state.ma.us</a:t>
            </a:r>
            <a:br>
              <a:rPr lang="en-US" dirty="0">
                <a:solidFill>
                  <a:srgbClr val="00B0F0"/>
                </a:solidFill>
                <a:latin typeface="Verdana" pitchFamily="32" charset="0"/>
              </a:rPr>
            </a:br>
            <a:endParaRPr lang="en-US" dirty="0">
              <a:solidFill>
                <a:srgbClr val="00B0F0"/>
              </a:solidFill>
            </a:endParaRPr>
          </a:p>
        </p:txBody>
      </p:sp>
      <p:pic>
        <p:nvPicPr>
          <p:cNvPr id="91142" name="Picture 6" descr="lyceum_screen_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90700"/>
            <a:ext cx="7886700" cy="4000500"/>
          </a:xfrm>
          <a:prstGeom prst="rect">
            <a:avLst/>
          </a:prstGeom>
          <a:noFill/>
          <a:extLst>
            <a:ext uri="{909E8E84-426E-40DD-AFC4-6F175D3DCCD1}">
              <a14:hiddenFill xmlns:a14="http://schemas.microsoft.com/office/drawing/2010/main">
                <a:solidFill>
                  <a:srgbClr val="FFFFFF"/>
                </a:solidFill>
              </a14:hiddenFill>
            </a:ext>
          </a:extLst>
        </p:spPr>
      </p:pic>
      <p:sp>
        <p:nvSpPr>
          <p:cNvPr id="91144" name="Text Box 8"/>
          <p:cNvSpPr txBox="1">
            <a:spLocks noChangeArrowheads="1"/>
          </p:cNvSpPr>
          <p:nvPr/>
        </p:nvSpPr>
        <p:spPr bwMode="auto">
          <a:xfrm>
            <a:off x="381000" y="1261646"/>
            <a:ext cx="767549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lgn="ctr">
              <a:spcBef>
                <a:spcPct val="20000"/>
              </a:spcBef>
              <a:buNone/>
            </a:pPr>
            <a:r>
              <a:rPr lang="en-US" sz="1600" b="1" i="1" dirty="0" smtClean="0">
                <a:solidFill>
                  <a:schemeClr val="accent3">
                    <a:lumMod val="65000"/>
                  </a:schemeClr>
                </a:solidFill>
                <a:latin typeface="Verdana" pitchFamily="32" charset="0"/>
              </a:rPr>
              <a:t>Working </a:t>
            </a:r>
            <a:r>
              <a:rPr lang="en-US" sz="1600" b="1" i="1" dirty="0">
                <a:solidFill>
                  <a:schemeClr val="accent3">
                    <a:lumMod val="65000"/>
                  </a:schemeClr>
                </a:solidFill>
                <a:latin typeface="Verdana" pitchFamily="32" charset="0"/>
              </a:rPr>
              <a:t>examples of requests and responses with </a:t>
            </a:r>
            <a:r>
              <a:rPr lang="en-US" sz="1600" b="1" i="1" u="sng" dirty="0" err="1">
                <a:solidFill>
                  <a:schemeClr val="accent3">
                    <a:lumMod val="65000"/>
                  </a:schemeClr>
                </a:solidFill>
                <a:latin typeface="Verdana" pitchFamily="32" charset="0"/>
              </a:rPr>
              <a:t>MassGIS</a:t>
            </a:r>
            <a:r>
              <a:rPr lang="en-US" sz="1600" b="1" i="1" dirty="0">
                <a:solidFill>
                  <a:schemeClr val="accent3">
                    <a:lumMod val="65000"/>
                  </a:schemeClr>
                </a:solidFill>
                <a:latin typeface="Verdana" pitchFamily="32" charset="0"/>
              </a:rPr>
              <a:t> data</a:t>
            </a:r>
          </a:p>
        </p:txBody>
      </p:sp>
      <p:cxnSp>
        <p:nvCxnSpPr>
          <p:cNvPr id="4" name="Straight Connector 3"/>
          <p:cNvCxnSpPr/>
          <p:nvPr/>
        </p:nvCxnSpPr>
        <p:spPr>
          <a:xfrm>
            <a:off x="457200" y="1600200"/>
            <a:ext cx="78867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477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MassGIS</a:t>
            </a:r>
            <a:r>
              <a:rPr lang="en-US" sz="2400" dirty="0" smtClean="0"/>
              <a:t> is…. </a:t>
            </a:r>
            <a:endParaRPr lang="en-US" sz="2400" dirty="0"/>
          </a:p>
        </p:txBody>
      </p:sp>
      <p:sp>
        <p:nvSpPr>
          <p:cNvPr id="3" name="Content Placeholder 2"/>
          <p:cNvSpPr>
            <a:spLocks noGrp="1"/>
          </p:cNvSpPr>
          <p:nvPr>
            <p:ph idx="1"/>
          </p:nvPr>
        </p:nvSpPr>
        <p:spPr>
          <a:xfrm>
            <a:off x="304800" y="1676400"/>
            <a:ext cx="8001000" cy="5029200"/>
          </a:xfrm>
        </p:spPr>
        <p:txBody>
          <a:bodyPr/>
          <a:lstStyle/>
          <a:p>
            <a:pPr>
              <a:spcBef>
                <a:spcPts val="600"/>
              </a:spcBef>
            </a:pPr>
            <a:r>
              <a:rPr lang="en-US" sz="2000" b="0" dirty="0" smtClean="0"/>
              <a:t>State’s GIS program, now located in Information Technology Division in Administration and Finance</a:t>
            </a:r>
          </a:p>
          <a:p>
            <a:pPr>
              <a:spcBef>
                <a:spcPts val="600"/>
              </a:spcBef>
            </a:pPr>
            <a:r>
              <a:rPr lang="en-US" sz="2000" b="0" dirty="0" smtClean="0"/>
              <a:t>Central repository for state and other GIS data</a:t>
            </a:r>
          </a:p>
          <a:p>
            <a:pPr>
              <a:spcBef>
                <a:spcPts val="600"/>
              </a:spcBef>
            </a:pPr>
            <a:r>
              <a:rPr lang="en-US" sz="2000" b="0" dirty="0" smtClean="0"/>
              <a:t>Technical resource for state agencies </a:t>
            </a:r>
          </a:p>
          <a:p>
            <a:pPr>
              <a:spcBef>
                <a:spcPts val="600"/>
              </a:spcBef>
            </a:pPr>
            <a:r>
              <a:rPr lang="en-US" sz="2000" b="0" dirty="0" smtClean="0"/>
              <a:t>Hundreds of datasets, over a thousand “layers” of map data</a:t>
            </a:r>
          </a:p>
          <a:p>
            <a:pPr>
              <a:spcBef>
                <a:spcPts val="600"/>
              </a:spcBef>
            </a:pPr>
            <a:r>
              <a:rPr lang="en-US" sz="2000" b="0" dirty="0" smtClean="0"/>
              <a:t>Serving maps to the Web using ESRI and OGC formats since 2002 – </a:t>
            </a:r>
            <a:r>
              <a:rPr lang="en-US" sz="2000" dirty="0" smtClean="0"/>
              <a:t>over 20 million maps served</a:t>
            </a:r>
            <a:r>
              <a:rPr lang="en-US" sz="2000" b="0" dirty="0" smtClean="0"/>
              <a:t>!</a:t>
            </a:r>
          </a:p>
          <a:p>
            <a:pPr>
              <a:spcBef>
                <a:spcPts val="600"/>
              </a:spcBef>
            </a:pPr>
            <a:r>
              <a:rPr lang="en-US" sz="2000" b="0" dirty="0" smtClean="0"/>
              <a:t>Also provides data for download</a:t>
            </a:r>
          </a:p>
          <a:p>
            <a:pPr>
              <a:spcBef>
                <a:spcPts val="600"/>
              </a:spcBef>
            </a:pPr>
            <a:endParaRPr lang="en-US" sz="2000" dirty="0" smtClean="0"/>
          </a:p>
          <a:p>
            <a:pPr marL="0" indent="0">
              <a:spcBef>
                <a:spcPts val="600"/>
              </a:spcBef>
              <a:buNone/>
            </a:pPr>
            <a:r>
              <a:rPr lang="en-US" sz="2000" i="1" dirty="0" smtClean="0"/>
              <a:t>GIS layers are frequently expensive to create and can be used in many different contexts, so serving, sharing and re-use are important strategies to maximize return on investment </a:t>
            </a:r>
            <a:endParaRPr lang="en-US" sz="2000" dirty="0"/>
          </a:p>
        </p:txBody>
      </p:sp>
      <p:sp>
        <p:nvSpPr>
          <p:cNvPr id="4" name="Date Placeholder 3"/>
          <p:cNvSpPr>
            <a:spLocks noGrp="1"/>
          </p:cNvSpPr>
          <p:nvPr>
            <p:ph type="dt" sz="half" idx="10"/>
          </p:nvPr>
        </p:nvSpPr>
        <p:spPr/>
        <p:txBody>
          <a:bodyPr/>
          <a:lstStyle/>
          <a:p>
            <a:fld id="{77C2DC06-B716-4687-B20E-D22BACE8B345}" type="datetime1">
              <a:rPr lang="en-US" smtClean="0"/>
              <a:pPr/>
              <a:t>5/6/2011</a:t>
            </a:fld>
            <a:endParaRPr lang="en-US"/>
          </a:p>
        </p:txBody>
      </p:sp>
      <p:sp>
        <p:nvSpPr>
          <p:cNvPr id="5" name="Slide Number Placeholder 4"/>
          <p:cNvSpPr>
            <a:spLocks noGrp="1"/>
          </p:cNvSpPr>
          <p:nvPr>
            <p:ph type="sldNum" sz="quarter" idx="11"/>
          </p:nvPr>
        </p:nvSpPr>
        <p:spPr/>
        <p:txBody>
          <a:bodyPr/>
          <a:lstStyle/>
          <a:p>
            <a:fld id="{6681E802-A989-4B63-81B8-5DD54F7AD464}" type="slidenum">
              <a:rPr lang="en-US" smtClean="0"/>
              <a:pPr/>
              <a:t>2</a:t>
            </a:fld>
            <a:endParaRPr lang="en-US"/>
          </a:p>
        </p:txBody>
      </p:sp>
      <p:pic>
        <p:nvPicPr>
          <p:cNvPr id="215043" name="Picture 3" descr="V:\MgisProjRes\Projects\Online_Mapping_and_other_Aleda_Stuff\Backups\maps_server\var_www\html\images\dep\OLdev\img\massgis-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0782" y="1045433"/>
            <a:ext cx="1958418" cy="783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126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1092200" y="6418263"/>
            <a:ext cx="5562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lgn="ctr">
              <a:lnSpc>
                <a:spcPct val="100000"/>
              </a:lnSpc>
              <a:spcBef>
                <a:spcPct val="0"/>
              </a:spcBef>
              <a:buClrTx/>
              <a:buFontTx/>
              <a:buNone/>
            </a:pPr>
            <a:r>
              <a:rPr lang="en-US" b="1">
                <a:solidFill>
                  <a:srgbClr val="FFFFFF"/>
                </a:solidFill>
                <a:latin typeface="Arial" charset="0"/>
                <a:cs typeface="Arial" charset="0"/>
              </a:rPr>
              <a:t>Ignite Spatial Boston 3     March 24, 2011</a:t>
            </a:r>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13" y="266700"/>
            <a:ext cx="8867775" cy="6000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9" name="Text Box 3"/>
          <p:cNvSpPr txBox="1">
            <a:spLocks noChangeArrowheads="1"/>
          </p:cNvSpPr>
          <p:nvPr/>
        </p:nvSpPr>
        <p:spPr bwMode="auto">
          <a:xfrm>
            <a:off x="4343400" y="4213225"/>
            <a:ext cx="441960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5pPr>
            <a:lvl6pPr marL="25146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6pPr>
            <a:lvl7pPr marL="29718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7pPr>
            <a:lvl8pPr marL="34290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8pPr>
            <a:lvl9pPr marL="3886200" indent="-228600" defTabSz="457200" fontAlgn="base">
              <a:lnSpc>
                <a:spcPct val="90000"/>
              </a:lnSpc>
              <a:spcBef>
                <a:spcPts val="4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Verdana" pitchFamily="34" charset="0"/>
                <a:ea typeface="Microsoft YaHei" charset="-122"/>
              </a:defRPr>
            </a:lvl9pPr>
          </a:lstStyle>
          <a:p>
            <a:pPr>
              <a:spcBef>
                <a:spcPts val="600"/>
              </a:spcBef>
              <a:buClrTx/>
              <a:buFontTx/>
              <a:buNone/>
            </a:pPr>
            <a:r>
              <a:rPr lang="en-US" sz="2000" dirty="0">
                <a:latin typeface="Arial" charset="0"/>
                <a:cs typeface="Arial" charset="0"/>
              </a:rPr>
              <a:t>code.google.com/p/</a:t>
            </a:r>
            <a:r>
              <a:rPr lang="en-US" sz="2000" dirty="0" err="1">
                <a:latin typeface="Arial" charset="0"/>
                <a:cs typeface="Arial" charset="0"/>
              </a:rPr>
              <a:t>morisoliver</a:t>
            </a:r>
            <a:endParaRPr lang="en-US" sz="2000" dirty="0">
              <a:latin typeface="Arial" charset="0"/>
              <a:cs typeface="Arial" charset="0"/>
            </a:endParaRPr>
          </a:p>
        </p:txBody>
      </p:sp>
    </p:spTree>
    <p:extLst>
      <p:ext uri="{BB962C8B-B14F-4D97-AF65-F5344CB8AC3E}">
        <p14:creationId xmlns:p14="http://schemas.microsoft.com/office/powerpoint/2010/main" val="2991457546"/>
      </p:ext>
    </p:extLst>
  </p:cSld>
  <p:clrMapOvr>
    <a:masterClrMapping/>
  </p:clrMapOvr>
  <p:transition spd="slow" advTm="1536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4"/>
          <p:cNvSpPr>
            <a:spLocks noGrp="1" noChangeArrowheads="1"/>
          </p:cNvSpPr>
          <p:nvPr>
            <p:ph type="sldNum" sz="quarter" idx="11"/>
          </p:nvPr>
        </p:nvSpPr>
        <p:spPr>
          <a:ln/>
        </p:spPr>
        <p:txBody>
          <a:bodyPr/>
          <a:lstStyle/>
          <a:p>
            <a:fld id="{57FB2412-0439-4FFB-85C6-BDE550A9BDB2}" type="slidenum">
              <a:rPr lang="en-US"/>
              <a:pPr/>
              <a:t>3</a:t>
            </a:fld>
            <a:endParaRPr lang="en-US"/>
          </a:p>
        </p:txBody>
      </p:sp>
      <p:sp>
        <p:nvSpPr>
          <p:cNvPr id="117762" name="Rectangle 2"/>
          <p:cNvSpPr>
            <a:spLocks noChangeArrowheads="1"/>
          </p:cNvSpPr>
          <p:nvPr/>
        </p:nvSpPr>
        <p:spPr bwMode="auto">
          <a:xfrm>
            <a:off x="207963" y="933450"/>
            <a:ext cx="8677275" cy="5791200"/>
          </a:xfrm>
          <a:prstGeom prst="rect">
            <a:avLst/>
          </a:prstGeom>
          <a:solidFill>
            <a:schemeClr val="bg1"/>
          </a:solidFill>
          <a:ln>
            <a:noFill/>
          </a:ln>
          <a:effectLst/>
          <a:extLst>
            <a:ext uri="{91240B29-F687-4F45-9708-019B960494DF}">
              <a14:hiddenLine xmlns:a14="http://schemas.microsoft.com/office/drawing/2010/main" w="9525">
                <a:solidFill>
                  <a:srgbClr val="33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746" tIns="45873" rIns="91746" bIns="45873" anchor="ctr"/>
          <a:lstStyle/>
          <a:p>
            <a:pPr algn="ctr">
              <a:spcBef>
                <a:spcPct val="0"/>
              </a:spcBef>
              <a:buClrTx/>
              <a:buFontTx/>
              <a:buNone/>
            </a:pPr>
            <a:endParaRPr lang="en-US" sz="2000" b="0">
              <a:latin typeface="Arial" charset="0"/>
            </a:endParaRPr>
          </a:p>
        </p:txBody>
      </p:sp>
      <p:pic>
        <p:nvPicPr>
          <p:cNvPr id="117763" name="Picture 3" descr="internet_clou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454275"/>
            <a:ext cx="40386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17764" name="Picture 4" descr="rp7410-rackmount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5312" y="4191000"/>
            <a:ext cx="750888" cy="1701800"/>
          </a:xfrm>
          <a:prstGeom prst="rect">
            <a:avLst/>
          </a:prstGeom>
          <a:noFill/>
          <a:extLst>
            <a:ext uri="{909E8E84-426E-40DD-AFC4-6F175D3DCCD1}">
              <a14:hiddenFill xmlns:a14="http://schemas.microsoft.com/office/drawing/2010/main">
                <a:solidFill>
                  <a:srgbClr val="FFFFFF"/>
                </a:solidFill>
              </a14:hiddenFill>
            </a:ext>
          </a:extLst>
        </p:spPr>
      </p:pic>
      <p:pic>
        <p:nvPicPr>
          <p:cNvPr id="117765" name="Picture 5" descr="fingerex_uk"/>
          <p:cNvPicPr>
            <a:picLocks noChangeAspect="1" noChangeArrowheads="1"/>
          </p:cNvPicPr>
          <p:nvPr/>
        </p:nvPicPr>
        <p:blipFill>
          <a:blip r:embed="rId5" cstate="print">
            <a:extLst>
              <a:ext uri="{28A0092B-C50C-407E-A947-70E740481C1C}">
                <a14:useLocalDpi xmlns:a14="http://schemas.microsoft.com/office/drawing/2010/main" val="0"/>
              </a:ext>
            </a:extLst>
          </a:blip>
          <a:srcRect l="34305" t="6729" r="32848" b="59972"/>
          <a:stretch>
            <a:fillRect/>
          </a:stretch>
        </p:blipFill>
        <p:spPr bwMode="auto">
          <a:xfrm>
            <a:off x="5257800" y="4419600"/>
            <a:ext cx="1447800" cy="1258888"/>
          </a:xfrm>
          <a:prstGeom prst="rect">
            <a:avLst/>
          </a:prstGeom>
          <a:noFill/>
          <a:extLst>
            <a:ext uri="{909E8E84-426E-40DD-AFC4-6F175D3DCCD1}">
              <a14:hiddenFill xmlns:a14="http://schemas.microsoft.com/office/drawing/2010/main">
                <a:solidFill>
                  <a:srgbClr val="FFFFFF"/>
                </a:solidFill>
              </a14:hiddenFill>
            </a:ext>
          </a:extLst>
        </p:spPr>
      </p:pic>
      <p:pic>
        <p:nvPicPr>
          <p:cNvPr id="117766" name="Picture 6" descr="PDA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1463675"/>
            <a:ext cx="527050" cy="736600"/>
          </a:xfrm>
          <a:prstGeom prst="rect">
            <a:avLst/>
          </a:prstGeom>
          <a:noFill/>
          <a:extLst>
            <a:ext uri="{909E8E84-426E-40DD-AFC4-6F175D3DCCD1}">
              <a14:hiddenFill xmlns:a14="http://schemas.microsoft.com/office/drawing/2010/main">
                <a:solidFill>
                  <a:srgbClr val="FFFFFF"/>
                </a:solidFill>
              </a14:hiddenFill>
            </a:ext>
          </a:extLst>
        </p:spPr>
      </p:pic>
      <p:sp>
        <p:nvSpPr>
          <p:cNvPr id="117767" name="Line 7"/>
          <p:cNvSpPr>
            <a:spLocks noChangeShapeType="1"/>
          </p:cNvSpPr>
          <p:nvPr/>
        </p:nvSpPr>
        <p:spPr bwMode="auto">
          <a:xfrm>
            <a:off x="3962400" y="2682875"/>
            <a:ext cx="1600200" cy="1736725"/>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46" tIns="45873" rIns="91746" bIns="45873"/>
          <a:lstStyle/>
          <a:p>
            <a:endParaRPr lang="en-US"/>
          </a:p>
        </p:txBody>
      </p:sp>
      <p:sp>
        <p:nvSpPr>
          <p:cNvPr id="117768" name="Line 8"/>
          <p:cNvSpPr>
            <a:spLocks noChangeShapeType="1"/>
          </p:cNvSpPr>
          <p:nvPr/>
        </p:nvSpPr>
        <p:spPr bwMode="auto">
          <a:xfrm>
            <a:off x="5410200" y="2362200"/>
            <a:ext cx="304800" cy="1981200"/>
          </a:xfrm>
          <a:prstGeom prst="line">
            <a:avLst/>
          </a:prstGeom>
          <a:noFill/>
          <a:ln w="38100">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46" tIns="45873" rIns="91746" bIns="45873"/>
          <a:lstStyle/>
          <a:p>
            <a:endParaRPr lang="en-US"/>
          </a:p>
        </p:txBody>
      </p:sp>
      <p:sp>
        <p:nvSpPr>
          <p:cNvPr id="117769" name="Line 9"/>
          <p:cNvSpPr>
            <a:spLocks noChangeShapeType="1"/>
          </p:cNvSpPr>
          <p:nvPr/>
        </p:nvSpPr>
        <p:spPr bwMode="auto">
          <a:xfrm flipH="1">
            <a:off x="6019800" y="2301875"/>
            <a:ext cx="1371600" cy="2117725"/>
          </a:xfrm>
          <a:prstGeom prst="line">
            <a:avLst/>
          </a:prstGeom>
          <a:noFill/>
          <a:ln w="38100">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46" tIns="45873" rIns="91746" bIns="45873"/>
          <a:lstStyle/>
          <a:p>
            <a:endParaRPr lang="en-US"/>
          </a:p>
        </p:txBody>
      </p:sp>
      <p:sp>
        <p:nvSpPr>
          <p:cNvPr id="117770" name="Text Box 10"/>
          <p:cNvSpPr txBox="1">
            <a:spLocks noChangeArrowheads="1"/>
          </p:cNvSpPr>
          <p:nvPr/>
        </p:nvSpPr>
        <p:spPr bwMode="auto">
          <a:xfrm>
            <a:off x="4267200" y="3092450"/>
            <a:ext cx="3276600" cy="581025"/>
          </a:xfrm>
          <a:prstGeom prst="rect">
            <a:avLst/>
          </a:prstGeom>
          <a:solidFill>
            <a:schemeClr val="bg1">
              <a:alpha val="80000"/>
            </a:schemeClr>
          </a:solidFill>
          <a:ln>
            <a:noFill/>
          </a:ln>
          <a:effectLst/>
          <a:extLst>
            <a:ext uri="{91240B29-F687-4F45-9708-019B960494DF}">
              <a14:hiddenLine xmlns:a14="http://schemas.microsoft.com/office/drawing/2010/main" w="9525" algn="ctr">
                <a:solidFill>
                  <a:srgbClr val="33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46" tIns="45873" rIns="91746" bIns="45873">
            <a:spAutoFit/>
          </a:bodyPr>
          <a:lstStyle/>
          <a:p>
            <a:pPr algn="ctr">
              <a:spcBef>
                <a:spcPct val="50000"/>
              </a:spcBef>
              <a:buClrTx/>
              <a:buFontTx/>
              <a:buNone/>
            </a:pPr>
            <a:r>
              <a:rPr lang="en-US" sz="1600" dirty="0">
                <a:solidFill>
                  <a:srgbClr val="333300"/>
                </a:solidFill>
                <a:latin typeface="Arial" charset="0"/>
              </a:rPr>
              <a:t>Internet/Wireless access to Web Services mapping</a:t>
            </a:r>
          </a:p>
        </p:txBody>
      </p:sp>
      <p:sp>
        <p:nvSpPr>
          <p:cNvPr id="117771" name="Text Box 11"/>
          <p:cNvSpPr txBox="1">
            <a:spLocks noChangeArrowheads="1"/>
          </p:cNvSpPr>
          <p:nvPr/>
        </p:nvSpPr>
        <p:spPr bwMode="auto">
          <a:xfrm>
            <a:off x="6858000" y="1066800"/>
            <a:ext cx="1600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46" tIns="45873" rIns="91746" bIns="45873">
            <a:spAutoFit/>
          </a:bodyPr>
          <a:lstStyle/>
          <a:p>
            <a:pPr algn="ctr">
              <a:spcBef>
                <a:spcPct val="50000"/>
              </a:spcBef>
              <a:buClrTx/>
              <a:buFontTx/>
              <a:buNone/>
            </a:pPr>
            <a:r>
              <a:rPr lang="en-US" sz="2000" b="0">
                <a:solidFill>
                  <a:srgbClr val="333300"/>
                </a:solidFill>
                <a:latin typeface="Arial" charset="0"/>
              </a:rPr>
              <a:t>cellphones</a:t>
            </a:r>
          </a:p>
        </p:txBody>
      </p:sp>
      <p:sp>
        <p:nvSpPr>
          <p:cNvPr id="117772" name="Text Box 12"/>
          <p:cNvSpPr txBox="1">
            <a:spLocks noChangeArrowheads="1"/>
          </p:cNvSpPr>
          <p:nvPr/>
        </p:nvSpPr>
        <p:spPr bwMode="auto">
          <a:xfrm>
            <a:off x="1828800" y="958850"/>
            <a:ext cx="2590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46" tIns="45873" rIns="91746" bIns="45873">
            <a:spAutoFit/>
          </a:bodyPr>
          <a:lstStyle/>
          <a:p>
            <a:pPr algn="ctr">
              <a:spcBef>
                <a:spcPct val="50000"/>
              </a:spcBef>
              <a:buClrTx/>
              <a:buFontTx/>
              <a:buNone/>
            </a:pPr>
            <a:r>
              <a:rPr lang="en-US" sz="1800" b="0">
                <a:solidFill>
                  <a:srgbClr val="333300"/>
                </a:solidFill>
                <a:latin typeface="Arial" charset="0"/>
              </a:rPr>
              <a:t>general public or state agency users </a:t>
            </a:r>
          </a:p>
        </p:txBody>
      </p:sp>
      <p:sp>
        <p:nvSpPr>
          <p:cNvPr id="117773" name="Text Box 13"/>
          <p:cNvSpPr txBox="1">
            <a:spLocks noChangeArrowheads="1"/>
          </p:cNvSpPr>
          <p:nvPr/>
        </p:nvSpPr>
        <p:spPr bwMode="auto">
          <a:xfrm>
            <a:off x="2362200" y="5839052"/>
            <a:ext cx="2438400" cy="13237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46" tIns="45873" rIns="91746" bIns="45873">
            <a:spAutoFit/>
          </a:bodyPr>
          <a:lstStyle/>
          <a:p>
            <a:pPr algn="ctr">
              <a:spcBef>
                <a:spcPct val="50000"/>
              </a:spcBef>
              <a:buClrTx/>
              <a:buFontTx/>
              <a:buNone/>
            </a:pPr>
            <a:r>
              <a:rPr lang="en-US" sz="2000" dirty="0" smtClean="0">
                <a:solidFill>
                  <a:srgbClr val="333300"/>
                </a:solidFill>
                <a:latin typeface="Arial" charset="0"/>
              </a:rPr>
              <a:t>Transportation, environment and </a:t>
            </a:r>
            <a:r>
              <a:rPr lang="en-US" sz="2000" dirty="0">
                <a:solidFill>
                  <a:srgbClr val="333300"/>
                </a:solidFill>
                <a:latin typeface="Arial" charset="0"/>
              </a:rPr>
              <a:t>other agencies </a:t>
            </a:r>
            <a:br>
              <a:rPr lang="en-US" sz="2000" dirty="0">
                <a:solidFill>
                  <a:srgbClr val="333300"/>
                </a:solidFill>
                <a:latin typeface="Arial" charset="0"/>
              </a:rPr>
            </a:br>
            <a:endParaRPr lang="en-US" sz="2000" dirty="0">
              <a:solidFill>
                <a:srgbClr val="333300"/>
              </a:solidFill>
              <a:latin typeface="Arial" charset="0"/>
            </a:endParaRPr>
          </a:p>
        </p:txBody>
      </p:sp>
      <p:sp>
        <p:nvSpPr>
          <p:cNvPr id="117774" name="Text Box 14"/>
          <p:cNvSpPr txBox="1">
            <a:spLocks noChangeArrowheads="1"/>
          </p:cNvSpPr>
          <p:nvPr/>
        </p:nvSpPr>
        <p:spPr bwMode="auto">
          <a:xfrm>
            <a:off x="5029200" y="5638800"/>
            <a:ext cx="2438400" cy="101597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46" tIns="45873" rIns="91746" bIns="45873">
            <a:spAutoFit/>
          </a:bodyPr>
          <a:lstStyle/>
          <a:p>
            <a:pPr algn="ctr">
              <a:spcBef>
                <a:spcPct val="50000"/>
              </a:spcBef>
              <a:buClrTx/>
              <a:buFontTx/>
              <a:buNone/>
            </a:pPr>
            <a:r>
              <a:rPr lang="en-US" sz="2000" dirty="0" smtClean="0">
                <a:solidFill>
                  <a:srgbClr val="333300"/>
                </a:solidFill>
                <a:latin typeface="Arial" charset="0"/>
              </a:rPr>
              <a:t>Mass Information Technology Center / </a:t>
            </a:r>
            <a:r>
              <a:rPr lang="en-US" sz="2000" dirty="0" err="1">
                <a:solidFill>
                  <a:srgbClr val="333300"/>
                </a:solidFill>
                <a:latin typeface="Arial" charset="0"/>
              </a:rPr>
              <a:t>MassGIS</a:t>
            </a:r>
            <a:endParaRPr lang="en-US" sz="2000" dirty="0">
              <a:solidFill>
                <a:srgbClr val="333300"/>
              </a:solidFill>
              <a:latin typeface="Arial" charset="0"/>
            </a:endParaRPr>
          </a:p>
        </p:txBody>
      </p:sp>
      <p:grpSp>
        <p:nvGrpSpPr>
          <p:cNvPr id="117775" name="Group 15"/>
          <p:cNvGrpSpPr>
            <a:grpSpLocks/>
          </p:cNvGrpSpPr>
          <p:nvPr/>
        </p:nvGrpSpPr>
        <p:grpSpPr bwMode="auto">
          <a:xfrm>
            <a:off x="2898775" y="1511302"/>
            <a:ext cx="1125538" cy="1219202"/>
            <a:chOff x="1730" y="990"/>
            <a:chExt cx="709" cy="768"/>
          </a:xfrm>
        </p:grpSpPr>
        <p:pic>
          <p:nvPicPr>
            <p:cNvPr id="117776" name="Picture 16" descr="clientPC"/>
            <p:cNvPicPr>
              <a:picLocks noChangeAspect="1" noChangeArrowheads="1"/>
            </p:cNvPicPr>
            <p:nvPr/>
          </p:nvPicPr>
          <p:blipFill>
            <a:blip r:embed="rId7" cstate="print">
              <a:lum bright="-6000" contrast="30000"/>
              <a:extLst>
                <a:ext uri="{28A0092B-C50C-407E-A947-70E740481C1C}">
                  <a14:useLocalDpi xmlns:a14="http://schemas.microsoft.com/office/drawing/2010/main" val="0"/>
                </a:ext>
              </a:extLst>
            </a:blip>
            <a:srcRect l="6250" t="62500" r="75000" b="10417"/>
            <a:stretch>
              <a:fillRect/>
            </a:stretch>
          </p:blipFill>
          <p:spPr bwMode="auto">
            <a:xfrm>
              <a:off x="1730" y="990"/>
              <a:ext cx="709" cy="768"/>
            </a:xfrm>
            <a:prstGeom prst="rect">
              <a:avLst/>
            </a:prstGeom>
            <a:solidFill>
              <a:srgbClr val="FFFFCC"/>
            </a:solidFill>
          </p:spPr>
        </p:pic>
        <p:pic>
          <p:nvPicPr>
            <p:cNvPr id="117777" name="Picture 17" descr="massachusetts"/>
            <p:cNvPicPr>
              <a:picLocks noChangeAspect="1" noChangeArrowheads="1"/>
            </p:cNvPicPr>
            <p:nvPr/>
          </p:nvPicPr>
          <p:blipFill>
            <a:blip r:embed="rId8" cstate="print">
              <a:extLst>
                <a:ext uri="{28A0092B-C50C-407E-A947-70E740481C1C}">
                  <a14:useLocalDpi xmlns:a14="http://schemas.microsoft.com/office/drawing/2010/main" val="0"/>
                </a:ext>
              </a:extLst>
            </a:blip>
            <a:srcRect l="-9599" b="24001"/>
            <a:stretch>
              <a:fillRect/>
            </a:stretch>
          </p:blipFill>
          <p:spPr bwMode="auto">
            <a:xfrm>
              <a:off x="1920" y="1104"/>
              <a:ext cx="360" cy="249"/>
            </a:xfrm>
            <a:prstGeom prst="rect">
              <a:avLst/>
            </a:prstGeom>
            <a:solidFill>
              <a:srgbClr val="FFFFCC"/>
            </a:solidFill>
            <a:ln w="9525">
              <a:solidFill>
                <a:srgbClr val="333300"/>
              </a:solidFill>
              <a:miter lim="800000"/>
              <a:headEnd/>
              <a:tailEnd/>
            </a:ln>
          </p:spPr>
        </p:pic>
      </p:grpSp>
      <p:grpSp>
        <p:nvGrpSpPr>
          <p:cNvPr id="117778" name="Group 18"/>
          <p:cNvGrpSpPr>
            <a:grpSpLocks/>
          </p:cNvGrpSpPr>
          <p:nvPr/>
        </p:nvGrpSpPr>
        <p:grpSpPr bwMode="auto">
          <a:xfrm>
            <a:off x="4724400" y="1143002"/>
            <a:ext cx="1219200" cy="1219202"/>
            <a:chOff x="2994" y="614"/>
            <a:chExt cx="768" cy="768"/>
          </a:xfrm>
        </p:grpSpPr>
        <p:pic>
          <p:nvPicPr>
            <p:cNvPr id="117779" name="Picture 19" descr="laptop"/>
            <p:cNvPicPr>
              <a:picLocks noChangeAspect="1" noChangeArrowheads="1"/>
            </p:cNvPicPr>
            <p:nvPr/>
          </p:nvPicPr>
          <p:blipFill>
            <a:blip r:embed="rId9" cstate="print">
              <a:lum bright="24000"/>
              <a:extLst>
                <a:ext uri="{28A0092B-C50C-407E-A947-70E740481C1C}">
                  <a14:useLocalDpi xmlns:a14="http://schemas.microsoft.com/office/drawing/2010/main" val="0"/>
                </a:ext>
              </a:extLst>
            </a:blip>
            <a:srcRect l="3125" t="64583" r="78125" b="10417"/>
            <a:stretch>
              <a:fillRect/>
            </a:stretch>
          </p:blipFill>
          <p:spPr bwMode="auto">
            <a:xfrm>
              <a:off x="2994" y="614"/>
              <a:ext cx="768" cy="768"/>
            </a:xfrm>
            <a:prstGeom prst="rect">
              <a:avLst/>
            </a:prstGeom>
            <a:solidFill>
              <a:srgbClr val="FFFFCC"/>
            </a:solidFill>
          </p:spPr>
        </p:pic>
        <p:pic>
          <p:nvPicPr>
            <p:cNvPr id="117780" name="Picture 20" descr="Massachusetts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64" y="768"/>
              <a:ext cx="348" cy="255"/>
            </a:xfrm>
            <a:prstGeom prst="rect">
              <a:avLst/>
            </a:prstGeom>
            <a:noFill/>
            <a:extLst>
              <a:ext uri="{909E8E84-426E-40DD-AFC4-6F175D3DCCD1}">
                <a14:hiddenFill xmlns:a14="http://schemas.microsoft.com/office/drawing/2010/main">
                  <a:solidFill>
                    <a:srgbClr val="FFFFFF"/>
                  </a:solidFill>
                </a14:hiddenFill>
              </a:ext>
            </a:extLst>
          </p:spPr>
        </p:pic>
      </p:grpSp>
      <p:sp>
        <p:nvSpPr>
          <p:cNvPr id="117781" name="Line 21"/>
          <p:cNvSpPr>
            <a:spLocks noChangeShapeType="1"/>
          </p:cNvSpPr>
          <p:nvPr/>
        </p:nvSpPr>
        <p:spPr bwMode="auto">
          <a:xfrm>
            <a:off x="3962400" y="5029200"/>
            <a:ext cx="1295400" cy="0"/>
          </a:xfrm>
          <a:prstGeom prst="line">
            <a:avLst/>
          </a:prstGeom>
          <a:noFill/>
          <a:ln w="571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46" tIns="45873" rIns="91746" bIns="45873">
            <a:spAutoFit/>
          </a:bodyPr>
          <a:lstStyle/>
          <a:p>
            <a:endParaRPr lang="en-US"/>
          </a:p>
        </p:txBody>
      </p:sp>
      <p:pic>
        <p:nvPicPr>
          <p:cNvPr id="117782" name="Picture 22" descr="clientPC"/>
          <p:cNvPicPr>
            <a:picLocks noChangeAspect="1" noChangeArrowheads="1"/>
          </p:cNvPicPr>
          <p:nvPr/>
        </p:nvPicPr>
        <p:blipFill>
          <a:blip r:embed="rId7" cstate="print">
            <a:lum bright="-6000" contrast="30000"/>
            <a:extLst>
              <a:ext uri="{28A0092B-C50C-407E-A947-70E740481C1C}">
                <a14:useLocalDpi xmlns:a14="http://schemas.microsoft.com/office/drawing/2010/main" val="0"/>
              </a:ext>
            </a:extLst>
          </a:blip>
          <a:srcRect l="6250" t="62500" r="75000" b="10417"/>
          <a:stretch>
            <a:fillRect/>
          </a:stretch>
        </p:blipFill>
        <p:spPr bwMode="auto">
          <a:xfrm>
            <a:off x="1160463" y="5502275"/>
            <a:ext cx="1125537" cy="1219200"/>
          </a:xfrm>
          <a:prstGeom prst="rect">
            <a:avLst/>
          </a:prstGeom>
          <a:solidFill>
            <a:srgbClr val="FFFFCC"/>
          </a:solidFill>
        </p:spPr>
      </p:pic>
      <p:pic>
        <p:nvPicPr>
          <p:cNvPr id="117783" name="Picture 23" descr="massachusetts"/>
          <p:cNvPicPr>
            <a:picLocks noChangeAspect="1" noChangeArrowheads="1"/>
          </p:cNvPicPr>
          <p:nvPr/>
        </p:nvPicPr>
        <p:blipFill>
          <a:blip r:embed="rId8" cstate="print">
            <a:extLst>
              <a:ext uri="{28A0092B-C50C-407E-A947-70E740481C1C}">
                <a14:useLocalDpi xmlns:a14="http://schemas.microsoft.com/office/drawing/2010/main" val="0"/>
              </a:ext>
            </a:extLst>
          </a:blip>
          <a:srcRect l="-9599" b="24001"/>
          <a:stretch>
            <a:fillRect/>
          </a:stretch>
        </p:blipFill>
        <p:spPr bwMode="auto">
          <a:xfrm>
            <a:off x="1462088" y="5683250"/>
            <a:ext cx="571500" cy="395288"/>
          </a:xfrm>
          <a:prstGeom prst="rect">
            <a:avLst/>
          </a:prstGeom>
          <a:solidFill>
            <a:srgbClr val="FFFFCC"/>
          </a:solidFill>
          <a:ln w="9525">
            <a:solidFill>
              <a:srgbClr val="333300"/>
            </a:solidFill>
            <a:miter lim="800000"/>
            <a:headEnd/>
            <a:tailEnd/>
          </a:ln>
        </p:spPr>
      </p:pic>
      <p:sp>
        <p:nvSpPr>
          <p:cNvPr id="117784" name="Line 24"/>
          <p:cNvSpPr>
            <a:spLocks noChangeShapeType="1"/>
          </p:cNvSpPr>
          <p:nvPr/>
        </p:nvSpPr>
        <p:spPr bwMode="auto">
          <a:xfrm>
            <a:off x="1981200" y="4587875"/>
            <a:ext cx="1143000" cy="228600"/>
          </a:xfrm>
          <a:prstGeom prst="line">
            <a:avLst/>
          </a:prstGeom>
          <a:noFill/>
          <a:ln w="57150">
            <a:solidFill>
              <a:srgbClr val="CC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46" tIns="45873" rIns="91746" bIns="45873">
            <a:spAutoFit/>
          </a:bodyPr>
          <a:lstStyle/>
          <a:p>
            <a:endParaRPr lang="en-US"/>
          </a:p>
        </p:txBody>
      </p:sp>
      <p:pic>
        <p:nvPicPr>
          <p:cNvPr id="117785" name="Picture 25" descr="clientPC"/>
          <p:cNvPicPr>
            <a:picLocks noChangeAspect="1" noChangeArrowheads="1"/>
          </p:cNvPicPr>
          <p:nvPr/>
        </p:nvPicPr>
        <p:blipFill>
          <a:blip r:embed="rId7" cstate="print">
            <a:lum bright="-6000" contrast="30000"/>
            <a:extLst>
              <a:ext uri="{28A0092B-C50C-407E-A947-70E740481C1C}">
                <a14:useLocalDpi xmlns:a14="http://schemas.microsoft.com/office/drawing/2010/main" val="0"/>
              </a:ext>
            </a:extLst>
          </a:blip>
          <a:srcRect l="6250" t="62500" r="75000" b="10417"/>
          <a:stretch>
            <a:fillRect/>
          </a:stretch>
        </p:blipFill>
        <p:spPr bwMode="auto">
          <a:xfrm>
            <a:off x="931863" y="4130675"/>
            <a:ext cx="1125537" cy="1219200"/>
          </a:xfrm>
          <a:prstGeom prst="rect">
            <a:avLst/>
          </a:prstGeom>
          <a:solidFill>
            <a:srgbClr val="FFFFCC"/>
          </a:solidFill>
        </p:spPr>
      </p:pic>
      <p:pic>
        <p:nvPicPr>
          <p:cNvPr id="117786" name="Picture 26" descr="mass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93800" y="4278313"/>
            <a:ext cx="609600" cy="423862"/>
          </a:xfrm>
          <a:prstGeom prst="rect">
            <a:avLst/>
          </a:prstGeom>
          <a:noFill/>
          <a:extLst>
            <a:ext uri="{909E8E84-426E-40DD-AFC4-6F175D3DCCD1}">
              <a14:hiddenFill xmlns:a14="http://schemas.microsoft.com/office/drawing/2010/main">
                <a:solidFill>
                  <a:srgbClr val="FFFFFF"/>
                </a:solidFill>
              </a14:hiddenFill>
            </a:ext>
          </a:extLst>
        </p:spPr>
      </p:pic>
      <p:sp>
        <p:nvSpPr>
          <p:cNvPr id="117787" name="Rectangle 27"/>
          <p:cNvSpPr>
            <a:spLocks noChangeArrowheads="1"/>
          </p:cNvSpPr>
          <p:nvPr/>
        </p:nvSpPr>
        <p:spPr bwMode="auto">
          <a:xfrm>
            <a:off x="1203325" y="4273550"/>
            <a:ext cx="609600" cy="457200"/>
          </a:xfrm>
          <a:prstGeom prst="rect">
            <a:avLst/>
          </a:prstGeom>
          <a:noFill/>
          <a:ln w="9525" algn="ctr">
            <a:solidFill>
              <a:srgbClr val="3333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746" tIns="45873" rIns="91746" bIns="45873" anchor="ctr">
            <a:spAutoFit/>
          </a:bodyPr>
          <a:lstStyle/>
          <a:p>
            <a:endParaRPr lang="en-US"/>
          </a:p>
        </p:txBody>
      </p:sp>
      <p:sp>
        <p:nvSpPr>
          <p:cNvPr id="117788" name="Line 28"/>
          <p:cNvSpPr>
            <a:spLocks noChangeShapeType="1"/>
          </p:cNvSpPr>
          <p:nvPr/>
        </p:nvSpPr>
        <p:spPr bwMode="auto">
          <a:xfrm flipV="1">
            <a:off x="2209800" y="5426075"/>
            <a:ext cx="990600" cy="304800"/>
          </a:xfrm>
          <a:prstGeom prst="line">
            <a:avLst/>
          </a:prstGeom>
          <a:noFill/>
          <a:ln w="57150">
            <a:solidFill>
              <a:srgbClr val="CC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46" tIns="45873" rIns="91746" bIns="45873">
            <a:spAutoFit/>
          </a:bodyPr>
          <a:lstStyle/>
          <a:p>
            <a:endParaRPr lang="en-US"/>
          </a:p>
        </p:txBody>
      </p:sp>
      <p:sp>
        <p:nvSpPr>
          <p:cNvPr id="117789" name="Text Box 29"/>
          <p:cNvSpPr txBox="1">
            <a:spLocks noChangeArrowheads="1"/>
          </p:cNvSpPr>
          <p:nvPr/>
        </p:nvSpPr>
        <p:spPr bwMode="auto">
          <a:xfrm>
            <a:off x="990600" y="2028825"/>
            <a:ext cx="1219200"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46" tIns="45873" rIns="91746" bIns="45873">
            <a:spAutoFit/>
          </a:bodyPr>
          <a:lstStyle/>
          <a:p>
            <a:pPr algn="ctr">
              <a:spcBef>
                <a:spcPct val="50000"/>
              </a:spcBef>
              <a:buClrTx/>
              <a:buFontTx/>
              <a:buNone/>
            </a:pPr>
            <a:r>
              <a:rPr lang="en-US" sz="1400">
                <a:solidFill>
                  <a:srgbClr val="333300"/>
                </a:solidFill>
                <a:latin typeface="Arial" charset="0"/>
              </a:rPr>
              <a:t>Access from inside or outside</a:t>
            </a:r>
          </a:p>
        </p:txBody>
      </p:sp>
      <p:sp>
        <p:nvSpPr>
          <p:cNvPr id="117790" name="Text Box 30"/>
          <p:cNvSpPr txBox="1">
            <a:spLocks noChangeArrowheads="1"/>
          </p:cNvSpPr>
          <p:nvPr/>
        </p:nvSpPr>
        <p:spPr bwMode="auto">
          <a:xfrm>
            <a:off x="3657600" y="2149475"/>
            <a:ext cx="3581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46" tIns="45873" rIns="91746" bIns="45873">
            <a:spAutoFit/>
          </a:bodyPr>
          <a:lstStyle/>
          <a:p>
            <a:pPr algn="ctr">
              <a:spcBef>
                <a:spcPct val="50000"/>
              </a:spcBef>
              <a:buClrTx/>
              <a:buFontTx/>
              <a:buNone/>
            </a:pPr>
            <a:r>
              <a:rPr lang="en-US" sz="2000" b="0">
                <a:solidFill>
                  <a:srgbClr val="00CC00"/>
                </a:solidFill>
                <a:latin typeface="Arial" charset="0"/>
              </a:rPr>
              <a:t>Web mapping clients</a:t>
            </a:r>
          </a:p>
        </p:txBody>
      </p:sp>
      <p:sp>
        <p:nvSpPr>
          <p:cNvPr id="117791" name="Text Box 31"/>
          <p:cNvSpPr txBox="1">
            <a:spLocks noChangeArrowheads="1"/>
          </p:cNvSpPr>
          <p:nvPr/>
        </p:nvSpPr>
        <p:spPr bwMode="auto">
          <a:xfrm>
            <a:off x="-76200" y="5197475"/>
            <a:ext cx="3581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46" tIns="45873" rIns="91746" bIns="45873">
            <a:spAutoFit/>
          </a:bodyPr>
          <a:lstStyle/>
          <a:p>
            <a:pPr algn="ctr">
              <a:spcBef>
                <a:spcPct val="50000"/>
              </a:spcBef>
              <a:buClrTx/>
              <a:buFontTx/>
              <a:buNone/>
            </a:pPr>
            <a:r>
              <a:rPr lang="en-US" sz="2000" b="0">
                <a:solidFill>
                  <a:srgbClr val="00CC00"/>
                </a:solidFill>
                <a:latin typeface="Arial" charset="0"/>
              </a:rPr>
              <a:t>Power users</a:t>
            </a:r>
          </a:p>
        </p:txBody>
      </p:sp>
      <p:sp>
        <p:nvSpPr>
          <p:cNvPr id="117792" name="Rectangle 32"/>
          <p:cNvSpPr>
            <a:spLocks noChangeArrowheads="1"/>
          </p:cNvSpPr>
          <p:nvPr/>
        </p:nvSpPr>
        <p:spPr bwMode="auto">
          <a:xfrm>
            <a:off x="228600" y="341871"/>
            <a:ext cx="8610600" cy="762000"/>
          </a:xfrm>
          <a:prstGeom prst="rect">
            <a:avLst/>
          </a:prstGeom>
          <a:noFill/>
          <a:ln>
            <a:noFill/>
          </a:ln>
          <a:effectLst/>
          <a:extLst>
            <a:ext uri="{909E8E84-426E-40DD-AFC4-6F175D3DCCD1}">
              <a14:hiddenFill xmlns:a14="http://schemas.microsoft.com/office/drawing/2010/main">
                <a:solidFill>
                  <a:srgbClr val="EAF5F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ClrTx/>
              <a:buFontTx/>
              <a:buNone/>
            </a:pPr>
            <a:r>
              <a:rPr lang="en-US" sz="1800" dirty="0" smtClean="0">
                <a:solidFill>
                  <a:srgbClr val="0033CC"/>
                </a:solidFill>
              </a:rPr>
              <a:t>Our vision </a:t>
            </a:r>
            <a:r>
              <a:rPr lang="en-US" sz="1800" dirty="0">
                <a:solidFill>
                  <a:srgbClr val="0033CC"/>
                </a:solidFill>
              </a:rPr>
              <a:t>for GIS: </a:t>
            </a:r>
            <a:r>
              <a:rPr lang="en-US" sz="1800" dirty="0" smtClean="0">
                <a:solidFill>
                  <a:srgbClr val="0033CC"/>
                </a:solidFill>
              </a:rPr>
              <a:t> access </a:t>
            </a:r>
            <a:r>
              <a:rPr lang="en-US" sz="1800" dirty="0">
                <a:solidFill>
                  <a:srgbClr val="0033CC"/>
                </a:solidFill>
              </a:rPr>
              <a:t>to mapping from everywhere</a:t>
            </a:r>
          </a:p>
        </p:txBody>
      </p:sp>
      <p:sp>
        <p:nvSpPr>
          <p:cNvPr id="117793" name="Text Box 33"/>
          <p:cNvSpPr txBox="1">
            <a:spLocks noChangeArrowheads="1"/>
          </p:cNvSpPr>
          <p:nvPr/>
        </p:nvSpPr>
        <p:spPr bwMode="auto">
          <a:xfrm>
            <a:off x="4343400" y="990600"/>
            <a:ext cx="24098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46" tIns="45873" rIns="91746" bIns="45873">
            <a:spAutoFit/>
          </a:bodyPr>
          <a:lstStyle/>
          <a:p>
            <a:pPr algn="ctr">
              <a:spcBef>
                <a:spcPct val="50000"/>
              </a:spcBef>
              <a:buClrTx/>
              <a:buFontTx/>
              <a:buNone/>
            </a:pPr>
            <a:r>
              <a:rPr lang="en-US" sz="1800" b="0">
                <a:solidFill>
                  <a:srgbClr val="333300"/>
                </a:solidFill>
                <a:latin typeface="Arial" charset="0"/>
              </a:rPr>
              <a:t>field data collection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Web mapping services – DIY not necessary </a:t>
            </a:r>
            <a:endParaRPr lang="en-US" sz="2400" dirty="0"/>
          </a:p>
        </p:txBody>
      </p:sp>
      <p:sp>
        <p:nvSpPr>
          <p:cNvPr id="3" name="Content Placeholder 2"/>
          <p:cNvSpPr>
            <a:spLocks noGrp="1"/>
          </p:cNvSpPr>
          <p:nvPr>
            <p:ph idx="1"/>
          </p:nvPr>
        </p:nvSpPr>
        <p:spPr>
          <a:xfrm>
            <a:off x="381000" y="990600"/>
            <a:ext cx="8229600" cy="4525963"/>
          </a:xfrm>
        </p:spPr>
        <p:txBody>
          <a:bodyPr/>
          <a:lstStyle/>
          <a:p>
            <a:pPr marL="0" indent="0">
              <a:spcBef>
                <a:spcPts val="400"/>
              </a:spcBef>
              <a:buNone/>
            </a:pPr>
            <a:r>
              <a:rPr lang="en-US" sz="2400" i="1" dirty="0" smtClean="0">
                <a:solidFill>
                  <a:srgbClr val="00B050"/>
                </a:solidFill>
                <a:latin typeface="Batang" pitchFamily="18" charset="-127"/>
                <a:ea typeface="Batang" pitchFamily="18" charset="-127"/>
              </a:rPr>
              <a:t>Just think what you would have to do to draw a map in a browser from scratch </a:t>
            </a:r>
            <a:r>
              <a:rPr lang="en-US" sz="2000" i="1" dirty="0" smtClean="0">
                <a:solidFill>
                  <a:srgbClr val="00B050"/>
                </a:solidFill>
              </a:rPr>
              <a:t>– </a:t>
            </a:r>
          </a:p>
          <a:p>
            <a:pPr marL="0" indent="0">
              <a:spcBef>
                <a:spcPts val="400"/>
              </a:spcBef>
              <a:buNone/>
            </a:pPr>
            <a:r>
              <a:rPr lang="en-US" dirty="0" smtClean="0"/>
              <a:t>Take coordinate values stored in a database: </a:t>
            </a:r>
          </a:p>
          <a:p>
            <a:pPr marL="0" indent="0">
              <a:spcBef>
                <a:spcPts val="400"/>
              </a:spcBef>
              <a:buNone/>
            </a:pPr>
            <a:r>
              <a:rPr lang="en-US" sz="1400" dirty="0" smtClean="0"/>
              <a:t>491888.999999459,5458045.99963358 91904.999999458,5458044.99963358 </a:t>
            </a:r>
            <a:r>
              <a:rPr lang="en-US" sz="1400" dirty="0"/>
              <a:t/>
            </a:r>
            <a:br>
              <a:rPr lang="en-US" sz="1400" dirty="0"/>
            </a:br>
            <a:r>
              <a:rPr lang="en-US" sz="1400" dirty="0" smtClean="0"/>
              <a:t>491908.999999462,5458064.99963358 91924.999999461,5458064.99963358 </a:t>
            </a:r>
            <a:r>
              <a:rPr lang="en-US" sz="1400" dirty="0"/>
              <a:t/>
            </a:r>
            <a:br>
              <a:rPr lang="en-US" sz="1400" dirty="0"/>
            </a:br>
            <a:r>
              <a:rPr lang="en-US" sz="1400" dirty="0" smtClean="0"/>
              <a:t>491925.999999462,5458079.99963359 </a:t>
            </a:r>
            <a:r>
              <a:rPr lang="en-US" sz="1400" dirty="0"/>
              <a:t>491977.999999466,5458120.9996336 </a:t>
            </a:r>
            <a:br>
              <a:rPr lang="en-US" sz="1400" dirty="0"/>
            </a:br>
            <a:r>
              <a:rPr lang="en-US" sz="1400" dirty="0" smtClean="0"/>
              <a:t>491953.999999466,5458017.99963357 </a:t>
            </a:r>
            <a:r>
              <a:rPr lang="en-US" sz="1400" dirty="0"/>
              <a:t>……</a:t>
            </a:r>
          </a:p>
          <a:p>
            <a:pPr>
              <a:spcBef>
                <a:spcPts val="400"/>
              </a:spcBef>
            </a:pPr>
            <a:r>
              <a:rPr lang="en-US" b="0" dirty="0"/>
              <a:t>transform them into your screen </a:t>
            </a:r>
            <a:r>
              <a:rPr lang="en-US" b="0" dirty="0" smtClean="0"/>
              <a:t>space</a:t>
            </a:r>
          </a:p>
          <a:p>
            <a:pPr>
              <a:spcBef>
                <a:spcPts val="400"/>
              </a:spcBef>
            </a:pPr>
            <a:r>
              <a:rPr lang="en-US" b="0" dirty="0" smtClean="0"/>
              <a:t>interpret </a:t>
            </a:r>
            <a:r>
              <a:rPr lang="en-US" b="0" dirty="0"/>
              <a:t>them as </a:t>
            </a:r>
            <a:r>
              <a:rPr lang="en-US" b="0" dirty="0" smtClean="0"/>
              <a:t>shapes</a:t>
            </a:r>
          </a:p>
          <a:p>
            <a:pPr>
              <a:spcBef>
                <a:spcPts val="400"/>
              </a:spcBef>
            </a:pPr>
            <a:r>
              <a:rPr lang="en-US" b="0" dirty="0" smtClean="0"/>
              <a:t>symbolize </a:t>
            </a:r>
            <a:r>
              <a:rPr lang="en-US" b="0" dirty="0"/>
              <a:t>them and draw them in the right </a:t>
            </a:r>
            <a:r>
              <a:rPr lang="en-US" b="0" dirty="0" smtClean="0"/>
              <a:t>order</a:t>
            </a:r>
          </a:p>
          <a:p>
            <a:pPr>
              <a:spcBef>
                <a:spcPts val="400"/>
              </a:spcBef>
            </a:pPr>
            <a:r>
              <a:rPr lang="en-US" b="0" dirty="0" smtClean="0"/>
              <a:t>manage the thematic listing of what </a:t>
            </a:r>
            <a:r>
              <a:rPr lang="en-US" b="0" dirty="0"/>
              <a:t>you are </a:t>
            </a:r>
            <a:r>
              <a:rPr lang="en-US" b="0" dirty="0" smtClean="0"/>
              <a:t>drawing</a:t>
            </a:r>
          </a:p>
          <a:p>
            <a:pPr>
              <a:spcBef>
                <a:spcPts val="400"/>
              </a:spcBef>
            </a:pPr>
            <a:r>
              <a:rPr lang="en-US" b="0" dirty="0" smtClean="0"/>
              <a:t>refresh </a:t>
            </a:r>
            <a:r>
              <a:rPr lang="en-US" b="0" dirty="0"/>
              <a:t>your map as you </a:t>
            </a:r>
            <a:r>
              <a:rPr lang="en-US" b="0" dirty="0" smtClean="0"/>
              <a:t>move, zoom and pan </a:t>
            </a:r>
          </a:p>
          <a:p>
            <a:pPr>
              <a:spcBef>
                <a:spcPts val="400"/>
              </a:spcBef>
            </a:pPr>
            <a:r>
              <a:rPr lang="en-US" b="0" dirty="0" smtClean="0"/>
              <a:t>draw </a:t>
            </a:r>
            <a:r>
              <a:rPr lang="en-US" b="0" dirty="0"/>
              <a:t>things in the right order or re-order them </a:t>
            </a:r>
            <a:endParaRPr lang="en-US" b="0" dirty="0" smtClean="0"/>
          </a:p>
          <a:p>
            <a:pPr>
              <a:spcBef>
                <a:spcPts val="400"/>
              </a:spcBef>
            </a:pPr>
            <a:r>
              <a:rPr lang="en-US" b="0" dirty="0" smtClean="0"/>
              <a:t>link </a:t>
            </a:r>
            <a:r>
              <a:rPr lang="en-US" b="0" dirty="0"/>
              <a:t>the coordinates on your screen back to the </a:t>
            </a:r>
            <a:r>
              <a:rPr lang="en-US" b="0" dirty="0" smtClean="0"/>
              <a:t>database attributes</a:t>
            </a:r>
          </a:p>
          <a:p>
            <a:pPr marL="0" indent="0">
              <a:spcBef>
                <a:spcPts val="400"/>
              </a:spcBef>
              <a:buNone/>
            </a:pPr>
            <a:r>
              <a:rPr lang="en-US" sz="3200" i="1" dirty="0" smtClean="0">
                <a:latin typeface="Algerian" pitchFamily="82" charset="0"/>
              </a:rPr>
              <a:t>Don’t do it!  </a:t>
            </a:r>
          </a:p>
          <a:p>
            <a:pPr marL="0" indent="0">
              <a:spcBef>
                <a:spcPts val="400"/>
              </a:spcBef>
              <a:buNone/>
            </a:pPr>
            <a:r>
              <a:rPr lang="en-US" sz="2400" i="1" dirty="0" smtClean="0">
                <a:latin typeface="+mj-lt"/>
              </a:rPr>
              <a:t>Web Mapping Services code libraries have been written for you...</a:t>
            </a:r>
            <a:endParaRPr lang="en-US" sz="1400" dirty="0">
              <a:latin typeface="+mj-lt"/>
            </a:endParaRPr>
          </a:p>
        </p:txBody>
      </p:sp>
      <p:sp>
        <p:nvSpPr>
          <p:cNvPr id="4" name="Date Placeholder 3"/>
          <p:cNvSpPr>
            <a:spLocks noGrp="1"/>
          </p:cNvSpPr>
          <p:nvPr>
            <p:ph type="dt" sz="half" idx="10"/>
          </p:nvPr>
        </p:nvSpPr>
        <p:spPr/>
        <p:txBody>
          <a:bodyPr/>
          <a:lstStyle/>
          <a:p>
            <a:fld id="{77C2DC06-B716-4687-B20E-D22BACE8B345}" type="datetime1">
              <a:rPr lang="en-US" smtClean="0"/>
              <a:pPr/>
              <a:t>5/6/2011</a:t>
            </a:fld>
            <a:endParaRPr lang="en-US"/>
          </a:p>
        </p:txBody>
      </p:sp>
      <p:sp>
        <p:nvSpPr>
          <p:cNvPr id="5" name="Slide Number Placeholder 4"/>
          <p:cNvSpPr>
            <a:spLocks noGrp="1"/>
          </p:cNvSpPr>
          <p:nvPr>
            <p:ph type="sldNum" sz="quarter" idx="11"/>
          </p:nvPr>
        </p:nvSpPr>
        <p:spPr/>
        <p:txBody>
          <a:bodyPr/>
          <a:lstStyle/>
          <a:p>
            <a:fld id="{6681E802-A989-4B63-81B8-5DD54F7AD464}" type="slidenum">
              <a:rPr lang="en-US" smtClean="0"/>
              <a:pPr/>
              <a:t>4</a:t>
            </a:fld>
            <a:endParaRPr lang="en-US" dirty="0"/>
          </a:p>
        </p:txBody>
      </p:sp>
      <p:sp>
        <p:nvSpPr>
          <p:cNvPr id="7" name="TextBox 6"/>
          <p:cNvSpPr txBox="1"/>
          <p:nvPr/>
        </p:nvSpPr>
        <p:spPr>
          <a:xfrm rot="1237332">
            <a:off x="6368697" y="3173888"/>
            <a:ext cx="2031325" cy="523220"/>
          </a:xfrm>
          <a:prstGeom prst="rect">
            <a:avLst/>
          </a:prstGeom>
          <a:noFill/>
        </p:spPr>
        <p:txBody>
          <a:bodyPr wrap="none" rtlCol="0">
            <a:spAutoFit/>
          </a:bodyPr>
          <a:lstStyle/>
          <a:p>
            <a:pPr>
              <a:buNone/>
            </a:pPr>
            <a:r>
              <a:rPr lang="en-US" sz="2800" dirty="0" smtClean="0">
                <a:solidFill>
                  <a:srgbClr val="FFC000"/>
                </a:solidFill>
              </a:rPr>
              <a:t>Topology</a:t>
            </a:r>
          </a:p>
        </p:txBody>
      </p:sp>
      <p:sp>
        <p:nvSpPr>
          <p:cNvPr id="8" name="TextBox 7"/>
          <p:cNvSpPr txBox="1"/>
          <p:nvPr/>
        </p:nvSpPr>
        <p:spPr>
          <a:xfrm rot="20990588">
            <a:off x="6397633" y="4275430"/>
            <a:ext cx="2727029" cy="461665"/>
          </a:xfrm>
          <a:prstGeom prst="rect">
            <a:avLst/>
          </a:prstGeom>
          <a:noFill/>
        </p:spPr>
        <p:txBody>
          <a:bodyPr wrap="none" rtlCol="0">
            <a:spAutoFit/>
          </a:bodyPr>
          <a:lstStyle/>
          <a:p>
            <a:pPr>
              <a:buNone/>
            </a:pPr>
            <a:r>
              <a:rPr lang="en-US" sz="2400" dirty="0" smtClean="0">
                <a:solidFill>
                  <a:srgbClr val="FFC000"/>
                </a:solidFill>
              </a:rPr>
              <a:t>Matrix Algebra</a:t>
            </a:r>
          </a:p>
        </p:txBody>
      </p:sp>
      <p:sp>
        <p:nvSpPr>
          <p:cNvPr id="9" name="TextBox 8"/>
          <p:cNvSpPr txBox="1"/>
          <p:nvPr/>
        </p:nvSpPr>
        <p:spPr>
          <a:xfrm rot="21391220">
            <a:off x="5824616" y="5294385"/>
            <a:ext cx="2618024" cy="461665"/>
          </a:xfrm>
          <a:prstGeom prst="rect">
            <a:avLst/>
          </a:prstGeom>
          <a:noFill/>
        </p:spPr>
        <p:txBody>
          <a:bodyPr wrap="none" rtlCol="0">
            <a:spAutoFit/>
          </a:bodyPr>
          <a:lstStyle/>
          <a:p>
            <a:pPr>
              <a:buNone/>
            </a:pPr>
            <a:r>
              <a:rPr lang="en-US" sz="2400" dirty="0" smtClean="0">
                <a:solidFill>
                  <a:srgbClr val="FFC000"/>
                </a:solidFill>
              </a:rPr>
              <a:t>Normalization</a:t>
            </a:r>
          </a:p>
        </p:txBody>
      </p:sp>
    </p:spTree>
    <p:extLst>
      <p:ext uri="{BB962C8B-B14F-4D97-AF65-F5344CB8AC3E}">
        <p14:creationId xmlns:p14="http://schemas.microsoft.com/office/powerpoint/2010/main" val="2143965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304800" y="428625"/>
            <a:ext cx="7734300" cy="8667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400" dirty="0" smtClean="0">
                <a:solidFill>
                  <a:srgbClr val="0070C0"/>
                </a:solidFill>
              </a:rPr>
              <a:t>Web mapping and web feature services </a:t>
            </a:r>
            <a:endParaRPr lang="en-US" sz="2400" dirty="0">
              <a:solidFill>
                <a:srgbClr val="0070C0"/>
              </a:solidFill>
            </a:endParaRPr>
          </a:p>
        </p:txBody>
      </p:sp>
      <p:sp>
        <p:nvSpPr>
          <p:cNvPr id="104451" name="Rectangle 3"/>
          <p:cNvSpPr>
            <a:spLocks noGrp="1" noChangeArrowheads="1"/>
          </p:cNvSpPr>
          <p:nvPr>
            <p:ph type="body" idx="1"/>
          </p:nvPr>
        </p:nvSpPr>
        <p:spPr bwMode="auto">
          <a:xfrm>
            <a:off x="228600" y="1143000"/>
            <a:ext cx="8305800" cy="5334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80000"/>
              </a:lnSpc>
              <a:spcBef>
                <a:spcPts val="300"/>
              </a:spcBef>
              <a:buFontTx/>
              <a:buNone/>
            </a:pPr>
            <a:r>
              <a:rPr lang="en-US" sz="2400" b="0" dirty="0" smtClean="0">
                <a:solidFill>
                  <a:schemeClr val="tx1"/>
                </a:solidFill>
              </a:rPr>
              <a:t>Open GIS Consortium (open source) and ESRI </a:t>
            </a:r>
            <a:endParaRPr lang="en-US" sz="2400" b="0" dirty="0"/>
          </a:p>
          <a:p>
            <a:pPr>
              <a:lnSpc>
                <a:spcPct val="80000"/>
              </a:lnSpc>
              <a:spcBef>
                <a:spcPts val="300"/>
              </a:spcBef>
              <a:buFontTx/>
              <a:buNone/>
            </a:pPr>
            <a:r>
              <a:rPr lang="en-US" sz="2400" b="0" dirty="0" smtClean="0">
                <a:solidFill>
                  <a:schemeClr val="tx1"/>
                </a:solidFill>
              </a:rPr>
              <a:t>- two formats for requesting map data from server</a:t>
            </a:r>
          </a:p>
          <a:p>
            <a:pPr>
              <a:lnSpc>
                <a:spcPct val="80000"/>
              </a:lnSpc>
              <a:spcBef>
                <a:spcPts val="300"/>
              </a:spcBef>
              <a:buFontTx/>
              <a:buNone/>
            </a:pPr>
            <a:endParaRPr lang="en-US" sz="2400" b="0" dirty="0"/>
          </a:p>
          <a:p>
            <a:pPr>
              <a:lnSpc>
                <a:spcPct val="80000"/>
              </a:lnSpc>
              <a:spcBef>
                <a:spcPts val="300"/>
              </a:spcBef>
              <a:buFontTx/>
              <a:buNone/>
            </a:pPr>
            <a:r>
              <a:rPr lang="en-US" sz="2200" dirty="0" smtClean="0">
                <a:solidFill>
                  <a:schemeClr val="tx1"/>
                </a:solidFill>
              </a:rPr>
              <a:t>OGC formats:</a:t>
            </a:r>
          </a:p>
          <a:p>
            <a:pPr>
              <a:lnSpc>
                <a:spcPct val="80000"/>
              </a:lnSpc>
              <a:spcBef>
                <a:spcPts val="300"/>
              </a:spcBef>
              <a:buFontTx/>
              <a:buNone/>
            </a:pPr>
            <a:endParaRPr lang="en-US" sz="1100" dirty="0" smtClean="0">
              <a:solidFill>
                <a:schemeClr val="tx1"/>
              </a:solidFill>
            </a:endParaRPr>
          </a:p>
          <a:p>
            <a:pPr>
              <a:lnSpc>
                <a:spcPct val="80000"/>
              </a:lnSpc>
              <a:spcBef>
                <a:spcPts val="300"/>
              </a:spcBef>
              <a:buFontTx/>
              <a:buNone/>
            </a:pPr>
            <a:r>
              <a:rPr lang="en-US" sz="2200" dirty="0" smtClean="0">
                <a:solidFill>
                  <a:schemeClr val="tx1"/>
                </a:solidFill>
              </a:rPr>
              <a:t>WMS </a:t>
            </a:r>
            <a:r>
              <a:rPr lang="en-US" sz="2200" dirty="0">
                <a:solidFill>
                  <a:schemeClr val="tx1"/>
                </a:solidFill>
              </a:rPr>
              <a:t>– Web Map Service (</a:t>
            </a:r>
            <a:r>
              <a:rPr lang="en-US" sz="2200" dirty="0" err="1">
                <a:solidFill>
                  <a:schemeClr val="tx1"/>
                </a:solidFill>
              </a:rPr>
              <a:t>GetMap</a:t>
            </a:r>
            <a:r>
              <a:rPr lang="en-US" sz="2200" dirty="0">
                <a:solidFill>
                  <a:schemeClr val="tx1"/>
                </a:solidFill>
              </a:rPr>
              <a:t>)</a:t>
            </a:r>
          </a:p>
          <a:p>
            <a:pPr>
              <a:lnSpc>
                <a:spcPct val="80000"/>
              </a:lnSpc>
              <a:spcBef>
                <a:spcPts val="300"/>
              </a:spcBef>
              <a:buFontTx/>
              <a:buChar char="-"/>
            </a:pPr>
            <a:r>
              <a:rPr lang="en-US" sz="2200" b="0" dirty="0" smtClean="0"/>
              <a:t>Gets an </a:t>
            </a:r>
            <a:r>
              <a:rPr lang="en-US" sz="2200" b="0" i="1" dirty="0"/>
              <a:t>i</a:t>
            </a:r>
            <a:r>
              <a:rPr lang="en-US" sz="2200" b="0" i="1" dirty="0" smtClean="0">
                <a:solidFill>
                  <a:schemeClr val="tx1"/>
                </a:solidFill>
              </a:rPr>
              <a:t>mage </a:t>
            </a:r>
            <a:r>
              <a:rPr lang="en-US" sz="2200" b="0" dirty="0">
                <a:solidFill>
                  <a:schemeClr val="tx1"/>
                </a:solidFill>
              </a:rPr>
              <a:t>of a map </a:t>
            </a:r>
            <a:r>
              <a:rPr lang="en-US" sz="2200" b="0" dirty="0" smtClean="0">
                <a:solidFill>
                  <a:schemeClr val="tx1"/>
                </a:solidFill>
              </a:rPr>
              <a:t>(</a:t>
            </a:r>
            <a:r>
              <a:rPr lang="en-US" sz="2200" b="0" dirty="0">
                <a:solidFill>
                  <a:schemeClr val="tx1"/>
                </a:solidFill>
              </a:rPr>
              <a:t>PNG, TIFF, </a:t>
            </a:r>
            <a:r>
              <a:rPr lang="en-US" sz="2200" b="0" dirty="0" err="1">
                <a:solidFill>
                  <a:schemeClr val="tx1"/>
                </a:solidFill>
              </a:rPr>
              <a:t>etc</a:t>
            </a:r>
            <a:r>
              <a:rPr lang="en-US" sz="2200" b="0" dirty="0">
                <a:solidFill>
                  <a:schemeClr val="tx1"/>
                </a:solidFill>
              </a:rPr>
              <a:t>)</a:t>
            </a:r>
          </a:p>
          <a:p>
            <a:pPr>
              <a:lnSpc>
                <a:spcPct val="80000"/>
              </a:lnSpc>
              <a:spcBef>
                <a:spcPts val="300"/>
              </a:spcBef>
              <a:buFontTx/>
              <a:buChar char="-"/>
            </a:pPr>
            <a:r>
              <a:rPr lang="en-US" sz="2200" b="0" dirty="0">
                <a:solidFill>
                  <a:schemeClr val="tx1"/>
                </a:solidFill>
              </a:rPr>
              <a:t>Can get a legend graphic</a:t>
            </a:r>
          </a:p>
          <a:p>
            <a:pPr>
              <a:lnSpc>
                <a:spcPct val="80000"/>
              </a:lnSpc>
              <a:spcBef>
                <a:spcPts val="300"/>
              </a:spcBef>
              <a:buFontTx/>
              <a:buNone/>
            </a:pPr>
            <a:endParaRPr lang="en-US" sz="2200" b="0" dirty="0">
              <a:solidFill>
                <a:schemeClr val="tx1"/>
              </a:solidFill>
            </a:endParaRPr>
          </a:p>
          <a:p>
            <a:pPr>
              <a:lnSpc>
                <a:spcPct val="80000"/>
              </a:lnSpc>
              <a:spcBef>
                <a:spcPts val="300"/>
              </a:spcBef>
              <a:buFontTx/>
              <a:buNone/>
            </a:pPr>
            <a:r>
              <a:rPr lang="en-US" sz="2200" dirty="0">
                <a:solidFill>
                  <a:schemeClr val="tx1"/>
                </a:solidFill>
              </a:rPr>
              <a:t>WFS – Web Feature Service (</a:t>
            </a:r>
            <a:r>
              <a:rPr lang="en-US" sz="2200" dirty="0" err="1">
                <a:solidFill>
                  <a:schemeClr val="tx1"/>
                </a:solidFill>
              </a:rPr>
              <a:t>GetFeature</a:t>
            </a:r>
            <a:r>
              <a:rPr lang="en-US" sz="2200" dirty="0">
                <a:solidFill>
                  <a:schemeClr val="tx1"/>
                </a:solidFill>
              </a:rPr>
              <a:t>)</a:t>
            </a:r>
          </a:p>
          <a:p>
            <a:pPr>
              <a:lnSpc>
                <a:spcPct val="80000"/>
              </a:lnSpc>
              <a:spcBef>
                <a:spcPts val="300"/>
              </a:spcBef>
              <a:buFontTx/>
              <a:buChar char="-"/>
            </a:pPr>
            <a:r>
              <a:rPr lang="en-US" sz="2200" b="0" dirty="0" smtClean="0">
                <a:solidFill>
                  <a:schemeClr val="tx1"/>
                </a:solidFill>
              </a:rPr>
              <a:t>Gets attributes </a:t>
            </a:r>
            <a:r>
              <a:rPr lang="en-US" sz="2200" b="0" dirty="0">
                <a:solidFill>
                  <a:schemeClr val="tx1"/>
                </a:solidFill>
              </a:rPr>
              <a:t>and/or </a:t>
            </a:r>
            <a:r>
              <a:rPr lang="en-US" sz="2200" b="0" dirty="0" smtClean="0">
                <a:solidFill>
                  <a:schemeClr val="tx1"/>
                </a:solidFill>
              </a:rPr>
              <a:t>coordinates</a:t>
            </a:r>
            <a:endParaRPr lang="en-US" sz="2200" b="0" dirty="0">
              <a:solidFill>
                <a:schemeClr val="tx1"/>
              </a:solidFill>
            </a:endParaRPr>
          </a:p>
          <a:p>
            <a:pPr>
              <a:lnSpc>
                <a:spcPct val="80000"/>
              </a:lnSpc>
              <a:spcBef>
                <a:spcPts val="300"/>
              </a:spcBef>
              <a:buFontTx/>
              <a:buChar char="-"/>
            </a:pPr>
            <a:endParaRPr lang="en-US" sz="2200" b="0" dirty="0">
              <a:solidFill>
                <a:schemeClr val="tx1"/>
              </a:solidFill>
            </a:endParaRPr>
          </a:p>
          <a:p>
            <a:pPr>
              <a:lnSpc>
                <a:spcPct val="80000"/>
              </a:lnSpc>
              <a:spcBef>
                <a:spcPts val="300"/>
              </a:spcBef>
              <a:buFontTx/>
              <a:buNone/>
            </a:pPr>
            <a:r>
              <a:rPr lang="en-US" sz="2200" dirty="0">
                <a:solidFill>
                  <a:schemeClr val="tx1"/>
                </a:solidFill>
              </a:rPr>
              <a:t>For WMS or WFS:</a:t>
            </a:r>
          </a:p>
          <a:p>
            <a:pPr>
              <a:lnSpc>
                <a:spcPct val="80000"/>
              </a:lnSpc>
              <a:spcBef>
                <a:spcPts val="300"/>
              </a:spcBef>
              <a:buFontTx/>
              <a:buChar char="-"/>
            </a:pPr>
            <a:r>
              <a:rPr lang="en-US" sz="2200" b="0" dirty="0">
                <a:solidFill>
                  <a:schemeClr val="tx1"/>
                </a:solidFill>
              </a:rPr>
              <a:t>Request can be URL or XML</a:t>
            </a:r>
          </a:p>
          <a:p>
            <a:pPr>
              <a:lnSpc>
                <a:spcPct val="80000"/>
              </a:lnSpc>
              <a:spcBef>
                <a:spcPts val="300"/>
              </a:spcBef>
              <a:buFontTx/>
              <a:buChar char="-"/>
            </a:pPr>
            <a:r>
              <a:rPr lang="en-US" sz="2200" b="0" dirty="0">
                <a:solidFill>
                  <a:schemeClr val="tx1"/>
                </a:solidFill>
              </a:rPr>
              <a:t>Can </a:t>
            </a:r>
            <a:r>
              <a:rPr lang="en-US" sz="2200" b="0" dirty="0" smtClean="0">
                <a:solidFill>
                  <a:schemeClr val="tx1"/>
                </a:solidFill>
              </a:rPr>
              <a:t>query on </a:t>
            </a:r>
            <a:r>
              <a:rPr lang="en-US" sz="2200" b="0" dirty="0">
                <a:solidFill>
                  <a:schemeClr val="tx1"/>
                </a:solidFill>
              </a:rPr>
              <a:t>attributes or geometry</a:t>
            </a:r>
          </a:p>
          <a:p>
            <a:pPr>
              <a:lnSpc>
                <a:spcPct val="80000"/>
              </a:lnSpc>
              <a:spcBef>
                <a:spcPts val="800"/>
              </a:spcBef>
              <a:buFontTx/>
              <a:buNone/>
            </a:pPr>
            <a:endParaRPr lang="en-US" dirty="0" smtClean="0">
              <a:solidFill>
                <a:schemeClr val="tx1"/>
              </a:solidFill>
            </a:endParaRPr>
          </a:p>
        </p:txBody>
      </p:sp>
      <p:cxnSp>
        <p:nvCxnSpPr>
          <p:cNvPr id="3" name="Straight Connector 2"/>
          <p:cNvCxnSpPr/>
          <p:nvPr/>
        </p:nvCxnSpPr>
        <p:spPr>
          <a:xfrm>
            <a:off x="381000" y="2514600"/>
            <a:ext cx="78486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310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bwMode="auto">
          <a:xfrm>
            <a:off x="338138" y="352425"/>
            <a:ext cx="7734300" cy="8667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dirty="0" smtClean="0">
                <a:solidFill>
                  <a:srgbClr val="0070C0"/>
                </a:solidFill>
              </a:rPr>
              <a:t>Here’s a WMS request: </a:t>
            </a:r>
            <a:endParaRPr lang="en-US" sz="2800" dirty="0">
              <a:solidFill>
                <a:srgbClr val="0070C0"/>
              </a:solidFill>
            </a:endParaRPr>
          </a:p>
        </p:txBody>
      </p:sp>
      <p:sp>
        <p:nvSpPr>
          <p:cNvPr id="105475" name="Rectangle 3"/>
          <p:cNvSpPr>
            <a:spLocks noGrp="1" noChangeArrowheads="1"/>
          </p:cNvSpPr>
          <p:nvPr>
            <p:ph type="body" idx="1"/>
          </p:nvPr>
        </p:nvSpPr>
        <p:spPr bwMode="auto">
          <a:xfrm>
            <a:off x="457200" y="1143000"/>
            <a:ext cx="8229600" cy="4525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Tx/>
              <a:buNone/>
            </a:pPr>
            <a:r>
              <a:rPr lang="en-US" sz="2800" b="0" dirty="0">
                <a:solidFill>
                  <a:schemeClr val="tx1"/>
                </a:solidFill>
              </a:rPr>
              <a:t> http://giswebservices.massgis.state.ma.us/geoserver/wms?VERSION=1.1.1&amp;REQUEST=GetMap&amp;SERVICE=WMS&amp;LAYERS=massgis:GISDATA.TOWNS_POLYM,massgis:GISDATA.SCHOOLS_PT&amp;STYLES=Black_Lines,&amp;BBOX=232325.38526025353,898705.3447384972,238934.49648710093,903749.1401484597&amp;SRS=EPSG:26986&amp;WIDTH=570&amp;HEIGHT=435&amp;FORMAT=image/png</a:t>
            </a:r>
          </a:p>
        </p:txBody>
      </p:sp>
    </p:spTree>
    <p:extLst>
      <p:ext uri="{BB962C8B-B14F-4D97-AF65-F5344CB8AC3E}">
        <p14:creationId xmlns:p14="http://schemas.microsoft.com/office/powerpoint/2010/main" val="3083856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xfrm>
            <a:off x="338138" y="47625"/>
            <a:ext cx="7734300" cy="8667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dirty="0" smtClean="0">
                <a:solidFill>
                  <a:srgbClr val="0070C0"/>
                </a:solidFill>
              </a:rPr>
              <a:t/>
            </a:r>
            <a:br>
              <a:rPr lang="en-US" sz="2800" dirty="0" smtClean="0">
                <a:solidFill>
                  <a:srgbClr val="0070C0"/>
                </a:solidFill>
              </a:rPr>
            </a:br>
            <a:r>
              <a:rPr lang="en-US" sz="2800" dirty="0" smtClean="0">
                <a:solidFill>
                  <a:srgbClr val="0070C0"/>
                </a:solidFill>
              </a:rPr>
              <a:t>Here’s what you get back:</a:t>
            </a:r>
            <a:endParaRPr lang="en-US" sz="2800" dirty="0">
              <a:solidFill>
                <a:srgbClr val="0070C0"/>
              </a:solidFill>
            </a:endParaRPr>
          </a:p>
        </p:txBody>
      </p:sp>
      <p:pic>
        <p:nvPicPr>
          <p:cNvPr id="106500" name="Picture 4" descr="towns_schoo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7947" y="1357313"/>
            <a:ext cx="5429250" cy="41433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52600" y="1357313"/>
            <a:ext cx="5534025" cy="4143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76400" y="5486400"/>
            <a:ext cx="2722220" cy="400110"/>
          </a:xfrm>
          <a:prstGeom prst="rect">
            <a:avLst/>
          </a:prstGeom>
          <a:noFill/>
        </p:spPr>
        <p:txBody>
          <a:bodyPr wrap="none" rtlCol="0">
            <a:spAutoFit/>
          </a:bodyPr>
          <a:lstStyle/>
          <a:p>
            <a:pPr>
              <a:buNone/>
            </a:pPr>
            <a:r>
              <a:rPr lang="en-US" sz="2000" dirty="0" smtClean="0"/>
              <a:t>A map of schools </a:t>
            </a:r>
            <a:endParaRPr lang="en-US" sz="2000" dirty="0"/>
          </a:p>
        </p:txBody>
      </p:sp>
    </p:spTree>
    <p:extLst>
      <p:ext uri="{BB962C8B-B14F-4D97-AF65-F5344CB8AC3E}">
        <p14:creationId xmlns:p14="http://schemas.microsoft.com/office/powerpoint/2010/main" val="618499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138" y="352425"/>
            <a:ext cx="7734300" cy="866775"/>
          </a:xfrm>
        </p:spPr>
        <p:txBody>
          <a:bodyPr/>
          <a:lstStyle/>
          <a:p>
            <a:r>
              <a:rPr lang="en-US" sz="1800" dirty="0" smtClean="0"/>
              <a:t>Tell us about your internet access – MBI survey</a:t>
            </a:r>
            <a:br>
              <a:rPr lang="en-US" sz="1800" dirty="0" smtClean="0"/>
            </a:br>
            <a:r>
              <a:rPr lang="en-US" sz="1800" dirty="0" smtClean="0">
                <a:solidFill>
                  <a:schemeClr val="accent1">
                    <a:lumMod val="90000"/>
                  </a:schemeClr>
                </a:solidFill>
              </a:rPr>
              <a:t>http://www.massbroadband.org/mapping/survey.html</a:t>
            </a:r>
            <a:r>
              <a:rPr lang="en-US" sz="1800" dirty="0" smtClean="0">
                <a:solidFill>
                  <a:schemeClr val="accent2"/>
                </a:solidFill>
              </a:rPr>
              <a:t/>
            </a:r>
            <a:br>
              <a:rPr lang="en-US" sz="1800" dirty="0" smtClean="0">
                <a:solidFill>
                  <a:schemeClr val="accent2"/>
                </a:solidFill>
              </a:rPr>
            </a:br>
            <a:endParaRPr lang="en-US" sz="1800" dirty="0"/>
          </a:p>
        </p:txBody>
      </p:sp>
      <p:sp>
        <p:nvSpPr>
          <p:cNvPr id="4" name="Date Placeholder 3"/>
          <p:cNvSpPr>
            <a:spLocks noGrp="1"/>
          </p:cNvSpPr>
          <p:nvPr>
            <p:ph type="dt" sz="half" idx="10"/>
          </p:nvPr>
        </p:nvSpPr>
        <p:spPr/>
        <p:txBody>
          <a:bodyPr/>
          <a:lstStyle/>
          <a:p>
            <a:fld id="{77C2DC06-B716-4687-B20E-D22BACE8B345}" type="datetime1">
              <a:rPr lang="en-US" smtClean="0"/>
              <a:pPr/>
              <a:t>5/6/2011</a:t>
            </a:fld>
            <a:endParaRPr lang="en-US"/>
          </a:p>
        </p:txBody>
      </p:sp>
      <p:sp>
        <p:nvSpPr>
          <p:cNvPr id="5" name="Slide Number Placeholder 4"/>
          <p:cNvSpPr>
            <a:spLocks noGrp="1"/>
          </p:cNvSpPr>
          <p:nvPr>
            <p:ph type="sldNum" sz="quarter" idx="11"/>
          </p:nvPr>
        </p:nvSpPr>
        <p:spPr/>
        <p:txBody>
          <a:bodyPr/>
          <a:lstStyle/>
          <a:p>
            <a:fld id="{6681E802-A989-4B63-81B8-5DD54F7AD464}" type="slidenum">
              <a:rPr lang="en-US" smtClean="0"/>
              <a:pPr/>
              <a:t>8</a:t>
            </a:fld>
            <a:endParaRPr lang="en-US"/>
          </a:p>
        </p:txBody>
      </p:sp>
      <p:pic>
        <p:nvPicPr>
          <p:cNvPr id="7" name="Picture 6" descr="broadband_colle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750" y="1066800"/>
            <a:ext cx="8271850" cy="539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153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rare species habitat – Biomap2</a:t>
            </a:r>
            <a:br>
              <a:rPr lang="en-US" dirty="0" smtClean="0"/>
            </a:br>
            <a:r>
              <a:rPr lang="en-US" dirty="0" smtClean="0">
                <a:solidFill>
                  <a:schemeClr val="accent1">
                    <a:lumMod val="90000"/>
                  </a:schemeClr>
                </a:solidFill>
              </a:rPr>
              <a:t>http://maps.massgis.state.ma.us/dfg/biomap2.htm</a:t>
            </a:r>
            <a:endParaRPr lang="en-US" dirty="0">
              <a:solidFill>
                <a:schemeClr val="accent1">
                  <a:lumMod val="90000"/>
                </a:schemeClr>
              </a:solidFill>
            </a:endParaRPr>
          </a:p>
        </p:txBody>
      </p:sp>
      <p:sp>
        <p:nvSpPr>
          <p:cNvPr id="4" name="Date Placeholder 3"/>
          <p:cNvSpPr>
            <a:spLocks noGrp="1"/>
          </p:cNvSpPr>
          <p:nvPr>
            <p:ph type="dt" sz="half" idx="10"/>
          </p:nvPr>
        </p:nvSpPr>
        <p:spPr/>
        <p:txBody>
          <a:bodyPr/>
          <a:lstStyle/>
          <a:p>
            <a:fld id="{77C2DC06-B716-4687-B20E-D22BACE8B345}" type="datetime1">
              <a:rPr lang="en-US" smtClean="0"/>
              <a:pPr/>
              <a:t>5/6/2011</a:t>
            </a:fld>
            <a:endParaRPr lang="en-US"/>
          </a:p>
        </p:txBody>
      </p:sp>
      <p:sp>
        <p:nvSpPr>
          <p:cNvPr id="5" name="Slide Number Placeholder 4"/>
          <p:cNvSpPr>
            <a:spLocks noGrp="1"/>
          </p:cNvSpPr>
          <p:nvPr>
            <p:ph type="sldNum" sz="quarter" idx="11"/>
          </p:nvPr>
        </p:nvSpPr>
        <p:spPr/>
        <p:txBody>
          <a:bodyPr/>
          <a:lstStyle/>
          <a:p>
            <a:fld id="{6681E802-A989-4B63-81B8-5DD54F7AD464}" type="slidenum">
              <a:rPr lang="en-US" smtClean="0"/>
              <a:pPr/>
              <a:t>9</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635" y="1146544"/>
            <a:ext cx="6474840" cy="54864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1132367"/>
            <a:ext cx="6480000" cy="54864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3180" y="1164266"/>
            <a:ext cx="6430620" cy="54864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8531" y="1143000"/>
            <a:ext cx="6520069" cy="5486400"/>
          </a:xfrm>
          <a:prstGeom prst="rect">
            <a:avLst/>
          </a:prstGeom>
        </p:spPr>
      </p:pic>
    </p:spTree>
    <p:extLst>
      <p:ext uri="{BB962C8B-B14F-4D97-AF65-F5344CB8AC3E}">
        <p14:creationId xmlns:p14="http://schemas.microsoft.com/office/powerpoint/2010/main" val="250081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sGIS ISB Jan 11 CJ">
  <a:themeElements>
    <a:clrScheme name="itd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itdpowerpointtemplat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d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d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d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d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d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d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d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d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d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d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d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d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MassGIS ISB Jan 11 CJ</Template>
  <TotalTime>1242</TotalTime>
  <Words>2080</Words>
  <Application>Microsoft Office PowerPoint</Application>
  <PresentationFormat>On-screen Show (4:3)</PresentationFormat>
  <Paragraphs>152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MassGIS ISB Jan 11 CJ</vt:lpstr>
      <vt:lpstr>Web Services – Leveraging the MassGIS Platform to Build Web Mapping Applications  Fast and Cheap</vt:lpstr>
      <vt:lpstr>MassGIS is…. </vt:lpstr>
      <vt:lpstr>PowerPoint Presentation</vt:lpstr>
      <vt:lpstr>Web mapping services – DIY not necessary </vt:lpstr>
      <vt:lpstr>Web mapping and web feature services </vt:lpstr>
      <vt:lpstr>Here’s a WMS request: </vt:lpstr>
      <vt:lpstr> Here’s what you get back:</vt:lpstr>
      <vt:lpstr>Tell us about your internet access – MBI survey http://www.massbroadband.org/mapping/survey.html </vt:lpstr>
      <vt:lpstr>View rare species habitat – Biomap2 http://maps.massgis.state.ma.us/dfg/biomap2.htm</vt:lpstr>
      <vt:lpstr>View real-time ocean monitoring data - NERACOOS</vt:lpstr>
      <vt:lpstr>OLIVER 2</vt:lpstr>
      <vt:lpstr>Understand ocean management policies – MORIS http://maps.massgis.state.ma.us/map_ol/moris.php</vt:lpstr>
      <vt:lpstr>PowerPoint Presentation</vt:lpstr>
      <vt:lpstr>PowerPoint Presentation</vt:lpstr>
      <vt:lpstr>PowerPoint Presentation</vt:lpstr>
      <vt:lpstr>PowerPoint Presentation</vt:lpstr>
      <vt:lpstr>PowerPoint Presentation</vt:lpstr>
      <vt:lpstr>PowerPoint Presentation</vt:lpstr>
      <vt:lpstr>MassGIS Web Services Wiki http://lyceum.massgis.state.ma.us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Positioning MassGIS as a Commonwealth Resource</dc:title>
  <dc:creator>Jacqz, Christian (ITD)</dc:creator>
  <cp:lastModifiedBy>Jacqz, Christian (ITD)</cp:lastModifiedBy>
  <cp:revision>33</cp:revision>
  <dcterms:created xsi:type="dcterms:W3CDTF">2011-05-05T14:46:48Z</dcterms:created>
  <dcterms:modified xsi:type="dcterms:W3CDTF">2011-05-06T12:57:12Z</dcterms:modified>
</cp:coreProperties>
</file>