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7" r:id="rId2"/>
    <p:sldId id="276" r:id="rId3"/>
    <p:sldId id="281" r:id="rId4"/>
    <p:sldId id="283" r:id="rId5"/>
    <p:sldId id="285" r:id="rId6"/>
    <p:sldId id="289" r:id="rId7"/>
    <p:sldId id="291" r:id="rId8"/>
    <p:sldId id="259" r:id="rId9"/>
    <p:sldId id="293" r:id="rId10"/>
    <p:sldId id="269" r:id="rId11"/>
    <p:sldId id="271" r:id="rId12"/>
    <p:sldId id="272" r:id="rId13"/>
    <p:sldId id="268" r:id="rId14"/>
    <p:sldId id="260" r:id="rId15"/>
    <p:sldId id="274" r:id="rId16"/>
    <p:sldId id="261" r:id="rId17"/>
    <p:sldId id="258" r:id="rId18"/>
    <p:sldId id="295" r:id="rId19"/>
    <p:sldId id="264" r:id="rId20"/>
    <p:sldId id="265" r:id="rId21"/>
    <p:sldId id="292" r:id="rId22"/>
    <p:sldId id="257" r:id="rId23"/>
    <p:sldId id="287" r:id="rId24"/>
    <p:sldId id="288" r:id="rId25"/>
    <p:sldId id="270" r:id="rId26"/>
    <p:sldId id="262" r:id="rId27"/>
    <p:sldId id="266" r:id="rId28"/>
    <p:sldId id="290" r:id="rId29"/>
    <p:sldId id="273" r:id="rId30"/>
    <p:sldId id="275" r:id="rId31"/>
    <p:sldId id="29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47" autoAdjust="0"/>
  </p:normalViewPr>
  <p:slideViewPr>
    <p:cSldViewPr>
      <p:cViewPr varScale="1">
        <p:scale>
          <a:sx n="63" d="100"/>
          <a:sy n="63" d="100"/>
        </p:scale>
        <p:origin x="-13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AD309-E35A-4E33-890C-D555F5624D09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5B8F6-FCA7-45B0-8AC9-F5FCC62BD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F1450-69EA-467B-846C-6D9591BEAE5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8812-CA59-4537-B23B-DFD35636CA0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F1450-69EA-467B-846C-6D9591BEAE5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8812-CA59-4537-B23B-DFD35636CA0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F1450-69EA-467B-846C-6D9591BEAE5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F1450-69EA-467B-846C-6D9591BEAE5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8812-CA59-4537-B23B-DFD35636CA0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B8812-CA59-4537-B23B-DFD35636CA0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5B8F6-FCA7-45B0-8AC9-F5FCC62BD1D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6034-2EEE-4E65-BDF9-8980E18B9E2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8F0-2A6A-42AA-AB13-53C3ECFE9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6034-2EEE-4E65-BDF9-8980E18B9E2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8F0-2A6A-42AA-AB13-53C3ECFE9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6034-2EEE-4E65-BDF9-8980E18B9E2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8F0-2A6A-42AA-AB13-53C3ECFE9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6034-2EEE-4E65-BDF9-8980E18B9E2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8F0-2A6A-42AA-AB13-53C3ECFE9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6034-2EEE-4E65-BDF9-8980E18B9E2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8F0-2A6A-42AA-AB13-53C3ECFE9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6034-2EEE-4E65-BDF9-8980E18B9E2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8F0-2A6A-42AA-AB13-53C3ECFE9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6034-2EEE-4E65-BDF9-8980E18B9E2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8F0-2A6A-42AA-AB13-53C3ECFE9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6034-2EEE-4E65-BDF9-8980E18B9E2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8F0-2A6A-42AA-AB13-53C3ECFE9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6034-2EEE-4E65-BDF9-8980E18B9E2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8F0-2A6A-42AA-AB13-53C3ECFE9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6034-2EEE-4E65-BDF9-8980E18B9E2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8F0-2A6A-42AA-AB13-53C3ECFE9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F6034-2EEE-4E65-BDF9-8980E18B9E2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E8F0-2A6A-42AA-AB13-53C3ECFE9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F6034-2EEE-4E65-BDF9-8980E18B9E21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E8F0-2A6A-42AA-AB13-53C3ECFE9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africamap.harvard.edu/?zoom=5&amp;lat=11.95335&amp;lon=15.73242&amp;layers=B000&amp;africamap_wat=1&amp;africamap_msoils=1&amp;africamap_l_fam=1&amp;africamap_peop=1&amp;africamap_mcevedy_1400CE=1&amp;africamap_trade=1&amp;africamap_hondio=1&amp;africamap_countr=1&amp;searching=mcevedy_1400C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fricamap.harvard.edu/?zoom=6&amp;lat=11.43696&amp;lon=5.93262&amp;layers=00B0&amp;africamap_peop=1&amp;africamap_l_fam=0&amp;africamap_countr=1&amp;africamap_GeonamesFeatures6=0.47&amp;africamap_desisle=0.14&amp;africamap_mcevedy_1800CE=1&amp;africamap_trade=1&amp;searching=GeonamesFeatures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4114800"/>
            <a:ext cx="7723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Rounded MT Bold" pitchFamily="34" charset="0"/>
              </a:rPr>
              <a:t>GIS Web Applications</a:t>
            </a:r>
          </a:p>
          <a:p>
            <a:r>
              <a:rPr lang="en-US" sz="3600" dirty="0" smtClean="0">
                <a:latin typeface="Arial Rounded MT Bold" pitchFamily="34" charset="0"/>
              </a:rPr>
              <a:t>             in Africa </a:t>
            </a:r>
          </a:p>
          <a:p>
            <a:endParaRPr lang="en-US" sz="3600" dirty="0"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5887760"/>
            <a:ext cx="409599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Suzanne Preston Blier,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Harvard University</a:t>
            </a:r>
            <a:endParaRPr lang="en-US" sz="1600" b="1" dirty="0" smtClean="0">
              <a:solidFill>
                <a:schemeClr val="tx2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</a:t>
            </a: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Allen </a:t>
            </a:r>
            <a:r>
              <a:rPr lang="en-US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Whitehill</a:t>
            </a: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Clowes</a:t>
            </a: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Professor of Fine Arts </a:t>
            </a:r>
          </a:p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and of African and African American Studies</a:t>
            </a: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1400" dirty="0">
              <a:solidFill>
                <a:schemeClr val="accent1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098" name="Picture 2" descr="C:\Users\Owner\Pictures\My Pictures\Africamap\Band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1" y="0"/>
            <a:ext cx="7696200" cy="3759057"/>
          </a:xfrm>
          <a:prstGeom prst="rect">
            <a:avLst/>
          </a:prstGeom>
          <a:noFill/>
        </p:spPr>
      </p:pic>
      <p:pic>
        <p:nvPicPr>
          <p:cNvPr id="6" name="Picture 2" descr="C:\Users\Owner\Pictures\My Pictures\Africamap\language_group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6093" y="3352800"/>
            <a:ext cx="3167907" cy="3962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1561Ma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289895"/>
            <a:ext cx="4648200" cy="356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Admin\My Documents\My Pictures\Ife Global\Benue-Nile\Ravenna_Cosmography on Ptolemaic - 1889_Africa_crop -wi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1000"/>
            <a:ext cx="5169906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5000" y="1447800"/>
            <a:ext cx="2951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Ravenna_Cosmography</a:t>
            </a:r>
            <a:r>
              <a:rPr lang="en-US" dirty="0" smtClean="0"/>
              <a:t> after </a:t>
            </a:r>
          </a:p>
          <a:p>
            <a:r>
              <a:rPr lang="en-US" dirty="0" smtClean="0"/>
              <a:t>Ptolemy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4191000"/>
            <a:ext cx="2647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Ptolemy’s  Africa </a:t>
            </a:r>
          </a:p>
          <a:p>
            <a:r>
              <a:rPr lang="en-US" dirty="0" smtClean="0"/>
              <a:t>written in Italian and Latin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90800" y="6183868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1561 </a:t>
            </a:r>
            <a:r>
              <a:rPr lang="en-US" dirty="0" err="1" smtClean="0"/>
              <a:t>Ruscelli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My Documents\My Pictures\Ife Global\Benue-Nile\Ciolek.com -trade rout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4267200"/>
            <a:ext cx="3200400" cy="1958196"/>
          </a:xfrm>
          <a:prstGeom prst="rect">
            <a:avLst/>
          </a:prstGeom>
          <a:noFill/>
        </p:spPr>
      </p:pic>
      <p:pic>
        <p:nvPicPr>
          <p:cNvPr id="3" name="Picture 2" descr="C:\Documents and Settings\Admin\My Documents\My Pictures\African Maps\Africa maps -scholarly\46 BC to 1450 AD Trade routes\Histoire de l'Afrique de l'Ouest fr Boahen, 198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507" y="-1447800"/>
            <a:ext cx="8359493" cy="4953000"/>
          </a:xfrm>
          <a:prstGeom prst="rect">
            <a:avLst/>
          </a:prstGeom>
          <a:noFill/>
        </p:spPr>
      </p:pic>
      <p:pic>
        <p:nvPicPr>
          <p:cNvPr id="4" name="Picture 2" descr="C:\Users\Owner\Pictures\My Pictures\water_and_trade_rout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1664" y="3276600"/>
            <a:ext cx="6702336" cy="3581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798731"/>
            <a:ext cx="2300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14</a:t>
            </a:r>
            <a:r>
              <a:rPr lang="en-US" baseline="30000" dirty="0" smtClean="0"/>
              <a:t>th</a:t>
            </a:r>
            <a:r>
              <a:rPr lang="en-US" dirty="0" smtClean="0"/>
              <a:t> Century </a:t>
            </a:r>
            <a:r>
              <a:rPr lang="en-US" dirty="0" err="1" smtClean="0"/>
              <a:t>Mamluk</a:t>
            </a:r>
            <a:r>
              <a:rPr lang="en-US" dirty="0" smtClean="0"/>
              <a:t> vessel</a:t>
            </a:r>
          </a:p>
          <a:p>
            <a:r>
              <a:rPr lang="en-US" dirty="0" smtClean="0"/>
              <a:t>  	in Ghana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133600"/>
            <a:ext cx="1712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c.1300 </a:t>
            </a:r>
            <a:r>
              <a:rPr lang="en-US" dirty="0" err="1" smtClean="0"/>
              <a:t>Mamluk</a:t>
            </a:r>
            <a:endParaRPr lang="en-US" dirty="0" smtClean="0"/>
          </a:p>
          <a:p>
            <a:r>
              <a:rPr lang="en-US" dirty="0" smtClean="0"/>
              <a:t>Vessel in Ghana </a:t>
            </a:r>
            <a:endParaRPr lang="en-US" dirty="0"/>
          </a:p>
        </p:txBody>
      </p:sp>
      <p:pic>
        <p:nvPicPr>
          <p:cNvPr id="8" name="Picture 2" descr="C:\Documents and Settings\Admin\My Documents\My Pictures\Niger Benue nasaimages.or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752600" y="457200"/>
            <a:ext cx="4019216" cy="3579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324600"/>
            <a:ext cx="198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1554 Munster Map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9351" y="228600"/>
            <a:ext cx="3126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Regnum- </a:t>
            </a:r>
            <a:r>
              <a:rPr lang="en-US" dirty="0" err="1" smtClean="0"/>
              <a:t>Orguene</a:t>
            </a:r>
            <a:r>
              <a:rPr lang="en-US" dirty="0" smtClean="0"/>
              <a:t> (King of Ife –</a:t>
            </a:r>
          </a:p>
          <a:p>
            <a:r>
              <a:rPr lang="en-US" dirty="0" smtClean="0"/>
              <a:t>Ogane:  title of ruler)</a:t>
            </a:r>
            <a:endParaRPr lang="en-US" dirty="0"/>
          </a:p>
        </p:txBody>
      </p:sp>
      <p:pic>
        <p:nvPicPr>
          <p:cNvPr id="4" name="Picture 2" descr="C:\Documents and Settings\Admin\My Documents\My Pictures\Ife Global\Benue-Nile\1554 Munster map - princeton-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66800"/>
            <a:ext cx="4322763" cy="3524744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rot="5400000">
            <a:off x="2705100" y="1028700"/>
            <a:ext cx="1600200" cy="762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C:\Documents and Settings\Admin\My Documents\My Pictures\Ife Global\MfAA pix\2009-05-13_2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52400"/>
            <a:ext cx="1981200" cy="2966387"/>
          </a:xfrm>
          <a:prstGeom prst="rect">
            <a:avLst/>
          </a:prstGeom>
          <a:noFill/>
        </p:spPr>
      </p:pic>
      <p:pic>
        <p:nvPicPr>
          <p:cNvPr id="7" name="Picture 2" descr="C:\Documents and Settings\Admin\My Documents\My Pictures\Ife Global\Africa_-country_&amp;_rivers_-plai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"/>
            <a:ext cx="2667000" cy="3441526"/>
          </a:xfrm>
          <a:prstGeom prst="rect">
            <a:avLst/>
          </a:prstGeom>
          <a:noFill/>
        </p:spPr>
      </p:pic>
      <p:pic>
        <p:nvPicPr>
          <p:cNvPr id="8" name="Picture 2" descr="C:\Documents and Settings\Admin\My Documents\My Pictures\Ife Global\Benue-Nile\1554 Munster map - princet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362200"/>
            <a:ext cx="5689259" cy="4495800"/>
          </a:xfrm>
          <a:prstGeom prst="rect">
            <a:avLst/>
          </a:prstGeom>
          <a:noFill/>
        </p:spPr>
      </p:pic>
      <p:sp>
        <p:nvSpPr>
          <p:cNvPr id="9" name="Down Arrow 8"/>
          <p:cNvSpPr/>
          <p:nvPr/>
        </p:nvSpPr>
        <p:spPr>
          <a:xfrm>
            <a:off x="7543800" y="1066800"/>
            <a:ext cx="76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Owner\Pictures\My Pictures\Africamap\1400 &amp; trade rout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841979" cy="6278563"/>
          </a:xfrm>
          <a:prstGeom prst="rect">
            <a:avLst/>
          </a:prstGeom>
          <a:noFill/>
        </p:spPr>
      </p:pic>
      <p:pic>
        <p:nvPicPr>
          <p:cNvPr id="5" name="Picture 2" descr="C:\Users\Owner\Pictures\My Pictures\Ife Global 2010-Nov\Area maps\Oyoxviii - wiki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9706" y="4114800"/>
            <a:ext cx="4384294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74638"/>
            <a:ext cx="8229600" cy="1143000"/>
          </a:xfrm>
        </p:spPr>
        <p:txBody>
          <a:bodyPr/>
          <a:lstStyle/>
          <a:p>
            <a:r>
              <a:rPr lang="en-US" sz="1800" dirty="0" smtClean="0"/>
              <a:t>Julia Finkelstein, HSPH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Owner\Pictures\My Pictures\Ife Global 2010-Nov\Ife GIS plans\Ife_plan_with_turt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5863" y="1524000"/>
            <a:ext cx="6688137" cy="4825670"/>
          </a:xfrm>
          <a:prstGeom prst="rect">
            <a:avLst/>
          </a:prstGeom>
          <a:noFill/>
        </p:spPr>
      </p:pic>
      <p:pic>
        <p:nvPicPr>
          <p:cNvPr id="1026" name="Picture 2" descr="C:\Users\Owner\Pictures\My Pictures\Ife Global 2010-Nov\Ife GIS plans\Ife_-_wat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877886" cy="3245922"/>
          </a:xfrm>
          <a:prstGeom prst="rect">
            <a:avLst/>
          </a:prstGeom>
          <a:noFill/>
        </p:spPr>
      </p:pic>
      <p:pic>
        <p:nvPicPr>
          <p:cNvPr id="7" name="Picture 2" descr="C:\Users\Owner\Pictures\My Pictures\Ife Global 2010-Nov\2 books\New-Past Presence 3-2010\9 Urban Ife\Ife-Ile-Ife plan-From Willett Ife History of W. Afr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810000"/>
            <a:ext cx="2542674" cy="2743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24400" y="0"/>
            <a:ext cx="3006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City State of Ife (Nigeria) </a:t>
            </a:r>
          </a:p>
          <a:p>
            <a:r>
              <a:rPr lang="en-US" dirty="0" smtClean="0">
                <a:latin typeface="Arial Rounded MT Bold" pitchFamily="34" charset="0"/>
              </a:rPr>
              <a:t>    founded c. 1300</a:t>
            </a:r>
            <a:endParaRPr lang="en-US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228600"/>
            <a:ext cx="7239000" cy="460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 descr="C:\Users\Owner\Pictures\My Pictures\Ife Global 2010-Nov\Ife GIS plans\Ife v7 10Aug2010 v2-thiop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354093"/>
            <a:ext cx="4356100" cy="5894307"/>
          </a:xfrm>
          <a:prstGeom prst="rect">
            <a:avLst/>
          </a:prstGeom>
          <a:noFill/>
        </p:spPr>
      </p:pic>
      <p:pic>
        <p:nvPicPr>
          <p:cNvPr id="9" name="Picture 7" descr="C:\Users\Owner\Pictures\My Pictures\Ife Global 2010-Nov\2 books\New-Past Presence 3-2010\9 Urban Ife\'Ancient Communities of Ile-Ife - Eluyem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0"/>
            <a:ext cx="3352800" cy="4194118"/>
          </a:xfrm>
          <a:prstGeom prst="rect">
            <a:avLst/>
          </a:prstGeom>
          <a:noFill/>
        </p:spPr>
      </p:pic>
      <p:pic>
        <p:nvPicPr>
          <p:cNvPr id="6" name="Picture 4" descr="C:\Users\Owner\Pictures\My Pictures\Ife Global 2010-Nov\2 books\New-Past Presence 3-2010\5 A Site for the Gods\Pl. 2011-02-26_102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10000"/>
            <a:ext cx="3276600" cy="36820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C:\Users\Owner\Pictures\My Pictures\Ife Global 2010-Nov\Ife GIS plans\palace (2)-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283" y="-381000"/>
            <a:ext cx="4689317" cy="5257800"/>
          </a:xfrm>
          <a:prstGeom prst="rect">
            <a:avLst/>
          </a:prstGeom>
          <a:noFill/>
        </p:spPr>
      </p:pic>
      <p:pic>
        <p:nvPicPr>
          <p:cNvPr id="2052" name="Picture 4" descr="C:\Users\Owner\Pictures\My Pictures\Ife Global 2010-Nov\Ife GIS plans\Ife Viewsheds Elu Agbafe-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362200"/>
            <a:ext cx="4199284" cy="4495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53000" y="5105400"/>
            <a:ext cx="3113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Ife politics and view sheds</a:t>
            </a:r>
          </a:p>
          <a:p>
            <a:r>
              <a:rPr lang="en-US" dirty="0" smtClean="0"/>
              <a:t>w. J. </a:t>
            </a:r>
            <a:r>
              <a:rPr lang="en-US" dirty="0" err="1" smtClean="0"/>
              <a:t>Finklestein</a:t>
            </a:r>
            <a:r>
              <a:rPr lang="en-US" dirty="0" smtClean="0"/>
              <a:t> and J. Blossom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Owner\Pictures\My Pictures\Abomey Map Folder\Images for powerpoint\Royal vs Citizen-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5267774" cy="6477000"/>
          </a:xfrm>
          <a:prstGeom prst="rect">
            <a:avLst/>
          </a:prstGeom>
          <a:noFill/>
        </p:spPr>
      </p:pic>
      <p:pic>
        <p:nvPicPr>
          <p:cNvPr id="5" name="Picture 3" descr="C:\Users\Owner\Pictures\My Pictures\Abomey Map Folder\Images for powerpoint\Occupations-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"/>
            <a:ext cx="3619500" cy="43624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5257800"/>
            <a:ext cx="3180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>
                <a:latin typeface="Arial Rounded MT Bold" pitchFamily="34" charset="0"/>
              </a:rPr>
              <a:t> Class</a:t>
            </a:r>
          </a:p>
          <a:p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   &amp; Occupation</a:t>
            </a:r>
          </a:p>
          <a:p>
            <a:r>
              <a:rPr lang="en-US" dirty="0">
                <a:latin typeface="Arial Rounded MT Bold" pitchFamily="34" charset="0"/>
              </a:rPr>
              <a:t> </a:t>
            </a:r>
            <a:r>
              <a:rPr lang="en-US" dirty="0" smtClean="0">
                <a:latin typeface="Arial Rounded MT Bold" pitchFamily="34" charset="0"/>
              </a:rPr>
              <a:t>   &amp; Historical engagement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572000"/>
            <a:ext cx="3343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err="1" smtClean="0">
                <a:latin typeface="Arial Rounded MT Bold" pitchFamily="34" charset="0"/>
              </a:rPr>
              <a:t>Fon</a:t>
            </a:r>
            <a:r>
              <a:rPr lang="en-US" dirty="0" smtClean="0">
                <a:latin typeface="Arial Rounded MT Bold" pitchFamily="34" charset="0"/>
              </a:rPr>
              <a:t> (</a:t>
            </a:r>
            <a:r>
              <a:rPr lang="en-US" dirty="0" err="1" smtClean="0">
                <a:latin typeface="Arial Rounded MT Bold" pitchFamily="34" charset="0"/>
              </a:rPr>
              <a:t>Abomey</a:t>
            </a:r>
            <a:r>
              <a:rPr lang="en-US" dirty="0" smtClean="0">
                <a:latin typeface="Arial Rounded MT Bold" pitchFamily="34" charset="0"/>
              </a:rPr>
              <a:t>, Rep. of Benin)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4098" name="Picture 2" descr="C:\Users\Owner\Pictures\My Pictures\Abomey Map Folder\Images for powerpoint\Occupation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0"/>
            <a:ext cx="972649" cy="2357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Owner\Pictures\My Pictures\Africamap\malaria seaso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87209"/>
            <a:ext cx="3048000" cy="367079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Owner\Pictures\My Pictures\Africamap\ethnicity_and_districts_-gha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76200"/>
            <a:ext cx="4950406" cy="3276600"/>
          </a:xfrm>
          <a:prstGeom prst="rect">
            <a:avLst/>
          </a:prstGeom>
          <a:noFill/>
        </p:spPr>
      </p:pic>
      <p:pic>
        <p:nvPicPr>
          <p:cNvPr id="6149" name="Picture 5" descr="C:\Users\Owner\Pictures\My Pictures\Africamap\Sudan_Berri_Shri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505200"/>
            <a:ext cx="5334000" cy="3535961"/>
          </a:xfrm>
          <a:prstGeom prst="rect">
            <a:avLst/>
          </a:prstGeom>
          <a:noFill/>
        </p:spPr>
      </p:pic>
      <p:pic>
        <p:nvPicPr>
          <p:cNvPr id="6150" name="Picture 6" descr="C:\Users\Owner\Pictures\My Pictures\Africamap\1400_and_slaver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2532" y="-1447800"/>
            <a:ext cx="5301668" cy="4800600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0" y="1600201"/>
            <a:ext cx="6400800" cy="1066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495800"/>
            <a:ext cx="6172200" cy="1630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Owner\Pictures\My Pictures\Africamap\2011-04-15_18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0"/>
            <a:ext cx="8362950" cy="43497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398345" y="304800"/>
            <a:ext cx="1759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Worldmap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Owner\Pictures\My Pictures\Africamap\Baobab\www.radiobridge.net_-_Baobab_founded_199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24200" y="0"/>
            <a:ext cx="14475588" cy="16551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" y="5715000"/>
            <a:ext cx="3979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 Rounded MT Bold" pitchFamily="34" charset="0"/>
              </a:rPr>
              <a:t>Africamap</a:t>
            </a:r>
            <a:r>
              <a:rPr lang="en-US" dirty="0" smtClean="0">
                <a:latin typeface="Arial Rounded MT Bold" pitchFamily="34" charset="0"/>
              </a:rPr>
              <a:t> history:</a:t>
            </a:r>
          </a:p>
          <a:p>
            <a:r>
              <a:rPr lang="en-US" dirty="0" smtClean="0">
                <a:latin typeface="Arial Rounded MT Bold" pitchFamily="34" charset="0"/>
              </a:rPr>
              <a:t>Baobab Project</a:t>
            </a:r>
          </a:p>
          <a:p>
            <a:r>
              <a:rPr lang="en-US" dirty="0" smtClean="0">
                <a:latin typeface="Arial Rounded MT Bold" pitchFamily="34" charset="0"/>
              </a:rPr>
              <a:t> Begun 1994 –Blier w. Michael Roy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7" name="Picture 2" descr="C:\Users\Owner\Pictures\My Pictures\Africamap\Baobab\Seaver_foundation_center_for_Bioinformatic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71600" y="2209800"/>
            <a:ext cx="5054785" cy="3352800"/>
          </a:xfrm>
          <a:prstGeom prst="rect">
            <a:avLst/>
          </a:prstGeom>
          <a:noFill/>
        </p:spPr>
      </p:pic>
      <p:pic>
        <p:nvPicPr>
          <p:cNvPr id="8" name="Picture 2" descr="C:\Users\Owner\Pictures\My Pictures\Africamap\Baobab\Baoba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6137" y="1828800"/>
            <a:ext cx="5057863" cy="3763181"/>
          </a:xfrm>
          <a:prstGeom prst="rect">
            <a:avLst/>
          </a:prstGeom>
          <a:noFill/>
        </p:spPr>
      </p:pic>
      <p:pic>
        <p:nvPicPr>
          <p:cNvPr id="2" name="Picture 2" descr="C:\Users\Owner\Pictures\My Pictures\Africamap\Baobab\1998_Sep_26_H-africa._African_History_on_the_Interne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75" y="4543425"/>
            <a:ext cx="5419725" cy="231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Owner\Pictures\My Pictures\Africamap\Baobab\orvillejenkins.com.favorit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619375"/>
            <a:ext cx="5383151" cy="4238625"/>
          </a:xfrm>
          <a:prstGeom prst="rect">
            <a:avLst/>
          </a:prstGeom>
          <a:noFill/>
        </p:spPr>
      </p:pic>
      <p:pic>
        <p:nvPicPr>
          <p:cNvPr id="3" name="Picture 2" descr="C:\Users\Owner\Pictures\My Pictures\Africamap\Baobab\www-sul.stanfor.edu.depts.ssrg.afric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657" y="304800"/>
            <a:ext cx="8719343" cy="18573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00600" y="2057400"/>
            <a:ext cx="371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www-</a:t>
            </a:r>
            <a:r>
              <a:rPr lang="en-US" dirty="0" err="1" smtClean="0"/>
              <a:t>sul.stanfor.edu.depts.ssrg.africa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Owner\Pictures\My Pictures\Ife Global 2010-Nov\2 books\New-Past Presence 3-2010\5 A Site for the Gods\thou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7970" y="0"/>
            <a:ext cx="5116030" cy="6248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" y="4800600"/>
            <a:ext cx="2955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Two dynasties divide the year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4495800"/>
            <a:ext cx="317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Political History, Urban Planning</a:t>
            </a:r>
            <a:endParaRPr lang="en-US" dirty="0"/>
          </a:p>
        </p:txBody>
      </p:sp>
      <p:pic>
        <p:nvPicPr>
          <p:cNvPr id="10" name="Picture 4" descr="C:\Users\Owner\Pictures\My Pictures\Ife Global 2010-Nov\MfAA pix\2009-05-13_2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0741" y="3772941"/>
            <a:ext cx="2060459" cy="3085059"/>
          </a:xfrm>
          <a:prstGeom prst="rect">
            <a:avLst/>
          </a:prstGeom>
          <a:noFill/>
        </p:spPr>
      </p:pic>
      <p:pic>
        <p:nvPicPr>
          <p:cNvPr id="11" name="Picture 3" descr="C:\Users\Owner\Pictures\My Pictures\Ife Global 2010-Nov\2 books\New-Past Presence 3-2010\9 Urban Ife\map_ife_sites -Willett C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81000"/>
            <a:ext cx="2741099" cy="3400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forest - 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838200"/>
            <a:ext cx="7010400" cy="4855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5782270"/>
            <a:ext cx="3984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Classicizing (traditional) Cultures </a:t>
            </a:r>
            <a:r>
              <a:rPr lang="en-US" dirty="0" smtClean="0">
                <a:solidFill>
                  <a:srgbClr val="00B0F0"/>
                </a:solidFill>
              </a:rPr>
              <a:t>(blue)</a:t>
            </a:r>
          </a:p>
          <a:p>
            <a:r>
              <a:rPr lang="en-US" dirty="0" smtClean="0"/>
              <a:t>Experimental (innovative) Cultures  </a:t>
            </a:r>
            <a:r>
              <a:rPr lang="en-US" dirty="0" smtClean="0">
                <a:solidFill>
                  <a:srgbClr val="FF0000"/>
                </a:solidFill>
              </a:rPr>
              <a:t>(red)</a:t>
            </a:r>
            <a:endParaRPr lang="en-US" dirty="0" smtClean="0"/>
          </a:p>
          <a:p>
            <a:r>
              <a:rPr lang="en-US" dirty="0" smtClean="0"/>
              <a:t>Intermediary  Cultures </a:t>
            </a:r>
            <a:r>
              <a:rPr lang="en-US" dirty="0" smtClean="0">
                <a:solidFill>
                  <a:srgbClr val="00B050"/>
                </a:solidFill>
              </a:rPr>
              <a:t>(green)</a:t>
            </a:r>
            <a:endParaRPr lang="en-US" dirty="0"/>
          </a:p>
        </p:txBody>
      </p:sp>
      <p:pic>
        <p:nvPicPr>
          <p:cNvPr id="4" name="Picture 3" descr="Kongo categories -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1981200"/>
            <a:ext cx="2895600" cy="434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-76200"/>
            <a:ext cx="7487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Social Roots of Creativity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Pictures\My Pictures\Creativity -raw 2009_04_07\Kongo figur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2743200" cy="4572000"/>
          </a:xfrm>
          <a:prstGeom prst="rect">
            <a:avLst/>
          </a:prstGeom>
          <a:noFill/>
        </p:spPr>
      </p:pic>
      <p:pic>
        <p:nvPicPr>
          <p:cNvPr id="7171" name="Picture 3" descr="C:\Users\Owner\Pictures\My Pictures\.African Art General\Kongo art\Nkisi-Nkonde\branly_teke2_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04800"/>
            <a:ext cx="3117273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6477000"/>
            <a:ext cx="3444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Niger  and Benue River Confluence</a:t>
            </a:r>
            <a:endParaRPr lang="en-US" dirty="0"/>
          </a:p>
        </p:txBody>
      </p:sp>
      <p:pic>
        <p:nvPicPr>
          <p:cNvPr id="5" name="Picture 5" descr="C:\Documents and Settings\Admin\My Documents\My Pictures\river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2971800" cy="2365101"/>
          </a:xfrm>
          <a:prstGeom prst="rect">
            <a:avLst/>
          </a:prstGeom>
          <a:noFill/>
        </p:spPr>
      </p:pic>
      <p:pic>
        <p:nvPicPr>
          <p:cNvPr id="6" name="Picture 2" descr="C:\Documents and Settings\Admin\My Documents\My Pictures\Benue River -mambila platea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4191000"/>
            <a:ext cx="4953000" cy="23279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24400" y="6400800"/>
            <a:ext cx="253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Benue River  at </a:t>
            </a:r>
            <a:r>
              <a:rPr lang="en-US" dirty="0" err="1" smtClean="0"/>
              <a:t>Mambila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2" descr="C:\Users\Owner\Pictures\My Pictures\Frobenius_1913_v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-152401"/>
            <a:ext cx="5867400" cy="4300135"/>
          </a:xfrm>
          <a:prstGeom prst="rect">
            <a:avLst/>
          </a:prstGeom>
          <a:noFill/>
        </p:spPr>
      </p:pic>
      <p:pic>
        <p:nvPicPr>
          <p:cNvPr id="9" name="Picture 2" descr="C:\Documents and Settings\Admin\My Documents\My Pictures\Niger Benue nasaimages.or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09600" y="2514600"/>
            <a:ext cx="4343400" cy="3868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C:\Users\Owner\Pictures\My Pictures\Ife Global 2010-Nov\Ife GIS plans\Ife v7 10Aug2010 v2otjjs-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519" y="0"/>
            <a:ext cx="4810481" cy="6553200"/>
          </a:xfrm>
          <a:prstGeom prst="rect">
            <a:avLst/>
          </a:prstGeom>
          <a:noFill/>
        </p:spPr>
      </p:pic>
      <p:pic>
        <p:nvPicPr>
          <p:cNvPr id="6" name="Picture 6" descr="C:\Users\Owner\Pictures\My Pictures\Ife Global 2010-Nov\2 books\New-Past Presence 3-2010\5 A Site for the Gods\0077a R-Orig_08Btwk_20040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81000"/>
            <a:ext cx="2246038" cy="2971800"/>
          </a:xfrm>
          <a:prstGeom prst="rect">
            <a:avLst/>
          </a:prstGeom>
          <a:noFill/>
        </p:spPr>
      </p:pic>
      <p:pic>
        <p:nvPicPr>
          <p:cNvPr id="8" name="Picture 5" descr="C:\Users\Owner\Pictures\My Pictures\Ife Global 2010-Nov\2 books\New-Past Presence 3-2010\5 A Site for the Gods\Ifa &amp; directions  Lucas -Religion of the Yorub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43400"/>
            <a:ext cx="4343400" cy="3703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wner\Pictures\My Pictures\Abomey Map Folder\Images for powerpoint\Lewis_AfricaMap_260-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778500" cy="4864100"/>
          </a:xfrm>
          <a:prstGeom prst="rect">
            <a:avLst/>
          </a:prstGeom>
          <a:noFill/>
        </p:spPr>
      </p:pic>
      <p:pic>
        <p:nvPicPr>
          <p:cNvPr id="7171" name="Picture 3" descr="C:\Users\Owner\Pictures\My Pictures\Abomey Map Folder\Images for powerpoint\Average  # landlots per year during ea reig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62400"/>
            <a:ext cx="4406900" cy="3251200"/>
          </a:xfrm>
          <a:prstGeom prst="rect">
            <a:avLst/>
          </a:prstGeom>
          <a:noFill/>
        </p:spPr>
      </p:pic>
      <p:pic>
        <p:nvPicPr>
          <p:cNvPr id="4" name="Picture 2" descr="C:\Users\Owner\Pictures\My Pictures\Abomey Map Folder\Images for powerpoint\Picture1-BJ -Abomey-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0"/>
            <a:ext cx="4953000" cy="3340338"/>
          </a:xfrm>
          <a:prstGeom prst="rect">
            <a:avLst/>
          </a:prstGeom>
          <a:noFill/>
        </p:spPr>
      </p:pic>
      <p:pic>
        <p:nvPicPr>
          <p:cNvPr id="5" name="Picture 3" descr="C:\Users\Owner\Pictures\My Pictures\Abomey Map Folder\Images for powerpoint\Picture1-BJ -Abomey-b-reign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3505200"/>
            <a:ext cx="1828800" cy="32459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highgods png-cut.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-152400"/>
            <a:ext cx="6718038" cy="4030824"/>
          </a:xfrm>
          <a:prstGeom prst="rect">
            <a:avLst/>
          </a:prstGeom>
        </p:spPr>
      </p:pic>
      <p:pic>
        <p:nvPicPr>
          <p:cNvPr id="3" name="Picture 2" descr="Kongo_high_god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69266"/>
            <a:ext cx="6477000" cy="4288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1143000"/>
            <a:ext cx="3661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Active Gods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wner\Pictures\My Pictures\Ife Global 2010-Nov\2 books\Pix-When Human Presence 11-10-10\9-Textiles-B\Plate Cl-7 Kubolaje T535-T536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0"/>
            <a:ext cx="5689257" cy="4953000"/>
          </a:xfrm>
          <a:prstGeom prst="rect">
            <a:avLst/>
          </a:prstGeom>
          <a:noFill/>
        </p:spPr>
      </p:pic>
      <p:pic>
        <p:nvPicPr>
          <p:cNvPr id="3" name="Picture 2" descr="C:\Documents and Settings\Admin\My Documents\My Pictures\Ife Global\Coptic &amp; abraxis\Coptic_Egypt_bishop_Theepoch_tim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878145"/>
            <a:ext cx="2648237" cy="3979855"/>
          </a:xfrm>
          <a:prstGeom prst="rect">
            <a:avLst/>
          </a:prstGeom>
          <a:noFill/>
        </p:spPr>
      </p:pic>
      <p:pic>
        <p:nvPicPr>
          <p:cNvPr id="4" name="Picture 3" descr="C:\Documents and Settings\Admin\My Documents\My Pictures\1603_Ortelius_-Prester_Joh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0"/>
            <a:ext cx="3048000" cy="2503106"/>
          </a:xfrm>
          <a:prstGeom prst="rect">
            <a:avLst/>
          </a:prstGeom>
          <a:noFill/>
        </p:spPr>
      </p:pic>
      <p:pic>
        <p:nvPicPr>
          <p:cNvPr id="5" name="Picture 2" descr="C:\Users\Owner\Pictures\My Pictures\Ife Global 2010-Nov\Ife -Willett  CD Files\images\S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3124200" cy="245897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19400" y="5181600"/>
            <a:ext cx="1284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Ife (Nigeria)</a:t>
            </a:r>
          </a:p>
          <a:p>
            <a:r>
              <a:rPr lang="en-US" dirty="0" smtClean="0"/>
              <a:t>c.1300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6400800"/>
            <a:ext cx="292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Coptic Pope, Damietta Egypt)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C:\Users\Owner\Pictures\My Pictures\Africamap\Baobab\boards.mulatto.org.po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162175"/>
            <a:ext cx="6678613" cy="4695825"/>
          </a:xfrm>
          <a:prstGeom prst="rect">
            <a:avLst/>
          </a:prstGeom>
          <a:noFill/>
        </p:spPr>
      </p:pic>
      <p:pic>
        <p:nvPicPr>
          <p:cNvPr id="3074" name="Picture 2" descr="C:\Users\Owner\Pictures\My Pictures\Africamap\Baobab\Baobab_-_Islam_from_www.islamfortod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620328" cy="2900363"/>
          </a:xfrm>
          <a:prstGeom prst="rect">
            <a:avLst/>
          </a:prstGeom>
          <a:noFill/>
        </p:spPr>
      </p:pic>
      <p:pic>
        <p:nvPicPr>
          <p:cNvPr id="3076" name="Picture 4" descr="C:\Users\Owner\Pictures\My Pictures\Africamap\Baobab\staff.lib.msu.eu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0"/>
            <a:ext cx="6172199" cy="2039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02306" y="3244334"/>
            <a:ext cx="173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hlinkClick r:id="rId3"/>
              </a:rPr>
              <a:t>Africamap</a:t>
            </a:r>
            <a:r>
              <a:rPr lang="en-US" dirty="0" smtClean="0">
                <a:hlinkClick r:id="rId3"/>
              </a:rPr>
              <a:t> layers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wner\Pictures\My Pictures\Africamap\1400_and_slaver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6200" y="508000"/>
            <a:ext cx="6450013" cy="584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Owner\Pictures\My Pictures\.African Art General\Benin Art\architecture\City plan\Benin%20layout -smcv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5313" y="0"/>
            <a:ext cx="3468687" cy="2882900"/>
          </a:xfrm>
          <a:prstGeom prst="rect">
            <a:avLst/>
          </a:prstGeom>
          <a:noFill/>
        </p:spPr>
      </p:pic>
      <p:pic>
        <p:nvPicPr>
          <p:cNvPr id="4101" name="Picture 5" descr="C:\Users\Owner\Pictures\My Pictures\.African Art General\Benin Art\architecture\City plan\Benin ditch system -Africanlegac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2984500" cy="2024090"/>
          </a:xfrm>
          <a:prstGeom prst="rect">
            <a:avLst/>
          </a:prstGeom>
          <a:noFill/>
        </p:spPr>
      </p:pic>
      <p:pic>
        <p:nvPicPr>
          <p:cNvPr id="4098" name="Picture 2" descr="C:\Users\Owner\Pictures\My Pictures\Africamap\Baobab\www.alexanderhamiltoninstitute.org_-_African Timelines Pt.II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866900"/>
            <a:ext cx="6831013" cy="49911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10800000">
            <a:off x="4191001" y="4722811"/>
            <a:ext cx="29718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Kerchache  figure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0" y="1676400"/>
            <a:ext cx="4953000" cy="2971800"/>
          </a:xfrm>
        </p:spPr>
      </p:pic>
      <p:pic>
        <p:nvPicPr>
          <p:cNvPr id="6" name="Picture 5" descr="min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685800"/>
            <a:ext cx="3657607" cy="54864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6600" y="0"/>
            <a:ext cx="5710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Art and Innovation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5994" y="1066800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Gesture Variables</a:t>
            </a:r>
          </a:p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Neck Length Variables</a:t>
            </a:r>
          </a:p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Proportions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9946" y="4038600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Arts of Congo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2" descr="C:\Users\Owner\Pictures\My Pictures\Africamap\Kongo_experimental_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4474051"/>
            <a:ext cx="6781800" cy="2383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mapgraph 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990600"/>
            <a:ext cx="7464447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6163270"/>
            <a:ext cx="77025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Experimental: Greater Proportion of circular houses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76400" y="0"/>
            <a:ext cx="6237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People who live in…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wner\Pictures\My Pictures\Africamap\Baobab\Poo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57200"/>
            <a:ext cx="4744384" cy="36385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89384" y="4495800"/>
            <a:ext cx="70630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Housed on Fine Arts Library and Arts Museums Servers</a:t>
            </a:r>
          </a:p>
          <a:p>
            <a:r>
              <a:rPr lang="en-US" dirty="0" smtClean="0">
                <a:latin typeface="Arial Rounded MT Bold" pitchFamily="34" charset="0"/>
              </a:rPr>
              <a:t>     10 years faculty and graduate student research </a:t>
            </a:r>
          </a:p>
          <a:p>
            <a:endParaRPr lang="en-US" dirty="0" smtClean="0">
              <a:latin typeface="Arial Rounded MT Bold" pitchFamily="34" charset="0"/>
            </a:endParaRPr>
          </a:p>
          <a:p>
            <a:r>
              <a:rPr lang="en-US" dirty="0" smtClean="0">
                <a:latin typeface="Arial Rounded MT Bold" pitchFamily="34" charset="0"/>
              </a:rPr>
              <a:t>Stephen Erwin “…libraries having to de-accession” (5/6/2011)</a:t>
            </a:r>
          </a:p>
          <a:p>
            <a:endParaRPr lang="en-US" dirty="0" smtClean="0">
              <a:latin typeface="Arial Rounded MT Bold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17301" y="22860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 pitchFamily="34" charset="0"/>
              </a:rPr>
              <a:t>2003</a:t>
            </a:r>
            <a:endParaRPr lang="en-US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62200" y="6412468"/>
            <a:ext cx="201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Banda in </a:t>
            </a:r>
            <a:r>
              <a:rPr lang="en-US" dirty="0" err="1" smtClean="0">
                <a:hlinkClick r:id="rId3"/>
              </a:rPr>
              <a:t>Africamap</a:t>
            </a:r>
            <a:endParaRPr lang="en-US" dirty="0"/>
          </a:p>
        </p:txBody>
      </p:sp>
      <p:pic>
        <p:nvPicPr>
          <p:cNvPr id="5" name="Picture 1" descr="C:\Users\Owner\Pictures\My Pictures\Band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0589" y="1447800"/>
            <a:ext cx="9204589" cy="4495800"/>
          </a:xfrm>
          <a:prstGeom prst="rect">
            <a:avLst/>
          </a:prstGeom>
          <a:noFill/>
        </p:spPr>
      </p:pic>
      <p:pic>
        <p:nvPicPr>
          <p:cNvPr id="8" name="Picture 2" descr="C:\Users\Owner\Pictures\My Pictures\2011-04-16_115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5972175"/>
            <a:ext cx="3962400" cy="8858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14400" y="76200"/>
            <a:ext cx="271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     Africamap.harvard.edu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Owner\Pictures\My Pictures\Worldma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0"/>
            <a:ext cx="3810000" cy="184539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85800" y="533400"/>
            <a:ext cx="2741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Worldmap.harvard.edu</a:t>
            </a:r>
          </a:p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Center for Geographic Analysis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3600" y="6172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Connections c.14</a:t>
            </a:r>
            <a:r>
              <a:rPr lang="en-US" baseline="30000" dirty="0" smtClean="0"/>
              <a:t>th</a:t>
            </a:r>
            <a:r>
              <a:rPr lang="en-US" dirty="0" smtClean="0"/>
              <a:t>-17</a:t>
            </a:r>
            <a:r>
              <a:rPr lang="en-US" baseline="30000" dirty="0" smtClean="0"/>
              <a:t>th</a:t>
            </a:r>
            <a:r>
              <a:rPr lang="en-US" dirty="0" smtClean="0"/>
              <a:t> C.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1066800"/>
            <a:ext cx="3973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Suzanne Blier &amp; Peter Bol        Ben Lewis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Owner\Pictures\My Pictures\Africamap\Baobab\Africa_maps_-_goog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19800" cy="4592229"/>
          </a:xfrm>
          <a:prstGeom prst="rect">
            <a:avLst/>
          </a:prstGeom>
          <a:noFill/>
        </p:spPr>
      </p:pic>
      <p:pic>
        <p:nvPicPr>
          <p:cNvPr id="2050" name="Picture 2" descr="C:\Users\Owner\Pictures\My Pictures\Africamap\African languag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676400"/>
            <a:ext cx="4038600" cy="50073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400" y="5983069"/>
            <a:ext cx="4136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Today (May 6, 2011)  </a:t>
            </a:r>
            <a:r>
              <a:rPr lang="en-US" dirty="0" err="1" smtClean="0">
                <a:latin typeface="Arial Rounded MT Bold" pitchFamily="34" charset="0"/>
              </a:rPr>
              <a:t>Africamap</a:t>
            </a:r>
            <a:r>
              <a:rPr lang="en-US" dirty="0" smtClean="0">
                <a:latin typeface="Arial Rounded MT Bold" pitchFamily="34" charset="0"/>
              </a:rPr>
              <a:t> is </a:t>
            </a:r>
          </a:p>
          <a:p>
            <a:r>
              <a:rPr lang="en-US" dirty="0" smtClean="0">
                <a:latin typeface="Arial Rounded MT Bold" pitchFamily="34" charset="0"/>
              </a:rPr>
              <a:t># 2 on Africa map searches, Google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29200"/>
            <a:ext cx="5935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 Rounded MT Bold" pitchFamily="34" charset="0"/>
              </a:rPr>
              <a:t>Africamap</a:t>
            </a:r>
            <a:r>
              <a:rPr lang="en-US" dirty="0" smtClean="0">
                <a:latin typeface="Arial Rounded MT Bold" pitchFamily="34" charset="0"/>
              </a:rPr>
              <a:t>. Funded initially by grant I received from </a:t>
            </a:r>
          </a:p>
          <a:p>
            <a:r>
              <a:rPr lang="en-US" dirty="0" smtClean="0">
                <a:latin typeface="Arial Rounded MT Bold" pitchFamily="34" charset="0"/>
              </a:rPr>
              <a:t>Harvard Provost Funds for Innovation, Beta </a:t>
            </a:r>
          </a:p>
          <a:p>
            <a:r>
              <a:rPr lang="en-US" dirty="0" smtClean="0">
                <a:latin typeface="Arial Rounded MT Bold" pitchFamily="34" charset="0"/>
              </a:rPr>
              <a:t>version launched in November 2008. </a:t>
            </a:r>
          </a:p>
          <a:p>
            <a:endParaRPr lang="en-US" dirty="0"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5836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latin typeface="Arial Rounded MT Bold" pitchFamily="34" charset="0"/>
              </a:rPr>
              <a:t> </a:t>
            </a:r>
            <a:endParaRPr lang="en-US" dirty="0">
              <a:latin typeface="Arial Rounded MT Bold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0" y="4114800"/>
            <a:ext cx="12192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336</Words>
  <Application>Microsoft Office PowerPoint</Application>
  <PresentationFormat>On-screen Show (4:3)</PresentationFormat>
  <Paragraphs>102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Julia Finkelstein, HSPH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Harvard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sb</dc:creator>
  <cp:lastModifiedBy>sb</cp:lastModifiedBy>
  <cp:revision>33</cp:revision>
  <dcterms:created xsi:type="dcterms:W3CDTF">2011-05-06T00:54:19Z</dcterms:created>
  <dcterms:modified xsi:type="dcterms:W3CDTF">2011-05-06T18:31:49Z</dcterms:modified>
</cp:coreProperties>
</file>