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20" r:id="rId1"/>
  </p:sldMasterIdLst>
  <p:notesMasterIdLst>
    <p:notesMasterId r:id="rId26"/>
  </p:notesMasterIdLst>
  <p:handoutMasterIdLst>
    <p:handoutMasterId r:id="rId27"/>
  </p:handoutMasterIdLst>
  <p:sldIdLst>
    <p:sldId id="518" r:id="rId2"/>
    <p:sldId id="763" r:id="rId3"/>
    <p:sldId id="756" r:id="rId4"/>
    <p:sldId id="697" r:id="rId5"/>
    <p:sldId id="546" r:id="rId6"/>
    <p:sldId id="724" r:id="rId7"/>
    <p:sldId id="698" r:id="rId8"/>
    <p:sldId id="728" r:id="rId9"/>
    <p:sldId id="734" r:id="rId10"/>
    <p:sldId id="729" r:id="rId11"/>
    <p:sldId id="747" r:id="rId12"/>
    <p:sldId id="730" r:id="rId13"/>
    <p:sldId id="731" r:id="rId14"/>
    <p:sldId id="733" r:id="rId15"/>
    <p:sldId id="732" r:id="rId16"/>
    <p:sldId id="735" r:id="rId17"/>
    <p:sldId id="736" r:id="rId18"/>
    <p:sldId id="737" r:id="rId19"/>
    <p:sldId id="740" r:id="rId20"/>
    <p:sldId id="760" r:id="rId21"/>
    <p:sldId id="744" r:id="rId22"/>
    <p:sldId id="749" r:id="rId23"/>
    <p:sldId id="745" r:id="rId24"/>
    <p:sldId id="748" r:id="rId25"/>
  </p:sldIdLst>
  <p:sldSz cx="9144000" cy="6858000" type="screen4x3"/>
  <p:notesSz cx="6881813" cy="9167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ahom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280049"/>
    <a:srgbClr val="003366"/>
    <a:srgbClr val="51DC00"/>
    <a:srgbClr val="B760F9"/>
    <a:srgbClr val="500093"/>
    <a:srgbClr val="FE9B03"/>
    <a:srgbClr val="6993FD"/>
    <a:srgbClr val="A2C5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0" autoAdjust="0"/>
    <p:restoredTop sz="86400" autoAdjust="0"/>
  </p:normalViewPr>
  <p:slideViewPr>
    <p:cSldViewPr>
      <p:cViewPr>
        <p:scale>
          <a:sx n="110" d="100"/>
          <a:sy n="110" d="100"/>
        </p:scale>
        <p:origin x="-98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1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829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-1588"/>
            <a:ext cx="29829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709025"/>
            <a:ext cx="29829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709025"/>
            <a:ext cx="29829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4D33FE9-41B0-49D2-A485-B547D85D79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829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-1588"/>
            <a:ext cx="29829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709025"/>
            <a:ext cx="29829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709025"/>
            <a:ext cx="29829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E7899DE-6717-4984-865D-BB2553847B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354513"/>
            <a:ext cx="50482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notes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3495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91050" cy="3440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878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7575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6363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35150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389618-303D-4748-BA44-0FF3C1BD239D}" type="slidenum">
              <a:rPr lang="zh-CN" altLang="en-US" smtClean="0">
                <a:latin typeface="Arial" charset="0"/>
              </a:rPr>
              <a:pPr/>
              <a:t>3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8975"/>
            <a:ext cx="4583113" cy="343693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97313" y="8707438"/>
            <a:ext cx="29829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CE60D8-5A78-49F4-87F4-E6867E88E4B4}" type="slidenum">
              <a:rPr lang="en-US" altLang="zh-CN" sz="1200"/>
              <a:pPr algn="r"/>
              <a:t>16</a:t>
            </a:fld>
            <a:endParaRPr lang="en-US" altLang="zh-CN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87875" cy="3440113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97313" y="8707438"/>
            <a:ext cx="29829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816D36-A3D4-4B54-A154-9D948642BBA6}" type="slidenum">
              <a:rPr lang="en-US" altLang="zh-CN" sz="1200"/>
              <a:pPr algn="r"/>
              <a:t>17</a:t>
            </a:fld>
            <a:endParaRPr lang="en-US" altLang="zh-CN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87875" cy="344011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97313" y="8707438"/>
            <a:ext cx="29829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7E7BA7-2FA1-41AE-B1FF-D9AB8DE9F0B8}" type="slidenum">
              <a:rPr lang="en-US" altLang="zh-CN" sz="1200"/>
              <a:pPr algn="r"/>
              <a:t>18</a:t>
            </a:fld>
            <a:endParaRPr lang="en-US" altLang="zh-CN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87875" cy="344011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97313" y="8707438"/>
            <a:ext cx="29829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D837B7-83C7-463F-80C7-2F90AFB1B363}" type="slidenum">
              <a:rPr lang="en-US" altLang="zh-CN" sz="1200"/>
              <a:pPr algn="r"/>
              <a:t>19</a:t>
            </a:fld>
            <a:endParaRPr lang="en-US" altLang="zh-CN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87875" cy="344011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B0E98-99B1-47E9-869D-15E00AA9BC63}" type="slidenum">
              <a:rPr lang="zh-CN" altLang="en-US" smtClean="0"/>
              <a:pPr/>
              <a:t>4</a:t>
            </a:fld>
            <a:endParaRPr lang="en-US" altLang="zh-CN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8975"/>
            <a:ext cx="4583113" cy="343693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97313" y="8707438"/>
            <a:ext cx="29829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365DFB-C7EA-4EA0-938A-5D783B9F7D3F}" type="slidenum">
              <a:rPr lang="en-US" altLang="zh-CN" sz="1200"/>
              <a:pPr algn="r"/>
              <a:t>8</a:t>
            </a:fld>
            <a:endParaRPr lang="en-US" altLang="zh-CN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87875" cy="3440113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97313" y="8707438"/>
            <a:ext cx="29829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27500B-57C9-4D9B-8D47-30E48A3A806D}" type="slidenum">
              <a:rPr lang="en-US" altLang="zh-CN" sz="1200"/>
              <a:pPr algn="r"/>
              <a:t>9</a:t>
            </a:fld>
            <a:endParaRPr lang="en-US" altLang="zh-CN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87875" cy="3440113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97313" y="8707438"/>
            <a:ext cx="29829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AED7D3-2E32-4199-A02D-415A07908A5F}" type="slidenum">
              <a:rPr lang="en-US" altLang="zh-CN" sz="1200"/>
              <a:pPr algn="r"/>
              <a:t>10</a:t>
            </a:fld>
            <a:endParaRPr lang="en-US" altLang="zh-CN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87875" cy="3440113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97313" y="8707438"/>
            <a:ext cx="29829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E98CDB-1455-47BA-832A-61EACACEB41E}" type="slidenum">
              <a:rPr lang="en-US" altLang="zh-CN" sz="1200"/>
              <a:pPr algn="r"/>
              <a:t>12</a:t>
            </a:fld>
            <a:endParaRPr lang="en-US" altLang="zh-CN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87875" cy="3440113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97313" y="8707438"/>
            <a:ext cx="29829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FFAB01-7220-496D-A8D7-9BA5E7F685C4}" type="slidenum">
              <a:rPr lang="en-US" altLang="zh-CN" sz="1200"/>
              <a:pPr algn="r"/>
              <a:t>13</a:t>
            </a:fld>
            <a:endParaRPr lang="en-US" altLang="zh-CN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87875" cy="34401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97313" y="8707438"/>
            <a:ext cx="29829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3271A9-8388-4A17-BF29-20DE2550570E}" type="slidenum">
              <a:rPr lang="en-US" altLang="zh-CN" sz="1200"/>
              <a:pPr algn="r"/>
              <a:t>14</a:t>
            </a:fld>
            <a:endParaRPr lang="en-US" altLang="zh-CN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87875" cy="3440113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97313" y="8707438"/>
            <a:ext cx="29829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02F915-3011-4630-BF67-342A713C76AD}" type="slidenum">
              <a:rPr lang="en-US" altLang="zh-CN" sz="1200"/>
              <a:pPr algn="r"/>
              <a:t>15</a:t>
            </a:fld>
            <a:endParaRPr lang="en-US" altLang="zh-CN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87875" cy="3440113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71EDCA-2013-4366-A670-83D1EBC4C4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E6EC-947D-4C21-8360-E16360BB801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C33B-156B-4132-AC33-CB3BB4DCCE2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B29EA-6D98-4596-A0A0-EE42199AB0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4F0A06-663C-4CD2-9BF6-75940A004F6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CEE1-21BC-434B-A6DF-3E3BC3D14FF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B6C40-715B-488F-A41D-1F66BF0B1DB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ECF90-60B6-4CB4-A38A-2672A66B2A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DF7178-8232-4603-AFA4-274D569697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14FE3F-9FF1-4BC0-B067-A8AD8E674A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altLang="zh-CN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79D460-8C91-47F2-8E67-4E3A2E0D7B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E4C6C6D-143B-4CCA-BD57-C1854B79EB8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44" r:id="rId2"/>
    <p:sldLayoutId id="2147484250" r:id="rId3"/>
    <p:sldLayoutId id="2147484245" r:id="rId4"/>
    <p:sldLayoutId id="2147484251" r:id="rId5"/>
    <p:sldLayoutId id="2147484246" r:id="rId6"/>
    <p:sldLayoutId id="2147484252" r:id="rId7"/>
    <p:sldLayoutId id="2147484253" r:id="rId8"/>
    <p:sldLayoutId id="2147484254" r:id="rId9"/>
    <p:sldLayoutId id="2147484247" r:id="rId10"/>
    <p:sldLayoutId id="21474842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hinadataonline.org/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571500" y="4143375"/>
            <a:ext cx="8208963" cy="1384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36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Shuming Bao</a:t>
            </a:r>
          </a:p>
          <a:p>
            <a:pPr algn="ctr" eaLnBrk="0" hangingPunct="0">
              <a:defRPr/>
            </a:pPr>
            <a:r>
              <a:rPr lang="en-US" altLang="zh-CN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China Data Center</a:t>
            </a:r>
          </a:p>
          <a:p>
            <a:pPr algn="ctr" eaLnBrk="0" hangingPunct="0">
              <a:defRPr/>
            </a:pPr>
            <a:r>
              <a:rPr lang="en-US" altLang="zh-CN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University of Michigan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00250"/>
            <a:ext cx="9144000" cy="14287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Spatial Intelligence for </a:t>
            </a:r>
            <a:b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</a:b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Demographic and Economic 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Information 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of China</a:t>
            </a:r>
            <a:endParaRPr lang="en-US" altLang="zh-CN" sz="2400" dirty="0">
              <a:solidFill>
                <a:srgbClr val="C00000"/>
              </a:solidFill>
              <a:latin typeface="Cooper Black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effectLst>
            <a:outerShdw blurRad="76200" dist="76200" dir="27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159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Selection by Locations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 cstate="print"/>
          <a:srcRect t="10092" b="7420"/>
          <a:stretch>
            <a:fillRect/>
          </a:stretch>
        </p:blipFill>
        <p:spPr bwMode="auto">
          <a:xfrm>
            <a:off x="34925" y="930275"/>
            <a:ext cx="9139238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576263" y="1639888"/>
            <a:ext cx="1803400" cy="10144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47700" y="2554288"/>
            <a:ext cx="539750" cy="1695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144463" y="4437063"/>
            <a:ext cx="2587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Select by X &amp; Y coordinates</a:t>
            </a:r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112713" y="5013325"/>
            <a:ext cx="25860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Select by locations on map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79663" y="4713288"/>
            <a:ext cx="2176462" cy="438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556125" y="2997200"/>
            <a:ext cx="2744788" cy="2878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2988" y="188913"/>
            <a:ext cx="7499350" cy="86360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/>
              <a:t>Selection by Establishments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159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Space-Time Data Integration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 cstate="print"/>
          <a:srcRect t="10004" b="6038"/>
          <a:stretch>
            <a:fillRect/>
          </a:stretch>
        </p:blipFill>
        <p:spPr bwMode="auto">
          <a:xfrm>
            <a:off x="-36513" y="981075"/>
            <a:ext cx="9180513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107950" y="1773238"/>
            <a:ext cx="2592388" cy="5073650"/>
          </a:xfrm>
          <a:prstGeom prst="rect">
            <a:avLst/>
          </a:prstGeom>
          <a:noFill/>
          <a:ln w="38100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968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Province Statistics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 cstate="print"/>
          <a:srcRect t="10141"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159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City Statistics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 cstate="print"/>
          <a:srcRect t="10060" b="3310"/>
          <a:stretch>
            <a:fillRect/>
          </a:stretch>
        </p:blipFill>
        <p:spPr bwMode="auto">
          <a:xfrm>
            <a:off x="0" y="998538"/>
            <a:ext cx="91440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529388" y="6002338"/>
            <a:ext cx="1233487" cy="215900"/>
          </a:xfrm>
          <a:prstGeom prst="rect">
            <a:avLst/>
          </a:prstGeom>
          <a:noFill/>
          <a:ln w="38100" algn="ctr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50838"/>
            <a:ext cx="8291512" cy="41433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zh-C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Export of  Space-Time Series Data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762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Multiple Outputs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1016000"/>
            <a:ext cx="7078663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8138" y="1016000"/>
            <a:ext cx="56165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1331913"/>
            <a:ext cx="50292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159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Customized Reports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54832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 cstate="print"/>
          <a:srcRect b="27786"/>
          <a:stretch>
            <a:fillRect/>
          </a:stretch>
        </p:blipFill>
        <p:spPr bwMode="auto">
          <a:xfrm>
            <a:off x="2124075" y="1628775"/>
            <a:ext cx="398145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5" cstate="print"/>
          <a:srcRect t="7881" b="1262"/>
          <a:stretch>
            <a:fillRect/>
          </a:stretch>
        </p:blipFill>
        <p:spPr bwMode="auto">
          <a:xfrm>
            <a:off x="395288" y="1052513"/>
            <a:ext cx="8353425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3" cstate="print"/>
          <a:srcRect t="9749" b="4611"/>
          <a:stretch>
            <a:fillRect/>
          </a:stretch>
        </p:blipFill>
        <p:spPr bwMode="auto">
          <a:xfrm>
            <a:off x="1588" y="908050"/>
            <a:ext cx="914241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88" y="188913"/>
            <a:ext cx="9142412" cy="5572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Spatial Visualization: Sex Ratio by County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3" cstate="print"/>
          <a:srcRect t="10129" b="2539"/>
          <a:stretch>
            <a:fillRect/>
          </a:stretch>
        </p:blipFill>
        <p:spPr bwMode="auto">
          <a:xfrm>
            <a:off x="684213" y="981075"/>
            <a:ext cx="72961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922463"/>
            <a:ext cx="6480175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5" cstate="print"/>
          <a:srcRect t="10222" b="2776"/>
          <a:stretch>
            <a:fillRect/>
          </a:stretch>
        </p:blipFill>
        <p:spPr bwMode="auto">
          <a:xfrm>
            <a:off x="-34925" y="928688"/>
            <a:ext cx="917892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1550" y="115888"/>
            <a:ext cx="7716838" cy="7921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Exploratory Spatial Data Analysis</a:t>
            </a:r>
            <a:endParaRPr lang="en-US" sz="3600" b="1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280049"/>
                </a:solidFill>
                <a:latin typeface="+mn-lt"/>
              </a:rPr>
              <a:t>The Census Data of China</a:t>
            </a:r>
            <a:endParaRPr lang="en-US" sz="4000" b="1" dirty="0">
              <a:solidFill>
                <a:srgbClr val="28004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556792"/>
            <a:ext cx="7499350" cy="48006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CN" b="1" dirty="0" smtClean="0"/>
              <a:t>Population Census:</a:t>
            </a:r>
          </a:p>
          <a:p>
            <a:pPr eaLnBrk="1" hangingPunct="1"/>
            <a:r>
              <a:rPr lang="en-US" altLang="zh-CN" dirty="0" smtClean="0"/>
              <a:t>1953, 1964, 1982, 1990, 2000, 2010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Economic Census:</a:t>
            </a:r>
          </a:p>
          <a:p>
            <a:r>
              <a:rPr lang="en-US" dirty="0" smtClean="0"/>
              <a:t>Industrial Census (1995)</a:t>
            </a:r>
          </a:p>
          <a:p>
            <a:r>
              <a:rPr lang="en-US" dirty="0" smtClean="0"/>
              <a:t>Basic Unit Census (2001)</a:t>
            </a:r>
          </a:p>
          <a:p>
            <a:r>
              <a:rPr lang="en-US" dirty="0" smtClean="0"/>
              <a:t>Economic Census (2004, 2008)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255713"/>
            <a:ext cx="6942137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20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57213" y="6350"/>
            <a:ext cx="8353425" cy="12731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ntegration with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local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Gazetteers</a:t>
            </a:r>
            <a:endParaRPr lang="zh-CN" altLang="en-U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3271838"/>
            <a:ext cx="458152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625" y="3271838"/>
            <a:ext cx="350043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Elbow Connector 2"/>
          <p:cNvCxnSpPr/>
          <p:nvPr/>
        </p:nvCxnSpPr>
        <p:spPr>
          <a:xfrm>
            <a:off x="1382713" y="4822825"/>
            <a:ext cx="3744912" cy="1270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0" idx="3"/>
          </p:cNvCxnSpPr>
          <p:nvPr/>
        </p:nvCxnSpPr>
        <p:spPr>
          <a:xfrm flipH="1">
            <a:off x="4914900" y="4703763"/>
            <a:ext cx="114776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00125" y="428625"/>
            <a:ext cx="789305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Applications</a:t>
            </a:r>
            <a:endParaRPr lang="zh-CN" alt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000125" y="2071688"/>
            <a:ext cx="70866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zh-CN" sz="2400" b="1">
                <a:solidFill>
                  <a:srgbClr val="003366"/>
                </a:solidFill>
                <a:latin typeface="Arial" charset="0"/>
              </a:rPr>
              <a:t> Disaster Assessment</a:t>
            </a:r>
          </a:p>
          <a:p>
            <a:pPr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zh-CN" sz="2400" b="1">
                <a:solidFill>
                  <a:srgbClr val="003366"/>
                </a:solidFill>
                <a:latin typeface="Arial" charset="0"/>
              </a:rPr>
              <a:t> Regional Planning</a:t>
            </a:r>
          </a:p>
          <a:p>
            <a:pPr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zh-CN" sz="2400" b="1">
                <a:solidFill>
                  <a:srgbClr val="003366"/>
                </a:solidFill>
                <a:latin typeface="Arial" charset="0"/>
              </a:rPr>
              <a:t> Environmental and Public Health</a:t>
            </a:r>
          </a:p>
          <a:p>
            <a:pPr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zh-CN" sz="2400" b="1">
                <a:solidFill>
                  <a:srgbClr val="003366"/>
                </a:solidFill>
                <a:latin typeface="Arial" charset="0"/>
              </a:rPr>
              <a:t> Religious Studies</a:t>
            </a:r>
          </a:p>
          <a:p>
            <a:pPr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zh-CN" sz="2400" b="1">
                <a:solidFill>
                  <a:srgbClr val="003366"/>
                </a:solidFill>
                <a:latin typeface="Arial" charset="0"/>
              </a:rPr>
              <a:t> Business Site Selections</a:t>
            </a:r>
          </a:p>
          <a:p>
            <a:pPr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zh-CN" sz="2400" b="1">
                <a:solidFill>
                  <a:srgbClr val="003366"/>
                </a:solidFill>
                <a:latin typeface="Arial" charset="0"/>
              </a:rPr>
              <a:t> Projections and Simulations</a:t>
            </a:r>
          </a:p>
          <a:p>
            <a:pPr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zh-CN" sz="2400" b="1">
                <a:solidFill>
                  <a:srgbClr val="003366"/>
                </a:solidFill>
                <a:latin typeface="Arial" charset="0"/>
              </a:rPr>
              <a:t> Household/Field Surveys</a:t>
            </a:r>
          </a:p>
          <a:p>
            <a:pPr>
              <a:spcBef>
                <a:spcPct val="50000"/>
              </a:spcBef>
              <a:buFont typeface="Wingdings" pitchFamily="2" charset="2"/>
              <a:buChar char="u"/>
            </a:pPr>
            <a:endParaRPr lang="en-US" altLang="zh-CN" sz="2400" b="1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941387"/>
          </a:xfrm>
        </p:spPr>
        <p:txBody>
          <a:bodyPr anchorCtr="1"/>
          <a:lstStyle/>
          <a:p>
            <a:pPr>
              <a:defRPr/>
            </a:pP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Future </a:t>
            </a: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Plans</a:t>
            </a:r>
            <a:endParaRPr lang="zh-CN" altLang="zh-CN" sz="4000" dirty="0" smtClean="0">
              <a:solidFill>
                <a:srgbClr val="C00000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043608" y="1371600"/>
            <a:ext cx="76431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ts val="2200"/>
              <a:defRPr/>
            </a:pPr>
            <a:r>
              <a:rPr lang="en-US" altLang="zh-CN" sz="2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Data &amp; Service: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ts val="2200"/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Expanded </a:t>
            </a:r>
            <a:r>
              <a:rPr lang="en-US" altLang="zh-CN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data coverage to urban, environment, public health and other fields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ts val="2200"/>
              <a:buFont typeface="Wingdings" pitchFamily="2" charset="2"/>
              <a:buChar char="Ø"/>
              <a:defRPr/>
            </a:pPr>
            <a:r>
              <a:rPr lang="en-US" altLang="zh-CN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Expanded data coverage to </a:t>
            </a:r>
            <a:r>
              <a:rPr lang="en-US" altLang="zh-CN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other </a:t>
            </a:r>
            <a:r>
              <a:rPr lang="en-US" altLang="zh-CN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countries and regions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ts val="2200"/>
              <a:buFont typeface="Wingdings" pitchFamily="2" charset="2"/>
              <a:buChar char="Ø"/>
              <a:defRPr/>
            </a:pPr>
            <a:r>
              <a:rPr lang="en-US" altLang="zh-CN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Distributed Data </a:t>
            </a:r>
            <a:r>
              <a:rPr lang="en-US" altLang="zh-CN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Service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ts val="2200"/>
              <a:defRPr/>
            </a:pPr>
            <a:r>
              <a:rPr lang="en-US" altLang="zh-CN" sz="2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Research &amp; Development: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ts val="2200"/>
              <a:buFont typeface="Wingdings" pitchFamily="2" charset="2"/>
              <a:buChar char="Ø"/>
              <a:defRPr/>
            </a:pPr>
            <a:r>
              <a:rPr lang="en-US" altLang="zh-CN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Advanced Data Analysis with Spatial </a:t>
            </a:r>
            <a:r>
              <a:rPr lang="en-US" altLang="zh-CN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Statistics</a:t>
            </a:r>
            <a:endParaRPr lang="en-US" altLang="zh-CN" sz="20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ts val="2200"/>
              <a:buFont typeface="Wingdings" pitchFamily="2" charset="2"/>
              <a:buChar char="Ø"/>
              <a:defRPr/>
            </a:pPr>
            <a:r>
              <a:rPr lang="en-US" altLang="zh-CN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Integration of Spatial Intelligence and Business Intelligence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ts val="2200"/>
              <a:buFont typeface="Wingdings" pitchFamily="2" charset="2"/>
              <a:buChar char="Ø"/>
              <a:defRPr/>
            </a:pPr>
            <a:r>
              <a:rPr lang="en-US" altLang="zh-CN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Integration of Remote Sensing Data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ts val="2200"/>
              <a:buFont typeface="Wingdings" pitchFamily="2" charset="2"/>
              <a:buChar char="Ø"/>
              <a:defRPr/>
            </a:pPr>
            <a:r>
              <a:rPr lang="en-US" altLang="zh-CN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Integration of Virtual Geographic Environment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ts val="2200"/>
              <a:buFont typeface="Wingdings" pitchFamily="2" charset="2"/>
              <a:buChar char="Ø"/>
              <a:defRPr/>
            </a:pPr>
            <a:r>
              <a:rPr lang="en-US" altLang="zh-CN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Integration of Voluntary Geographic Information</a:t>
            </a:r>
            <a:endParaRPr lang="zh-CN" altLang="zh-CN" sz="2000" dirty="0">
              <a:latin typeface="Arial" pitchFamily="34" charset="0"/>
              <a:ea typeface="宋体" charset="-122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ts val="2200"/>
              <a:buFont typeface="Wingdings" pitchFamily="2" charset="2"/>
              <a:buChar char="Ø"/>
              <a:defRPr/>
            </a:pPr>
            <a:endParaRPr lang="en-US" altLang="zh-CN" sz="20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54088" y="390525"/>
            <a:ext cx="7721600" cy="7350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C00000"/>
                </a:solidFill>
              </a:rPr>
              <a:t>Building A Spatial Infrastructure for China and Global Studies</a:t>
            </a:r>
          </a:p>
        </p:txBody>
      </p:sp>
      <p:sp>
        <p:nvSpPr>
          <p:cNvPr id="60419" name="Content Placeholder 2"/>
          <p:cNvSpPr>
            <a:spLocks noGrp="1"/>
          </p:cNvSpPr>
          <p:nvPr/>
        </p:nvSpPr>
        <p:spPr bwMode="auto">
          <a:xfrm>
            <a:off x="971550" y="1298575"/>
            <a:ext cx="772636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>
                <a:solidFill>
                  <a:schemeClr val="tx1"/>
                </a:solidFill>
                <a:latin typeface="Gill Sans MT" pitchFamily="34" charset="0"/>
                <a:ea typeface="华文中宋" pitchFamily="2" charset="-122"/>
              </a:rPr>
              <a:t>Spatial Religion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>
                <a:solidFill>
                  <a:schemeClr val="tx1"/>
                </a:solidFill>
                <a:latin typeface="Gill Sans MT" pitchFamily="34" charset="0"/>
                <a:ea typeface="华文中宋" pitchFamily="2" charset="-122"/>
              </a:rPr>
              <a:t>Spatial History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>
                <a:solidFill>
                  <a:schemeClr val="tx1"/>
                </a:solidFill>
                <a:latin typeface="Gill Sans MT" pitchFamily="34" charset="0"/>
                <a:ea typeface="华文中宋" pitchFamily="2" charset="-122"/>
              </a:rPr>
              <a:t>Spatial Economy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>
                <a:solidFill>
                  <a:schemeClr val="tx1"/>
                </a:solidFill>
                <a:latin typeface="Gill Sans MT" pitchFamily="34" charset="0"/>
                <a:ea typeface="华文中宋" pitchFamily="2" charset="-122"/>
              </a:rPr>
              <a:t>Spatial Demography</a:t>
            </a:r>
            <a:r>
              <a:rPr lang="en-US" altLang="zh-CN" sz="800">
                <a:solidFill>
                  <a:schemeClr val="tx1"/>
                </a:solidFill>
                <a:latin typeface="Gill Sans MT" pitchFamily="34" charset="0"/>
                <a:ea typeface="华文中宋" pitchFamily="2" charset="-122"/>
              </a:rPr>
              <a:t>…..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>
                <a:solidFill>
                  <a:schemeClr val="tx1"/>
                </a:solidFill>
                <a:latin typeface="Gill Sans MT" pitchFamily="34" charset="0"/>
                <a:ea typeface="华文中宋" pitchFamily="2" charset="-122"/>
              </a:rPr>
              <a:t>Spatial Culture and Education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>
                <a:solidFill>
                  <a:schemeClr val="tx1"/>
                </a:solidFill>
                <a:latin typeface="Gill Sans MT" pitchFamily="34" charset="0"/>
                <a:ea typeface="华文中宋" pitchFamily="2" charset="-122"/>
              </a:rPr>
              <a:t>Spatial Health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>
                <a:solidFill>
                  <a:schemeClr val="tx1"/>
                </a:solidFill>
                <a:latin typeface="Gill Sans MT" pitchFamily="34" charset="0"/>
                <a:ea typeface="华文中宋" pitchFamily="2" charset="-122"/>
              </a:rPr>
              <a:t>….</a:t>
            </a:r>
          </a:p>
        </p:txBody>
      </p:sp>
      <p:pic>
        <p:nvPicPr>
          <p:cNvPr id="60420" name="Object 2"/>
          <p:cNvPicPr>
            <a:picLocks noChangeArrowheads="1"/>
          </p:cNvPicPr>
          <p:nvPr/>
        </p:nvPicPr>
        <p:blipFill>
          <a:blip r:embed="rId2" cstate="print"/>
          <a:srcRect b="-264"/>
          <a:stretch>
            <a:fillRect/>
          </a:stretch>
        </p:blipFill>
        <p:spPr bwMode="auto">
          <a:xfrm>
            <a:off x="2559050" y="3860800"/>
            <a:ext cx="455136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513" y="1484313"/>
            <a:ext cx="38036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cdc_logo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30163" y="2781300"/>
            <a:ext cx="91440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003366"/>
                </a:solidFill>
                <a:latin typeface="Cooper Black" pitchFamily="18" charset="0"/>
                <a:cs typeface="Tahoma" pitchFamily="34" charset="0"/>
              </a:rPr>
              <a:t>Chinadatacenter.org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003366"/>
                </a:solidFill>
                <a:latin typeface="Cooper Black" pitchFamily="18" charset="0"/>
                <a:cs typeface="Tahoma" pitchFamily="34" charset="0"/>
              </a:rPr>
              <a:t>Chinadataonline.org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003366"/>
                </a:solidFill>
                <a:latin typeface="Cooper Black" pitchFamily="18" charset="0"/>
                <a:cs typeface="Tahoma" pitchFamily="34" charset="0"/>
              </a:rPr>
              <a:t>Chinasurveycenter.org</a:t>
            </a:r>
          </a:p>
        </p:txBody>
      </p:sp>
      <p:grpSp>
        <p:nvGrpSpPr>
          <p:cNvPr id="61444" name="Group 10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6144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024" cy="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8" name="Picture 7" descr="cdc_bookmar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0"/>
              <a:ext cx="288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4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90600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90600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228600" y="260350"/>
            <a:ext cx="87137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4058900">
              <a:defRPr/>
            </a:pP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China Data Online</a:t>
            </a:r>
          </a:p>
          <a:p>
            <a:pPr algn="ctr" defTabSz="14058900">
              <a:defRPr/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The primary data source for China studies</a:t>
            </a:r>
            <a:endParaRPr lang="en-US" altLang="zh-CN" sz="2000" i="1" dirty="0">
              <a:solidFill>
                <a:srgbClr val="FF3300"/>
              </a:solidFill>
              <a:ea typeface="宋体" charset="-122"/>
            </a:endParaRPr>
          </a:p>
        </p:txBody>
      </p:sp>
      <p:pic>
        <p:nvPicPr>
          <p:cNvPr id="21507" name="Picture 3" descr="cdo_frontP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1524000"/>
            <a:ext cx="4321175" cy="4724400"/>
          </a:xfrm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71550" y="1473200"/>
            <a:ext cx="329565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2" rIns="92802" bIns="46402"/>
          <a:lstStyle/>
          <a:p>
            <a:pPr marL="342900" indent="-342900" defTabSz="922338"/>
            <a:r>
              <a:rPr lang="en-US" altLang="zh-CN" sz="1600" b="1">
                <a:solidFill>
                  <a:srgbClr val="FF3300"/>
                </a:solidFill>
              </a:rPr>
              <a:t>Statistical Database:</a:t>
            </a:r>
          </a:p>
          <a:p>
            <a:pPr marL="342900" indent="-342900" defTabSz="922338">
              <a:buFontTx/>
              <a:buChar char="•"/>
            </a:pPr>
            <a:r>
              <a:rPr lang="en-US" altLang="zh-CN" sz="1600">
                <a:solidFill>
                  <a:srgbClr val="003366"/>
                </a:solidFill>
              </a:rPr>
              <a:t>Monthly Statistics </a:t>
            </a:r>
          </a:p>
          <a:p>
            <a:pPr marL="342900" indent="-342900" defTabSz="922338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>
                <a:solidFill>
                  <a:srgbClr val="003366"/>
                </a:solidFill>
              </a:rPr>
              <a:t>National Statistics </a:t>
            </a:r>
          </a:p>
          <a:p>
            <a:pPr marL="342900" indent="-342900" defTabSz="922338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>
                <a:solidFill>
                  <a:srgbClr val="003366"/>
                </a:solidFill>
              </a:rPr>
              <a:t>Provincial Statistics </a:t>
            </a:r>
          </a:p>
          <a:p>
            <a:pPr marL="342900" indent="-342900" defTabSz="922338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>
                <a:solidFill>
                  <a:srgbClr val="003366"/>
                </a:solidFill>
              </a:rPr>
              <a:t>City Statistics </a:t>
            </a:r>
          </a:p>
          <a:p>
            <a:pPr marL="342900" indent="-342900" defTabSz="922338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>
                <a:solidFill>
                  <a:srgbClr val="003366"/>
                </a:solidFill>
              </a:rPr>
              <a:t>County Statistics </a:t>
            </a:r>
          </a:p>
          <a:p>
            <a:pPr marL="342900" indent="-342900" defTabSz="922338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>
                <a:solidFill>
                  <a:srgbClr val="003366"/>
                </a:solidFill>
              </a:rPr>
              <a:t>Monthly Industrial Data </a:t>
            </a:r>
          </a:p>
          <a:p>
            <a:pPr marL="342900" indent="-342900" defTabSz="922338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>
                <a:solidFill>
                  <a:srgbClr val="003366"/>
                </a:solidFill>
              </a:rPr>
              <a:t>Yearly Industrial Data </a:t>
            </a:r>
          </a:p>
          <a:p>
            <a:pPr marL="342900" indent="-342900" defTabSz="922338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>
                <a:solidFill>
                  <a:srgbClr val="003366"/>
                </a:solidFill>
              </a:rPr>
              <a:t>Statistics on Map </a:t>
            </a:r>
          </a:p>
          <a:p>
            <a:pPr marL="342900" indent="-342900" defTabSz="922338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>
                <a:solidFill>
                  <a:srgbClr val="003366"/>
                </a:solidFill>
              </a:rPr>
              <a:t>Statistical Yearbooks </a:t>
            </a:r>
          </a:p>
          <a:p>
            <a:pPr marL="342900" indent="-342900" defTabSz="922338" eaLnBrk="0" hangingPunct="0">
              <a:spcBef>
                <a:spcPct val="20000"/>
              </a:spcBef>
            </a:pPr>
            <a:r>
              <a:rPr lang="en-US" altLang="zh-CN" sz="1600" b="1">
                <a:solidFill>
                  <a:srgbClr val="FF3300"/>
                </a:solidFill>
              </a:rPr>
              <a:t>Census Database:</a:t>
            </a:r>
          </a:p>
          <a:p>
            <a:pPr marL="342900" indent="-342900" defTabSz="922338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>
                <a:solidFill>
                  <a:srgbClr val="002060"/>
                </a:solidFill>
              </a:rPr>
              <a:t> Population Census 1982 </a:t>
            </a:r>
          </a:p>
          <a:p>
            <a:pPr marL="342900" indent="-342900" defTabSz="922338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>
                <a:solidFill>
                  <a:srgbClr val="002060"/>
                </a:solidFill>
              </a:rPr>
              <a:t> Population Census 1990 </a:t>
            </a:r>
          </a:p>
          <a:p>
            <a:pPr marL="342900" indent="-342900" defTabSz="922338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>
                <a:solidFill>
                  <a:srgbClr val="002060"/>
                </a:solidFill>
              </a:rPr>
              <a:t> Population Survey 1995, 2005</a:t>
            </a:r>
          </a:p>
          <a:p>
            <a:pPr marL="342900" indent="-342900" defTabSz="922338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>
                <a:solidFill>
                  <a:srgbClr val="002060"/>
                </a:solidFill>
              </a:rPr>
              <a:t> Province Census 2000 </a:t>
            </a:r>
          </a:p>
          <a:p>
            <a:pPr marL="342900" indent="-342900" defTabSz="922338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>
                <a:solidFill>
                  <a:srgbClr val="002060"/>
                </a:solidFill>
              </a:rPr>
              <a:t> County Census 2000</a:t>
            </a:r>
          </a:p>
          <a:p>
            <a:pPr marL="342900" indent="-342900" defTabSz="922338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>
                <a:solidFill>
                  <a:srgbClr val="002060"/>
                </a:solidFill>
              </a:rPr>
              <a:t> Economic Census 2004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00125" y="428625"/>
            <a:ext cx="7842250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Spatial Data of China</a:t>
            </a:r>
            <a:endParaRPr lang="en-US" altLang="zh-CN" sz="3600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42938" y="1143000"/>
            <a:ext cx="8320087" cy="415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162" tIns="46081" rIns="92162" bIns="46081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zh-CN" sz="2200">
                <a:solidFill>
                  <a:schemeClr val="tx1"/>
                </a:solidFill>
                <a:latin typeface="Arial" charset="0"/>
                <a:cs typeface="Arial" charset="0"/>
              </a:rPr>
              <a:t>2000 China Township Population Census Data with GIS Maps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zh-CN" sz="2200">
                <a:solidFill>
                  <a:schemeClr val="tx1"/>
                </a:solidFill>
                <a:latin typeface="Arial" charset="0"/>
                <a:cs typeface="Arial" charset="0"/>
              </a:rPr>
              <a:t>2000 China County Population Census Data with GIS Maps (Version III)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zh-CN" sz="2200">
                <a:solidFill>
                  <a:schemeClr val="tx1"/>
                </a:solidFill>
                <a:latin typeface="Arial" charset="0"/>
                <a:cs typeface="Arial" charset="0"/>
              </a:rPr>
              <a:t>2000 China Province Population Census Data with GIS Maps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zh-CN" sz="2200">
                <a:solidFill>
                  <a:schemeClr val="tx1"/>
                </a:solidFill>
                <a:latin typeface="Arial" charset="0"/>
                <a:cs typeface="Arial" charset="0"/>
              </a:rPr>
              <a:t>2000 China Grid Population Census Data with Township Boundaries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zh-CN" sz="2200">
                <a:solidFill>
                  <a:schemeClr val="tx1"/>
                </a:solidFill>
                <a:latin typeface="Arial" charset="0"/>
                <a:cs typeface="Arial" charset="0"/>
              </a:rPr>
              <a:t>China Historical Province Population Census Data with GIS Maps (1953, 1964, 1982, 1990, 2000)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zh-CN" sz="2200">
                <a:solidFill>
                  <a:schemeClr val="tx1"/>
                </a:solidFill>
                <a:latin typeface="Arial" charset="0"/>
                <a:cs typeface="Arial" charset="0"/>
              </a:rPr>
              <a:t>China Historical County Population Census Data with GIS Maps (1953, 1964, 1982, 1990, 2000)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zh-CN" sz="2200">
                <a:solidFill>
                  <a:schemeClr val="tx1"/>
                </a:solidFill>
                <a:latin typeface="Arial" charset="0"/>
                <a:cs typeface="Arial" charset="0"/>
              </a:rPr>
              <a:t>China 1995 Industrial Census Data with GIS Maps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zh-CN" sz="2200">
                <a:solidFill>
                  <a:schemeClr val="tx1"/>
                </a:solidFill>
                <a:latin typeface="Arial" charset="0"/>
                <a:cs typeface="Arial" charset="0"/>
              </a:rPr>
              <a:t>China 2001 Basic Unit Census Data with GIS Maps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zh-CN" sz="2200">
                <a:solidFill>
                  <a:schemeClr val="tx1"/>
                </a:solidFill>
                <a:latin typeface="Arial" charset="0"/>
                <a:cs typeface="Arial" charset="0"/>
              </a:rPr>
              <a:t>China 2004 Economic Census Data with GIS Maps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zh-CN" sz="2200">
                <a:solidFill>
                  <a:schemeClr val="tx1"/>
                </a:solidFill>
                <a:latin typeface="Arial" charset="0"/>
                <a:cs typeface="Arial" charset="0"/>
              </a:rPr>
              <a:t>China City Statistical Indicators with Maps (1996-)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zh-CN" sz="2200">
                <a:solidFill>
                  <a:schemeClr val="tx1"/>
                </a:solidFill>
                <a:latin typeface="Arial" charset="0"/>
                <a:cs typeface="Arial" charset="0"/>
              </a:rPr>
              <a:t>Geographic Layers (rivers, lakes, roads, highways, railways)</a:t>
            </a:r>
          </a:p>
        </p:txBody>
      </p:sp>
      <p:grpSp>
        <p:nvGrpSpPr>
          <p:cNvPr id="22532" name="Group 14"/>
          <p:cNvGrpSpPr>
            <a:grpSpLocks/>
          </p:cNvGrpSpPr>
          <p:nvPr/>
        </p:nvGrpSpPr>
        <p:grpSpPr bwMode="auto">
          <a:xfrm>
            <a:off x="1042988" y="5273675"/>
            <a:ext cx="7643812" cy="1468438"/>
            <a:chOff x="288" y="3072"/>
            <a:chExt cx="5184" cy="1056"/>
          </a:xfrm>
        </p:grpSpPr>
        <p:pic>
          <p:nvPicPr>
            <p:cNvPr id="22533" name="Picture 7" descr="gis_cit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4" y="3072"/>
              <a:ext cx="1008" cy="1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8" descr="gis_townshi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3072"/>
              <a:ext cx="1032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9" descr="gis_provin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44" y="3072"/>
              <a:ext cx="1056" cy="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10" descr="gis_hi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" y="3072"/>
              <a:ext cx="1056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11" descr="gis_count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00" y="3072"/>
              <a:ext cx="1056" cy="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25" y="0"/>
            <a:ext cx="8143875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What is Spatial Intelligence?</a:t>
            </a:r>
            <a:endParaRPr lang="en-US" altLang="zh-CN" sz="36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15363" name="Group 28"/>
          <p:cNvGrpSpPr>
            <a:grpSpLocks/>
          </p:cNvGrpSpPr>
          <p:nvPr/>
        </p:nvGrpSpPr>
        <p:grpSpPr bwMode="auto">
          <a:xfrm>
            <a:off x="1214438" y="1055688"/>
            <a:ext cx="1785937" cy="571500"/>
            <a:chOff x="642910" y="5929330"/>
            <a:chExt cx="1785950" cy="571504"/>
          </a:xfrm>
        </p:grpSpPr>
        <p:sp>
          <p:nvSpPr>
            <p:cNvPr id="15386" name="TextBox 14"/>
            <p:cNvSpPr txBox="1">
              <a:spLocks noChangeArrowheads="1"/>
            </p:cNvSpPr>
            <p:nvPr/>
          </p:nvSpPr>
          <p:spPr bwMode="auto">
            <a:xfrm>
              <a:off x="642910" y="6000768"/>
              <a:ext cx="17859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003366"/>
                  </a:solidFill>
                </a:rPr>
                <a:t>Information</a:t>
              </a:r>
              <a:endParaRPr lang="zh-CN" altLang="en-US" sz="2000" b="1">
                <a:solidFill>
                  <a:srgbClr val="003366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42910" y="5929330"/>
              <a:ext cx="1714512" cy="571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5364" name="Group 27"/>
          <p:cNvGrpSpPr>
            <a:grpSpLocks/>
          </p:cNvGrpSpPr>
          <p:nvPr/>
        </p:nvGrpSpPr>
        <p:grpSpPr bwMode="auto">
          <a:xfrm>
            <a:off x="3214688" y="928688"/>
            <a:ext cx="2500312" cy="769937"/>
            <a:chOff x="2285984" y="5802807"/>
            <a:chExt cx="2500330" cy="769441"/>
          </a:xfrm>
        </p:grpSpPr>
        <p:grpSp>
          <p:nvGrpSpPr>
            <p:cNvPr id="15382" name="Group 18"/>
            <p:cNvGrpSpPr>
              <a:grpSpLocks/>
            </p:cNvGrpSpPr>
            <p:nvPr/>
          </p:nvGrpSpPr>
          <p:grpSpPr bwMode="auto">
            <a:xfrm>
              <a:off x="2285984" y="5802807"/>
              <a:ext cx="2500330" cy="769441"/>
              <a:chOff x="2285984" y="5802807"/>
              <a:chExt cx="2500330" cy="769441"/>
            </a:xfrm>
          </p:grpSpPr>
          <p:sp>
            <p:nvSpPr>
              <p:cNvPr id="15384" name="TextBox 11"/>
              <p:cNvSpPr txBox="1">
                <a:spLocks noChangeArrowheads="1"/>
              </p:cNvSpPr>
              <p:nvPr/>
            </p:nvSpPr>
            <p:spPr bwMode="auto">
              <a:xfrm>
                <a:off x="2285984" y="5802807"/>
                <a:ext cx="59503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>
                    <a:solidFill>
                      <a:srgbClr val="FF0000"/>
                    </a:solidFill>
                  </a:rPr>
                  <a:t>+</a:t>
                </a:r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5385" name="TextBox 17"/>
              <p:cNvSpPr txBox="1">
                <a:spLocks noChangeArrowheads="1"/>
              </p:cNvSpPr>
              <p:nvPr/>
            </p:nvSpPr>
            <p:spPr bwMode="auto">
              <a:xfrm>
                <a:off x="2857488" y="6000768"/>
                <a:ext cx="192882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000" b="1">
                    <a:solidFill>
                      <a:srgbClr val="003366"/>
                    </a:solidFill>
                  </a:rPr>
                  <a:t>Methodology</a:t>
                </a:r>
                <a:endParaRPr lang="zh-CN" altLang="en-US" sz="2000" b="1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2928926" y="5929725"/>
              <a:ext cx="1714512" cy="5711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5365" name="Group 25"/>
          <p:cNvGrpSpPr>
            <a:grpSpLocks/>
          </p:cNvGrpSpPr>
          <p:nvPr/>
        </p:nvGrpSpPr>
        <p:grpSpPr bwMode="auto">
          <a:xfrm>
            <a:off x="5715000" y="928688"/>
            <a:ext cx="2357438" cy="769937"/>
            <a:chOff x="5715008" y="928670"/>
            <a:chExt cx="2357442" cy="769441"/>
          </a:xfrm>
        </p:grpSpPr>
        <p:grpSp>
          <p:nvGrpSpPr>
            <p:cNvPr id="15378" name="Group 20"/>
            <p:cNvGrpSpPr>
              <a:grpSpLocks/>
            </p:cNvGrpSpPr>
            <p:nvPr/>
          </p:nvGrpSpPr>
          <p:grpSpPr bwMode="auto">
            <a:xfrm>
              <a:off x="5715008" y="928670"/>
              <a:ext cx="2285967" cy="769441"/>
              <a:chOff x="6500826" y="5802805"/>
              <a:chExt cx="2285984" cy="768945"/>
            </a:xfrm>
          </p:grpSpPr>
          <p:sp>
            <p:nvSpPr>
              <p:cNvPr id="15380" name="TextBox 13"/>
              <p:cNvSpPr txBox="1">
                <a:spLocks noChangeArrowheads="1"/>
              </p:cNvSpPr>
              <p:nvPr/>
            </p:nvSpPr>
            <p:spPr bwMode="auto">
              <a:xfrm>
                <a:off x="6500826" y="5802805"/>
                <a:ext cx="595039" cy="76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rgbClr val="FF0000"/>
                    </a:solidFill>
                  </a:rPr>
                  <a:t>+</a:t>
                </a:r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5381" name="TextBox 15"/>
              <p:cNvSpPr txBox="1">
                <a:spLocks noChangeArrowheads="1"/>
              </p:cNvSpPr>
              <p:nvPr/>
            </p:nvSpPr>
            <p:spPr bwMode="auto">
              <a:xfrm>
                <a:off x="7143768" y="6000768"/>
                <a:ext cx="164304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000" b="1">
                    <a:solidFill>
                      <a:srgbClr val="003366"/>
                    </a:solidFill>
                  </a:rPr>
                  <a:t>knowledge</a:t>
                </a:r>
                <a:endParaRPr lang="zh-CN" altLang="en-US" sz="2000" b="1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25" name="Oval 24"/>
            <p:cNvSpPr/>
            <p:nvPr/>
          </p:nvSpPr>
          <p:spPr bwMode="auto">
            <a:xfrm>
              <a:off x="6357947" y="1071453"/>
              <a:ext cx="1714503" cy="5711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5366" name="Group 47"/>
          <p:cNvGrpSpPr>
            <a:grpSpLocks/>
          </p:cNvGrpSpPr>
          <p:nvPr/>
        </p:nvGrpSpPr>
        <p:grpSpPr bwMode="auto">
          <a:xfrm>
            <a:off x="2071688" y="1627188"/>
            <a:ext cx="5143500" cy="773112"/>
            <a:chOff x="2071674" y="1627170"/>
            <a:chExt cx="5143533" cy="773438"/>
          </a:xfrm>
        </p:grpSpPr>
        <p:sp>
          <p:nvSpPr>
            <p:cNvPr id="15375" name="TextBox 16"/>
            <p:cNvSpPr txBox="1">
              <a:spLocks noChangeArrowheads="1"/>
            </p:cNvSpPr>
            <p:nvPr/>
          </p:nvSpPr>
          <p:spPr bwMode="auto">
            <a:xfrm>
              <a:off x="3857620" y="2000240"/>
              <a:ext cx="1714500" cy="400368"/>
            </a:xfrm>
            <a:prstGeom prst="rect">
              <a:avLst/>
            </a:prstGeom>
            <a:noFill/>
            <a:ln w="15875">
              <a:solidFill>
                <a:srgbClr val="C00000"/>
              </a:solidFill>
              <a:miter lim="800000"/>
              <a:headEnd/>
              <a:tailEnd/>
            </a:ln>
            <a:effectLst>
              <a:outerShdw blurRad="76200" dist="76200" dir="2700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 extrusionH="76200">
              <a:extrusionClr>
                <a:schemeClr val="tx1"/>
              </a:extrusionClr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rgbClr val="003366"/>
                  </a:solidFill>
                </a:rPr>
                <a:t>Technology</a:t>
              </a:r>
              <a:endParaRPr lang="zh-CN" altLang="en-US" sz="2000" b="1" dirty="0">
                <a:solidFill>
                  <a:srgbClr val="003366"/>
                </a:solidFill>
              </a:endParaRPr>
            </a:p>
          </p:txBody>
        </p:sp>
        <p:cxnSp>
          <p:nvCxnSpPr>
            <p:cNvPr id="30" name="Shape 29"/>
            <p:cNvCxnSpPr>
              <a:stCxn id="22" idx="4"/>
            </p:cNvCxnSpPr>
            <p:nvPr/>
          </p:nvCxnSpPr>
          <p:spPr>
            <a:xfrm rot="16200000" flipH="1">
              <a:off x="4528298" y="-829454"/>
              <a:ext cx="230284" cy="5143533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5" idx="4"/>
            </p:cNvCxnSpPr>
            <p:nvPr/>
          </p:nvCxnSpPr>
          <p:spPr>
            <a:xfrm rot="16200000" flipH="1">
              <a:off x="7108006" y="1750253"/>
              <a:ext cx="2144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3" idx="4"/>
            </p:cNvCxnSpPr>
            <p:nvPr/>
          </p:nvCxnSpPr>
          <p:spPr>
            <a:xfrm rot="16200000" flipH="1">
              <a:off x="4528268" y="1813780"/>
              <a:ext cx="3732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4" descr="00280_panasonic-came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2551113"/>
            <a:ext cx="4438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4" descr="C:\Users\sbao\AppData\Local\Microsoft\Windows\Temporary Internet Files\Content.IE5\PABXNYRY\phot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4922838"/>
            <a:ext cx="192563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5" descr="C:\Users\sbao\AppData\Local\Microsoft\Windows\Temporary Internet Files\Content.IE5\U1TY11QK\photo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633788"/>
            <a:ext cx="1966913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6" descr="C:\Users\sbao\AppData\Local\Microsoft\Windows\Temporary Internet Files\Content.IE5\IPN1YY0J\photo[2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11846">
            <a:off x="5943600" y="2178050"/>
            <a:ext cx="15097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7" descr="C:\Users\sbao\AppData\Local\Microsoft\Windows\Temporary Internet Files\Content.IE5\BBJJW211\photo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78191">
            <a:off x="7199313" y="1957388"/>
            <a:ext cx="1633537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8025" y="2471738"/>
            <a:ext cx="29718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Development: China Spatial Explorer</a:t>
            </a:r>
            <a:r>
              <a:rPr lang="en-US" altLang="zh-CN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</a:t>
            </a:r>
            <a:r>
              <a:rPr lang="en-US" altLang="zh-CN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Intelligence for </a:t>
            </a:r>
            <a:r>
              <a:rPr lang="en-US" altLang="zh-CN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Space-Time </a:t>
            </a:r>
            <a:r>
              <a:rPr lang="en-US" altLang="zh-CN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Integration and Analysis</a:t>
            </a:r>
            <a:endParaRPr lang="zh-CN" altLang="en-US" sz="20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5950" y="5453063"/>
            <a:ext cx="17907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011738"/>
            <a:ext cx="17875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8288" y="1354138"/>
            <a:ext cx="1787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比较报表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878138"/>
            <a:ext cx="1409700" cy="170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5363" y="3227388"/>
            <a:ext cx="14112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3" descr="cdo_frontP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463" y="1354138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2550" y="2520950"/>
            <a:ext cx="1514475" cy="208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7" name="Picture 9" descr="gis_provinc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9763" y="5335588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0" descr="gis_hi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3700" y="4586288"/>
            <a:ext cx="1298575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1" descr="gis_count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9088" y="5018088"/>
            <a:ext cx="130651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Right Arrow 1"/>
          <p:cNvSpPr>
            <a:spLocks noChangeArrowheads="1"/>
          </p:cNvSpPr>
          <p:nvPr/>
        </p:nvSpPr>
        <p:spPr bwMode="auto">
          <a:xfrm>
            <a:off x="2867025" y="3465513"/>
            <a:ext cx="381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9711" name="Right Arrow 24"/>
          <p:cNvSpPr>
            <a:spLocks noChangeArrowheads="1"/>
          </p:cNvSpPr>
          <p:nvPr/>
        </p:nvSpPr>
        <p:spPr bwMode="auto">
          <a:xfrm>
            <a:off x="6219825" y="3487738"/>
            <a:ext cx="381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9712" name="TextBox 2"/>
          <p:cNvSpPr txBox="1">
            <a:spLocks noChangeArrowheads="1"/>
          </p:cNvSpPr>
          <p:nvPr/>
        </p:nvSpPr>
        <p:spPr bwMode="auto">
          <a:xfrm>
            <a:off x="563563" y="1058863"/>
            <a:ext cx="1371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Arial" charset="0"/>
              </a:rPr>
              <a:t>Statistics</a:t>
            </a:r>
          </a:p>
        </p:txBody>
      </p:sp>
      <p:sp>
        <p:nvSpPr>
          <p:cNvPr id="29713" name="TextBox 25"/>
          <p:cNvSpPr txBox="1">
            <a:spLocks noChangeArrowheads="1"/>
          </p:cNvSpPr>
          <p:nvPr/>
        </p:nvSpPr>
        <p:spPr bwMode="auto">
          <a:xfrm>
            <a:off x="6635750" y="1046163"/>
            <a:ext cx="1371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Arial" charset="0"/>
              </a:rPr>
              <a:t>Charts</a:t>
            </a:r>
          </a:p>
        </p:txBody>
      </p:sp>
      <p:sp>
        <p:nvSpPr>
          <p:cNvPr id="29714" name="TextBox 26"/>
          <p:cNvSpPr txBox="1">
            <a:spLocks noChangeArrowheads="1"/>
          </p:cNvSpPr>
          <p:nvPr/>
        </p:nvSpPr>
        <p:spPr bwMode="auto">
          <a:xfrm>
            <a:off x="1665288" y="4659313"/>
            <a:ext cx="1071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Arial" charset="0"/>
              </a:rPr>
              <a:t>GIS</a:t>
            </a:r>
          </a:p>
        </p:txBody>
      </p:sp>
      <p:sp>
        <p:nvSpPr>
          <p:cNvPr id="29715" name="TextBox 27"/>
          <p:cNvSpPr txBox="1">
            <a:spLocks noChangeArrowheads="1"/>
          </p:cNvSpPr>
          <p:nvPr/>
        </p:nvSpPr>
        <p:spPr bwMode="auto">
          <a:xfrm>
            <a:off x="393700" y="3478213"/>
            <a:ext cx="1371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Arial" charset="0"/>
              </a:rPr>
              <a:t>Census</a:t>
            </a:r>
          </a:p>
        </p:txBody>
      </p:sp>
      <p:sp>
        <p:nvSpPr>
          <p:cNvPr id="29716" name="TextBox 28"/>
          <p:cNvSpPr txBox="1">
            <a:spLocks noChangeArrowheads="1"/>
          </p:cNvSpPr>
          <p:nvPr/>
        </p:nvSpPr>
        <p:spPr bwMode="auto">
          <a:xfrm>
            <a:off x="6581775" y="4586288"/>
            <a:ext cx="1371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Arial" charset="0"/>
              </a:rPr>
              <a:t>Maps</a:t>
            </a:r>
          </a:p>
        </p:txBody>
      </p:sp>
      <p:sp>
        <p:nvSpPr>
          <p:cNvPr id="29717" name="TextBox 29"/>
          <p:cNvSpPr txBox="1">
            <a:spLocks noChangeArrowheads="1"/>
          </p:cNvSpPr>
          <p:nvPr/>
        </p:nvSpPr>
        <p:spPr bwMode="auto">
          <a:xfrm>
            <a:off x="6600825" y="2481263"/>
            <a:ext cx="1371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Arial" charset="0"/>
              </a:rPr>
              <a:t>Tables</a:t>
            </a:r>
          </a:p>
        </p:txBody>
      </p:sp>
      <p:sp>
        <p:nvSpPr>
          <p:cNvPr id="29718" name="TextBox 30"/>
          <p:cNvSpPr txBox="1">
            <a:spLocks noChangeArrowheads="1"/>
          </p:cNvSpPr>
          <p:nvPr/>
        </p:nvSpPr>
        <p:spPr bwMode="auto">
          <a:xfrm>
            <a:off x="7999413" y="2851150"/>
            <a:ext cx="11064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Arial" charset="0"/>
              </a:rPr>
              <a:t>Reports</a:t>
            </a:r>
          </a:p>
        </p:txBody>
      </p:sp>
      <p:sp>
        <p:nvSpPr>
          <p:cNvPr id="29719" name="Rounded Rectangle 3"/>
          <p:cNvSpPr>
            <a:spLocks noChangeArrowheads="1"/>
          </p:cNvSpPr>
          <p:nvPr/>
        </p:nvSpPr>
        <p:spPr bwMode="auto">
          <a:xfrm>
            <a:off x="357188" y="1046163"/>
            <a:ext cx="2616200" cy="5638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9720" name="Rounded Rectangle 32"/>
          <p:cNvSpPr>
            <a:spLocks noChangeArrowheads="1"/>
          </p:cNvSpPr>
          <p:nvPr/>
        </p:nvSpPr>
        <p:spPr bwMode="auto">
          <a:xfrm>
            <a:off x="6381750" y="1046163"/>
            <a:ext cx="2614613" cy="5638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4638"/>
            <a:ext cx="8143875" cy="939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003366"/>
                </a:solidFill>
                <a:latin typeface="Verdana" pitchFamily="34" charset="0"/>
              </a:rPr>
              <a:t>China Spatial Explorer: </a:t>
            </a:r>
            <a:r>
              <a:rPr lang="en-US" altLang="zh-CN" sz="2400" b="1" dirty="0" smtClean="0">
                <a:solidFill>
                  <a:srgbClr val="CC3300"/>
                </a:solidFill>
                <a:latin typeface="Verdana" pitchFamily="34" charset="0"/>
              </a:rPr>
              <a:t>System Structure</a:t>
            </a:r>
          </a:p>
        </p:txBody>
      </p:sp>
      <p:sp>
        <p:nvSpPr>
          <p:cNvPr id="30723" name="Line 63"/>
          <p:cNvSpPr>
            <a:spLocks noChangeShapeType="1"/>
          </p:cNvSpPr>
          <p:nvPr/>
        </p:nvSpPr>
        <p:spPr bwMode="auto">
          <a:xfrm flipH="1">
            <a:off x="4224338" y="2235200"/>
            <a:ext cx="1587" cy="355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24" name="Line 63"/>
          <p:cNvSpPr>
            <a:spLocks noChangeShapeType="1"/>
          </p:cNvSpPr>
          <p:nvPr/>
        </p:nvSpPr>
        <p:spPr bwMode="auto">
          <a:xfrm flipH="1">
            <a:off x="4224338" y="3276600"/>
            <a:ext cx="1587" cy="355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25" name="Line 63"/>
          <p:cNvSpPr>
            <a:spLocks noChangeShapeType="1"/>
          </p:cNvSpPr>
          <p:nvPr/>
        </p:nvSpPr>
        <p:spPr bwMode="auto">
          <a:xfrm flipH="1">
            <a:off x="6738938" y="3276600"/>
            <a:ext cx="1587" cy="355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26" name="Line 63"/>
          <p:cNvSpPr>
            <a:spLocks noChangeShapeType="1"/>
          </p:cNvSpPr>
          <p:nvPr/>
        </p:nvSpPr>
        <p:spPr bwMode="auto">
          <a:xfrm flipH="1">
            <a:off x="1917700" y="3276600"/>
            <a:ext cx="1588" cy="355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27" name="Rectangle 80"/>
          <p:cNvSpPr>
            <a:spLocks noChangeArrowheads="1"/>
          </p:cNvSpPr>
          <p:nvPr/>
        </p:nvSpPr>
        <p:spPr bwMode="auto">
          <a:xfrm>
            <a:off x="698500" y="1323975"/>
            <a:ext cx="7391400" cy="92233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CCEEFF"/>
              </a:gs>
            </a:gsLst>
            <a:path path="rect">
              <a:fillToRect r="100000" b="100000"/>
            </a:path>
          </a:gradFill>
          <a:ln w="317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2800" b="1">
              <a:latin typeface="Arial" charset="0"/>
              <a:ea typeface="黑体" pitchFamily="49" charset="-122"/>
            </a:endParaRPr>
          </a:p>
        </p:txBody>
      </p:sp>
      <p:sp>
        <p:nvSpPr>
          <p:cNvPr id="30728" name="Rectangle 93"/>
          <p:cNvSpPr>
            <a:spLocks noChangeArrowheads="1"/>
          </p:cNvSpPr>
          <p:nvPr/>
        </p:nvSpPr>
        <p:spPr bwMode="auto">
          <a:xfrm>
            <a:off x="2974975" y="1552575"/>
            <a:ext cx="1533525" cy="523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 b="1">
                <a:latin typeface="Arial" charset="0"/>
              </a:rPr>
              <a:t>Report</a:t>
            </a:r>
          </a:p>
        </p:txBody>
      </p:sp>
      <p:sp>
        <p:nvSpPr>
          <p:cNvPr id="30729" name="Rectangle 94"/>
          <p:cNvSpPr>
            <a:spLocks noChangeArrowheads="1"/>
          </p:cNvSpPr>
          <p:nvPr/>
        </p:nvSpPr>
        <p:spPr bwMode="auto">
          <a:xfrm>
            <a:off x="4727575" y="1533525"/>
            <a:ext cx="1533525" cy="523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 b="1">
                <a:latin typeface="Arial" charset="0"/>
              </a:rPr>
              <a:t>Map</a:t>
            </a:r>
          </a:p>
        </p:txBody>
      </p:sp>
      <p:sp>
        <p:nvSpPr>
          <p:cNvPr id="30730" name="Rectangle 95"/>
          <p:cNvSpPr>
            <a:spLocks noChangeArrowheads="1"/>
          </p:cNvSpPr>
          <p:nvPr/>
        </p:nvSpPr>
        <p:spPr bwMode="auto">
          <a:xfrm>
            <a:off x="6413500" y="1524000"/>
            <a:ext cx="1533525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 b="1">
                <a:latin typeface="Arial" charset="0"/>
              </a:rPr>
              <a:t>Chart</a:t>
            </a:r>
          </a:p>
        </p:txBody>
      </p:sp>
      <p:sp>
        <p:nvSpPr>
          <p:cNvPr id="30731" name="Rectangle 89"/>
          <p:cNvSpPr>
            <a:spLocks noChangeArrowheads="1"/>
          </p:cNvSpPr>
          <p:nvPr/>
        </p:nvSpPr>
        <p:spPr bwMode="auto">
          <a:xfrm>
            <a:off x="850900" y="1552575"/>
            <a:ext cx="19050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 b="1">
                <a:latin typeface="Arial" charset="0"/>
              </a:rPr>
              <a:t>Data Selection</a:t>
            </a:r>
          </a:p>
        </p:txBody>
      </p:sp>
      <p:sp>
        <p:nvSpPr>
          <p:cNvPr id="30732" name="Rectangle 71"/>
          <p:cNvSpPr>
            <a:spLocks noChangeArrowheads="1"/>
          </p:cNvSpPr>
          <p:nvPr/>
        </p:nvSpPr>
        <p:spPr bwMode="auto">
          <a:xfrm>
            <a:off x="684213" y="3609975"/>
            <a:ext cx="7350125" cy="294322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CCEEFF"/>
              </a:gs>
            </a:gsLst>
            <a:path path="rect">
              <a:fillToRect r="100000" b="100000"/>
            </a:path>
          </a:gra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 b="1">
              <a:latin typeface="Arial" charset="0"/>
            </a:endParaRPr>
          </a:p>
        </p:txBody>
      </p:sp>
      <p:sp>
        <p:nvSpPr>
          <p:cNvPr id="30733" name="Rectangle 36"/>
          <p:cNvSpPr>
            <a:spLocks noChangeArrowheads="1"/>
          </p:cNvSpPr>
          <p:nvPr/>
        </p:nvSpPr>
        <p:spPr bwMode="auto">
          <a:xfrm>
            <a:off x="684213" y="2636838"/>
            <a:ext cx="7386637" cy="65563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CCEEFF"/>
              </a:gs>
            </a:gsLst>
            <a:path path="rect">
              <a:fillToRect r="100000" b="100000"/>
            </a:path>
          </a:gradFill>
          <a:ln w="317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 b="1">
                <a:latin typeface="Arial" charset="0"/>
              </a:rPr>
              <a:t>Data Integration &amp; Analysis</a:t>
            </a:r>
          </a:p>
        </p:txBody>
      </p:sp>
      <p:sp>
        <p:nvSpPr>
          <p:cNvPr id="30734" name="Rectangle 39"/>
          <p:cNvSpPr>
            <a:spLocks noChangeArrowheads="1"/>
          </p:cNvSpPr>
          <p:nvPr/>
        </p:nvSpPr>
        <p:spPr bwMode="auto">
          <a:xfrm rot="5400000" flipH="1">
            <a:off x="291307" y="5215731"/>
            <a:ext cx="1835150" cy="604837"/>
          </a:xfrm>
          <a:prstGeom prst="rect">
            <a:avLst/>
          </a:prstGeom>
          <a:solidFill>
            <a:srgbClr val="FFCC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800" b="1">
                <a:latin typeface="Arial" charset="0"/>
              </a:rPr>
              <a:t>GeoGlobe</a:t>
            </a:r>
          </a:p>
        </p:txBody>
      </p:sp>
      <p:sp>
        <p:nvSpPr>
          <p:cNvPr id="30735" name="Rectangle 40"/>
          <p:cNvSpPr>
            <a:spLocks noChangeArrowheads="1"/>
          </p:cNvSpPr>
          <p:nvPr/>
        </p:nvSpPr>
        <p:spPr bwMode="auto">
          <a:xfrm rot="5400000" flipH="1">
            <a:off x="1073944" y="5215731"/>
            <a:ext cx="1835150" cy="604838"/>
          </a:xfrm>
          <a:prstGeom prst="rect">
            <a:avLst/>
          </a:prstGeom>
          <a:solidFill>
            <a:srgbClr val="FFCC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800" b="1">
                <a:latin typeface="Arial" charset="0"/>
              </a:rPr>
              <a:t>Google Map</a:t>
            </a:r>
          </a:p>
        </p:txBody>
      </p:sp>
      <p:sp>
        <p:nvSpPr>
          <p:cNvPr id="30736" name="Rectangle 41"/>
          <p:cNvSpPr>
            <a:spLocks noChangeArrowheads="1"/>
          </p:cNvSpPr>
          <p:nvPr/>
        </p:nvSpPr>
        <p:spPr bwMode="auto">
          <a:xfrm rot="5400000" flipH="1">
            <a:off x="1901825" y="5226050"/>
            <a:ext cx="1835150" cy="584200"/>
          </a:xfrm>
          <a:prstGeom prst="rect">
            <a:avLst/>
          </a:prstGeom>
          <a:solidFill>
            <a:srgbClr val="FFCC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800" b="1">
                <a:latin typeface="Arial" charset="0"/>
              </a:rPr>
              <a:t>WMS </a:t>
            </a:r>
          </a:p>
        </p:txBody>
      </p:sp>
      <p:sp>
        <p:nvSpPr>
          <p:cNvPr id="30737" name="Rectangle 42"/>
          <p:cNvSpPr>
            <a:spLocks noChangeArrowheads="1"/>
          </p:cNvSpPr>
          <p:nvPr/>
        </p:nvSpPr>
        <p:spPr bwMode="auto">
          <a:xfrm rot="5400000" flipH="1">
            <a:off x="3273425" y="5226050"/>
            <a:ext cx="1835150" cy="584200"/>
          </a:xfrm>
          <a:prstGeom prst="rect">
            <a:avLst/>
          </a:prstGeom>
          <a:solidFill>
            <a:srgbClr val="FFCC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800" b="1">
                <a:latin typeface="Arial" charset="0"/>
              </a:rPr>
              <a:t>WFS</a:t>
            </a:r>
          </a:p>
        </p:txBody>
      </p:sp>
      <p:sp>
        <p:nvSpPr>
          <p:cNvPr id="30738" name="Rectangle 43"/>
          <p:cNvSpPr>
            <a:spLocks noChangeArrowheads="1"/>
          </p:cNvSpPr>
          <p:nvPr/>
        </p:nvSpPr>
        <p:spPr bwMode="auto">
          <a:xfrm rot="5400000" flipH="1">
            <a:off x="4890294" y="5209381"/>
            <a:ext cx="1835150" cy="617538"/>
          </a:xfrm>
          <a:prstGeom prst="rect">
            <a:avLst/>
          </a:prstGeom>
          <a:solidFill>
            <a:srgbClr val="FFCC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800" b="1">
                <a:latin typeface="Arial" charset="0"/>
              </a:rPr>
              <a:t>Observation</a:t>
            </a:r>
          </a:p>
        </p:txBody>
      </p:sp>
      <p:sp>
        <p:nvSpPr>
          <p:cNvPr id="30739" name="Rectangle 47"/>
          <p:cNvSpPr>
            <a:spLocks noChangeArrowheads="1"/>
          </p:cNvSpPr>
          <p:nvPr/>
        </p:nvSpPr>
        <p:spPr bwMode="auto">
          <a:xfrm>
            <a:off x="1031875" y="3762375"/>
            <a:ext cx="1973263" cy="523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 b="1">
                <a:latin typeface="Arial" charset="0"/>
              </a:rPr>
              <a:t>Raster</a:t>
            </a:r>
          </a:p>
        </p:txBody>
      </p:sp>
      <p:sp>
        <p:nvSpPr>
          <p:cNvPr id="30740" name="Rectangle 48"/>
          <p:cNvSpPr>
            <a:spLocks noChangeArrowheads="1"/>
          </p:cNvSpPr>
          <p:nvPr/>
        </p:nvSpPr>
        <p:spPr bwMode="auto">
          <a:xfrm>
            <a:off x="5346700" y="3762375"/>
            <a:ext cx="2611438" cy="523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 b="1">
                <a:latin typeface="Arial" charset="0"/>
              </a:rPr>
              <a:t>Time-Series</a:t>
            </a:r>
          </a:p>
        </p:txBody>
      </p:sp>
      <p:sp>
        <p:nvSpPr>
          <p:cNvPr id="30741" name="Rectangle 49"/>
          <p:cNvSpPr>
            <a:spLocks noChangeArrowheads="1"/>
          </p:cNvSpPr>
          <p:nvPr/>
        </p:nvSpPr>
        <p:spPr bwMode="auto">
          <a:xfrm>
            <a:off x="3238500" y="3762375"/>
            <a:ext cx="1900238" cy="523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 b="1">
                <a:latin typeface="Arial" charset="0"/>
              </a:rPr>
              <a:t>Vector</a:t>
            </a:r>
          </a:p>
        </p:txBody>
      </p:sp>
      <p:sp>
        <p:nvSpPr>
          <p:cNvPr id="30742" name="Line 74"/>
          <p:cNvSpPr>
            <a:spLocks noChangeShapeType="1"/>
          </p:cNvSpPr>
          <p:nvPr/>
        </p:nvSpPr>
        <p:spPr bwMode="auto">
          <a:xfrm flipH="1">
            <a:off x="1231900" y="4267200"/>
            <a:ext cx="1588" cy="3460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43" name="Rectangle 50"/>
          <p:cNvSpPr>
            <a:spLocks noChangeArrowheads="1"/>
          </p:cNvSpPr>
          <p:nvPr/>
        </p:nvSpPr>
        <p:spPr bwMode="auto">
          <a:xfrm rot="5400000" flipH="1">
            <a:off x="5798344" y="5215731"/>
            <a:ext cx="1835150" cy="604838"/>
          </a:xfrm>
          <a:prstGeom prst="rect">
            <a:avLst/>
          </a:prstGeom>
          <a:solidFill>
            <a:srgbClr val="FFCC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800" b="1">
                <a:latin typeface="Arial" charset="0"/>
              </a:rPr>
              <a:t>Statistics</a:t>
            </a:r>
          </a:p>
        </p:txBody>
      </p:sp>
      <p:sp>
        <p:nvSpPr>
          <p:cNvPr id="30744" name="Rectangle 68"/>
          <p:cNvSpPr>
            <a:spLocks noChangeArrowheads="1"/>
          </p:cNvSpPr>
          <p:nvPr/>
        </p:nvSpPr>
        <p:spPr bwMode="auto">
          <a:xfrm rot="5400000" flipH="1">
            <a:off x="6712744" y="5215731"/>
            <a:ext cx="1835150" cy="604838"/>
          </a:xfrm>
          <a:prstGeom prst="rect">
            <a:avLst/>
          </a:prstGeom>
          <a:solidFill>
            <a:srgbClr val="FFCC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800" b="1">
                <a:latin typeface="Arial" charset="0"/>
              </a:rPr>
              <a:t>Other</a:t>
            </a:r>
          </a:p>
        </p:txBody>
      </p:sp>
      <p:sp>
        <p:nvSpPr>
          <p:cNvPr id="30745" name="Line 74"/>
          <p:cNvSpPr>
            <a:spLocks noChangeShapeType="1"/>
          </p:cNvSpPr>
          <p:nvPr/>
        </p:nvSpPr>
        <p:spPr bwMode="auto">
          <a:xfrm flipH="1">
            <a:off x="2012950" y="4267200"/>
            <a:ext cx="1588" cy="3460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46" name="Line 74"/>
          <p:cNvSpPr>
            <a:spLocks noChangeShapeType="1"/>
          </p:cNvSpPr>
          <p:nvPr/>
        </p:nvSpPr>
        <p:spPr bwMode="auto">
          <a:xfrm flipH="1">
            <a:off x="2851150" y="4267200"/>
            <a:ext cx="1588" cy="3460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47" name="Line 74"/>
          <p:cNvSpPr>
            <a:spLocks noChangeShapeType="1"/>
          </p:cNvSpPr>
          <p:nvPr/>
        </p:nvSpPr>
        <p:spPr bwMode="auto">
          <a:xfrm flipH="1">
            <a:off x="4222750" y="4267200"/>
            <a:ext cx="1588" cy="3460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48" name="Line 74"/>
          <p:cNvSpPr>
            <a:spLocks noChangeShapeType="1"/>
          </p:cNvSpPr>
          <p:nvPr/>
        </p:nvSpPr>
        <p:spPr bwMode="auto">
          <a:xfrm flipH="1">
            <a:off x="5822950" y="4267200"/>
            <a:ext cx="1588" cy="3460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49" name="Line 74"/>
          <p:cNvSpPr>
            <a:spLocks noChangeShapeType="1"/>
          </p:cNvSpPr>
          <p:nvPr/>
        </p:nvSpPr>
        <p:spPr bwMode="auto">
          <a:xfrm flipH="1">
            <a:off x="6737350" y="4267200"/>
            <a:ext cx="1588" cy="3460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50" name="Line 74"/>
          <p:cNvSpPr>
            <a:spLocks noChangeShapeType="1"/>
          </p:cNvSpPr>
          <p:nvPr/>
        </p:nvSpPr>
        <p:spPr bwMode="auto">
          <a:xfrm flipH="1">
            <a:off x="7651750" y="4267200"/>
            <a:ext cx="1588" cy="3460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 cstate="print"/>
          <a:srcRect t="6245" b="5803"/>
          <a:stretch>
            <a:fillRect/>
          </a:stretch>
        </p:blipFill>
        <p:spPr bwMode="auto">
          <a:xfrm>
            <a:off x="0" y="1068388"/>
            <a:ext cx="9144000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74638"/>
            <a:ext cx="8075612" cy="5572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Selection by Administrative Units</a:t>
            </a:r>
          </a:p>
        </p:txBody>
      </p:sp>
      <p:grpSp>
        <p:nvGrpSpPr>
          <p:cNvPr id="32772" name="Group 9"/>
          <p:cNvGrpSpPr>
            <a:grpSpLocks/>
          </p:cNvGrpSpPr>
          <p:nvPr/>
        </p:nvGrpSpPr>
        <p:grpSpPr bwMode="auto">
          <a:xfrm>
            <a:off x="0" y="2568575"/>
            <a:ext cx="2493963" cy="3659188"/>
            <a:chOff x="762000" y="1916832"/>
            <a:chExt cx="2009775" cy="3194074"/>
          </a:xfrm>
        </p:grpSpPr>
        <p:grpSp>
          <p:nvGrpSpPr>
            <p:cNvPr id="32777" name="Group 1"/>
            <p:cNvGrpSpPr>
              <a:grpSpLocks/>
            </p:cNvGrpSpPr>
            <p:nvPr/>
          </p:nvGrpSpPr>
          <p:grpSpPr bwMode="auto">
            <a:xfrm>
              <a:off x="762000" y="1916832"/>
              <a:ext cx="2009775" cy="3194074"/>
              <a:chOff x="762000" y="1916832"/>
              <a:chExt cx="2009775" cy="3194074"/>
            </a:xfrm>
          </p:grpSpPr>
          <p:sp>
            <p:nvSpPr>
              <p:cNvPr id="32779" name="Rectangle 5"/>
              <p:cNvSpPr>
                <a:spLocks noChangeArrowheads="1"/>
              </p:cNvSpPr>
              <p:nvPr/>
            </p:nvSpPr>
            <p:spPr bwMode="auto">
              <a:xfrm>
                <a:off x="762000" y="1916832"/>
                <a:ext cx="2009775" cy="2330908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780" name="TextBox 6"/>
              <p:cNvSpPr txBox="1">
                <a:spLocks noChangeArrowheads="1"/>
              </p:cNvSpPr>
              <p:nvPr/>
            </p:nvSpPr>
            <p:spPr bwMode="auto">
              <a:xfrm>
                <a:off x="762000" y="4649241"/>
                <a:ext cx="20097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/>
                  <a:t>Select by administrative units</a:t>
                </a:r>
              </a:p>
            </p:txBody>
          </p:sp>
        </p:grpSp>
        <p:cxnSp>
          <p:nvCxnSpPr>
            <p:cNvPr id="4" name="Straight Arrow Connector 3"/>
            <p:cNvCxnSpPr/>
            <p:nvPr/>
          </p:nvCxnSpPr>
          <p:spPr>
            <a:xfrm>
              <a:off x="1663904" y="4247605"/>
              <a:ext cx="0" cy="3408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3" name="Group 10"/>
          <p:cNvGrpSpPr>
            <a:grpSpLocks/>
          </p:cNvGrpSpPr>
          <p:nvPr/>
        </p:nvGrpSpPr>
        <p:grpSpPr bwMode="auto">
          <a:xfrm>
            <a:off x="5435600" y="790575"/>
            <a:ext cx="3011488" cy="768350"/>
            <a:chOff x="5436096" y="791203"/>
            <a:chExt cx="3010992" cy="767359"/>
          </a:xfrm>
        </p:grpSpPr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5436096" y="1342538"/>
              <a:ext cx="1008112" cy="216024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32775" name="TextBox 12"/>
            <p:cNvSpPr txBox="1">
              <a:spLocks noChangeArrowheads="1"/>
            </p:cNvSpPr>
            <p:nvPr/>
          </p:nvSpPr>
          <p:spPr bwMode="auto">
            <a:xfrm>
              <a:off x="7092280" y="791203"/>
              <a:ext cx="13548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Select by map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6443993" y="929138"/>
              <a:ext cx="647593" cy="4138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6850"/>
            <a:ext cx="8229600" cy="7778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Selection by Groups </a:t>
            </a: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3" cstate="print"/>
          <a:srcRect t="6273" b="1945"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1490588635</TotalTime>
  <Pages>18</Pages>
  <Words>488</Words>
  <Application>Microsoft Office PowerPoint</Application>
  <PresentationFormat>On-screen Show (4:3)</PresentationFormat>
  <Paragraphs>134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Tahoma</vt:lpstr>
      <vt:lpstr>宋体</vt:lpstr>
      <vt:lpstr>Arial</vt:lpstr>
      <vt:lpstr>Gill Sans MT</vt:lpstr>
      <vt:lpstr>Wingdings 2</vt:lpstr>
      <vt:lpstr>Verdana</vt:lpstr>
      <vt:lpstr>Times New Roman</vt:lpstr>
      <vt:lpstr>Cooper Black</vt:lpstr>
      <vt:lpstr>华文中宋</vt:lpstr>
      <vt:lpstr>Corbel</vt:lpstr>
      <vt:lpstr>Wingdings</vt:lpstr>
      <vt:lpstr>Arial Unicode MS</vt:lpstr>
      <vt:lpstr>仿宋</vt:lpstr>
      <vt:lpstr>Arial Black</vt:lpstr>
      <vt:lpstr>黑体</vt:lpstr>
      <vt:lpstr>Solstice</vt:lpstr>
      <vt:lpstr>Spatial Intelligence for  Demographic and Economic Information of China</vt:lpstr>
      <vt:lpstr>The Census Data of China</vt:lpstr>
      <vt:lpstr>Slide 3</vt:lpstr>
      <vt:lpstr>Spatial Data of China</vt:lpstr>
      <vt:lpstr>What is Spatial Intelligence?</vt:lpstr>
      <vt:lpstr> New Development: China Spatial Explorer Spatial Intelligence for Space-Time Data Integration and Analysis</vt:lpstr>
      <vt:lpstr>China Spatial Explorer: System Structure</vt:lpstr>
      <vt:lpstr>Selection by Administrative Units</vt:lpstr>
      <vt:lpstr>Selection by Groups </vt:lpstr>
      <vt:lpstr>Selection by Locations</vt:lpstr>
      <vt:lpstr>Selection by Establishments </vt:lpstr>
      <vt:lpstr>Space-Time Data Integration</vt:lpstr>
      <vt:lpstr>Province Statistics</vt:lpstr>
      <vt:lpstr>City Statistics</vt:lpstr>
      <vt:lpstr>Export of  Space-Time Series Data</vt:lpstr>
      <vt:lpstr>Multiple Outputs</vt:lpstr>
      <vt:lpstr>Customized Reports</vt:lpstr>
      <vt:lpstr>Spatial Visualization: Sex Ratio by County</vt:lpstr>
      <vt:lpstr>Exploratory Spatial Data Analysis</vt:lpstr>
      <vt:lpstr>Integration with local Gazetteers</vt:lpstr>
      <vt:lpstr>Applications</vt:lpstr>
      <vt:lpstr>Future Plans</vt:lpstr>
      <vt:lpstr>Building A Spatial Infrastructure for China and Global Studies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Research Infrastructure</dc:title>
  <dc:subject>Fannie Mae Roundtable 2/96</dc:subject>
  <dc:creator>Luc Anselin</dc:creator>
  <cp:lastModifiedBy>sbao</cp:lastModifiedBy>
  <cp:revision>325</cp:revision>
  <cp:lastPrinted>1999-10-14T18:33:54Z</cp:lastPrinted>
  <dcterms:created xsi:type="dcterms:W3CDTF">1996-02-10T15:31:14Z</dcterms:created>
  <dcterms:modified xsi:type="dcterms:W3CDTF">2011-05-02T16:18:19Z</dcterms:modified>
</cp:coreProperties>
</file>