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7" r:id="rId1"/>
  </p:sldMasterIdLst>
  <p:notesMasterIdLst>
    <p:notesMasterId r:id="rId18"/>
  </p:notesMasterIdLst>
  <p:handoutMasterIdLst>
    <p:handoutMasterId r:id="rId19"/>
  </p:handoutMasterIdLst>
  <p:sldIdLst>
    <p:sldId id="377" r:id="rId2"/>
    <p:sldId id="381" r:id="rId3"/>
    <p:sldId id="382" r:id="rId4"/>
    <p:sldId id="391" r:id="rId5"/>
    <p:sldId id="384" r:id="rId6"/>
    <p:sldId id="402" r:id="rId7"/>
    <p:sldId id="383" r:id="rId8"/>
    <p:sldId id="385" r:id="rId9"/>
    <p:sldId id="419" r:id="rId10"/>
    <p:sldId id="427" r:id="rId11"/>
    <p:sldId id="426" r:id="rId12"/>
    <p:sldId id="429" r:id="rId13"/>
    <p:sldId id="430" r:id="rId14"/>
    <p:sldId id="378" r:id="rId15"/>
    <p:sldId id="414" r:id="rId16"/>
    <p:sldId id="420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Objects="1" showGuides="1">
      <p:cViewPr varScale="1">
        <p:scale>
          <a:sx n="128" d="100"/>
          <a:sy n="128" d="100"/>
        </p:scale>
        <p:origin x="-4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E9E3D22-0664-864F-9802-DD6B735B0019}" type="datetime1">
              <a:rPr lang="en-US"/>
              <a:pPr>
                <a:defRPr/>
              </a:pPr>
              <a:t>5/4/11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7412319B-D8EA-9643-BDEA-9756BA850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4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3D286C9-3E90-7F46-959E-F9EC43E4CFFD}" type="datetime1">
              <a:rPr lang="en-US"/>
              <a:pPr>
                <a:defRPr/>
              </a:pPr>
              <a:t>5/4/11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7755FB-EAD6-3147-A6E6-6765A34B4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95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This work. “The Public Mapping Project”, by Micah Altman (http://redistricting.info) is licensed under the Creative Commons Attribution-Share Alike 3.0 United States License. To view a copy of this license, visit http://creativecommons.org/licenses/by-sa/3.0/us/ or send a letter to Creative Commons, 171 Second Street, Suite 300, San Francisco, California, 94105, USA.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DC66D5-3B1D-F341-9052-7ECDF57A2BB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This work. “The Public Mapping Project”, by Micah Altman (http://redistricting.info) is licensed under the Creative Commons Attribution-Share Alike 3.0 United States License. To view a copy of this license, visit http://creativecommons.org/licenses/by-sa/3.0/us/ or send a letter to Creative Commons, 171 Second Street, Suite 300, San Francisco, California, 94105, USA.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3B2BB1-2C53-D848-AABE-AEA0C367D35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[Micah Altman]</a:t>
            </a: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F0FF1-A58D-EF4B-BA32-26037CABC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[Micah Altman]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2440-5BEF-A64E-8EF0-0C436EED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[Micah Altman]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6431-2716-804C-9B66-21EC1A2BB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[Micah Altman]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9837C-0FB1-784E-B06E-38C0FE029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[Micah Altman]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DB9E-0186-2E45-8EF2-EA8E32A6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[Micah Altman]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952AE-1255-4A4A-A91D-77E5A5CB0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[Micah Altman]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15C7-73D3-614B-8A1B-5EC715C5F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[Micah Altman]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4BD8-330F-A441-BF10-4BEABFD8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[Micah Altman]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E74AA-CF8C-C84F-9A40-2A3C6DB8A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[Micah Altman]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2463-65E9-F640-9A86-FD14200C9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[Micah Altman]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85C09-1C14-534B-A89D-2E46E172F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4" y="6356350"/>
            <a:ext cx="57880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984135-0D9A-3448-B9D1-516293369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 xmlns:p14="http://schemas.microsoft.com/office/powerpoint/2010/main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charset="2"/>
        <a:buChar char="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charset="2"/>
        <a:buChar char=""/>
        <a:defRPr sz="23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charset="2"/>
        <a:buChar char="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charset="2"/>
        <a:buChar char="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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05" y="457200"/>
            <a:ext cx="8874232" cy="6172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/>
          </p:cNvPicPr>
          <p:nvPr/>
        </p:nvPicPr>
        <p:blipFill>
          <a:blip r:embed="rId2">
            <a:alphaModFix amt="40000"/>
          </a:blip>
          <a:srcRect/>
          <a:stretch>
            <a:fillRect/>
          </a:stretch>
        </p:blipFill>
        <p:spPr bwMode="auto">
          <a:xfrm>
            <a:off x="0" y="3429000"/>
            <a:ext cx="91059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266700" y="0"/>
            <a:ext cx="9677400" cy="609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Spread the Word</a:t>
            </a:r>
          </a:p>
        </p:txBody>
      </p:sp>
      <p:sp>
        <p:nvSpPr>
          <p:cNvPr id="34820" name="Text Placeholder 2"/>
          <p:cNvSpPr txBox="1">
            <a:spLocks/>
          </p:cNvSpPr>
          <p:nvPr/>
        </p:nvSpPr>
        <p:spPr bwMode="auto">
          <a:xfrm>
            <a:off x="342900" y="914400"/>
            <a:ext cx="845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</a:pPr>
            <a:r>
              <a:rPr lang="en-US" sz="3600" dirty="0">
                <a:latin typeface="Gill Sans MT" charset="0"/>
              </a:rPr>
              <a:t>Share your plans with others</a:t>
            </a:r>
          </a:p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</a:pPr>
            <a:r>
              <a:rPr lang="en-US" sz="3600" dirty="0">
                <a:latin typeface="Gill Sans MT" charset="0"/>
              </a:rPr>
              <a:t>Have a </a:t>
            </a:r>
            <a:r>
              <a:rPr lang="en-US" sz="3600" dirty="0" smtClean="0">
                <a:latin typeface="Gill Sans MT" charset="0"/>
              </a:rPr>
              <a:t>contest</a:t>
            </a:r>
          </a:p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</a:pPr>
            <a:r>
              <a:rPr lang="en-US" sz="3600" dirty="0" smtClean="0">
                <a:latin typeface="Gill Sans MT" charset="0"/>
              </a:rPr>
              <a:t>Mash up and plug in</a:t>
            </a:r>
          </a:p>
          <a:p>
            <a:pPr marL="547688" lvl="1" indent="-273050" defTabSz="91440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None/>
            </a:pPr>
            <a:endParaRPr lang="en-US" sz="3200" dirty="0">
              <a:solidFill>
                <a:schemeClr val="tx2"/>
              </a:solidFill>
              <a:latin typeface="Gill Sans MT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25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Virginia Redistricting Competition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0" y="1219200"/>
            <a:ext cx="8229600" cy="4937125"/>
          </a:xfrm>
        </p:spPr>
        <p:txBody>
          <a:bodyPr/>
          <a:lstStyle/>
          <a:p>
            <a:r>
              <a:rPr lang="en-US" dirty="0" smtClean="0"/>
              <a:t>Educating Students</a:t>
            </a:r>
          </a:p>
          <a:p>
            <a:pPr lvl="1"/>
            <a:r>
              <a:rPr lang="en-US" dirty="0" smtClean="0"/>
              <a:t>150 students on 15 teams at 12 Universities and Colleges</a:t>
            </a:r>
          </a:p>
          <a:p>
            <a:r>
              <a:rPr lang="en-US" dirty="0" smtClean="0"/>
              <a:t>Educating the Public</a:t>
            </a:r>
          </a:p>
          <a:p>
            <a:pPr lvl="1"/>
            <a:r>
              <a:rPr lang="en-US" dirty="0" smtClean="0"/>
              <a:t>Over 30 news stories, including </a:t>
            </a:r>
            <a:r>
              <a:rPr lang="en-US" i="1" dirty="0" smtClean="0"/>
              <a:t>USA Today</a:t>
            </a:r>
            <a:r>
              <a:rPr lang="en-US" dirty="0" smtClean="0"/>
              <a:t> and </a:t>
            </a:r>
            <a:r>
              <a:rPr lang="en-US" i="1" dirty="0" smtClean="0"/>
              <a:t>Washington Post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Educating Policy Makers</a:t>
            </a:r>
          </a:p>
          <a:p>
            <a:pPr lvl="1"/>
            <a:r>
              <a:rPr lang="en-US" dirty="0" smtClean="0"/>
              <a:t>Three student plans were introduced as bills</a:t>
            </a:r>
          </a:p>
          <a:p>
            <a:pPr lvl="1"/>
            <a:r>
              <a:rPr lang="en-US" dirty="0" smtClean="0"/>
              <a:t>One student congressional plan demonstrated a way to increase minority representation, was adopted by the governor’s advisory commission and the approach was adopted by the Democrats.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04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304800"/>
            <a:ext cx="7620000" cy="6248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266700" y="0"/>
            <a:ext cx="9677400" cy="609600"/>
          </a:xfrm>
          <a:prstGeom prst="rect">
            <a:avLst/>
          </a:prstGeom>
        </p:spPr>
        <p:txBody>
          <a:bodyPr anchor="b">
            <a:prstTxWarp prst="textNoShape">
              <a:avLst/>
            </a:prstTxWarp>
            <a:normAutofit/>
          </a:bodyPr>
          <a:lstStyle/>
          <a:p>
            <a:pPr algn="ctr" defTabSz="914400"/>
            <a:r>
              <a:rPr lang="en-US" sz="3200">
                <a:solidFill>
                  <a:schemeClr val="tx2"/>
                </a:solidFill>
                <a:latin typeface="Bookman Old Style" charset="0"/>
              </a:rPr>
              <a:t>Map a State -- Change the Nation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42900" y="1981200"/>
            <a:ext cx="8458200" cy="38338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defTabSz="914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3600" dirty="0" smtClean="0">
                <a:latin typeface="+mn-lt"/>
                <a:ea typeface="+mn-ea"/>
                <a:cs typeface="+mn-cs"/>
              </a:rPr>
              <a:t>Identify communities</a:t>
            </a:r>
            <a:endParaRPr lang="en-US" sz="3600" dirty="0">
              <a:latin typeface="+mn-lt"/>
              <a:ea typeface="+mn-ea"/>
              <a:cs typeface="+mn-cs"/>
            </a:endParaRPr>
          </a:p>
          <a:p>
            <a:pPr marL="274320" indent="-274320" defTabSz="914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3600" dirty="0" smtClean="0">
                <a:latin typeface="+mn-lt"/>
                <a:ea typeface="+mn-ea"/>
                <a:cs typeface="+mn-cs"/>
              </a:rPr>
              <a:t>Explore the alternatives</a:t>
            </a:r>
          </a:p>
          <a:p>
            <a:pPr marL="274320" indent="-274320" defTabSz="914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3600" dirty="0" smtClean="0">
                <a:latin typeface="+mn-lt"/>
                <a:ea typeface="+mn-ea"/>
                <a:cs typeface="+mn-cs"/>
              </a:rPr>
              <a:t>Understand political </a:t>
            </a:r>
            <a:r>
              <a:rPr lang="en-US" sz="3600" dirty="0">
                <a:latin typeface="+mn-lt"/>
                <a:ea typeface="+mn-ea"/>
                <a:cs typeface="+mn-cs"/>
              </a:rPr>
              <a:t>consequences </a:t>
            </a:r>
          </a:p>
          <a:p>
            <a:pPr marL="274320" indent="-274320" defTabSz="914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3600" dirty="0" smtClean="0">
                <a:latin typeface="+mn-lt"/>
                <a:ea typeface="+mn-ea"/>
                <a:cs typeface="+mn-cs"/>
              </a:rPr>
              <a:t>Establish transparency</a:t>
            </a:r>
          </a:p>
          <a:p>
            <a:pPr marL="274320" indent="-274320" defTabSz="914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3600" dirty="0" smtClean="0">
                <a:latin typeface="+mn-lt"/>
                <a:ea typeface="+mn-ea"/>
                <a:cs typeface="+mn-cs"/>
              </a:rPr>
              <a:t>Catalyze participation</a:t>
            </a:r>
          </a:p>
          <a:p>
            <a:pPr marL="274320" indent="-274320" defTabSz="914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3600" dirty="0" smtClean="0">
                <a:latin typeface="+mn-lt"/>
                <a:ea typeface="+mn-ea"/>
                <a:cs typeface="+mn-cs"/>
              </a:rPr>
              <a:t>Create alternatives to politics-as-usual</a:t>
            </a:r>
          </a:p>
          <a:p>
            <a:pPr marL="548640" lvl="1" indent="-274320" defTabSz="9144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defRPr/>
            </a:pPr>
            <a:endParaRPr lang="en-US" sz="3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5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85800"/>
            <a:ext cx="9175750" cy="5486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-609600" y="-228600"/>
            <a:ext cx="9753600" cy="914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Public Mapping Software – Features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890588"/>
            <a:ext cx="4572000" cy="52816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Create</a:t>
            </a:r>
          </a:p>
          <a:p>
            <a:pPr lvl="1" eaLnBrk="1" hangingPunct="1"/>
            <a:r>
              <a:rPr lang="en-US" sz="2000" dirty="0" smtClean="0"/>
              <a:t>Create districts and plans</a:t>
            </a:r>
          </a:p>
          <a:p>
            <a:pPr lvl="1" eaLnBrk="1" hangingPunct="1"/>
            <a:r>
              <a:rPr lang="en-US" sz="2000" dirty="0" smtClean="0"/>
              <a:t>Identify communities*</a:t>
            </a:r>
          </a:p>
          <a:p>
            <a:pPr eaLnBrk="1" hangingPunct="1"/>
            <a:r>
              <a:rPr lang="en-US" sz="2400" dirty="0" smtClean="0"/>
              <a:t>Evaluate</a:t>
            </a:r>
          </a:p>
          <a:p>
            <a:pPr lvl="1" eaLnBrk="1" hangingPunct="1"/>
            <a:r>
              <a:rPr lang="en-US" sz="2000" dirty="0" smtClean="0"/>
              <a:t>Visualize</a:t>
            </a:r>
          </a:p>
          <a:p>
            <a:pPr lvl="1" eaLnBrk="1" hangingPunct="1"/>
            <a:r>
              <a:rPr lang="en-US" sz="2000" dirty="0" smtClean="0"/>
              <a:t>Summarize </a:t>
            </a:r>
          </a:p>
          <a:p>
            <a:pPr lvl="2" eaLnBrk="1" hangingPunct="1"/>
            <a:r>
              <a:rPr lang="en-US" sz="1800" dirty="0" smtClean="0"/>
              <a:t>Population balance</a:t>
            </a:r>
          </a:p>
          <a:p>
            <a:pPr lvl="2" eaLnBrk="1" hangingPunct="1"/>
            <a:r>
              <a:rPr lang="en-US" sz="1800" dirty="0" smtClean="0"/>
              <a:t>Geographic compactness</a:t>
            </a:r>
          </a:p>
          <a:p>
            <a:pPr lvl="2" eaLnBrk="1" hangingPunct="1"/>
            <a:r>
              <a:rPr lang="en-US" sz="1800" dirty="0" smtClean="0"/>
              <a:t>Completeness and contiguity</a:t>
            </a:r>
          </a:p>
          <a:p>
            <a:pPr lvl="1" eaLnBrk="1" hangingPunct="1"/>
            <a:r>
              <a:rPr lang="en-US" sz="2000" dirty="0" smtClean="0"/>
              <a:t>Report in depth</a:t>
            </a:r>
          </a:p>
          <a:p>
            <a:pPr eaLnBrk="1" hangingPunct="1"/>
            <a:r>
              <a:rPr lang="en-US" sz="2400" dirty="0" smtClean="0"/>
              <a:t>Share</a:t>
            </a:r>
          </a:p>
          <a:p>
            <a:pPr lvl="1" eaLnBrk="1" hangingPunct="1"/>
            <a:r>
              <a:rPr lang="en-US" sz="2000" dirty="0" smtClean="0"/>
              <a:t>Import &amp; export plans</a:t>
            </a:r>
          </a:p>
          <a:p>
            <a:pPr lvl="1" eaLnBrk="1" hangingPunct="1"/>
            <a:r>
              <a:rPr lang="en-US" sz="2000" dirty="0" smtClean="0"/>
              <a:t>Publish a plan</a:t>
            </a:r>
          </a:p>
          <a:p>
            <a:pPr lvl="1" eaLnBrk="1" hangingPunct="1"/>
            <a:r>
              <a:rPr lang="en-US" sz="2000" dirty="0" smtClean="0"/>
              <a:t>Run a contest </a:t>
            </a:r>
          </a:p>
          <a:p>
            <a:pPr lvl="1" eaLnBrk="1" hangingPunct="1">
              <a:buFont typeface="Wingdings 3" charset="2"/>
              <a:buNone/>
            </a:pPr>
            <a:endParaRPr lang="en-US" dirty="0" smtClean="0"/>
          </a:p>
        </p:txBody>
      </p:sp>
      <p:sp>
        <p:nvSpPr>
          <p:cNvPr id="36869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5102225" y="685800"/>
            <a:ext cx="4041775" cy="685800"/>
          </a:xfrm>
        </p:spPr>
        <p:txBody>
          <a:bodyPr/>
          <a:lstStyle/>
          <a:p>
            <a:pPr algn="ctr" eaLnBrk="1" hangingPunct="1">
              <a:buFont typeface="Wingdings 3" charset="2"/>
              <a:buNone/>
            </a:pPr>
            <a:r>
              <a:rPr lang="en-US" i="1" dirty="0" smtClean="0"/>
              <a:t>Powered by Open Source</a:t>
            </a:r>
          </a:p>
        </p:txBody>
      </p:sp>
      <p:pic>
        <p:nvPicPr>
          <p:cNvPr id="3687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1371600"/>
            <a:ext cx="39751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1338" y="2208213"/>
            <a:ext cx="32258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5450" y="4368800"/>
            <a:ext cx="190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64175" y="5200650"/>
            <a:ext cx="3086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6188" y="6005513"/>
            <a:ext cx="1816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0488" y="4244975"/>
            <a:ext cx="1184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37225" y="3170238"/>
            <a:ext cx="29400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05200" y="6462713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 Coming soon </a:t>
            </a:r>
            <a:endParaRPr 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92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68209" y="478151"/>
            <a:ext cx="8077200" cy="5617849"/>
          </a:xfrm>
          <a:prstGeom prst="rect">
            <a:avLst/>
          </a:prstGeom>
          <a:blipFill rotWithShape="1">
            <a:blip r:embed="rId3">
              <a:alphaModFix amt="14000"/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6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Public Mapping Project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124200"/>
            <a:ext cx="3429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Michael McDonald	</a:t>
            </a:r>
          </a:p>
          <a:p>
            <a:r>
              <a:rPr lang="en-US" dirty="0" smtClean="0">
                <a:latin typeface="Constantia" pitchFamily="18" charset="0"/>
              </a:rPr>
              <a:t>George Mason University</a:t>
            </a:r>
          </a:p>
          <a:p>
            <a:r>
              <a:rPr lang="en-US" dirty="0" smtClean="0">
                <a:latin typeface="Constantia" pitchFamily="18" charset="0"/>
              </a:rPr>
              <a:t>Brookings Institution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124200"/>
            <a:ext cx="3429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Micah Altman	</a:t>
            </a:r>
          </a:p>
          <a:p>
            <a:r>
              <a:rPr lang="en-US" dirty="0" smtClean="0">
                <a:latin typeface="Constantia" pitchFamily="18" charset="0"/>
              </a:rPr>
              <a:t>Harvard University</a:t>
            </a:r>
          </a:p>
          <a:p>
            <a:r>
              <a:rPr lang="en-US" dirty="0" smtClean="0">
                <a:latin typeface="Constantia" pitchFamily="18" charset="0"/>
              </a:rPr>
              <a:t>Brookings Institution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100" y="4134177"/>
            <a:ext cx="3429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Robert Cheetham</a:t>
            </a:r>
          </a:p>
          <a:p>
            <a:r>
              <a:rPr lang="en-US" dirty="0" err="1" smtClean="0">
                <a:latin typeface="Constantia" pitchFamily="18" charset="0"/>
              </a:rPr>
              <a:t>Azavea</a:t>
            </a:r>
            <a:endParaRPr lang="en-US" dirty="0" smtClean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371600"/>
            <a:ext cx="61722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Supported by</a:t>
            </a:r>
          </a:p>
          <a:p>
            <a:r>
              <a:rPr lang="en-US" dirty="0" smtClean="0">
                <a:latin typeface="Constantia" pitchFamily="18" charset="0"/>
              </a:rPr>
              <a:t>	The Sloan Foundation</a:t>
            </a:r>
          </a:p>
          <a:p>
            <a:r>
              <a:rPr lang="en-US" dirty="0" smtClean="0">
                <a:latin typeface="Constantia" pitchFamily="18" charset="0"/>
              </a:rPr>
              <a:t>	Joyce Foundation</a:t>
            </a:r>
          </a:p>
          <a:p>
            <a:r>
              <a:rPr lang="en-US" dirty="0" smtClean="0">
                <a:latin typeface="Constantia" pitchFamily="18" charset="0"/>
              </a:rPr>
              <a:t>	Amazon Corporation</a:t>
            </a:r>
          </a:p>
          <a:p>
            <a:r>
              <a:rPr lang="en-US" dirty="0" smtClean="0">
                <a:latin typeface="Constantia" pitchFamily="18" charset="0"/>
              </a:rPr>
              <a:t>	Judy Ford </a:t>
            </a:r>
            <a:r>
              <a:rPr lang="en-US" dirty="0" err="1" smtClean="0">
                <a:latin typeface="Constantia" pitchFamily="18" charset="0"/>
              </a:rPr>
              <a:t>Wason</a:t>
            </a:r>
            <a:r>
              <a:rPr lang="en-US" dirty="0" smtClean="0">
                <a:latin typeface="Constantia" pitchFamily="18" charset="0"/>
              </a:rPr>
              <a:t> Center at Christopher Newport Univ.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4895671"/>
            <a:ext cx="6172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Participating Organizations</a:t>
            </a:r>
          </a:p>
          <a:p>
            <a:r>
              <a:rPr lang="en-US" dirty="0" smtClean="0">
                <a:latin typeface="Constantia" pitchFamily="18" charset="0"/>
              </a:rPr>
              <a:t>	Midwest Democracy Network</a:t>
            </a:r>
          </a:p>
          <a:p>
            <a:r>
              <a:rPr lang="en-US" dirty="0" smtClean="0">
                <a:latin typeface="Constantia" pitchFamily="18" charset="0"/>
              </a:rPr>
              <a:t>	Arizona Competitive Districts Coalition</a:t>
            </a:r>
          </a:p>
          <a:p>
            <a:r>
              <a:rPr lang="en-US" dirty="0" smtClean="0">
                <a:latin typeface="Constantia" pitchFamily="18" charset="0"/>
              </a:rPr>
              <a:t>	Virginia Redistricting Competition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752600"/>
          <a:ext cx="8077200" cy="3675315"/>
        </p:xfrm>
        <a:graphic>
          <a:graphicData uri="http://schemas.openxmlformats.org/drawingml/2006/table">
            <a:tbl>
              <a:tblPr/>
              <a:tblGrid>
                <a:gridCol w="1627962"/>
                <a:gridCol w="6449238"/>
              </a:tblGrid>
              <a:tr h="191040">
                <a:tc>
                  <a:txBody>
                    <a:bodyPr/>
                    <a:lstStyle/>
                    <a:p>
                      <a:r>
                        <a:rPr lang="en-US" sz="1400" dirty="0"/>
                        <a:t>Mike Fortner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Illinois state Representative, 95th District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665">
                <a:tc>
                  <a:txBody>
                    <a:bodyPr/>
                    <a:lstStyle/>
                    <a:p>
                      <a:r>
                        <a:rPr lang="en-US" sz="1400" dirty="0"/>
                        <a:t>Carling Dinkler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John Tanner's office, Tennessee 8th Congressional District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Mary Wilson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Past President, League of Women Voters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/>
                        <a:t>Derek Cressman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Western Regional Director of State Operations, Common Cause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935">
                <a:tc>
                  <a:txBody>
                    <a:bodyPr/>
                    <a:lstStyle/>
                    <a:p>
                      <a:r>
                        <a:rPr lang="en-US" sz="1400"/>
                        <a:t>Anthony Fairfax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President, Census Channel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815">
                <a:tc>
                  <a:txBody>
                    <a:bodyPr/>
                    <a:lstStyle/>
                    <a:p>
                      <a:r>
                        <a:rPr lang="en-US" sz="1400" dirty="0"/>
                        <a:t>Kimball Brace 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President, Election Data Services 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665">
                <a:tc>
                  <a:txBody>
                    <a:bodyPr/>
                    <a:lstStyle/>
                    <a:p>
                      <a:r>
                        <a:rPr lang="en-US" sz="1400"/>
                        <a:t>Gerry Hebert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Executive Director, Campaign Legal Center and Americans for Redistricting Reform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040">
                <a:tc>
                  <a:txBody>
                    <a:bodyPr/>
                    <a:lstStyle/>
                    <a:p>
                      <a:r>
                        <a:rPr lang="en-US" sz="1400"/>
                        <a:t>Leah Rush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Executive Director, Midwest Democracy Network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665">
                <a:tc>
                  <a:txBody>
                    <a:bodyPr/>
                    <a:lstStyle/>
                    <a:p>
                      <a:r>
                        <a:rPr lang="en-US" sz="1400"/>
                        <a:t>Nancy Bekavac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Director, Scientists and Engineers for America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414">
                <a:tc>
                  <a:txBody>
                    <a:bodyPr/>
                    <a:lstStyle/>
                    <a:p>
                      <a:r>
                        <a:rPr lang="en-US" sz="1400"/>
                        <a:t>Karin Mac Donald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Director, Statewide Database, Institute for Government Studies, </a:t>
                      </a:r>
                      <a:r>
                        <a:rPr lang="en-US" sz="1400" dirty="0" smtClean="0"/>
                        <a:t>UC </a:t>
                      </a:r>
                      <a:r>
                        <a:rPr lang="en-US" sz="1400" dirty="0"/>
                        <a:t>Berkeley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665">
                <a:tc>
                  <a:txBody>
                    <a:bodyPr/>
                    <a:lstStyle/>
                    <a:p>
                      <a:r>
                        <a:rPr lang="en-US" sz="1400"/>
                        <a:t>Thomas E. Mann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Senior Fellow, The Brookings Institution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665">
                <a:tc>
                  <a:txBody>
                    <a:bodyPr/>
                    <a:lstStyle/>
                    <a:p>
                      <a:r>
                        <a:rPr lang="en-US" sz="1400"/>
                        <a:t>Norman J. Ornstein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Senior Fellow, The American Enterprise Institute</a:t>
                      </a:r>
                    </a:p>
                  </a:txBody>
                  <a:tcPr marL="54187" marR="54187" marT="27093" marB="270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 bwMode="auto">
          <a:xfrm>
            <a:off x="0" y="457200"/>
            <a:ext cx="9175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Advisory Board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8600" y="609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More Information 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cs typeface="+mj-cs"/>
              </a:rPr>
              <a:t>www.publicmapping.org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433" t="20000" r="9136" b="6250"/>
          <a:stretch>
            <a:fillRect/>
          </a:stretch>
        </p:blipFill>
        <p:spPr bwMode="auto">
          <a:xfrm>
            <a:off x="228601" y="1463044"/>
            <a:ext cx="8687429" cy="43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266700" y="0"/>
            <a:ext cx="9677400" cy="609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Now…</a:t>
            </a: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Public Access Redistricting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0446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Open Data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620446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Open Access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620446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Open Source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86617"/>
            <a:ext cx="8077200" cy="56178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266700" y="0"/>
            <a:ext cx="9677400" cy="609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Choose Your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Legislature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8534400" cy="604353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66700" y="0"/>
            <a:ext cx="9677400" cy="609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Look Around – Get the Picture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7111" b="4443"/>
          <a:stretch>
            <a:fillRect/>
          </a:stretch>
        </p:blipFill>
        <p:spPr bwMode="auto">
          <a:xfrm>
            <a:off x="0" y="1143000"/>
            <a:ext cx="91440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66700" y="0"/>
            <a:ext cx="9677400" cy="609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Drill Down – Get The Facts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534762"/>
            <a:ext cx="7486650" cy="605018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66700" y="0"/>
            <a:ext cx="9677400" cy="609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Make A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914400"/>
            <a:ext cx="8849511" cy="5486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66700" y="0"/>
            <a:ext cx="9677400" cy="609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Get the Details</a:t>
            </a: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2"/>
          <a:srcRect l="75168" t="4411" r="1704"/>
          <a:stretch>
            <a:fillRect/>
          </a:stretch>
        </p:blipFill>
        <p:spPr bwMode="auto">
          <a:xfrm>
            <a:off x="1981200" y="609600"/>
            <a:ext cx="26257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/>
          </p:cNvPicPr>
          <p:nvPr/>
        </p:nvPicPr>
        <p:blipFill>
          <a:blip r:embed="rId3"/>
          <a:srcRect l="68750" t="10905"/>
          <a:stretch>
            <a:fillRect/>
          </a:stretch>
        </p:blipFill>
        <p:spPr bwMode="auto">
          <a:xfrm>
            <a:off x="4838700" y="609600"/>
            <a:ext cx="2667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66700" y="0"/>
            <a:ext cx="9677400" cy="609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Run The Numbers</a:t>
            </a:r>
            <a:endParaRPr 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399"/>
            <a:ext cx="8153400" cy="52031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Research\leaderboa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1447800"/>
            <a:ext cx="8553450" cy="508635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Is it legal? How Well Are You Doing?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for 2011 CGA Conference at Harvard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E74AA-CF8C-C84F-9A40-2A3C6DB8A9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14239</TotalTime>
  <Words>635</Words>
  <Application>Microsoft Macintosh PowerPoint</Application>
  <PresentationFormat>On-screen Show (4:3)</PresentationFormat>
  <Paragraphs>125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Is it legal? How Well Are You Doing?</vt:lpstr>
      <vt:lpstr>PowerPoint Presentation</vt:lpstr>
      <vt:lpstr>Virginia Redistricting Competition</vt:lpstr>
      <vt:lpstr>PowerPoint Presentation</vt:lpstr>
      <vt:lpstr>Public Mapping Software – Features</vt:lpstr>
      <vt:lpstr>The Public Mapping Project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Started, Getting Funded</dc:title>
  <dc:creator>Micah Altman</dc:creator>
  <cp:lastModifiedBy>Micah Altman</cp:lastModifiedBy>
  <cp:revision>126</cp:revision>
  <cp:lastPrinted>2009-01-08T00:34:48Z</cp:lastPrinted>
  <dcterms:created xsi:type="dcterms:W3CDTF">2011-01-18T15:51:51Z</dcterms:created>
  <dcterms:modified xsi:type="dcterms:W3CDTF">2011-05-04T20:32:12Z</dcterms:modified>
</cp:coreProperties>
</file>