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  <p:sldMasterId id="2147483784" r:id="rId2"/>
    <p:sldMasterId id="2147483791" r:id="rId3"/>
    <p:sldMasterId id="2147483801" r:id="rId4"/>
    <p:sldMasterId id="2147483820" r:id="rId5"/>
  </p:sldMasterIdLst>
  <p:notesMasterIdLst>
    <p:notesMasterId r:id="rId19"/>
  </p:notesMasterIdLst>
  <p:handoutMasterIdLst>
    <p:handoutMasterId r:id="rId20"/>
  </p:handoutMasterIdLst>
  <p:sldIdLst>
    <p:sldId id="256" r:id="rId6"/>
    <p:sldId id="262" r:id="rId7"/>
    <p:sldId id="257" r:id="rId8"/>
    <p:sldId id="264" r:id="rId9"/>
    <p:sldId id="263" r:id="rId10"/>
    <p:sldId id="258" r:id="rId11"/>
    <p:sldId id="259" r:id="rId12"/>
    <p:sldId id="261" r:id="rId13"/>
    <p:sldId id="269" r:id="rId14"/>
    <p:sldId id="265" r:id="rId15"/>
    <p:sldId id="268" r:id="rId16"/>
    <p:sldId id="267" r:id="rId17"/>
    <p:sldId id="266" r:id="rId18"/>
  </p:sldIdLst>
  <p:sldSz cx="9144000" cy="6858000" type="screen4x3"/>
  <p:notesSz cx="690403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000" b="1" kern="1200">
        <a:solidFill>
          <a:schemeClr val="tx1"/>
        </a:solidFill>
        <a:latin typeface="CG Times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FB"/>
    <a:srgbClr val="FF0000"/>
    <a:srgbClr val="006600"/>
    <a:srgbClr val="000066"/>
    <a:srgbClr val="FFFF99"/>
    <a:srgbClr val="969696"/>
    <a:srgbClr val="CCFFFF"/>
    <a:srgbClr val="5C09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6" autoAdjust="0"/>
  </p:normalViewPr>
  <p:slideViewPr>
    <p:cSldViewPr snapToGrid="0">
      <p:cViewPr varScale="1">
        <p:scale>
          <a:sx n="65" d="100"/>
          <a:sy n="65" d="100"/>
        </p:scale>
        <p:origin x="-2024" y="-120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464" y="-104"/>
      </p:cViewPr>
      <p:guideLst>
        <p:guide orient="horz" pos="2904"/>
        <p:guide pos="217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</a:defRPr>
            </a:lvl1pPr>
          </a:lstStyle>
          <a:p>
            <a:fld id="{74AC7918-3FB2-8F41-94EC-469B62744A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3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062538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charset="0"/>
              </a:defRPr>
            </a:lvl1pPr>
          </a:lstStyle>
          <a:p>
            <a:fld id="{84B336BB-D8B5-284B-8EA0-C3A626201C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78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  <a:cs typeface="MS PGothic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defRPr sz="1000" b="1">
                <a:solidFill>
                  <a:schemeClr val="tx1"/>
                </a:solidFill>
                <a:latin typeface="CG Times" charset="0"/>
                <a:ea typeface="ＭＳ Ｐゴシック" charset="0"/>
                <a:cs typeface="Arial" charset="0"/>
              </a:defRPr>
            </a:lvl1pPr>
            <a:lvl2pPr marL="37931725" indent="-37474525" defTabSz="920750" eaLnBrk="0" hangingPunct="0"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2pPr>
            <a:lvl3pPr eaLnBrk="0" hangingPunct="0"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3pPr>
            <a:lvl4pPr eaLnBrk="0" hangingPunct="0"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4pPr>
            <a:lvl5pPr eaLnBrk="0" hangingPunct="0"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CG Times" charset="0"/>
                <a:ea typeface="Arial" charset="0"/>
                <a:cs typeface="Arial" charset="0"/>
              </a:defRPr>
            </a:lvl9pPr>
          </a:lstStyle>
          <a:p>
            <a:fld id="{A1E4B033-DD40-2C4B-B211-A47D0C21A4D3}" type="slidenum">
              <a:rPr lang="en-US" sz="1200">
                <a:latin typeface="Arial" charset="0"/>
              </a:rPr>
              <a:pPr/>
              <a:t>1</a:t>
            </a:fld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current POI spec is “Core” POI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336BB-D8B5-284B-8EA0-C3A626201C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0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>
            <a:off x="7467600" y="214313"/>
            <a:ext cx="1346200" cy="215900"/>
          </a:xfrm>
          <a:prstGeom prst="rect">
            <a:avLst/>
          </a:prstGeom>
          <a:noFill/>
          <a:ln w="9525">
            <a:noFill/>
            <a:miter lim="800000"/>
            <a:headEnd type="none" w="med" len="lg"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>
              <a:defRPr/>
            </a:pPr>
            <a:r>
              <a:rPr lang="en-US" sz="800">
                <a:solidFill>
                  <a:srgbClr val="FFFFFF"/>
                </a:solidFill>
                <a:latin typeface="Arial" charset="0"/>
                <a:ea typeface="Arial" charset="0"/>
              </a:rPr>
              <a:t>®</a:t>
            </a:r>
          </a:p>
        </p:txBody>
      </p:sp>
      <p:pic>
        <p:nvPicPr>
          <p:cNvPr id="5" name="Picture 10" descr="OGC header 2010122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whitelogo_OGC2-01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93" b="14664"/>
          <a:stretch>
            <a:fillRect/>
          </a:stretch>
        </p:blipFill>
        <p:spPr bwMode="auto">
          <a:xfrm>
            <a:off x="7024688" y="69850"/>
            <a:ext cx="2119312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8610600" y="50800"/>
            <a:ext cx="279400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>
                <a:solidFill>
                  <a:srgbClr val="FFFFFF"/>
                </a:solidFill>
                <a:ea typeface="Arial" charset="0"/>
              </a:rPr>
              <a:t>®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>
            <a:lvl1pPr>
              <a:defRPr b="1" i="0">
                <a:latin typeface="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092E5C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009900" y="6248400"/>
            <a:ext cx="3276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defRPr>
            </a:lvl1pPr>
          </a:lstStyle>
          <a:p>
            <a:r>
              <a:rPr lang="de-DE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6290E-2647-634C-8786-F7FDDECCC9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1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5288" y="136525"/>
            <a:ext cx="2170112" cy="6034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36525"/>
            <a:ext cx="6361113" cy="6034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987EF-3DEB-5347-8ED1-301D61EE49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81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75" y="319088"/>
            <a:ext cx="84582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6075" y="1279525"/>
            <a:ext cx="4152900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79525"/>
            <a:ext cx="4152900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2012 Open Geospatial Consortium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0A019F-9F1B-3843-B817-C3003B68D8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7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92E5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92E5C"/>
                </a:solidFill>
              </a:defRPr>
            </a:lvl1pPr>
            <a:lvl2pPr>
              <a:defRPr>
                <a:solidFill>
                  <a:srgbClr val="092E5C"/>
                </a:solidFill>
              </a:defRPr>
            </a:lvl2pPr>
            <a:lvl3pPr>
              <a:defRPr>
                <a:solidFill>
                  <a:srgbClr val="092E5C"/>
                </a:solidFill>
              </a:defRPr>
            </a:lvl3pPr>
            <a:lvl4pPr>
              <a:defRPr>
                <a:solidFill>
                  <a:srgbClr val="092E5C"/>
                </a:solidFill>
              </a:defRPr>
            </a:lvl4pPr>
            <a:lvl5pPr>
              <a:defRPr>
                <a:solidFill>
                  <a:srgbClr val="092E5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27DFE-BF22-FE45-92B2-3156EF685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3324A-8400-D448-BA81-5D83759F1D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3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70169-41FF-9146-9478-B7DB41F738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EFEF5-4CE0-2F4F-A7DD-93FE70DD63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5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0B782-0C82-A14E-A1B6-EA06F18F78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8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56337-28B4-C44F-8453-1501366342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5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D00A0-D510-2348-AD09-6A05040864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8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116D5-CB19-8F47-8AB4-A3C8D4AEEA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theme" Target="../theme/theme2.xml"/><Relationship Id="rId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theme" Target="../theme/theme3.xml"/><Relationship Id="rId2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776288"/>
            <a:ext cx="84550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36525"/>
            <a:ext cx="8683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1279525"/>
            <a:ext cx="8458200" cy="489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3388" y="6553200"/>
            <a:ext cx="3200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 b="0">
                <a:solidFill>
                  <a:srgbClr val="092E5C"/>
                </a:solidFill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462853" name="Text Box 5"/>
          <p:cNvSpPr txBox="1">
            <a:spLocks noChangeArrowheads="1"/>
          </p:cNvSpPr>
          <p:nvPr/>
        </p:nvSpPr>
        <p:spPr bwMode="auto">
          <a:xfrm>
            <a:off x="-1539875" y="30591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14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0">
                <a:solidFill>
                  <a:srgbClr val="092E5C"/>
                </a:solidFill>
                <a:latin typeface="Arial" charset="0"/>
              </a:defRPr>
            </a:lvl1pPr>
          </a:lstStyle>
          <a:p>
            <a:fld id="{A10A8511-F6C8-3B44-956C-36FCC914B3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62864" name="Text Box 16"/>
          <p:cNvSpPr txBox="1">
            <a:spLocks noChangeArrowheads="1"/>
          </p:cNvSpPr>
          <p:nvPr/>
        </p:nvSpPr>
        <p:spPr bwMode="auto">
          <a:xfrm>
            <a:off x="333375" y="6219825"/>
            <a:ext cx="11572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4000">
                <a:solidFill>
                  <a:schemeClr val="tx2"/>
                </a:solidFill>
                <a:latin typeface="Times New Roman" charset="0"/>
                <a:ea typeface="+mn-ea"/>
                <a:cs typeface="+mn-cs"/>
              </a:rPr>
              <a:t>OGC</a:t>
            </a:r>
          </a:p>
        </p:txBody>
      </p:sp>
      <p:sp>
        <p:nvSpPr>
          <p:cNvPr id="462868" name="Text Box 20"/>
          <p:cNvSpPr txBox="1">
            <a:spLocks noChangeArrowheads="1"/>
          </p:cNvSpPr>
          <p:nvPr/>
        </p:nvSpPr>
        <p:spPr bwMode="auto">
          <a:xfrm>
            <a:off x="1498600" y="6270625"/>
            <a:ext cx="93663" cy="244475"/>
          </a:xfrm>
          <a:prstGeom prst="rect">
            <a:avLst/>
          </a:prstGeom>
          <a:noFill/>
          <a:ln w="9525">
            <a:noFill/>
            <a:miter lim="800000"/>
            <a:headEnd type="none" w="med" len="lg"/>
            <a:tailEnd/>
          </a:ln>
          <a:effectLst/>
        </p:spPr>
        <p:txBody>
          <a:bodyPr wrap="none" lIns="0" rIns="0">
            <a:spAutoFit/>
          </a:bodyPr>
          <a:lstStyle/>
          <a:p>
            <a:pPr eaLnBrk="0" hangingPunct="0">
              <a:defRPr/>
            </a:pPr>
            <a:r>
              <a:rPr lang="en-US">
                <a:solidFill>
                  <a:schemeClr val="tx2"/>
                </a:solidFill>
                <a:latin typeface="Arial" charset="0"/>
                <a:ea typeface="Arial" charset="0"/>
              </a:rPr>
              <a:t>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8" r:id="rId12"/>
  </p:sldLayoutIdLst>
  <p:hf sldNum="0"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itchFamily="34" charset="-128"/>
          <a:cs typeface="MS PGothic" pitchFamily="34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pitchFamily="34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pitchFamily="34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pitchFamily="34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PGothic" pitchFamily="34" charset="-128"/>
          <a:cs typeface="MS PGothic" pitchFamily="34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33363" indent="-233363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•"/>
        <a:defRPr sz="2400">
          <a:solidFill>
            <a:schemeClr val="tx2"/>
          </a:solidFill>
          <a:latin typeface="+mn-lt"/>
          <a:ea typeface="MS PGothic" pitchFamily="34" charset="-128"/>
          <a:cs typeface="MS PGothic" pitchFamily="34" charset="-128"/>
        </a:defRPr>
      </a:lvl1pPr>
      <a:lvl2pPr marL="569913" indent="-22225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–"/>
        <a:defRPr sz="20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2pPr>
      <a:lvl3pPr marL="9128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•"/>
        <a:defRPr>
          <a:solidFill>
            <a:schemeClr val="tx2"/>
          </a:solidFill>
          <a:latin typeface="+mn-lt"/>
          <a:ea typeface="ＭＳ Ｐゴシック" charset="-128"/>
          <a:cs typeface="ＭＳ Ｐゴシック" charset="0"/>
        </a:defRPr>
      </a:lvl3pPr>
      <a:lvl4pPr marL="12557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–"/>
        <a:defRPr sz="1600">
          <a:solidFill>
            <a:schemeClr val="tx2"/>
          </a:solidFill>
          <a:latin typeface="+mn-lt"/>
          <a:ea typeface="ＭＳ Ｐゴシック" charset="-128"/>
        </a:defRPr>
      </a:lvl4pPr>
      <a:lvl5pPr marL="15986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ＭＳ Ｐゴシック" charset="-128"/>
        </a:defRPr>
      </a:lvl5pPr>
      <a:lvl6pPr marL="20558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6pPr>
      <a:lvl7pPr marL="25130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7pPr>
      <a:lvl8pPr marL="29702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8pPr>
      <a:lvl9pPr marL="3427413" indent="-228600" algn="l" rtl="0" eaLnBrk="0" fontAlgn="base" hangingPunct="0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bottom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8229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0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341" name="Picture 17" descr="top_banner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8" descr="NGA Seal_4 inch_no bkg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52388"/>
            <a:ext cx="690563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172200" y="6019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85918EB5-5571-D449-8392-922BE6195C32}" type="slidenum">
              <a:rPr lang="en-US" sz="1200" b="0">
                <a:solidFill>
                  <a:srgbClr val="000000"/>
                </a:solidFill>
                <a:latin typeface="Arial" charset="0"/>
              </a:rPr>
              <a:pPr algn="r"/>
              <a:t>‹#›</a:t>
            </a:fld>
            <a:endParaRPr lang="en-US" sz="1200" b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9" descr="bottom_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8229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4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365" name="Picture 17" descr="top_banner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8" descr="NGA Seal_4 inch_no bkg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52388"/>
            <a:ext cx="690563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172200" y="6019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69A08C01-B389-A546-97A0-CB22F053031E}" type="slidenum">
              <a:rPr lang="en-US" sz="1200" b="0">
                <a:solidFill>
                  <a:srgbClr val="000000"/>
                </a:solidFill>
                <a:latin typeface="Arial" charset="0"/>
              </a:rPr>
              <a:pPr algn="r"/>
              <a:t>‹#›</a:t>
            </a:fld>
            <a:endParaRPr lang="en-US" sz="1200" b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863" y="61912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rgbClr val="898989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3725" y="6196013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b="0">
                <a:solidFill>
                  <a:srgbClr val="89898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de-DE" smtClean="0"/>
              <a:t>© 2012 Open Geospatial Consortium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7188" y="61912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b="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52757627-A91C-0E46-BDE9-79AD059699C6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6389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 descr="PPT_PPM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81000"/>
            <a:ext cx="1905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304800" y="990600"/>
            <a:ext cx="7010400" cy="0"/>
          </a:xfrm>
          <a:prstGeom prst="line">
            <a:avLst/>
          </a:prstGeom>
          <a:noFill/>
          <a:ln w="2857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auto">
              <a:lnSpc>
                <a:spcPct val="110000"/>
              </a:lnSpc>
              <a:spcBef>
                <a:spcPct val="10000"/>
              </a:spcBef>
              <a:spcAft>
                <a:spcPts val="0"/>
              </a:spcAft>
              <a:defRPr/>
            </a:pPr>
            <a:endParaRPr lang="en-US" sz="900" dirty="0">
              <a:solidFill>
                <a:srgbClr val="084B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393" name="Text Placeholder 13"/>
          <p:cNvSpPr>
            <a:spLocks noGrp="1"/>
          </p:cNvSpPr>
          <p:nvPr>
            <p:ph type="body" idx="1"/>
          </p:nvPr>
        </p:nvSpPr>
        <p:spPr bwMode="auto">
          <a:xfrm>
            <a:off x="304800" y="1214438"/>
            <a:ext cx="8555038" cy="489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394" name="Title Placeholder 1"/>
          <p:cNvSpPr>
            <a:spLocks noGrp="1"/>
          </p:cNvSpPr>
          <p:nvPr>
            <p:ph type="title"/>
          </p:nvPr>
        </p:nvSpPr>
        <p:spPr bwMode="auto">
          <a:xfrm>
            <a:off x="319088" y="214313"/>
            <a:ext cx="682466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>
    <p:fad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j-lt"/>
          <a:ea typeface="MS PGothic" pitchFamily="34" charset="-128"/>
          <a:cs typeface="MS PGothic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MS PGothic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MS PGothic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MS PGothic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  <a:ea typeface="MS PGothic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15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1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rdas PPT Ins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3175"/>
            <a:ext cx="9147176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502400"/>
            <a:ext cx="43434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0">
                <a:solidFill>
                  <a:srgbClr val="FFFFFF"/>
                </a:solidFill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r>
              <a:rPr lang="de-DE" smtClean="0"/>
              <a:t>© 2012 Open Geospatial Consortium</a:t>
            </a:r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02400"/>
            <a:ext cx="609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 b="0">
                <a:solidFill>
                  <a:srgbClr val="FFFFFF"/>
                </a:solidFill>
                <a:latin typeface="Arial" charset="0"/>
                <a:cs typeface="Geneva" charset="0"/>
              </a:defRPr>
            </a:lvl1pPr>
          </a:lstStyle>
          <a:p>
            <a:fld id="{C598D648-2BA0-1947-8062-753767FFB8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50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52500"/>
            <a:ext cx="7391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+mj-lt"/>
          <a:ea typeface="ＭＳ Ｐゴシック" charset="0"/>
          <a:cs typeface="Genev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ＭＳ Ｐゴシック" charset="0"/>
          <a:cs typeface="Genev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ＭＳ Ｐゴシック" charset="0"/>
          <a:cs typeface="Genev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ＭＳ Ｐゴシック" charset="0"/>
          <a:cs typeface="Genev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ＭＳ Ｐゴシック" charset="0"/>
          <a:cs typeface="Genev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Genev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Genev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Genev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BF6428"/>
          </a:solidFill>
          <a:latin typeface="Trebuchet MS" pitchFamily="34" charset="0"/>
          <a:ea typeface="Geneva" pitchFamily="48" charset="-128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0080B2"/>
          </a:solidFill>
          <a:latin typeface="+mn-lt"/>
          <a:ea typeface="ＭＳ Ｐゴシック" charset="0"/>
          <a:cs typeface="Geneva"/>
        </a:defRPr>
      </a:lvl1pPr>
      <a:lvl2pPr marL="685800" indent="-11430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rgbClr val="0080B2"/>
          </a:solidFill>
          <a:latin typeface="+mn-lt"/>
          <a:ea typeface="+mn-ea"/>
          <a:cs typeface="Geneva"/>
        </a:defRPr>
      </a:lvl2pPr>
      <a:lvl3pPr marL="1028700" indent="-114300" algn="l" rtl="0" eaLnBrk="0" fontAlgn="base" hangingPunct="0">
        <a:spcBef>
          <a:spcPct val="20000"/>
        </a:spcBef>
        <a:spcAft>
          <a:spcPct val="0"/>
        </a:spcAft>
        <a:buFont typeface="Times CY" charset="0"/>
        <a:buChar char="–"/>
        <a:defRPr sz="1400">
          <a:solidFill>
            <a:srgbClr val="4C4C4C"/>
          </a:solidFill>
          <a:latin typeface="+mn-lt"/>
          <a:ea typeface="+mn-ea"/>
          <a:cs typeface="Geneva"/>
        </a:defRPr>
      </a:lvl3pPr>
      <a:lvl4pPr marL="1549400" indent="-1778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0080B2"/>
          </a:solidFill>
          <a:latin typeface="+mn-lt"/>
          <a:ea typeface="+mn-ea"/>
          <a:cs typeface="Genev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Genev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hyperlink" Target="http://www.w3.org/2010/POI/wiki/Data_Mode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poi.ogcnetwork.ne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opengeospatial.org/mailman/listinfo/openpoidb-announce" TargetMode="External"/><Relationship Id="rId4" Type="http://schemas.openxmlformats.org/officeDocument/2006/relationships/hyperlink" Target="http://www.w3.org/2010/POI/" TargetMode="External"/><Relationship Id="rId5" Type="http://schemas.openxmlformats.org/officeDocument/2006/relationships/hyperlink" Target="http://www.w3.org/2010/POI/wiki/Main_Page" TargetMode="External"/><Relationship Id="rId6" Type="http://schemas.openxmlformats.org/officeDocument/2006/relationships/hyperlink" Target="http://www.opengeospatial.org/standards/g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poidb.ogcnetwork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36799"/>
            <a:ext cx="7772400" cy="228854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  <a:t>Establishing a Global Data Sharing Framework for Place Names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  <a:t>Presentation 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  <a:t>to </a:t>
            </a: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mbria"/>
                <a:ea typeface="MS PGothic" charset="0"/>
                <a:cs typeface="Cambria"/>
              </a:rPr>
              <a:t>AAG, 25 February 2012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Cambria"/>
              <a:ea typeface="MS PGothic" charset="0"/>
              <a:cs typeface="Cambria"/>
            </a:endParaRPr>
          </a:p>
        </p:txBody>
      </p:sp>
      <p:sp>
        <p:nvSpPr>
          <p:cNvPr id="25603" name="Subtitle 8"/>
          <p:cNvSpPr>
            <a:spLocks noGrp="1"/>
          </p:cNvSpPr>
          <p:nvPr>
            <p:ph type="subTitle" idx="1"/>
          </p:nvPr>
        </p:nvSpPr>
        <p:spPr>
          <a:xfrm>
            <a:off x="1277938" y="4687288"/>
            <a:ext cx="6664325" cy="799111"/>
          </a:xfrm>
        </p:spPr>
        <p:txBody>
          <a:bodyPr/>
          <a:lstStyle/>
          <a:p>
            <a:r>
              <a:rPr lang="en-US" dirty="0" smtClean="0">
                <a:latin typeface="Calibri"/>
                <a:ea typeface="MS PGothic" charset="0"/>
                <a:cs typeface="Calibri"/>
              </a:rPr>
              <a:t>Raj Singh, PhD</a:t>
            </a:r>
            <a:endParaRPr lang="en-US" dirty="0">
              <a:latin typeface="Calibri"/>
              <a:ea typeface="MS PGothic" charset="0"/>
              <a:cs typeface="Calibri"/>
            </a:endParaRPr>
          </a:p>
          <a:p>
            <a:r>
              <a:rPr lang="en-US" dirty="0" smtClean="0">
                <a:latin typeface="Calibri"/>
                <a:ea typeface="MS PGothic" charset="0"/>
                <a:cs typeface="Calibri"/>
              </a:rPr>
              <a:t>Director, Interoperability Programs</a:t>
            </a:r>
            <a:endParaRPr lang="en-US" dirty="0">
              <a:latin typeface="Calibri"/>
              <a:ea typeface="MS PGothic" charset="0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pic>
        <p:nvPicPr>
          <p:cNvPr id="4" name="Picture 3" descr="w3c_poi_model_v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030" y="942682"/>
            <a:ext cx="6933237" cy="5915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2869" y="5576935"/>
            <a:ext cx="623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>
                <a:latin typeface="Calibri"/>
                <a:cs typeface="Calibri"/>
                <a:hlinkClick r:id="rId3"/>
              </a:rPr>
              <a:t>http://www.w3.org/2010/POI/wiki/Data_Model</a:t>
            </a:r>
            <a:r>
              <a:rPr lang="en-US" sz="2400" b="0">
                <a:latin typeface="Calibri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483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OpenPOI 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http://openpoi.ogcnetwork.net</a:t>
            </a:r>
            <a:r>
              <a:rPr lang="en-US"/>
              <a:t> </a:t>
            </a:r>
          </a:p>
          <a:p>
            <a:r>
              <a:rPr lang="en-US"/>
              <a:t>reference implementation of the POI format</a:t>
            </a:r>
          </a:p>
          <a:p>
            <a:r>
              <a:rPr lang="en-US"/>
              <a:t>free and open, always</a:t>
            </a:r>
          </a:p>
          <a:p>
            <a:r>
              <a:rPr lang="en-US"/>
              <a:t>provides a Rosetta Stone for all POIs, any time, anywhere</a:t>
            </a:r>
          </a:p>
          <a:p>
            <a:r>
              <a:rPr lang="en-US"/>
              <a:t>to include</a:t>
            </a:r>
          </a:p>
          <a:p>
            <a:pPr lvl="1"/>
            <a:r>
              <a:rPr lang="en-US"/>
              <a:t>OpenStreetMap</a:t>
            </a:r>
          </a:p>
          <a:p>
            <a:pPr lvl="1"/>
            <a:r>
              <a:rPr lang="en-US"/>
              <a:t>NGA, USGS, GeoNames</a:t>
            </a:r>
          </a:p>
          <a:p>
            <a:r>
              <a:rPr lang="en-US"/>
              <a:t>future work</a:t>
            </a:r>
          </a:p>
          <a:p>
            <a:pPr lvl="1"/>
            <a:r>
              <a:rPr lang="en-US"/>
              <a:t>China Historical GIS</a:t>
            </a:r>
          </a:p>
          <a:p>
            <a:pPr lvl="1"/>
            <a:r>
              <a:rPr lang="en-US"/>
              <a:t>foursquare, freebase</a:t>
            </a:r>
          </a:p>
          <a:p>
            <a:pPr lvl="1"/>
            <a:r>
              <a:rPr lang="en-US"/>
              <a:t>governments, historians</a:t>
            </a:r>
          </a:p>
          <a:p>
            <a:pPr lvl="1"/>
            <a:r>
              <a:rPr lang="en-US"/>
              <a:t>self-service 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8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should you do with the POI format?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/>
              <a:t>have unique IDs for all your POIs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provide a public URL:</a:t>
            </a:r>
          </a:p>
          <a:p>
            <a:pPr marL="679450" lvl="1" indent="-342900">
              <a:buFont typeface="Arial"/>
              <a:buChar char="•"/>
            </a:pPr>
            <a:r>
              <a:rPr lang="en-US"/>
              <a:t>to get at every POI in W3C POI format</a:t>
            </a:r>
          </a:p>
          <a:p>
            <a:pPr marL="679450" lvl="1" indent="-342900">
              <a:buFont typeface="Arial"/>
              <a:buChar char="•"/>
            </a:pPr>
            <a:r>
              <a:rPr lang="en-US"/>
              <a:t>at least an ID and name please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adopt the link part of the data model</a:t>
            </a:r>
          </a:p>
          <a:p>
            <a:pPr marL="793750" lvl="1" indent="-457200">
              <a:buFont typeface="Arial"/>
              <a:buChar char="•"/>
            </a:pPr>
            <a:r>
              <a:rPr lang="en-US"/>
              <a:t>to maintain references to related POIs</a:t>
            </a:r>
          </a:p>
          <a:p>
            <a:pPr marL="793750" lvl="1" indent="-457200">
              <a:buFont typeface="Arial"/>
              <a:buChar char="•"/>
            </a:pPr>
            <a:r>
              <a:rPr lang="en-US"/>
              <a:t>add links to that public POI URL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be part of OpenPOI DB</a:t>
            </a:r>
          </a:p>
          <a:p>
            <a:pPr marL="793750" lvl="1" indent="-457200">
              <a:buFont typeface="Arial"/>
              <a:buChar char="•"/>
            </a:pPr>
            <a:r>
              <a:rPr lang="en-US"/>
              <a:t>work with me to link and sync to your POIs!</a:t>
            </a:r>
          </a:p>
          <a:p>
            <a:pPr marL="457200" indent="-45720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71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OpenPOI DB: </a:t>
            </a:r>
            <a:r>
              <a:rPr lang="en-US">
                <a:hlinkClick r:id="rId2"/>
              </a:rPr>
              <a:t>http://openpoidb.ogcnetwork.net</a:t>
            </a:r>
            <a:r>
              <a:rPr lang="en-US"/>
              <a:t> </a:t>
            </a:r>
          </a:p>
          <a:p>
            <a:r>
              <a:rPr lang="en-US" smtClean="0"/>
              <a:t>OpenPOI </a:t>
            </a:r>
            <a:r>
              <a:rPr lang="en-US"/>
              <a:t>DB mailing list signup: </a:t>
            </a:r>
            <a:r>
              <a:rPr lang="en-US">
                <a:hlinkClick r:id="rId3"/>
              </a:rPr>
              <a:t>https://lists.opengeospatial.org/mailman/listinfo</a:t>
            </a:r>
            <a:r>
              <a:rPr lang="en-US" smtClean="0">
                <a:hlinkClick r:id="rId3"/>
              </a:rPr>
              <a:t>/openpoidb-announce</a:t>
            </a:r>
            <a:r>
              <a:rPr lang="en-US" smtClean="0"/>
              <a:t> </a:t>
            </a:r>
            <a:endParaRPr lang="en-US"/>
          </a:p>
          <a:p>
            <a:r>
              <a:rPr lang="en-US" smtClean="0"/>
              <a:t>W3C </a:t>
            </a:r>
            <a:r>
              <a:rPr lang="en-US"/>
              <a:t>POI Home: </a:t>
            </a:r>
            <a:r>
              <a:rPr lang="en-US">
                <a:hlinkClick r:id="rId4"/>
              </a:rPr>
              <a:t>http://www.w3.org/2010/POI</a:t>
            </a:r>
            <a:r>
              <a:rPr lang="en-US" smtClean="0">
                <a:hlinkClick r:id="rId4"/>
              </a:rPr>
              <a:t>/</a:t>
            </a:r>
            <a:r>
              <a:rPr lang="en-US" smtClean="0"/>
              <a:t> </a:t>
            </a:r>
          </a:p>
          <a:p>
            <a:r>
              <a:rPr lang="en-US"/>
              <a:t>W3C POI Wiki: </a:t>
            </a:r>
            <a:r>
              <a:rPr lang="en-US">
                <a:hlinkClick r:id="rId5"/>
              </a:rPr>
              <a:t>http://www.w3.org/2010/POI/wiki/</a:t>
            </a:r>
            <a:r>
              <a:rPr lang="en-US" smtClean="0">
                <a:hlinkClick r:id="rId5"/>
              </a:rPr>
              <a:t>Main_Page</a:t>
            </a:r>
            <a:r>
              <a:rPr lang="en-US" smtClean="0"/>
              <a:t> </a:t>
            </a:r>
          </a:p>
          <a:p>
            <a:r>
              <a:rPr lang="en-US"/>
              <a:t>GML 3.3: </a:t>
            </a:r>
            <a:r>
              <a:rPr lang="en-US">
                <a:hlinkClick r:id="rId6"/>
              </a:rPr>
              <a:t>http://www.opengeospatial.org/standards/</a:t>
            </a:r>
            <a:r>
              <a:rPr lang="en-US" smtClean="0">
                <a:hlinkClick r:id="rId6"/>
              </a:rPr>
              <a:t>gml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2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 “Core”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lowest common denominator for interoperable POI data</a:t>
            </a:r>
          </a:p>
          <a:p>
            <a:r>
              <a:rPr lang="en-US" dirty="0"/>
              <a:t>reviewed a huge number of popular POI formats:</a:t>
            </a:r>
          </a:p>
          <a:p>
            <a:pPr lvl="1"/>
            <a:r>
              <a:rPr lang="en-US" dirty="0" smtClean="0"/>
              <a:t>USGS, NGA, AR, KML, NAVTEQ, Yelp, Yahoo!, Google, OS UK, etc.</a:t>
            </a:r>
          </a:p>
          <a:p>
            <a:r>
              <a:rPr lang="en-US" dirty="0" smtClean="0"/>
              <a:t>universally useful: not very feature-rich, but easy to understand and implement</a:t>
            </a:r>
          </a:p>
          <a:p>
            <a:r>
              <a:rPr lang="en-US" dirty="0" smtClean="0"/>
              <a:t>additional descriptiveness can come in community-specific profiles</a:t>
            </a:r>
          </a:p>
          <a:p>
            <a:r>
              <a:rPr lang="en-US" dirty="0" smtClean="0"/>
              <a:t>focus is on </a:t>
            </a:r>
            <a:r>
              <a:rPr lang="en-US" b="1" dirty="0" smtClean="0"/>
              <a:t>links</a:t>
            </a:r>
            <a:r>
              <a:rPr lang="en-US" dirty="0" smtClean="0"/>
              <a:t> to </a:t>
            </a:r>
            <a:r>
              <a:rPr lang="en-US" smtClean="0"/>
              <a:t>related information, and </a:t>
            </a:r>
            <a:r>
              <a:rPr lang="en-US" b="1" smtClean="0"/>
              <a:t>categorization</a:t>
            </a:r>
          </a:p>
          <a:p>
            <a:r>
              <a:rPr lang="en-US"/>
              <a:t>today I’m showing XML, but JSON and RDF will likely “win”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2012 Open Geospatial Consortium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5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location: geography specifier</a:t>
            </a:r>
            <a:endParaRPr lang="en-US" dirty="0"/>
          </a:p>
          <a:p>
            <a:r>
              <a:rPr lang="en-US" smtClean="0"/>
              <a:t>label: name</a:t>
            </a:r>
            <a:endParaRPr lang="en-US" dirty="0"/>
          </a:p>
          <a:p>
            <a:r>
              <a:rPr lang="en-US" smtClean="0"/>
              <a:t>description: narrative text</a:t>
            </a:r>
            <a:endParaRPr lang="en-US" dirty="0"/>
          </a:p>
          <a:p>
            <a:r>
              <a:rPr lang="en-US" smtClean="0"/>
              <a:t>category: tags, keywords, etc.</a:t>
            </a:r>
            <a:endParaRPr lang="en-US" dirty="0" smtClean="0"/>
          </a:p>
          <a:p>
            <a:r>
              <a:rPr lang="en-US" smtClean="0"/>
              <a:t>link: related items</a:t>
            </a:r>
            <a:endParaRPr lang="en-US" dirty="0" smtClean="0"/>
          </a:p>
          <a:p>
            <a:r>
              <a:rPr lang="en-US" smtClean="0"/>
              <a:t>time: when the POI exists in the world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2012 Open Geospatial Consortium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33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Property: category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889000" y="4305300"/>
            <a:ext cx="8254999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•"/>
              <a:defRPr sz="2400">
                <a:solidFill>
                  <a:srgbClr val="092E5C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569913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–"/>
              <a:defRPr sz="2000">
                <a:solidFill>
                  <a:srgbClr val="092E5C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28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•"/>
              <a:defRPr>
                <a:solidFill>
                  <a:srgbClr val="092E5C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2557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–"/>
              <a:defRPr sz="1600">
                <a:solidFill>
                  <a:srgbClr val="092E5C"/>
                </a:solidFill>
                <a:latin typeface="+mn-lt"/>
                <a:ea typeface="ＭＳ Ｐゴシック" charset="-128"/>
              </a:defRPr>
            </a:lvl4pPr>
            <a:lvl5pPr marL="1598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rgbClr val="092E5C"/>
                </a:solidFill>
                <a:latin typeface="+mn-lt"/>
                <a:ea typeface="ＭＳ Ｐゴシック" charset="-128"/>
              </a:defRPr>
            </a:lvl5pPr>
            <a:lvl6pPr marL="20558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6pPr>
            <a:lvl7pPr marL="2513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7pPr>
            <a:lvl8pPr marL="29702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8pPr>
            <a:lvl9pPr marL="34274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000" b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&lt;category</a:t>
            </a:r>
            <a:r>
              <a:rPr lang="en-US" sz="1000" b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term</a:t>
            </a:r>
            <a:r>
              <a:rPr lang="en-US" sz="1000" b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"722110"</a:t>
            </a:r>
            <a:r>
              <a:rPr lang="en-US" sz="1000" b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scheme</a:t>
            </a:r>
            <a:r>
              <a:rPr lang="en-US" sz="1000" b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"http://www.census.gov/naics/2007/" </a:t>
            </a:r>
            <a:r>
              <a:rPr lang="en-US" sz="1000" b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type</a:t>
            </a:r>
            <a:r>
              <a:rPr lang="en-US" sz="1000" b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"text/html"</a:t>
            </a:r>
            <a:endParaRPr lang="en-US" sz="1000" b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0" indent="0">
              <a:buNone/>
            </a:pPr>
            <a:r>
              <a:rPr lang="en-US" sz="1000" b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        href</a:t>
            </a:r>
            <a:r>
              <a:rPr lang="en-US" sz="1000" b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"http://www.census.gov/econ/industry/def/d722110.htm"</a:t>
            </a:r>
            <a:r>
              <a:rPr lang="en-US" sz="1000" b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000" b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Full-service restaurants</a:t>
            </a:r>
            <a:r>
              <a:rPr lang="en-US" sz="1000" b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&lt;/category&gt;</a:t>
            </a:r>
            <a:endParaRPr lang="en-US" sz="1000" b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0" indent="0">
              <a:buNone/>
            </a:pPr>
            <a:endParaRPr lang="en-US" sz="1000" b="0"/>
          </a:p>
          <a:p>
            <a:pPr marL="0" indent="0">
              <a:buFontTx/>
              <a:buNone/>
            </a:pP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&lt;category</a:t>
            </a: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term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"rating:food"</a:t>
            </a: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scheme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"http://www.example.com/category/ratings"</a:t>
            </a:r>
            <a:endParaRPr lang="en-US" sz="1000" b="0" smtClean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0" indent="0">
              <a:buFontTx/>
              <a:buNone/>
            </a:pP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        href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"http://www.example.com/ratings/food#extraordinary_to_perfection"</a:t>
            </a: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000" b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27</a:t>
            </a: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&lt;/category&gt;</a:t>
            </a:r>
            <a:endParaRPr lang="en-US" sz="1000" b="0" smtClean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0" indent="0">
              <a:buFontTx/>
              <a:buNone/>
            </a:pPr>
            <a:endParaRPr lang="en-US" sz="1000" b="0" smtClean="0">
              <a:solidFill>
                <a:srgbClr val="000096"/>
              </a:solidFill>
              <a:latin typeface="Courier"/>
              <a:ea typeface="Courier"/>
              <a:cs typeface="Courier"/>
            </a:endParaRPr>
          </a:p>
          <a:p>
            <a:pPr marL="0" indent="0">
              <a:buFontTx/>
              <a:buNone/>
            </a:pP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&lt;category</a:t>
            </a: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term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"cuisine"</a:t>
            </a: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scheme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"http://www.example.com/category/cuisines"</a:t>
            </a:r>
            <a:endParaRPr lang="en-US" sz="1000" b="0" smtClean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 marL="0" indent="0">
              <a:buFontTx/>
              <a:buNone/>
            </a:pPr>
            <a:r>
              <a:rPr lang="en-US" sz="1000" b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        href</a:t>
            </a:r>
            <a:r>
              <a:rPr lang="en-US" sz="1000" b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000" b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"http://www.example.com/ratings/cuisines"</a:t>
            </a: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000" b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Deli</a:t>
            </a:r>
            <a:r>
              <a:rPr lang="en-US" sz="1000" b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&lt;/category&gt;</a:t>
            </a:r>
            <a:r>
              <a:rPr lang="en-US" sz="1000" b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</a:t>
            </a:r>
          </a:p>
          <a:p>
            <a:pPr marL="0" indent="0">
              <a:buFontTx/>
              <a:buNone/>
            </a:pPr>
            <a:endParaRPr lang="en-US" sz="1000" b="0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346075" y="1279525"/>
            <a:ext cx="8458200" cy="3279775"/>
          </a:xfrm>
        </p:spPr>
        <p:txBody>
          <a:bodyPr/>
          <a:lstStyle/>
          <a:p>
            <a:r>
              <a:rPr lang="en-US"/>
              <a:t>category</a:t>
            </a:r>
          </a:p>
          <a:p>
            <a:pPr lvl="1">
              <a:buFont typeface="Arial"/>
              <a:buChar char="•"/>
            </a:pPr>
            <a:r>
              <a:rPr lang="en-US"/>
              <a:t>term: the unique identifier – aka tag (mandatory)</a:t>
            </a:r>
          </a:p>
          <a:p>
            <a:pPr lvl="1">
              <a:buFont typeface="Arial"/>
              <a:buChar char="•"/>
            </a:pPr>
            <a:r>
              <a:rPr lang="en-US"/>
              <a:t>scheme: URI identifier for the term’s definition. may be resolvable (optional)</a:t>
            </a:r>
          </a:p>
          <a:p>
            <a:pPr lvl="1">
              <a:buFont typeface="Arial"/>
              <a:buChar char="•"/>
            </a:pPr>
            <a:r>
              <a:rPr lang="en-US"/>
              <a:t>value: human-readable description (optional)</a:t>
            </a:r>
          </a:p>
          <a:p>
            <a:pPr lvl="1">
              <a:buFont typeface="Arial"/>
              <a:buChar char="•"/>
            </a:pPr>
            <a:r>
              <a:rPr lang="en-US"/>
              <a:t>href: </a:t>
            </a:r>
            <a:r>
              <a:rPr lang="en-US" smtClean="0"/>
              <a:t>URL to full </a:t>
            </a:r>
            <a:r>
              <a:rPr lang="en-US"/>
              <a:t>definition. always resolvable (optional)</a:t>
            </a:r>
          </a:p>
          <a:p>
            <a:pPr lvl="1">
              <a:buFont typeface="Arial"/>
              <a:buChar char="•"/>
            </a:pPr>
            <a:r>
              <a:rPr lang="en-US"/>
              <a:t>type: MIME type of the href (optional)</a:t>
            </a:r>
          </a:p>
          <a:p>
            <a:r>
              <a:rPr lang="en-US" smtClean="0"/>
              <a:t>XML examples: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7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Property: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link</a:t>
            </a:r>
          </a:p>
          <a:p>
            <a:pPr lvl="1">
              <a:buFont typeface="Arial"/>
              <a:buChar char="•"/>
            </a:pPr>
            <a:r>
              <a:rPr lang="en-US" smtClean="0"/>
              <a:t>term: relationship of link to the POI (mandatory)</a:t>
            </a:r>
          </a:p>
          <a:p>
            <a:pPr lvl="1">
              <a:buFont typeface="Arial"/>
              <a:buChar char="•"/>
            </a:pPr>
            <a:r>
              <a:rPr lang="en-US" smtClean="0"/>
              <a:t>href: URL for linked content (mandatory)</a:t>
            </a:r>
          </a:p>
          <a:p>
            <a:pPr lvl="1">
              <a:buFont typeface="Arial"/>
              <a:buChar char="•"/>
            </a:pPr>
            <a:r>
              <a:rPr lang="en-US" smtClean="0"/>
              <a:t>type: MIME type of href</a:t>
            </a:r>
            <a:r>
              <a:rPr lang="en-US"/>
              <a:t> (mandatory)</a:t>
            </a:r>
            <a:endParaRPr lang="en-US" smtClean="0"/>
          </a:p>
          <a:p>
            <a:pPr lvl="1">
              <a:buFont typeface="Arial"/>
              <a:buChar char="•"/>
            </a:pPr>
            <a:r>
              <a:rPr lang="en-US" smtClean="0"/>
              <a:t>value: human-readable description (optional)</a:t>
            </a:r>
          </a:p>
          <a:p>
            <a:pPr lvl="1">
              <a:buFont typeface="Arial"/>
              <a:buChar char="•"/>
            </a:pPr>
            <a:r>
              <a:rPr lang="en-US" smtClean="0"/>
              <a:t>author: basic attribution (optional)</a:t>
            </a:r>
          </a:p>
          <a:p>
            <a:pPr>
              <a:buFont typeface="Arial"/>
              <a:buChar char="•"/>
            </a:pPr>
            <a:r>
              <a:rPr lang="en-US" smtClean="0"/>
              <a:t>XML examples: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2012 Open Geospatial Consortium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9000" y="3911600"/>
            <a:ext cx="7924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"related"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"http://en.wikipedia.org/wiki/Faneuil_Hall"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"text/html"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"related"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 smtClean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://www.cityofboston.gov/freedomtrail/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faneuilhall.asp"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"text/html"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"related"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 smtClean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://www.thefreedomtrail.org/visitor/faneuil-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hall.html"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"text/html"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"related"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"http://www.faneuilhallmarketplace.com/"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"text/html"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image”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 href</a:t>
            </a:r>
            <a:r>
              <a:rPr lang="en-US" b="0" smtClean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://www.cityofboston.gov/Images_Documents/Bright_Fan_Hall_tcm3-2661.</a:t>
            </a:r>
            <a:r>
              <a:rPr lang="en-US" b="0" smtClean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gif"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"image/gif"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link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"related"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"http://hdl.loc.gov/loc.award/mhsalad.130006"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  </a:t>
            </a:r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value&gt;</a:t>
            </a:r>
            <a:r>
              <a:rPr lang="en-US" b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Faneuil Hall, exterior: perspective view, Boston, MA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&lt;/value&gt;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  </a:t>
            </a:r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author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term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"LOC"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href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"http://www.loc.gov"</a:t>
            </a:r>
            <a:r>
              <a:rPr lang="en-US" b="0">
                <a:solidFill>
                  <a:srgbClr val="F5844C"/>
                </a:solidFill>
                <a:latin typeface="Courier"/>
                <a:ea typeface="Times New Roman"/>
                <a:cs typeface="Courier"/>
              </a:rPr>
              <a:t> type</a:t>
            </a:r>
            <a:r>
              <a:rPr lang="en-US" b="0">
                <a:solidFill>
                  <a:srgbClr val="FF8040"/>
                </a:solidFill>
                <a:latin typeface="Courier"/>
                <a:ea typeface="Times New Roman"/>
                <a:cs typeface="Courier"/>
              </a:rPr>
              <a:t>=</a:t>
            </a:r>
            <a:r>
              <a:rPr lang="en-US" b="0">
                <a:solidFill>
                  <a:srgbClr val="993300"/>
                </a:solidFill>
                <a:latin typeface="Courier"/>
                <a:ea typeface="Times New Roman"/>
                <a:cs typeface="Courier"/>
              </a:rPr>
              <a:t>"text/plain"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    </a:t>
            </a:r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value&gt;</a:t>
            </a:r>
            <a:r>
              <a:rPr lang="en-US" b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Library of Congress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&lt;/value&gt;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00"/>
                </a:solidFill>
                <a:latin typeface="Courier"/>
                <a:ea typeface="Times New Roman"/>
                <a:cs typeface="Courier"/>
              </a:rPr>
              <a:t>  </a:t>
            </a:r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/author&gt;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  <a:p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&lt;</a:t>
            </a:r>
            <a:r>
              <a:rPr lang="en-US" b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/link</a:t>
            </a:r>
            <a:r>
              <a:rPr lang="en-US" b="0" smtClean="0">
                <a:solidFill>
                  <a:srgbClr val="000096"/>
                </a:solidFill>
                <a:latin typeface="Courier"/>
                <a:ea typeface="Times New Roman"/>
                <a:cs typeface="Courier"/>
              </a:rPr>
              <a:t>&gt;</a:t>
            </a:r>
            <a:endParaRPr lang="en-US" b="0">
              <a:solidFill>
                <a:srgbClr val="000000"/>
              </a:solidFill>
              <a:latin typeface="Courier"/>
              <a:ea typeface="Times New Roman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70344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point, line, or </a:t>
            </a:r>
            <a:r>
              <a:rPr lang="en-US" dirty="0" smtClean="0"/>
              <a:t>polygon: GML 3.3 “</a:t>
            </a:r>
            <a:r>
              <a:rPr lang="en-US" smtClean="0"/>
              <a:t>compact encoding” -- simple!</a:t>
            </a:r>
            <a:endParaRPr lang="en-US" dirty="0" smtClean="0"/>
          </a:p>
          <a:p>
            <a:r>
              <a:rPr lang="en-US" dirty="0" smtClean="0"/>
              <a:t>coordinate </a:t>
            </a:r>
            <a:r>
              <a:rPr lang="en-US" smtClean="0"/>
              <a:t>reference system (with lat/lon default)</a:t>
            </a:r>
            <a:endParaRPr lang="en-US" dirty="0" smtClean="0"/>
          </a:p>
          <a:p>
            <a:endParaRPr lang="en-US" i="1" smtClean="0"/>
          </a:p>
          <a:p>
            <a:r>
              <a:rPr lang="en-US" i="1" smtClean="0"/>
              <a:t>and/or</a:t>
            </a:r>
            <a:r>
              <a:rPr lang="en-US" smtClean="0"/>
              <a:t> address</a:t>
            </a:r>
            <a:endParaRPr lang="en-US" dirty="0"/>
          </a:p>
          <a:p>
            <a:r>
              <a:rPr lang="en-US" i="1"/>
              <a:t>and/or</a:t>
            </a:r>
            <a:r>
              <a:rPr lang="en-US"/>
              <a:t> spatial </a:t>
            </a:r>
            <a:r>
              <a:rPr lang="en-US" dirty="0"/>
              <a:t>relationship to another POI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cxnSp>
        <p:nvCxnSpPr>
          <p:cNvPr id="6" name="Curved Connector 5"/>
          <p:cNvCxnSpPr/>
          <p:nvPr/>
        </p:nvCxnSpPr>
        <p:spPr bwMode="auto">
          <a:xfrm flipV="1">
            <a:off x="4318000" y="5308600"/>
            <a:ext cx="2362200" cy="914400"/>
          </a:xfrm>
          <a:prstGeom prst="curvedConnector3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lg"/>
            <a:tailEnd type="non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596900" y="4203700"/>
            <a:ext cx="254000" cy="254000"/>
          </a:xfrm>
          <a:prstGeom prst="ellipse">
            <a:avLst/>
          </a:prstGeom>
          <a:solidFill>
            <a:srgbClr val="ADCAAD"/>
          </a:solidFill>
          <a:ln w="38100" cap="flat" cmpd="sng" algn="ctr">
            <a:solidFill>
              <a:srgbClr val="000000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non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7010400" y="4381500"/>
            <a:ext cx="977900" cy="558800"/>
          </a:xfrm>
          <a:prstGeom prst="hexagon">
            <a:avLst/>
          </a:prstGeom>
          <a:solidFill>
            <a:schemeClr val="accent5"/>
          </a:solidFill>
          <a:ln w="38100" cap="flat" cmpd="sng" algn="ctr">
            <a:solidFill>
              <a:schemeClr val="tx1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non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559300"/>
            <a:ext cx="28781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Point&gt;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posList&gt;</a:t>
            </a: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42.358 -71.06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&lt;/posList&gt;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/Point&gt;</a:t>
            </a:r>
            <a:endParaRPr lang="en-US" b="0"/>
          </a:p>
        </p:txBody>
      </p:sp>
      <p:sp>
        <p:nvSpPr>
          <p:cNvPr id="11" name="TextBox 10"/>
          <p:cNvSpPr txBox="1"/>
          <p:nvPr/>
        </p:nvSpPr>
        <p:spPr>
          <a:xfrm>
            <a:off x="1282700" y="5461000"/>
            <a:ext cx="43403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&lt;LineString&gt;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posList&gt;</a:t>
            </a: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42.358 -</a:t>
            </a:r>
            <a:r>
              <a:rPr lang="en-US" b="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71.06 42.375 -71.093...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/posList&gt;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&lt;/LineString&gt;</a:t>
            </a:r>
            <a:endParaRPr lang="en-US" b="0"/>
          </a:p>
        </p:txBody>
      </p:sp>
      <p:sp>
        <p:nvSpPr>
          <p:cNvPr id="12" name="TextBox 11"/>
          <p:cNvSpPr txBox="1"/>
          <p:nvPr/>
        </p:nvSpPr>
        <p:spPr>
          <a:xfrm>
            <a:off x="4622800" y="3835400"/>
            <a:ext cx="43403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&lt;SimplePolygon&gt;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posList&gt;</a:t>
            </a:r>
            <a:r>
              <a:rPr lang="en-US" b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42.358 -</a:t>
            </a:r>
            <a:r>
              <a:rPr lang="en-US" b="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71.06 42.375 -71.093...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/posList&gt;</a:t>
            </a:r>
            <a:endParaRPr lang="en-US" b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</a:t>
            </a:r>
            <a:r>
              <a:rPr lang="en-US" b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SimplePolygon</a:t>
            </a:r>
            <a:r>
              <a:rPr lang="en-US" b="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1241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Properties (metadata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id: unique identifier for the POI in the publisher’s system</a:t>
            </a:r>
            <a:endParaRPr lang="en-US" dirty="0" smtClean="0"/>
          </a:p>
          <a:p>
            <a:r>
              <a:rPr lang="en-US" dirty="0" smtClean="0"/>
              <a:t>created/updated</a:t>
            </a:r>
            <a:r>
              <a:rPr lang="en-US" smtClean="0"/>
              <a:t>/deleted: applies to the POI record (not the actual place in the world—time property covers that)</a:t>
            </a:r>
          </a:p>
          <a:p>
            <a:r>
              <a:rPr lang="en-US" smtClean="0"/>
              <a:t>license: use restrictions, e.g. copyright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2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Example: City of Boston, MA USA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856456"/>
            <a:ext cx="8458200" cy="4891088"/>
          </a:xfrm>
        </p:spPr>
        <p:txBody>
          <a:bodyPr/>
          <a:lstStyle/>
          <a:p>
            <a:pPr marL="0" indent="0">
              <a:buNone/>
            </a:pP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poi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id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"http://www.rajsingh.org/pois/45343489"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created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"2004-01-22T09:38:21-05: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00”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author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href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"http://www.rajsingh.org/me.rdf"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"application/rdf+xml"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license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href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"http://creativecommons.org/licenses/by/3.0/"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"text/html"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"CC BY 3.0"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label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Boston”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Boston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/label&gt;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description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updated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"2011-10-21T22:10:00+12:00"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&lt;value&gt;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Boston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is the capital of and largest city in Massachusetts, and is one of the oldest</a:t>
            </a: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cities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in the United States. 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Boston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is regarded as 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the unofficial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"Capital of New England" 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/>
            </a:r>
            <a:b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</a:b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for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its economic and cultural impact on the 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entire New 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England region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.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&lt;/value&gt;</a:t>
            </a:r>
            <a:endParaRPr lang="en-US" sz="1000" smtClean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&lt;author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id</a:t>
            </a:r>
            <a:r>
              <a:rPr lang="en-US" sz="1000" smtClean="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"http://en.wikipedia.org"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href</a:t>
            </a:r>
            <a:r>
              <a:rPr lang="en-US" sz="1000" smtClean="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"http://en.wikipedia.org/wiki/Boston"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 smtClean="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"text/plain"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 smtClean="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value&gt;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Wikipedia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&lt;/value&gt;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/author&gt;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/description&gt;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category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"city"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scheme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"http://www.usgs.gov/placetypes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/html”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value&gt;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seat of a first-order administrative division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&lt;/value&gt;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/category&gt;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time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"start"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datetime”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16300917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/time&gt;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link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"canonical"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href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"http://www.rajsingh.org/pois/45343489.xml"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/>
            </a:r>
            <a:b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</a:b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   scheme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"http://www.iana.org/assignments/link-relations/link-relations.xml"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"text/xml"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link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"related"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href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"http://en.wikipedia.org/wiki/Boston"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"text/html"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/>
            </a:r>
            <a:b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</a:b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   scheme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"http://www.iana.org/assignments/link-relations/link-relations.xml"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link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 smtClean="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 smtClean="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”map"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href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"http://www.geonames.org/maps/google_42.358_-71.06.html"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type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"text/html"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</a:t>
            </a: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/>
            </a:r>
            <a:b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</a:br>
            <a:r>
              <a:rPr lang="en-US" sz="1000" smtClean="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   scheme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"http://www.iana.org/assignments/link-relations/link-relations.xml"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location&gt;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point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term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"centroid"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Point</a:t>
            </a:r>
            <a:r>
              <a:rPr lang="en-US" sz="1000">
                <a:solidFill>
                  <a:srgbClr val="FF9666"/>
                </a:solidFill>
                <a:latin typeface="Courier"/>
                <a:ea typeface="Helvetica"/>
                <a:cs typeface="Courier"/>
              </a:rPr>
              <a:t> srsName</a:t>
            </a:r>
            <a:r>
              <a:rPr lang="en-US" sz="1000">
                <a:solidFill>
                  <a:srgbClr val="FF925B"/>
                </a:solidFill>
                <a:latin typeface="Courier"/>
                <a:ea typeface="Helvetica"/>
                <a:cs typeface="Courier"/>
              </a:rPr>
              <a:t>=</a:t>
            </a:r>
            <a:r>
              <a:rPr lang="en-US" sz="1000">
                <a:solidFill>
                  <a:srgbClr val="B14314"/>
                </a:solidFill>
                <a:latin typeface="Courier"/>
                <a:ea typeface="Helvetica"/>
                <a:cs typeface="Courier"/>
              </a:rPr>
              <a:t>"http://www.opengis.net/def/crs/EPSG/0/4326"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posList&gt;</a:t>
            </a:r>
            <a:r>
              <a:rPr lang="en-US" sz="100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42.358 -71.06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&lt;/posList&gt;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/Point&gt;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00000"/>
                </a:solidFill>
                <a:latin typeface="Courier"/>
                <a:ea typeface="Helvetica"/>
                <a:cs typeface="Courier"/>
              </a:rPr>
              <a:t>    </a:t>
            </a: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/point&gt;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 smtClean="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  &lt;</a:t>
            </a: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/location&gt;</a:t>
            </a:r>
            <a:endParaRPr lang="en-US" sz="1000">
              <a:solidFill>
                <a:srgbClr val="000000"/>
              </a:solidFill>
              <a:latin typeface="Courier"/>
              <a:ea typeface="Helvetica"/>
              <a:cs typeface="Courier"/>
            </a:endParaRPr>
          </a:p>
          <a:p>
            <a:pPr marL="0" indent="0">
              <a:buNone/>
            </a:pPr>
            <a:r>
              <a:rPr lang="en-US" sz="1000">
                <a:solidFill>
                  <a:srgbClr val="0D21A0"/>
                </a:solidFill>
                <a:latin typeface="Courier"/>
                <a:ea typeface="Helvetica"/>
                <a:cs typeface="Courier"/>
              </a:rPr>
              <a:t>&lt;/poi&gt;</a:t>
            </a:r>
            <a:endParaRPr lang="en-US" sz="1000"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9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views of a place in time and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75" y="1899577"/>
            <a:ext cx="8458200" cy="4076657"/>
          </a:xfrm>
        </p:spPr>
        <p:txBody>
          <a:bodyPr/>
          <a:lstStyle/>
          <a:p>
            <a:r>
              <a:rPr lang="en-US" sz="1000">
                <a:solidFill>
                  <a:srgbClr val="000096"/>
                </a:solidFill>
              </a:rPr>
              <a:t>&lt;poi</a:t>
            </a:r>
            <a:r>
              <a:rPr lang="en-US" sz="1000">
                <a:solidFill>
                  <a:srgbClr val="F5844C"/>
                </a:solidFill>
              </a:rPr>
              <a:t> id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"a"</a:t>
            </a:r>
            <a:r>
              <a:rPr lang="en-US" sz="1000">
                <a:solidFill>
                  <a:srgbClr val="F5844C"/>
                </a:solidFill>
              </a:rPr>
              <a:t> base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&lt;label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”primary”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>Newtowne</a:t>
            </a:r>
            <a:r>
              <a:rPr lang="en-US" sz="1000">
                <a:solidFill>
                  <a:srgbClr val="000096"/>
                </a:solidFill>
              </a:rPr>
              <a:t>&lt;/label&gt;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&lt;time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"end"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>1638</a:t>
            </a:r>
            <a:r>
              <a:rPr lang="en-US" sz="1000">
                <a:solidFill>
                  <a:srgbClr val="000096"/>
                </a:solidFill>
              </a:rPr>
              <a:t>&lt;/time&gt;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&lt;link</a:t>
            </a:r>
            <a:r>
              <a:rPr lang="en-US" sz="1000">
                <a:solidFill>
                  <a:srgbClr val="F5844C"/>
                </a:solidFill>
              </a:rPr>
              <a:t> id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"b"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"related"</a:t>
            </a:r>
            <a:r>
              <a:rPr lang="en-US" sz="1000">
                <a:solidFill>
                  <a:srgbClr val="F5844C"/>
                </a:solidFill>
              </a:rPr>
              <a:t> base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&lt;location&gt;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&lt;polygon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"centroid"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   </a:t>
            </a:r>
            <a:r>
              <a:rPr lang="en-US" sz="1000">
                <a:solidFill>
                  <a:srgbClr val="000096"/>
                </a:solidFill>
              </a:rPr>
              <a:t>&lt;SimplePolygon&gt;…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&lt;/polygon&gt;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&lt;relationship </a:t>
            </a:r>
            <a:r>
              <a:rPr lang="en-US" sz="1000">
                <a:solidFill>
                  <a:srgbClr val="F5844C"/>
                </a:solidFill>
              </a:rPr>
              <a:t>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”overlaps"</a:t>
            </a:r>
            <a:r>
              <a:rPr lang="en-US" sz="1000">
                <a:solidFill>
                  <a:srgbClr val="F5844C"/>
                </a:solidFill>
              </a:rPr>
              <a:t> targetPOI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"http://www.rajsingh.org/pois/aag/b"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&lt;/location&gt;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96"/>
                </a:solidFill>
              </a:rPr>
              <a:t>&lt;/poi&gt;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endParaRPr lang="en-US" sz="1000"/>
          </a:p>
          <a:p>
            <a:r>
              <a:rPr lang="en-US" sz="1000">
                <a:solidFill>
                  <a:srgbClr val="000096"/>
                </a:solidFill>
              </a:rPr>
              <a:t>&lt;poi</a:t>
            </a:r>
            <a:r>
              <a:rPr lang="en-US" sz="1000">
                <a:solidFill>
                  <a:srgbClr val="F5844C"/>
                </a:solidFill>
              </a:rPr>
              <a:t> id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"b"</a:t>
            </a:r>
            <a:r>
              <a:rPr lang="en-US" sz="1000">
                <a:solidFill>
                  <a:srgbClr val="F5844C"/>
                </a:solidFill>
              </a:rPr>
              <a:t> base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&lt;label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”primary"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>Cambridge</a:t>
            </a:r>
            <a:r>
              <a:rPr lang="en-US" sz="1000">
                <a:solidFill>
                  <a:srgbClr val="000096"/>
                </a:solidFill>
              </a:rPr>
              <a:t>&lt;/label&gt;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&lt;label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”secondary"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>Newtowne</a:t>
            </a:r>
            <a:r>
              <a:rPr lang="en-US" sz="1000">
                <a:solidFill>
                  <a:srgbClr val="000096"/>
                </a:solidFill>
              </a:rPr>
              <a:t>&lt;/label&gt;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&lt;time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"start"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>1846</a:t>
            </a:r>
            <a:r>
              <a:rPr lang="en-US" sz="1000">
                <a:solidFill>
                  <a:srgbClr val="000096"/>
                </a:solidFill>
              </a:rPr>
              <a:t>&lt;/time&gt;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&lt;link</a:t>
            </a:r>
            <a:r>
              <a:rPr lang="en-US" sz="1000">
                <a:solidFill>
                  <a:srgbClr val="F5844C"/>
                </a:solidFill>
              </a:rPr>
              <a:t> id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"a"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"related"</a:t>
            </a:r>
            <a:r>
              <a:rPr lang="en-US" sz="1000">
                <a:solidFill>
                  <a:srgbClr val="F5844C"/>
                </a:solidFill>
              </a:rPr>
              <a:t> base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&lt;location&gt;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&lt;polygon</a:t>
            </a:r>
            <a:r>
              <a:rPr lang="en-US" sz="1000">
                <a:solidFill>
                  <a:srgbClr val="F5844C"/>
                </a:solidFill>
              </a:rPr>
              <a:t> 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"centroid"</a:t>
            </a:r>
            <a:r>
              <a:rPr lang="en-US" sz="1000">
                <a:solidFill>
                  <a:srgbClr val="000096"/>
                </a:solidFill>
              </a:rPr>
              <a:t>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   </a:t>
            </a:r>
            <a:r>
              <a:rPr lang="en-US" sz="1000">
                <a:solidFill>
                  <a:srgbClr val="000096"/>
                </a:solidFill>
              </a:rPr>
              <a:t>&lt;SimplePolygon&gt;…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&lt;/polygon&gt;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&lt;relationship </a:t>
            </a:r>
            <a:r>
              <a:rPr lang="en-US" sz="1000">
                <a:solidFill>
                  <a:srgbClr val="F5844C"/>
                </a:solidFill>
              </a:rPr>
              <a:t>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”overlaps"</a:t>
            </a:r>
            <a:r>
              <a:rPr lang="en-US" sz="1000">
                <a:solidFill>
                  <a:srgbClr val="F5844C"/>
                </a:solidFill>
              </a:rPr>
              <a:t> targetPOI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"http://www.rajsingh.org/pois/aag/a"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   </a:t>
            </a:r>
            <a:r>
              <a:rPr lang="en-US" sz="1000">
                <a:solidFill>
                  <a:srgbClr val="000096"/>
                </a:solidFill>
              </a:rPr>
              <a:t>&lt;relationship </a:t>
            </a:r>
            <a:r>
              <a:rPr lang="en-US" sz="1000">
                <a:solidFill>
                  <a:srgbClr val="F5844C"/>
                </a:solidFill>
              </a:rPr>
              <a:t>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”contains"</a:t>
            </a:r>
            <a:r>
              <a:rPr lang="en-US" sz="1000">
                <a:solidFill>
                  <a:srgbClr val="F5844C"/>
                </a:solidFill>
              </a:rPr>
              <a:t> targetPOI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"http://www.rajsingh.org/pois/aag/c"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00"/>
                </a:solidFill>
              </a:rPr>
              <a:t>   </a:t>
            </a:r>
            <a:r>
              <a:rPr lang="en-US" sz="1000">
                <a:solidFill>
                  <a:srgbClr val="000096"/>
                </a:solidFill>
              </a:rPr>
              <a:t>&lt;/location&gt;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r>
              <a:rPr lang="en-US" sz="1000">
                <a:solidFill>
                  <a:srgbClr val="000096"/>
                </a:solidFill>
              </a:rPr>
              <a:t>&lt;/poi&gt;</a:t>
            </a:r>
            <a:r>
              <a:rPr lang="en-US" sz="1000">
                <a:solidFill>
                  <a:srgbClr val="000000"/>
                </a:solidFill>
              </a:rPr>
              <a:t/>
            </a:r>
            <a:br>
              <a:rPr lang="en-US" sz="1000">
                <a:solidFill>
                  <a:srgbClr val="000000"/>
                </a:solidFill>
              </a:rPr>
            </a:br>
            <a:endParaRPr lang="en-US" sz="1000">
              <a:solidFill>
                <a:srgbClr val="000000"/>
              </a:solidFill>
            </a:endParaRPr>
          </a:p>
          <a:p>
            <a:r>
              <a:rPr lang="en-US" sz="1000">
                <a:solidFill>
                  <a:srgbClr val="000096"/>
                </a:solidFill>
              </a:rPr>
              <a:t>East Cambridge and Cambridgeport are two towns that were merged to create the City of Cambridge in 1846…</a:t>
            </a:r>
          </a:p>
          <a:p>
            <a:r>
              <a:rPr lang="en-US" sz="1000">
                <a:solidFill>
                  <a:srgbClr val="000096"/>
                </a:solidFill>
              </a:rPr>
              <a:t>&lt;relationship </a:t>
            </a:r>
            <a:r>
              <a:rPr lang="en-US" sz="1000">
                <a:solidFill>
                  <a:srgbClr val="F5844C"/>
                </a:solidFill>
              </a:rPr>
              <a:t>term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”within"</a:t>
            </a:r>
            <a:r>
              <a:rPr lang="en-US" sz="1000">
                <a:solidFill>
                  <a:srgbClr val="F5844C"/>
                </a:solidFill>
              </a:rPr>
              <a:t> targetPOI</a:t>
            </a:r>
            <a:r>
              <a:rPr lang="en-US" sz="1000">
                <a:solidFill>
                  <a:srgbClr val="FF8040"/>
                </a:solidFill>
              </a:rPr>
              <a:t>=</a:t>
            </a:r>
            <a:r>
              <a:rPr lang="en-US" sz="1000">
                <a:solidFill>
                  <a:srgbClr val="993300"/>
                </a:solidFill>
              </a:rPr>
              <a:t>"http://www.rajsingh.org/pois/aag/b"</a:t>
            </a:r>
            <a:r>
              <a:rPr lang="en-US" sz="1000">
                <a:solidFill>
                  <a:srgbClr val="F5844C"/>
                </a:solidFill>
              </a:rPr>
              <a:t> </a:t>
            </a:r>
            <a:r>
              <a:rPr lang="en-US" sz="1000">
                <a:solidFill>
                  <a:srgbClr val="000096"/>
                </a:solidFill>
              </a:rPr>
              <a:t>/&gt;</a:t>
            </a:r>
            <a:endParaRPr lang="en-US" sz="1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Open Geospatial Consortium</a:t>
            </a:r>
            <a:endParaRPr lang="en-US"/>
          </a:p>
        </p:txBody>
      </p:sp>
      <p:sp>
        <p:nvSpPr>
          <p:cNvPr id="5" name="Oval 4"/>
          <p:cNvSpPr/>
          <p:nvPr/>
        </p:nvSpPr>
        <p:spPr bwMode="auto">
          <a:xfrm rot="17799093">
            <a:off x="5746471" y="2683565"/>
            <a:ext cx="1678609" cy="2915478"/>
          </a:xfrm>
          <a:prstGeom prst="ellipse">
            <a:avLst/>
          </a:prstGeom>
          <a:noFill/>
          <a:ln w="38100" cap="flat" cmpd="sng" algn="ctr">
            <a:solidFill>
              <a:schemeClr val="accent5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non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 rot="4653128">
            <a:off x="6091057" y="2226446"/>
            <a:ext cx="1678609" cy="2915478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non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9383" y="4548652"/>
            <a:ext cx="1725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accent5"/>
                </a:solidFill>
                <a:latin typeface="Calibri"/>
                <a:cs typeface="Calibri"/>
              </a:rPr>
              <a:t>Newtowne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95844" y="2843274"/>
            <a:ext cx="1707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alibri"/>
                <a:cs typeface="Calibri"/>
              </a:rPr>
              <a:t>Cambridge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38380" y="1187566"/>
            <a:ext cx="8458200" cy="105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•"/>
              <a:defRPr sz="2400">
                <a:solidFill>
                  <a:srgbClr val="092E5C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569913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–"/>
              <a:defRPr sz="2000">
                <a:solidFill>
                  <a:srgbClr val="092E5C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28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•"/>
              <a:defRPr>
                <a:solidFill>
                  <a:srgbClr val="092E5C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2557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–"/>
              <a:defRPr sz="1600">
                <a:solidFill>
                  <a:srgbClr val="092E5C"/>
                </a:solidFill>
                <a:latin typeface="+mn-lt"/>
                <a:ea typeface="ＭＳ Ｐゴシック" charset="-128"/>
              </a:defRPr>
            </a:lvl4pPr>
            <a:lvl5pPr marL="15986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rgbClr val="092E5C"/>
                </a:solidFill>
                <a:latin typeface="+mn-lt"/>
                <a:ea typeface="ＭＳ Ｐゴシック" charset="-128"/>
              </a:defRPr>
            </a:lvl5pPr>
            <a:lvl6pPr marL="20558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6pPr>
            <a:lvl7pPr marL="2513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7pPr>
            <a:lvl8pPr marL="29702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8pPr>
            <a:lvl9pPr marL="34274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2E5C"/>
              </a:buClr>
              <a:buChar char="»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r>
              <a:rPr lang="en-US" sz="1800" b="0">
                <a:solidFill>
                  <a:schemeClr val="tx2"/>
                </a:solidFill>
              </a:rPr>
              <a:t>discussed in AAG 2011</a:t>
            </a:r>
          </a:p>
          <a:p>
            <a:r>
              <a:rPr lang="en-US" sz="1800" b="0">
                <a:solidFill>
                  <a:schemeClr val="tx2"/>
                </a:solidFill>
              </a:rPr>
              <a:t>one of the more difficult problems in geodata management is easy with POI format</a:t>
            </a:r>
          </a:p>
        </p:txBody>
      </p:sp>
      <p:sp>
        <p:nvSpPr>
          <p:cNvPr id="10" name="Oval 9"/>
          <p:cNvSpPr/>
          <p:nvPr/>
        </p:nvSpPr>
        <p:spPr bwMode="auto">
          <a:xfrm rot="17799093">
            <a:off x="6044385" y="3403964"/>
            <a:ext cx="900140" cy="1227977"/>
          </a:xfrm>
          <a:prstGeom prst="ellipse">
            <a:avLst/>
          </a:prstGeom>
          <a:noFill/>
          <a:ln w="38100" cap="flat" cmpd="sng" algn="ctr">
            <a:solidFill>
              <a:srgbClr val="4A724A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 rot="17799093">
            <a:off x="7186744" y="3144027"/>
            <a:ext cx="760940" cy="1098110"/>
          </a:xfrm>
          <a:prstGeom prst="ellipse">
            <a:avLst/>
          </a:prstGeom>
          <a:noFill/>
          <a:ln w="38100" cap="flat" cmpd="sng" algn="ctr">
            <a:solidFill>
              <a:srgbClr val="4A724A"/>
            </a:solidFill>
            <a:prstDash val="solid"/>
            <a:round/>
            <a:headEnd type="stealth" w="med" len="lg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G Time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50828" y="3879320"/>
            <a:ext cx="115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4A724A"/>
                </a:solidFill>
                <a:latin typeface="Calibri"/>
                <a:cs typeface="Calibri"/>
              </a:rPr>
              <a:t>Cambridgeport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50837" y="3427413"/>
            <a:ext cx="952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East Cambridge</a:t>
            </a:r>
          </a:p>
        </p:txBody>
      </p:sp>
    </p:spTree>
    <p:extLst>
      <p:ext uri="{BB962C8B-B14F-4D97-AF65-F5344CB8AC3E}">
        <p14:creationId xmlns:p14="http://schemas.microsoft.com/office/powerpoint/2010/main" val="3001261320"/>
      </p:ext>
    </p:extLst>
  </p:cSld>
  <p:clrMapOvr>
    <a:masterClrMapping/>
  </p:clrMapOvr>
</p:sld>
</file>

<file path=ppt/theme/theme1.xml><?xml version="1.0" encoding="utf-8"?>
<a:theme xmlns:a="http://schemas.openxmlformats.org/drawingml/2006/main" name="OGC_PowerPoint_Template">
  <a:themeElements>
    <a:clrScheme name="">
      <a:dk1>
        <a:srgbClr val="000000"/>
      </a:dk1>
      <a:lt1>
        <a:srgbClr val="FFFFCC"/>
      </a:lt1>
      <a:dk2>
        <a:srgbClr val="092E5C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69696"/>
          </a:solidFill>
          <a:prstDash val="solid"/>
          <a:round/>
          <a:headEnd type="stealth" w="med" len="lg"/>
          <a:tailEnd type="none" w="med" len="med"/>
        </a:ln>
        <a:effectLst/>
      </a:spPr>
      <a:bodyPr vert="horz" wrap="non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G 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69696"/>
          </a:solidFill>
          <a:prstDash val="solid"/>
          <a:round/>
          <a:headEnd type="stealth" w="med" len="lg"/>
          <a:tailEnd type="none" w="med" len="med"/>
        </a:ln>
        <a:effectLst/>
      </a:spPr>
      <a:bodyPr vert="horz" wrap="non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G 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b="0">
            <a:latin typeface="Calibri"/>
            <a:cs typeface="Calibri"/>
          </a:defRPr>
        </a:defPPr>
      </a:lstStyle>
    </a:txDef>
  </a:objectDefaults>
  <a:extraClrSchemeLst>
    <a:extraClrScheme>
      <a:clrScheme name="OGC_PowerPoin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C_PowerPoint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owerPoint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RIEFING-TEMPLATE">
  <a:themeElements>
    <a:clrScheme name="BRIEFING-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IEFING-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RIEFING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RIEFING-TEMPLATE">
  <a:themeElements>
    <a:clrScheme name="BRIEFING-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IEFING-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RIEFING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IEFING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IEFING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Intergraph Theme">
  <a:themeElements>
    <a:clrScheme name="Intergraph Colour Scheme">
      <a:dk1>
        <a:sysClr val="windowText" lastClr="000000"/>
      </a:dk1>
      <a:lt1>
        <a:sysClr val="window" lastClr="FFFFFF"/>
      </a:lt1>
      <a:dk2>
        <a:srgbClr val="005293"/>
      </a:dk2>
      <a:lt2>
        <a:srgbClr val="FFFFFF"/>
      </a:lt2>
      <a:accent1>
        <a:srgbClr val="0065A4"/>
      </a:accent1>
      <a:accent2>
        <a:srgbClr val="66B360"/>
      </a:accent2>
      <a:accent3>
        <a:srgbClr val="E6BC43"/>
      </a:accent3>
      <a:accent4>
        <a:srgbClr val="84608F"/>
      </a:accent4>
      <a:accent5>
        <a:srgbClr val="00A9E0"/>
      </a:accent5>
      <a:accent6>
        <a:srgbClr val="994E1E"/>
      </a:accent6>
      <a:hlink>
        <a:srgbClr val="005172"/>
      </a:hlink>
      <a:folHlink>
        <a:srgbClr val="005172"/>
      </a:folHlink>
    </a:clrScheme>
    <a:fontScheme name="Intergraph Fonts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ebuchet MS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1" i="0" u="none" strike="noStrike" cap="none" normalizeH="0" baseline="0" smtClean="0">
            <a:ln>
              <a:noFill/>
            </a:ln>
            <a:solidFill>
              <a:srgbClr val="0080B2"/>
            </a:solidFill>
            <a:effectLst/>
            <a:latin typeface="Arial" charset="0"/>
            <a:ea typeface="Geneva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1" i="0" u="none" strike="noStrike" cap="none" normalizeH="0" baseline="0" smtClean="0">
            <a:ln>
              <a:noFill/>
            </a:ln>
            <a:solidFill>
              <a:srgbClr val="0080B2"/>
            </a:solidFill>
            <a:effectLst/>
            <a:latin typeface="Arial" charset="0"/>
            <a:ea typeface="Geneva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C:\Users\CARLAN~1\AppData\Local\Temp\OGC_PowerPoint_Template.pot</Template>
  <TotalTime>3769</TotalTime>
  <Words>1316</Words>
  <Application>Microsoft Macintosh PowerPoint</Application>
  <PresentationFormat>On-screen Show (4:3)</PresentationFormat>
  <Paragraphs>160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OGC_PowerPoint_Template</vt:lpstr>
      <vt:lpstr>1_BRIEFING-TEMPLATE</vt:lpstr>
      <vt:lpstr>2_BRIEFING-TEMPLATE</vt:lpstr>
      <vt:lpstr>Intergraph Theme</vt:lpstr>
      <vt:lpstr>Blank Presentation</vt:lpstr>
      <vt:lpstr>Establishing a Global Data Sharing Framework for Place Names  Presentation to AAG, 25 February 2012</vt:lpstr>
      <vt:lpstr>POI “Core”</vt:lpstr>
      <vt:lpstr>Descriptive Properties</vt:lpstr>
      <vt:lpstr>Descriptive Property: category</vt:lpstr>
      <vt:lpstr>Descriptive Property: link</vt:lpstr>
      <vt:lpstr>Location Properties</vt:lpstr>
      <vt:lpstr>Data Management Properties (metadata)</vt:lpstr>
      <vt:lpstr>Basic Example: City of Boston, MA USA</vt:lpstr>
      <vt:lpstr>different views of a place in time and space</vt:lpstr>
      <vt:lpstr>Data Model</vt:lpstr>
      <vt:lpstr>OpenPOI DB</vt:lpstr>
      <vt:lpstr>What should you do with the POI format?</vt:lpstr>
      <vt:lpstr>References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Humphrey Southall</cp:lastModifiedBy>
  <cp:revision>178</cp:revision>
  <cp:lastPrinted>2003-02-03T21:59:32Z</cp:lastPrinted>
  <dcterms:created xsi:type="dcterms:W3CDTF">2011-01-24T18:13:20Z</dcterms:created>
  <dcterms:modified xsi:type="dcterms:W3CDTF">2012-02-28T12:25:40Z</dcterms:modified>
</cp:coreProperties>
</file>