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7" r:id="rId2"/>
    <p:sldId id="316" r:id="rId3"/>
    <p:sldId id="320" r:id="rId4"/>
    <p:sldId id="271" r:id="rId5"/>
    <p:sldId id="263" r:id="rId6"/>
    <p:sldId id="264" r:id="rId7"/>
    <p:sldId id="265" r:id="rId8"/>
    <p:sldId id="266" r:id="rId9"/>
    <p:sldId id="267" r:id="rId10"/>
    <p:sldId id="268" r:id="rId11"/>
    <p:sldId id="257" r:id="rId12"/>
    <p:sldId id="275" r:id="rId13"/>
    <p:sldId id="277" r:id="rId14"/>
    <p:sldId id="258" r:id="rId15"/>
    <p:sldId id="260" r:id="rId16"/>
    <p:sldId id="282" r:id="rId17"/>
    <p:sldId id="283" r:id="rId18"/>
    <p:sldId id="312" r:id="rId19"/>
    <p:sldId id="284" r:id="rId20"/>
    <p:sldId id="309" r:id="rId21"/>
    <p:sldId id="319" r:id="rId22"/>
    <p:sldId id="310" r:id="rId23"/>
    <p:sldId id="311" r:id="rId24"/>
    <p:sldId id="274" r:id="rId25"/>
    <p:sldId id="272" r:id="rId26"/>
    <p:sldId id="278" r:id="rId27"/>
    <p:sldId id="287" r:id="rId28"/>
    <p:sldId id="305" r:id="rId29"/>
    <p:sldId id="293" r:id="rId30"/>
    <p:sldId id="294" r:id="rId31"/>
    <p:sldId id="313" r:id="rId32"/>
    <p:sldId id="318" r:id="rId3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05" autoAdjust="0"/>
    <p:restoredTop sz="78454" autoAdjust="0"/>
  </p:normalViewPr>
  <p:slideViewPr>
    <p:cSldViewPr>
      <p:cViewPr>
        <p:scale>
          <a:sx n="143" d="100"/>
          <a:sy n="143" d="100"/>
        </p:scale>
        <p:origin x="-1992" y="400"/>
      </p:cViewPr>
      <p:guideLst>
        <p:guide orient="horz" pos="2160"/>
        <p:guide pos="2880"/>
      </p:guideLst>
    </p:cSldViewPr>
  </p:slideViewPr>
  <p:notesTextViewPr>
    <p:cViewPr>
      <p:scale>
        <a:sx n="1" d="1"/>
        <a:sy n="1" d="1"/>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725ABB42-B271-4B94-91AB-737A98BB9C7D}" type="datetimeFigureOut">
              <a:rPr lang="en-US" smtClean="0"/>
              <a:t>3/2/12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BFEDACD0-956A-43C7-9591-AA21E975C0A7}" type="slidenum">
              <a:rPr lang="en-US" smtClean="0"/>
              <a:t>‹#›</a:t>
            </a:fld>
            <a:endParaRPr lang="en-US"/>
          </a:p>
        </p:txBody>
      </p:sp>
    </p:spTree>
    <p:extLst>
      <p:ext uri="{BB962C8B-B14F-4D97-AF65-F5344CB8AC3E}">
        <p14:creationId xmlns:p14="http://schemas.microsoft.com/office/powerpoint/2010/main" val="2119996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FEDACD0-956A-43C7-9591-AA21E975C0A7}" type="slidenum">
              <a:rPr lang="en-US" smtClean="0"/>
              <a:t>1</a:t>
            </a:fld>
            <a:endParaRPr lang="en-US"/>
          </a:p>
        </p:txBody>
      </p:sp>
    </p:spTree>
    <p:extLst>
      <p:ext uri="{BB962C8B-B14F-4D97-AF65-F5344CB8AC3E}">
        <p14:creationId xmlns:p14="http://schemas.microsoft.com/office/powerpoint/2010/main" val="945842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50 maps of the Central Business District. An interesting side note</a:t>
            </a:r>
            <a:r>
              <a:rPr lang="en-US" baseline="0" dirty="0" smtClean="0"/>
              <a:t> is that Atlanta at the time was expanding towards the East. In the latter part of the 20</a:t>
            </a:r>
            <a:r>
              <a:rPr lang="en-US" baseline="30000" dirty="0" smtClean="0"/>
              <a:t>th</a:t>
            </a:r>
            <a:r>
              <a:rPr lang="en-US" baseline="0" dirty="0" smtClean="0"/>
              <a:t> century the focus of expansion has shifted to </a:t>
            </a:r>
            <a:r>
              <a:rPr lang="en-US" baseline="0" smtClean="0"/>
              <a:t>the North. </a:t>
            </a:r>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Map collars</a:t>
            </a:r>
            <a:r>
              <a:rPr lang="en-US" baseline="0" dirty="0" smtClean="0"/>
              <a:t> were also removed in preparation for GIS digitization of vector features. </a:t>
            </a:r>
            <a:endParaRPr lang="en-US" dirty="0" smtClean="0"/>
          </a:p>
          <a:p>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resource</a:t>
            </a:r>
            <a:r>
              <a:rPr lang="en-US" baseline="0" dirty="0" smtClean="0"/>
              <a:t> will be the geodatabase. On level one of our library we have a very long whiteboard wall where several of us collaborated in designing the geodatabase schema which was later constructed in a third party application called ArcGIS </a:t>
            </a:r>
            <a:r>
              <a:rPr lang="en-US" baseline="0" dirty="0" err="1" smtClean="0"/>
              <a:t>Diagrammer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12</a:t>
            </a:fld>
            <a:endParaRPr lang="en-US"/>
          </a:p>
        </p:txBody>
      </p:sp>
    </p:spTree>
    <p:extLst>
      <p:ext uri="{BB962C8B-B14F-4D97-AF65-F5344CB8AC3E}">
        <p14:creationId xmlns:p14="http://schemas.microsoft.com/office/powerpoint/2010/main" val="347311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can then be converted via XML into a geodatabase for use in ESRI’s </a:t>
            </a:r>
            <a:r>
              <a:rPr lang="en-US" baseline="0" dirty="0" err="1" smtClean="0"/>
              <a:t>ArcCatalog</a:t>
            </a:r>
            <a:r>
              <a:rPr lang="en-US" baseline="0" dirty="0" smtClean="0"/>
              <a:t>. </a:t>
            </a:r>
            <a:endParaRPr lang="en-US" dirty="0" smtClean="0"/>
          </a:p>
          <a:p>
            <a:r>
              <a:rPr lang="en-US" dirty="0" smtClean="0"/>
              <a:t> Here you can see an</a:t>
            </a:r>
            <a:r>
              <a:rPr lang="en-US" baseline="0" dirty="0" smtClean="0"/>
              <a:t> example map, the map’s legend, and our geodatabase structure laid out as feature classes organized in feature datasets. </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13</a:t>
            </a:fld>
            <a:endParaRPr lang="en-US"/>
          </a:p>
        </p:txBody>
      </p:sp>
    </p:spTree>
    <p:extLst>
      <p:ext uri="{BB962C8B-B14F-4D97-AF65-F5344CB8AC3E}">
        <p14:creationId xmlns:p14="http://schemas.microsoft.com/office/powerpoint/2010/main" val="138151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Using ESRI’s ArcGIS application staff</a:t>
            </a:r>
            <a:r>
              <a:rPr lang="en-US" baseline="0" dirty="0" smtClean="0"/>
              <a:t> and volunteers in our library’s Electronic Data Center digitize features of the atlas to create new data sets that can be used in </a:t>
            </a:r>
            <a:r>
              <a:rPr lang="en-US" baseline="0" dirty="0" err="1" smtClean="0"/>
              <a:t>geodatabases</a:t>
            </a:r>
            <a:r>
              <a:rPr lang="en-US" baseline="0" dirty="0" smtClean="0"/>
              <a:t> or as Google Earth layers. </a:t>
            </a:r>
            <a:endParaRPr lang="en-US" dirty="0" smtClean="0"/>
          </a:p>
          <a:p>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Over the past few years we have been extracting</a:t>
            </a:r>
            <a:r>
              <a:rPr lang="en-US" sz="1200" kern="1200" baseline="0" dirty="0" smtClean="0">
                <a:solidFill>
                  <a:schemeClr val="tx1"/>
                </a:solidFill>
                <a:latin typeface="+mn-lt"/>
                <a:ea typeface="+mn-ea"/>
                <a:cs typeface="+mn-cs"/>
              </a:rPr>
              <a:t> features from the map.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baseline="0" dirty="0" smtClean="0"/>
              <a:t>All of these data layers will have an attribute table that will contain information about each feature. </a:t>
            </a:r>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 result of the building footprint extraction at</a:t>
            </a:r>
            <a:r>
              <a:rPr lang="en-US" baseline="0" dirty="0" smtClean="0"/>
              <a:t> the 1 to 250 foot scale</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16</a:t>
            </a:fld>
            <a:endParaRPr lang="en-US"/>
          </a:p>
        </p:txBody>
      </p:sp>
    </p:spTree>
    <p:extLst>
      <p:ext uri="{BB962C8B-B14F-4D97-AF65-F5344CB8AC3E}">
        <p14:creationId xmlns:p14="http://schemas.microsoft.com/office/powerpoint/2010/main" val="692089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polygons were then converted to point data</a:t>
            </a:r>
            <a:r>
              <a:rPr lang="en-US" baseline="0" dirty="0" smtClean="0"/>
              <a:t> using the centroids of each polygon. This allows us to create a separate GIS layer which we can append to those points digitized for the building features at the 1 to 1000 foot scale thus giving us a complete point of interest dataset of well over 70,000 features for all of Atlanta during this time period. </a:t>
            </a:r>
            <a:endParaRPr lang="en-US" baseline="0" dirty="0"/>
          </a:p>
        </p:txBody>
      </p:sp>
      <p:sp>
        <p:nvSpPr>
          <p:cNvPr id="4" name="Slide Number Placeholder 3"/>
          <p:cNvSpPr>
            <a:spLocks noGrp="1"/>
          </p:cNvSpPr>
          <p:nvPr>
            <p:ph type="sldNum" sz="quarter" idx="10"/>
          </p:nvPr>
        </p:nvSpPr>
        <p:spPr/>
        <p:txBody>
          <a:bodyPr/>
          <a:lstStyle/>
          <a:p>
            <a:fld id="{BFEDACD0-956A-43C7-9591-AA21E975C0A7}" type="slidenum">
              <a:rPr lang="en-US" smtClean="0"/>
              <a:t>17</a:t>
            </a:fld>
            <a:endParaRPr lang="en-US"/>
          </a:p>
        </p:txBody>
      </p:sp>
    </p:spTree>
    <p:extLst>
      <p:ext uri="{BB962C8B-B14F-4D97-AF65-F5344CB8AC3E}">
        <p14:creationId xmlns:p14="http://schemas.microsoft.com/office/powerpoint/2010/main" val="20791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imagine a large</a:t>
            </a:r>
            <a:r>
              <a:rPr lang="en-US" baseline="0" dirty="0" smtClean="0"/>
              <a:t> barrier to a GIS project of this scale is the availability of GIS trained staff to work on the digitization and editing process. </a:t>
            </a:r>
          </a:p>
          <a:p>
            <a:r>
              <a:rPr lang="en-US" baseline="0" dirty="0" smtClean="0"/>
              <a:t>I teach several project based GIS undergraduate and graduate classes at Emory and in several cases students have elected to engage an aspect of the atlas as their final project. </a:t>
            </a:r>
          </a:p>
          <a:p>
            <a:r>
              <a:rPr lang="en-US" baseline="0" dirty="0" smtClean="0"/>
              <a:t>This data represents Atlanta hydrology at the 1 to 250 scale. The undergraduate student not only digitized and edited the stream layer  but also used the data to compare 1928 streams with current streams examining flow pattern changes and other phenomena. </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18</a:t>
            </a:fld>
            <a:endParaRPr lang="en-US"/>
          </a:p>
        </p:txBody>
      </p:sp>
    </p:spTree>
    <p:extLst>
      <p:ext uri="{BB962C8B-B14F-4D97-AF65-F5344CB8AC3E}">
        <p14:creationId xmlns:p14="http://schemas.microsoft.com/office/powerpoint/2010/main" val="976469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a:t>
            </a:r>
            <a:r>
              <a:rPr lang="en-US" dirty="0" smtClean="0"/>
              <a:t>nother example,</a:t>
            </a:r>
            <a:r>
              <a:rPr lang="en-US" baseline="0" dirty="0" smtClean="0"/>
              <a:t> r</a:t>
            </a:r>
            <a:r>
              <a:rPr lang="en-US" dirty="0" smtClean="0"/>
              <a:t>ed indicates the</a:t>
            </a:r>
            <a:r>
              <a:rPr lang="en-US" baseline="0" dirty="0" smtClean="0"/>
              <a:t> electric street car system in Atlanta during the period.</a:t>
            </a:r>
          </a:p>
          <a:p>
            <a:r>
              <a:rPr lang="en-US" baseline="0" dirty="0" smtClean="0"/>
              <a:t>This layer was produced as part of a graduate students scholarly work on the history of Atlanta’s electric rail. </a:t>
            </a:r>
          </a:p>
          <a:p>
            <a:r>
              <a:rPr lang="en-US" dirty="0" smtClean="0"/>
              <a:t>In</a:t>
            </a:r>
            <a:r>
              <a:rPr lang="en-US" baseline="0" dirty="0" smtClean="0"/>
              <a:t> order to populate the attribute table of the GIS layer archival reference material was consulted. </a:t>
            </a:r>
          </a:p>
          <a:p>
            <a:r>
              <a:rPr lang="en-US" baseline="0" dirty="0" smtClean="0"/>
              <a:t>In this case, route, schedule, and type of equipment were added to the GIS layer.</a:t>
            </a:r>
            <a:endParaRPr lang="en-US" dirty="0" smtClean="0"/>
          </a:p>
          <a:p>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19</a:t>
            </a:fld>
            <a:endParaRPr lang="en-US"/>
          </a:p>
        </p:txBody>
      </p:sp>
    </p:spTree>
    <p:extLst>
      <p:ext uri="{BB962C8B-B14F-4D97-AF65-F5344CB8AC3E}">
        <p14:creationId xmlns:p14="http://schemas.microsoft.com/office/powerpoint/2010/main" val="271321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Libraries collect maps both as current reference materials and as archival records. However, maps pose unique challenges for libraries in terms of storage, retention policies, and theft.  Digitization is often seen as a solution to these challenges because it provides access but it also protects the original. </a:t>
            </a:r>
          </a:p>
          <a:p>
            <a:endParaRPr lang="en-US" sz="1200" kern="1200" dirty="0" smtClean="0">
              <a:solidFill>
                <a:schemeClr val="tx1"/>
              </a:solidFill>
              <a:latin typeface="+mn-lt"/>
              <a:ea typeface="+mn-ea"/>
              <a:cs typeface="+mn-cs"/>
            </a:endParaRPr>
          </a:p>
          <a:p>
            <a:r>
              <a:rPr lang="en-US" dirty="0" smtClean="0"/>
              <a:t>1878 Atlas from Atlanta.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5706486-BBA7-6E4E-8AA2-077EE9A00569}" type="slidenum">
              <a:rPr lang="en-US" smtClean="0"/>
              <a:t>2</a:t>
            </a:fld>
            <a:endParaRPr lang="en-US"/>
          </a:p>
        </p:txBody>
      </p:sp>
    </p:spTree>
    <p:extLst>
      <p:ext uri="{BB962C8B-B14F-4D97-AF65-F5344CB8AC3E}">
        <p14:creationId xmlns:p14="http://schemas.microsoft.com/office/powerpoint/2010/main" val="4222679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the</a:t>
            </a:r>
            <a:r>
              <a:rPr lang="en-US" baseline="0" dirty="0" smtClean="0"/>
              <a:t> construction of a geodatabase is core to our GIS users the development of a geocoding reference layer and a specific address locator is what enables to construct geocoding tools for Atlanta circa 1928.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intent is to build two types of </a:t>
            </a:r>
            <a:r>
              <a:rPr lang="en-US" baseline="0" dirty="0" err="1" smtClean="0"/>
              <a:t>geocoders</a:t>
            </a:r>
            <a:r>
              <a:rPr lang="en-US" baseline="0" dirty="0" smtClean="0"/>
              <a:t>, both an address interpolator and a feature specific locator based on city director information.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Much like a user searches Google Maps they would be able to look up and individual or business in 1928 Atlanta and the location will display on the map.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they will be able to turn off or reduce the transparency of the 1928 data in order to see what exists in that location present day.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a:t>
            </a:r>
            <a:r>
              <a:rPr lang="en-US" baseline="0" dirty="0" smtClean="0"/>
              <a:t>I mentioned previously, GIS links geographic features represented as geometry with feature attributes so d</a:t>
            </a:r>
            <a:r>
              <a:rPr lang="en-US" dirty="0" smtClean="0"/>
              <a:t>ata from existing city directories and other sources will be used to provide details about each building footprint</a:t>
            </a:r>
            <a:r>
              <a:rPr lang="en-US" baseline="0" dirty="0" smtClean="0"/>
              <a:t> polygon in the database. ( type of business, resident, and race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Further, we recognize that many users may not be using the </a:t>
            </a:r>
            <a:r>
              <a:rPr lang="en-US" baseline="0" dirty="0" err="1" smtClean="0"/>
              <a:t>geocoder</a:t>
            </a:r>
            <a:r>
              <a:rPr lang="en-US" baseline="0" dirty="0" smtClean="0"/>
              <a:t> within a professional GIS application therefore its our intent to create online search tools that return a Google Earth KML file. The user could search by address, person, or an institutional or business name. Within each Google Earth </a:t>
            </a:r>
            <a:r>
              <a:rPr lang="en-US" baseline="0" dirty="0" err="1" smtClean="0"/>
              <a:t>placemark</a:t>
            </a:r>
            <a:r>
              <a:rPr lang="en-US" baseline="0" dirty="0" smtClean="0"/>
              <a:t> could be linkages to the source material. For example, a </a:t>
            </a:r>
            <a:r>
              <a:rPr lang="en-US" baseline="0" dirty="0" err="1" smtClean="0"/>
              <a:t>georeferenced</a:t>
            </a:r>
            <a:r>
              <a:rPr lang="en-US" baseline="0" dirty="0" smtClean="0"/>
              <a:t> overlay of a page from the historic atlas.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initial thought was that we would</a:t>
            </a:r>
            <a:r>
              <a:rPr lang="en-US" baseline="0" dirty="0" smtClean="0"/>
              <a:t> only need to convert </a:t>
            </a:r>
            <a:r>
              <a:rPr lang="en-US" baseline="0" dirty="0" err="1" smtClean="0"/>
              <a:t>OCR’ed</a:t>
            </a:r>
            <a:r>
              <a:rPr lang="en-US" baseline="0" dirty="0" smtClean="0"/>
              <a:t> text to spreadsheet format to enable us to construct and address locator. </a:t>
            </a:r>
          </a:p>
          <a:p>
            <a:r>
              <a:rPr lang="en-US" baseline="0" dirty="0" smtClean="0"/>
              <a:t>The idea was to automate the process as much as possible But as you can see here several hurdles were encountered in the extraction.</a:t>
            </a:r>
          </a:p>
          <a:p>
            <a:r>
              <a:rPr lang="en-US" baseline="0" dirty="0" smtClean="0"/>
              <a:t>Of note, the C in brackets represents a person of color. </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21</a:t>
            </a:fld>
            <a:endParaRPr lang="en-US"/>
          </a:p>
        </p:txBody>
      </p:sp>
    </p:spTree>
    <p:extLst>
      <p:ext uri="{BB962C8B-B14F-4D97-AF65-F5344CB8AC3E}">
        <p14:creationId xmlns:p14="http://schemas.microsoft.com/office/powerpoint/2010/main" val="2261609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continued on with</a:t>
            </a:r>
            <a:r>
              <a:rPr lang="en-US" sz="1200" kern="1200" baseline="0" dirty="0" smtClean="0">
                <a:solidFill>
                  <a:schemeClr val="tx1"/>
                </a:solidFill>
                <a:effectLst/>
                <a:latin typeface="+mn-lt"/>
                <a:ea typeface="+mn-ea"/>
                <a:cs typeface="+mn-cs"/>
              </a:rPr>
              <a:t> the </a:t>
            </a:r>
            <a:r>
              <a:rPr lang="en-US" sz="1200" kern="1200" baseline="0" dirty="0" err="1" smtClean="0">
                <a:solidFill>
                  <a:schemeClr val="tx1"/>
                </a:solidFill>
                <a:effectLst/>
                <a:latin typeface="+mn-lt"/>
                <a:ea typeface="+mn-ea"/>
                <a:cs typeface="+mn-cs"/>
              </a:rPr>
              <a:t>geocoder</a:t>
            </a:r>
            <a:r>
              <a:rPr lang="en-US" sz="1200" kern="1200" baseline="0" dirty="0" smtClean="0">
                <a:solidFill>
                  <a:schemeClr val="tx1"/>
                </a:solidFill>
                <a:effectLst/>
                <a:latin typeface="+mn-lt"/>
                <a:ea typeface="+mn-ea"/>
                <a:cs typeface="+mn-cs"/>
              </a:rPr>
              <a:t> despite not having a clean </a:t>
            </a:r>
            <a:r>
              <a:rPr lang="en-US" sz="1200" kern="1200" baseline="0" dirty="0" err="1" smtClean="0">
                <a:solidFill>
                  <a:schemeClr val="tx1"/>
                </a:solidFill>
                <a:effectLst/>
                <a:latin typeface="+mn-lt"/>
                <a:ea typeface="+mn-ea"/>
                <a:cs typeface="+mn-cs"/>
              </a:rPr>
              <a:t>OCR’ed</a:t>
            </a:r>
            <a:r>
              <a:rPr lang="en-US" sz="1200" kern="1200" baseline="0" dirty="0" smtClean="0">
                <a:solidFill>
                  <a:schemeClr val="tx1"/>
                </a:solidFill>
                <a:effectLst/>
                <a:latin typeface="+mn-lt"/>
                <a:ea typeface="+mn-ea"/>
                <a:cs typeface="+mn-cs"/>
              </a:rPr>
              <a:t> table to work from and used other maps produced at the time period to cross check our data. Of course we round many discrepancies in the data represented on the various maps which required a bit of research and in some cases a judgment call.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production we applied</a:t>
            </a:r>
            <a:r>
              <a:rPr lang="en-US" sz="1200" kern="1200" baseline="0" dirty="0" smtClean="0">
                <a:solidFill>
                  <a:schemeClr val="tx1"/>
                </a:solidFill>
                <a:effectLst/>
                <a:latin typeface="+mn-lt"/>
                <a:ea typeface="+mn-ea"/>
                <a:cs typeface="+mn-cs"/>
              </a:rPr>
              <a:t> a color symbology to represent the status of the lines of communication. Here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Red indicates streets that have been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Blue indicates streets that exist both now and in 1928</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Green indicates unpaved roads, alleyways, paths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22</a:t>
            </a:fld>
            <a:endParaRPr lang="en-US"/>
          </a:p>
        </p:txBody>
      </p:sp>
    </p:spTree>
    <p:extLst>
      <p:ext uri="{BB962C8B-B14F-4D97-AF65-F5344CB8AC3E}">
        <p14:creationId xmlns:p14="http://schemas.microsoft.com/office/powerpoint/2010/main" val="2168351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 in the center is where Interstates</a:t>
            </a:r>
            <a:r>
              <a:rPr lang="en-US" baseline="0" dirty="0" smtClean="0"/>
              <a:t> 75/85 converge with Interstate 20</a:t>
            </a:r>
            <a:endParaRPr lang="en-US" dirty="0" smtClean="0"/>
          </a:p>
          <a:p>
            <a:endParaRPr lang="en-US" dirty="0" smtClean="0"/>
          </a:p>
          <a:p>
            <a:r>
              <a:rPr lang="en-US" dirty="0" smtClean="0"/>
              <a:t>Orange = streets</a:t>
            </a:r>
            <a:r>
              <a:rPr lang="en-US" baseline="0" dirty="0" smtClean="0"/>
              <a:t> based on Atlanta Regional Commission data, added since 1928</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Red = streets that have been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Blue = streets that exist both now and in 1928</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Green = unpaved roads, alleyways, paths</a:t>
            </a:r>
          </a:p>
          <a:p>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23</a:t>
            </a:fld>
            <a:endParaRPr lang="en-US"/>
          </a:p>
        </p:txBody>
      </p:sp>
    </p:spTree>
    <p:extLst>
      <p:ext uri="{BB962C8B-B14F-4D97-AF65-F5344CB8AC3E}">
        <p14:creationId xmlns:p14="http://schemas.microsoft.com/office/powerpoint/2010/main" val="3951293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Transforming additional library materials and </a:t>
            </a:r>
            <a:r>
              <a:rPr lang="en-US" smtClean="0"/>
              <a:t>archival collections</a:t>
            </a:r>
          </a:p>
          <a:p>
            <a:r>
              <a:rPr lang="en-US" sz="1200" kern="1200" smtClean="0">
                <a:solidFill>
                  <a:schemeClr val="tx1"/>
                </a:solidFill>
                <a:latin typeface="+mn-lt"/>
                <a:ea typeface="+mn-ea"/>
                <a:cs typeface="+mn-cs"/>
              </a:rPr>
              <a:t>The </a:t>
            </a:r>
            <a:r>
              <a:rPr lang="en-US" sz="1200" kern="1200" dirty="0" smtClean="0">
                <a:solidFill>
                  <a:schemeClr val="tx1"/>
                </a:solidFill>
                <a:latin typeface="+mn-lt"/>
                <a:ea typeface="+mn-ea"/>
                <a:cs typeface="+mn-cs"/>
              </a:rPr>
              <a:t>library holds extensive historical records from a local African American funeral home.  These records document the address, age and cause of death for thousands of individuals.  By representing this information geographically on the digital map, scholars may be able to find new patterns that illuminate a relationship between utility infrastructure and public health or enhance our understanding of racial segregation.  The map also offers exciting new ways to visualize this research.</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24</a:t>
            </a:fld>
            <a:endParaRPr lang="en-US"/>
          </a:p>
        </p:txBody>
      </p:sp>
    </p:spTree>
    <p:extLst>
      <p:ext uri="{BB962C8B-B14F-4D97-AF65-F5344CB8AC3E}">
        <p14:creationId xmlns:p14="http://schemas.microsoft.com/office/powerpoint/2010/main" val="5130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other ideas on this project is to add other data sources like the census but perhaps also include material from special collections For example, the 1928 model could open up research opportunities to overlay unique demographic and public health data to examine the data spatially.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25</a:t>
            </a:fld>
            <a:endParaRPr lang="en-US"/>
          </a:p>
        </p:txBody>
      </p:sp>
    </p:spTree>
    <p:extLst>
      <p:ext uri="{BB962C8B-B14F-4D97-AF65-F5344CB8AC3E}">
        <p14:creationId xmlns:p14="http://schemas.microsoft.com/office/powerpoint/2010/main" val="264668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26</a:t>
            </a:fld>
            <a:endParaRPr lang="en-US"/>
          </a:p>
        </p:txBody>
      </p:sp>
    </p:spTree>
    <p:extLst>
      <p:ext uri="{BB962C8B-B14F-4D97-AF65-F5344CB8AC3E}">
        <p14:creationId xmlns:p14="http://schemas.microsoft.com/office/powerpoint/2010/main" val="1143946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MS PGothic" pitchFamily="34" charset="-128"/>
            </a:endParaRPr>
          </a:p>
        </p:txBody>
      </p:sp>
      <p:sp>
        <p:nvSpPr>
          <p:cNvPr id="16387"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47D71192-A7DF-4D2E-8AB1-9E96DE368658}" type="slidenum">
              <a:rPr lang="en-US" sz="1200"/>
              <a:pPr algn="r"/>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ea typeface="MS PGothic" pitchFamily="34" charset="-128"/>
              </a:rPr>
              <a:t>Atlas Pages (images)</a:t>
            </a:r>
            <a:r>
              <a:rPr lang="en-US" dirty="0" smtClean="0">
                <a:ea typeface="MS PGothic" pitchFamily="34" charset="-128"/>
              </a:rPr>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Metadata for the individual map images from the atlas is created according the the Dublin Core Standard.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This metadata, along with its source image, is ingested into our generic repository, which allows for the resource to be served out in any number of sizes and formats  (</a:t>
            </a:r>
            <a:r>
              <a:rPr lang="en-US" dirty="0" err="1" smtClean="0">
                <a:ea typeface="MS PGothic" pitchFamily="34" charset="-128"/>
              </a:rPr>
              <a:t>pdf</a:t>
            </a:r>
            <a:r>
              <a:rPr lang="en-US" dirty="0" smtClean="0">
                <a:ea typeface="MS PGothic" pitchFamily="34" charset="-128"/>
              </a:rPr>
              <a:t>, jpeg2000, etc.)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Using Dublin Core provides us with a basic model for information exchange using the OAI-PMH protocol and also allows for easy import into the LUNA Insight system.</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b="1" dirty="0" smtClean="0">
                <a:ea typeface="MS PGothic" pitchFamily="34" charset="-128"/>
              </a:rPr>
              <a:t>Datasets and Other Geospatial Resources</a:t>
            </a:r>
            <a:r>
              <a:rPr lang="en-US" dirty="0" smtClean="0">
                <a:ea typeface="MS PGothic" pitchFamily="34" charset="-128"/>
              </a:rPr>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The nature of most geospatial resources calls for a more detailed metadata standard due to the types of information necessary for retrieval and reuse of the item.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And often the metadata librarian will have to work closely with the researcher to ensure the accuracy of the information provided in the record.</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For GIS datasets created by the Emory University community, FGDC metadata records are created for each set using </a:t>
            </a:r>
            <a:r>
              <a:rPr lang="en-US" dirty="0" err="1" smtClean="0">
                <a:ea typeface="MS PGothic" pitchFamily="34" charset="-128"/>
              </a:rPr>
              <a:t>ArcCatalog</a:t>
            </a:r>
            <a:r>
              <a:rPr lang="en-US" dirty="0" smtClean="0">
                <a:ea typeface="MS PGothic" pitchFamily="34" charset="-128"/>
              </a:rPr>
              <a:t>, and can be accessed through the ESRI software as well as our open-source catalog, </a:t>
            </a:r>
            <a:r>
              <a:rPr lang="en-US" dirty="0" err="1" smtClean="0">
                <a:ea typeface="MS PGothic" pitchFamily="34" charset="-128"/>
              </a:rPr>
              <a:t>GeoNetwork</a:t>
            </a:r>
            <a:r>
              <a:rPr lang="en-US" dirty="0" smtClean="0">
                <a:ea typeface="MS PGothic" pitchFamily="34" charset="-128"/>
              </a:rPr>
              <a:t>.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Using an automated metadata transformation process, the repository converts the FGDC records into MARCXML for inclusion within our local ILS (Library Catalog), and ta second process converts the MARCXML into Dublin Core for more universal web interoperability. </a:t>
            </a:r>
          </a:p>
          <a:p>
            <a:pPr eaLnBrk="1" hangingPunct="1">
              <a:spcBef>
                <a:spcPct val="0"/>
              </a:spcBef>
            </a:pPr>
            <a:endParaRPr lang="en-US" dirty="0" smtClean="0">
              <a:ea typeface="MS PGothic" pitchFamily="34" charset="-128"/>
            </a:endParaRPr>
          </a:p>
          <a:p>
            <a:pPr eaLnBrk="1" hangingPunct="1">
              <a:spcBef>
                <a:spcPct val="0"/>
              </a:spcBef>
            </a:pPr>
            <a:r>
              <a:rPr lang="en-US" b="1" dirty="0" smtClean="0">
                <a:ea typeface="MS PGothic" pitchFamily="34" charset="-128"/>
              </a:rPr>
              <a:t>Persistent Identifiers</a:t>
            </a:r>
          </a:p>
          <a:p>
            <a:pPr eaLnBrk="1" hangingPunct="1">
              <a:spcBef>
                <a:spcPct val="0"/>
              </a:spcBef>
            </a:pPr>
            <a:endParaRPr lang="en-US" b="1" dirty="0" smtClean="0">
              <a:ea typeface="MS PGothic" pitchFamily="34" charset="-128"/>
            </a:endParaRPr>
          </a:p>
          <a:p>
            <a:pPr eaLnBrk="1" hangingPunct="1">
              <a:spcBef>
                <a:spcPct val="0"/>
              </a:spcBef>
            </a:pPr>
            <a:r>
              <a:rPr lang="en-US" dirty="0" smtClean="0">
                <a:ea typeface="MS PGothic" pitchFamily="34" charset="-128"/>
              </a:rPr>
              <a:t>As a policy, we assign persistent identifiers in the form of archival resource keys (arks) to ALL of these resources in order to guarantee their long term accessibility.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r>
              <a:rPr lang="en-US" dirty="0" smtClean="0">
                <a:ea typeface="MS PGothic" pitchFamily="34" charset="-128"/>
              </a:rPr>
              <a:t/>
            </a:r>
            <a:br>
              <a:rPr lang="en-US" dirty="0" smtClean="0">
                <a:ea typeface="MS PGothic" pitchFamily="34" charset="-128"/>
              </a:rPr>
            </a:br>
            <a:endParaRPr lang="en-US" dirty="0" smtClean="0">
              <a:ea typeface="MS PGothic" pitchFamily="34" charset="-128"/>
            </a:endParaRPr>
          </a:p>
        </p:txBody>
      </p:sp>
      <p:sp>
        <p:nvSpPr>
          <p:cNvPr id="39939" name="Slide Number Placeholder 3"/>
          <p:cNvSpPr>
            <a:spLocks noGrp="1"/>
          </p:cNvSpPr>
          <p:nvPr>
            <p:ph type="sldNum" sz="quarter" idx="5"/>
          </p:nvPr>
        </p:nvSpPr>
        <p:spPr bwMode="auto">
          <a:noFill/>
          <a:ln>
            <a:miter lim="800000"/>
            <a:headEnd/>
            <a:tailEnd/>
          </a:ln>
        </p:spPr>
        <p:txBody>
          <a:bodyPr/>
          <a:lstStyle/>
          <a:p>
            <a:fld id="{CD95F635-6CC8-445F-8ADD-BB5E87C61351}" type="slidenum">
              <a:rPr lang="en-US" smtClean="0">
                <a:latin typeface="Calibri" pitchFamily="34" charset="0"/>
                <a:ea typeface="MS PGothic" pitchFamily="34" charset="-128"/>
              </a:rPr>
              <a:pPr/>
              <a:t>28</a:t>
            </a:fld>
            <a:endParaRPr lang="en-US" smtClean="0">
              <a:latin typeface="Calibri" pitchFamily="34" charset="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t>
            </a:r>
            <a:r>
              <a:rPr lang="en-US" baseline="0" dirty="0" smtClean="0"/>
              <a:t> maps often contain rich information about the detail of a given area at a particular time. In the 1878 data is included beyond the lines of communication and the location of things to include the geometric shapes of object, for example, building footprints and descriptive information, for example the materials a building might be made of or perhaps the identity of a property owner.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Geographic Information Systems or GIS is directly related to how the cartographer’s printed map combined data with visual representation. In short, GIS is databases linked to maps. </a:t>
            </a:r>
            <a:endParaRPr lang="en-US" dirty="0" smtClean="0"/>
          </a:p>
          <a:p>
            <a:endParaRPr lang="en-US" baseline="0" dirty="0" smtClean="0"/>
          </a:p>
          <a:p>
            <a:r>
              <a:rPr lang="en-US" baseline="0" dirty="0" smtClean="0"/>
              <a:t>GIS is therefore concerned with linking map features which in the system are geometric objects (points,  lines, and areas) with data tables that describe each feature. </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3</a:t>
            </a:fld>
            <a:endParaRPr lang="en-US"/>
          </a:p>
        </p:txBody>
      </p:sp>
    </p:spTree>
    <p:extLst>
      <p:ext uri="{BB962C8B-B14F-4D97-AF65-F5344CB8AC3E}">
        <p14:creationId xmlns:p14="http://schemas.microsoft.com/office/powerpoint/2010/main" val="28064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to</a:t>
            </a:r>
            <a:r>
              <a:rPr lang="en-US" baseline="0" dirty="0" smtClean="0"/>
              <a:t> our mapping Atlanta project is a 1928 Atlas that we digitized, </a:t>
            </a:r>
            <a:r>
              <a:rPr lang="en-US" baseline="0" dirty="0" err="1" smtClean="0"/>
              <a:t>georeferenced</a:t>
            </a:r>
            <a:r>
              <a:rPr lang="en-US" baseline="0" dirty="0" smtClean="0"/>
              <a:t>, and began extracting features from. </a:t>
            </a:r>
            <a:endParaRPr lang="en-US" dirty="0" smtClean="0"/>
          </a:p>
          <a:p>
            <a:endParaRPr lang="en-US" baseline="0" dirty="0" smtClean="0"/>
          </a:p>
          <a:p>
            <a:r>
              <a:rPr lang="en-US" baseline="0" dirty="0" smtClean="0"/>
              <a:t>Specific to mapping Atlanta our goals are to ….</a:t>
            </a:r>
          </a:p>
          <a:p>
            <a:endParaRPr lang="en-US" baseline="0" dirty="0" smtClean="0"/>
          </a:p>
          <a:p>
            <a:pPr marL="228600" indent="-228600">
              <a:buAutoNum type="arabicPeriod"/>
            </a:pPr>
            <a:r>
              <a:rPr lang="en-US" baseline="0" dirty="0" smtClean="0"/>
              <a:t>Serve as an example of how to plan and construct a historical geodatabase</a:t>
            </a:r>
          </a:p>
          <a:p>
            <a:pPr marL="228600" indent="-228600">
              <a:buAutoNum type="arabicPeriod"/>
            </a:pPr>
            <a:r>
              <a:rPr lang="en-US" baseline="0" dirty="0" smtClean="0"/>
              <a:t>Provide to the community a geodatabase model and methodologies</a:t>
            </a:r>
          </a:p>
          <a:p>
            <a:pPr marL="228600" indent="-228600">
              <a:buAutoNum type="arabicPeriod"/>
            </a:pPr>
            <a:r>
              <a:rPr lang="en-US" baseline="0" dirty="0" smtClean="0"/>
              <a:t>Create a historic </a:t>
            </a:r>
            <a:r>
              <a:rPr lang="en-US" baseline="0" dirty="0" err="1" smtClean="0"/>
              <a:t>geocoder</a:t>
            </a:r>
            <a:r>
              <a:rPr lang="en-US" baseline="0" dirty="0" smtClean="0"/>
              <a:t> for Atlanta to serve as a research tool</a:t>
            </a:r>
          </a:p>
          <a:p>
            <a:pPr marL="228600" indent="-228600">
              <a:buAutoNum type="arabicPeriod"/>
            </a:pPr>
            <a:r>
              <a:rPr lang="en-US" baseline="0" dirty="0" smtClean="0"/>
              <a:t>Provide a </a:t>
            </a:r>
            <a:r>
              <a:rPr lang="en-US" baseline="0" dirty="0" err="1" smtClean="0"/>
              <a:t>basemap</a:t>
            </a:r>
            <a:r>
              <a:rPr lang="en-US" baseline="0" dirty="0" smtClean="0"/>
              <a:t> of historic Atlanta for future research projects </a:t>
            </a:r>
            <a:endParaRPr lang="en-US" dirty="0"/>
          </a:p>
        </p:txBody>
      </p:sp>
      <p:sp>
        <p:nvSpPr>
          <p:cNvPr id="4" name="Slide Number Placeholder 3"/>
          <p:cNvSpPr>
            <a:spLocks noGrp="1"/>
          </p:cNvSpPr>
          <p:nvPr>
            <p:ph type="sldNum" sz="quarter" idx="10"/>
          </p:nvPr>
        </p:nvSpPr>
        <p:spPr/>
        <p:txBody>
          <a:bodyPr/>
          <a:lstStyle/>
          <a:p>
            <a:fld id="{BFEDACD0-956A-43C7-9591-AA21E975C0A7}" type="slidenum">
              <a:rPr lang="en-US" smtClean="0"/>
              <a:t>4</a:t>
            </a:fld>
            <a:endParaRPr lang="en-US"/>
          </a:p>
        </p:txBody>
      </p:sp>
    </p:spTree>
    <p:extLst>
      <p:ext uri="{BB962C8B-B14F-4D97-AF65-F5344CB8AC3E}">
        <p14:creationId xmlns:p14="http://schemas.microsoft.com/office/powerpoint/2010/main" val="341827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Background</a:t>
            </a:r>
            <a:r>
              <a:rPr lang="en-US" baseline="0" dirty="0" smtClean="0"/>
              <a:t> of the Atlas</a:t>
            </a:r>
          </a:p>
          <a:p>
            <a:endParaRPr lang="en-US" dirty="0" smtClean="0"/>
          </a:p>
          <a:p>
            <a:r>
              <a:rPr lang="en-US" sz="1200" kern="1200" dirty="0" smtClean="0">
                <a:solidFill>
                  <a:schemeClr val="tx1"/>
                </a:solidFill>
                <a:latin typeface="+mn-lt"/>
                <a:ea typeface="+mn-ea"/>
                <a:cs typeface="+mn-cs"/>
              </a:rPr>
              <a:t>The map is intricately detailed: it includes everything from roads and railways to building footprints and manhole covers. Because construction all but ceased in the city shortly after this atlas was published due to, first, Great Depression, and then by World War Two, the map provides a relatively reliable image of the city as it was for the two decades leading up to the Civil Rights era.</a:t>
            </a:r>
          </a:p>
          <a:p>
            <a:endParaRPr lang="en-US" dirty="0" smtClean="0"/>
          </a:p>
          <a:p>
            <a:r>
              <a:rPr lang="en-US" dirty="0" smtClean="0"/>
              <a:t>Atlas</a:t>
            </a:r>
            <a:r>
              <a:rPr lang="en-US" baseline="0" dirty="0" smtClean="0"/>
              <a:t> as a foundation for the project</a:t>
            </a:r>
          </a:p>
          <a:p>
            <a:r>
              <a:rPr lang="en-US" baseline="0" dirty="0" smtClean="0"/>
              <a:t>Processing and dissemination of digital object (scanned with </a:t>
            </a:r>
            <a:r>
              <a:rPr lang="en-US" baseline="0" dirty="0" err="1" smtClean="0"/>
              <a:t>sheetfed</a:t>
            </a:r>
            <a:r>
              <a:rPr lang="en-US" baseline="0" dirty="0" smtClean="0"/>
              <a:t> scanner into TIFF and JP2)</a:t>
            </a:r>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 the</a:t>
            </a:r>
            <a:r>
              <a:rPr lang="en-US" baseline="0" dirty="0" smtClean="0"/>
              <a:t> atlas symbology there is visual information about the lines of communication, the topography, building footprints, and other infrastructure.</a:t>
            </a:r>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map images </a:t>
            </a:r>
            <a:r>
              <a:rPr lang="en-US" baseline="0" dirty="0" err="1" smtClean="0"/>
              <a:t>georeferenced</a:t>
            </a:r>
            <a:r>
              <a:rPr lang="en-US" baseline="0" dirty="0" smtClean="0"/>
              <a:t> using 2009 aerial photography and transparency applied we then have evidence of urban landscape morphology. </a:t>
            </a:r>
          </a:p>
        </p:txBody>
      </p:sp>
      <p:sp>
        <p:nvSpPr>
          <p:cNvPr id="4" name="Slide Number Placeholder 3"/>
          <p:cNvSpPr>
            <a:spLocks noGrp="1"/>
          </p:cNvSpPr>
          <p:nvPr>
            <p:ph type="sldNum" sz="quarter" idx="10"/>
          </p:nvPr>
        </p:nvSpPr>
        <p:spPr/>
        <p:txBody>
          <a:bodyPr/>
          <a:lstStyle/>
          <a:p>
            <a:fld id="{45411E4F-3101-9240-9D53-6B1E9C20B51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atlas</a:t>
            </a:r>
            <a:r>
              <a:rPr lang="en-US" baseline="0" dirty="0" smtClean="0"/>
              <a:t> contains to sets of maps at different scales, 1 to 250 feet and 1 to 1000 feet. The central business district (CB) has 50 maps and outer Atlanta 32. </a:t>
            </a:r>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Index</a:t>
            </a:r>
            <a:r>
              <a:rPr lang="en-US" baseline="0" dirty="0" smtClean="0"/>
              <a:t> grids were created for both sets of maps using </a:t>
            </a:r>
            <a:r>
              <a:rPr lang="en-US" baseline="0" dirty="0" err="1" smtClean="0"/>
              <a:t>ArcGIS</a:t>
            </a:r>
            <a:r>
              <a:rPr lang="en-US" baseline="0" dirty="0" smtClean="0"/>
              <a:t>. A version for browsing within Google Earth was also created.</a:t>
            </a:r>
            <a:endParaRPr lang="en-US" dirty="0"/>
          </a:p>
        </p:txBody>
      </p:sp>
      <p:sp>
        <p:nvSpPr>
          <p:cNvPr id="4" name="Slide Number Placeholder 3"/>
          <p:cNvSpPr>
            <a:spLocks noGrp="1"/>
          </p:cNvSpPr>
          <p:nvPr>
            <p:ph type="sldNum" sz="quarter" idx="10"/>
          </p:nvPr>
        </p:nvSpPr>
        <p:spPr/>
        <p:txBody>
          <a:bodyPr/>
          <a:lstStyle/>
          <a:p>
            <a:fld id="{45411E4F-3101-9240-9D53-6B1E9C20B51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B6B7F0-B136-4E64-B03A-79E5A6BE8589}"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231415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6B7F0-B136-4E64-B03A-79E5A6BE8589}"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2968586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6B7F0-B136-4E64-B03A-79E5A6BE8589}"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184392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6B7F0-B136-4E64-B03A-79E5A6BE8589}"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1087074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B6B7F0-B136-4E64-B03A-79E5A6BE8589}"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2765400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B6B7F0-B136-4E64-B03A-79E5A6BE8589}" type="datetimeFigureOut">
              <a:rPr lang="en-US" smtClean="0"/>
              <a:t>3/2/12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260213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B6B7F0-B136-4E64-B03A-79E5A6BE8589}" type="datetimeFigureOut">
              <a:rPr lang="en-US" smtClean="0"/>
              <a:t>3/2/12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405629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B6B7F0-B136-4E64-B03A-79E5A6BE8589}" type="datetimeFigureOut">
              <a:rPr lang="en-US" smtClean="0"/>
              <a:t>3/2/12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96289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B6B7F0-B136-4E64-B03A-79E5A6BE8589}" type="datetimeFigureOut">
              <a:rPr lang="en-US" smtClean="0"/>
              <a:t>3/2/12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93283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B6B7F0-B136-4E64-B03A-79E5A6BE8589}" type="datetimeFigureOut">
              <a:rPr lang="en-US" smtClean="0"/>
              <a:t>3/2/12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1458009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B6B7F0-B136-4E64-B03A-79E5A6BE8589}" type="datetimeFigureOut">
              <a:rPr lang="en-US" smtClean="0"/>
              <a:t>3/2/12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79B02-B275-435E-A8EC-2A622CE60EB1}" type="slidenum">
              <a:rPr lang="en-US" smtClean="0"/>
              <a:t>‹#›</a:t>
            </a:fld>
            <a:endParaRPr lang="en-US"/>
          </a:p>
        </p:txBody>
      </p:sp>
    </p:spTree>
    <p:extLst>
      <p:ext uri="{BB962C8B-B14F-4D97-AF65-F5344CB8AC3E}">
        <p14:creationId xmlns:p14="http://schemas.microsoft.com/office/powerpoint/2010/main" val="21917421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6B7F0-B136-4E64-B03A-79E5A6BE8589}" type="datetimeFigureOut">
              <a:rPr lang="en-US" smtClean="0"/>
              <a:t>3/2/12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79B02-B275-435E-A8EC-2A622CE60EB1}" type="slidenum">
              <a:rPr lang="en-US" smtClean="0"/>
              <a:t>‹#›</a:t>
            </a:fld>
            <a:endParaRPr lang="en-US"/>
          </a:p>
        </p:txBody>
      </p:sp>
    </p:spTree>
    <p:extLst>
      <p:ext uri="{BB962C8B-B14F-4D97-AF65-F5344CB8AC3E}">
        <p14:creationId xmlns:p14="http://schemas.microsoft.com/office/powerpoint/2010/main" val="286737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emory-libraries/eulfedora" TargetMode="External"/><Relationship Id="rId4" Type="http://schemas.openxmlformats.org/officeDocument/2006/relationships/hyperlink" Target="http://www.digitalgallery.emory.edu/luna/servlet/EMORYUL~3~3"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hyperlink" Target="http://marbl.library.emory.edu/remapp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4.wdp"/><Relationship Id="rId5" Type="http://schemas.openxmlformats.org/officeDocument/2006/relationships/image" Target="../media/image9.jpeg"/><Relationship Id="rId6"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219200"/>
            <a:ext cx="7772400" cy="1470025"/>
          </a:xfrm>
        </p:spPr>
        <p:txBody>
          <a:bodyPr>
            <a:normAutofit fontScale="90000"/>
          </a:bodyPr>
          <a:lstStyle/>
          <a:p>
            <a:r>
              <a:rPr lang="en-US" sz="3600" dirty="0" smtClean="0">
                <a:solidFill>
                  <a:schemeClr val="tx2"/>
                </a:solidFill>
                <a:latin typeface="Helvetica"/>
                <a:cs typeface="Helvetica"/>
              </a:rPr>
              <a:t/>
            </a:r>
            <a:br>
              <a:rPr lang="en-US" sz="3600" dirty="0" smtClean="0">
                <a:solidFill>
                  <a:schemeClr val="tx2"/>
                </a:solidFill>
                <a:latin typeface="Helvetica"/>
                <a:cs typeface="Helvetica"/>
              </a:rPr>
            </a:br>
            <a:r>
              <a:rPr lang="en-US" sz="3600" dirty="0" smtClean="0">
                <a:solidFill>
                  <a:schemeClr val="tx2"/>
                </a:solidFill>
                <a:latin typeface="Helvetica"/>
                <a:cs typeface="Helvetica"/>
              </a:rPr>
              <a:t>Modeling the History of the City using Library Resources</a:t>
            </a:r>
            <a:endParaRPr lang="en-US" sz="3600" dirty="0">
              <a:solidFill>
                <a:schemeClr val="tx2"/>
              </a:solidFill>
              <a:latin typeface="Helvetica"/>
              <a:cs typeface="Helvetica"/>
            </a:endParaRPr>
          </a:p>
        </p:txBody>
      </p:sp>
      <p:sp>
        <p:nvSpPr>
          <p:cNvPr id="3" name="Subtitle 2"/>
          <p:cNvSpPr>
            <a:spLocks noGrp="1"/>
          </p:cNvSpPr>
          <p:nvPr>
            <p:ph type="subTitle" idx="1"/>
          </p:nvPr>
        </p:nvSpPr>
        <p:spPr/>
        <p:txBody>
          <a:bodyPr>
            <a:noAutofit/>
          </a:bodyPr>
          <a:lstStyle/>
          <a:p>
            <a:pPr algn="l"/>
            <a:r>
              <a:rPr lang="en-US" sz="2000" dirty="0" smtClean="0">
                <a:solidFill>
                  <a:schemeClr val="bg1">
                    <a:lumMod val="50000"/>
                  </a:schemeClr>
                </a:solidFill>
                <a:latin typeface="Helvetica Light Oblique"/>
                <a:cs typeface="Helvetica Light Oblique"/>
              </a:rPr>
              <a:t>.</a:t>
            </a:r>
            <a:endParaRPr lang="en-US" sz="2000" dirty="0"/>
          </a:p>
        </p:txBody>
      </p:sp>
      <p:sp>
        <p:nvSpPr>
          <p:cNvPr id="5" name="TextBox 4"/>
          <p:cNvSpPr txBox="1"/>
          <p:nvPr/>
        </p:nvSpPr>
        <p:spPr>
          <a:xfrm>
            <a:off x="685800" y="2849701"/>
            <a:ext cx="8077200" cy="3170099"/>
          </a:xfrm>
          <a:prstGeom prst="rect">
            <a:avLst/>
          </a:prstGeom>
          <a:noFill/>
        </p:spPr>
        <p:txBody>
          <a:bodyPr wrap="square" rtlCol="0">
            <a:spAutoFit/>
          </a:bodyPr>
          <a:lstStyle/>
          <a:p>
            <a:r>
              <a:rPr lang="en-US" sz="2000" dirty="0" smtClean="0">
                <a:solidFill>
                  <a:schemeClr val="tx2">
                    <a:lumMod val="75000"/>
                  </a:schemeClr>
                </a:solidFill>
              </a:rPr>
              <a:t>Michael Page</a:t>
            </a:r>
          </a:p>
          <a:p>
            <a:r>
              <a:rPr lang="en-US" sz="2000" dirty="0" smtClean="0">
                <a:solidFill>
                  <a:schemeClr val="tx2">
                    <a:lumMod val="75000"/>
                  </a:schemeClr>
                </a:solidFill>
              </a:rPr>
              <a:t>Coordinator of Geospatial Services, Emory University Libraries</a:t>
            </a:r>
          </a:p>
          <a:p>
            <a:endParaRPr lang="en-US" sz="2000" dirty="0" smtClean="0">
              <a:solidFill>
                <a:schemeClr val="tx2">
                  <a:lumMod val="75000"/>
                </a:schemeClr>
              </a:solidFill>
            </a:endParaRPr>
          </a:p>
          <a:p>
            <a:r>
              <a:rPr lang="en-US" sz="2000" dirty="0" smtClean="0">
                <a:solidFill>
                  <a:schemeClr val="tx2">
                    <a:lumMod val="75000"/>
                  </a:schemeClr>
                </a:solidFill>
              </a:rPr>
              <a:t>Kim Durante</a:t>
            </a:r>
          </a:p>
          <a:p>
            <a:r>
              <a:rPr lang="en-US" sz="2000" dirty="0" smtClean="0">
                <a:solidFill>
                  <a:schemeClr val="tx2">
                    <a:lumMod val="75000"/>
                  </a:schemeClr>
                </a:solidFill>
              </a:rPr>
              <a:t>Metadata Librarian, Emory University Libraries</a:t>
            </a:r>
          </a:p>
          <a:p>
            <a:endParaRPr lang="en-US" sz="2000" dirty="0" smtClean="0">
              <a:solidFill>
                <a:schemeClr val="tx2">
                  <a:lumMod val="75000"/>
                </a:schemeClr>
              </a:solidFill>
            </a:endParaRPr>
          </a:p>
          <a:p>
            <a:r>
              <a:rPr lang="en-US" sz="2000" dirty="0" smtClean="0">
                <a:solidFill>
                  <a:schemeClr val="tx2">
                    <a:lumMod val="75000"/>
                  </a:schemeClr>
                </a:solidFill>
              </a:rPr>
              <a:t>Randy </a:t>
            </a:r>
            <a:r>
              <a:rPr lang="en-US" sz="2000" dirty="0" err="1" smtClean="0">
                <a:solidFill>
                  <a:schemeClr val="tx2">
                    <a:lumMod val="75000"/>
                  </a:schemeClr>
                </a:solidFill>
              </a:rPr>
              <a:t>Gue</a:t>
            </a:r>
            <a:endParaRPr lang="en-US" sz="2000" dirty="0">
              <a:solidFill>
                <a:schemeClr val="tx2">
                  <a:lumMod val="75000"/>
                </a:schemeClr>
              </a:solidFill>
            </a:endParaRPr>
          </a:p>
          <a:p>
            <a:r>
              <a:rPr lang="en-US" sz="2000" dirty="0" smtClean="0">
                <a:solidFill>
                  <a:schemeClr val="tx2">
                    <a:lumMod val="75000"/>
                  </a:schemeClr>
                </a:solidFill>
              </a:rPr>
              <a:t>Curator of Modern Political and Historical Collections, Manuscript, Archives, and Rare Book Library (MARBL)</a:t>
            </a:r>
          </a:p>
          <a:p>
            <a:r>
              <a:rPr lang="en-US" sz="2000" dirty="0" smtClean="0">
                <a:solidFill>
                  <a:schemeClr val="tx2">
                    <a:lumMod val="75000"/>
                  </a:schemeClr>
                </a:solidFill>
              </a:rPr>
              <a:t>Emory University </a:t>
            </a:r>
            <a:endParaRPr lang="en-US" sz="2000" dirty="0">
              <a:solidFill>
                <a:schemeClr val="tx2">
                  <a:lumMod val="75000"/>
                </a:schemeClr>
              </a:solidFill>
            </a:endParaRPr>
          </a:p>
        </p:txBody>
      </p:sp>
      <p:pic>
        <p:nvPicPr>
          <p:cNvPr id="7" name="Picture 6"/>
          <p:cNvPicPr>
            <a:picLocks noChangeAspect="1"/>
          </p:cNvPicPr>
          <p:nvPr/>
        </p:nvPicPr>
        <p:blipFill>
          <a:blip r:embed="rId3"/>
          <a:stretch>
            <a:fillRect/>
          </a:stretch>
        </p:blipFill>
        <p:spPr>
          <a:xfrm>
            <a:off x="838200" y="685800"/>
            <a:ext cx="7127867" cy="842693"/>
          </a:xfrm>
          <a:prstGeom prst="rect">
            <a:avLst/>
          </a:prstGeom>
        </p:spPr>
      </p:pic>
    </p:spTree>
    <p:extLst>
      <p:ext uri="{BB962C8B-B14F-4D97-AF65-F5344CB8AC3E}">
        <p14:creationId xmlns:p14="http://schemas.microsoft.com/office/powerpoint/2010/main" val="34658339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shot200.png"/>
          <p:cNvPicPr>
            <a:picLocks noChangeAspect="1"/>
          </p:cNvPicPr>
          <p:nvPr/>
        </p:nvPicPr>
        <p:blipFill>
          <a:blip r:embed="rId3"/>
          <a:stretch>
            <a:fillRect/>
          </a:stretch>
        </p:blipFill>
        <p:spPr>
          <a:xfrm>
            <a:off x="0" y="547763"/>
            <a:ext cx="9144000" cy="5762473"/>
          </a:xfrm>
          <a:prstGeom prst="rect">
            <a:avLst/>
          </a:prstGeom>
        </p:spPr>
      </p:pic>
    </p:spTree>
    <p:extLst>
      <p:ext uri="{BB962C8B-B14F-4D97-AF65-F5344CB8AC3E}">
        <p14:creationId xmlns:p14="http://schemas.microsoft.com/office/powerpoint/2010/main" val="40272520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0250_Cli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5802801"/>
          </a:xfrm>
          <a:prstGeom prst="rect">
            <a:avLst/>
          </a:prstGeom>
        </p:spPr>
      </p:pic>
    </p:spTree>
    <p:extLst>
      <p:ext uri="{BB962C8B-B14F-4D97-AF65-F5344CB8AC3E}">
        <p14:creationId xmlns:p14="http://schemas.microsoft.com/office/powerpoint/2010/main" val="2455343275"/>
      </p:ext>
    </p:extLst>
  </p:cSld>
  <p:clrMapOvr>
    <a:masterClrMapping/>
  </p:clrMapOvr>
  <p:transition xmlns:p14="http://schemas.microsoft.com/office/powerpoint/2010/main" spd="slow" advClick="0" advTm="30000">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63"/>
            <a:ext cx="8458200" cy="69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6644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_GDB_ATL28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28600"/>
            <a:ext cx="1447800" cy="6042990"/>
          </a:xfrm>
          <a:prstGeom prst="rect">
            <a:avLst/>
          </a:prstGeom>
        </p:spPr>
      </p:pic>
      <p:pic>
        <p:nvPicPr>
          <p:cNvPr id="3" name="Picture 2" descr="legendsh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8600"/>
            <a:ext cx="1972375" cy="5943600"/>
          </a:xfrm>
          <a:prstGeom prst="rect">
            <a:avLst/>
          </a:prstGeom>
        </p:spPr>
      </p:pic>
      <p:pic>
        <p:nvPicPr>
          <p:cNvPr id="4" name="Picture 3" descr="AA28_georeferencing_v02_1000streets - ArcMap - ArcInfo_2011-07-07_11-15-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381000"/>
            <a:ext cx="5053263" cy="5486400"/>
          </a:xfrm>
          <a:prstGeom prst="rect">
            <a:avLst/>
          </a:prstGeom>
        </p:spPr>
      </p:pic>
    </p:spTree>
    <p:extLst>
      <p:ext uri="{BB962C8B-B14F-4D97-AF65-F5344CB8AC3E}">
        <p14:creationId xmlns:p14="http://schemas.microsoft.com/office/powerpoint/2010/main" val="4424115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8000" y="44450"/>
            <a:ext cx="10160000" cy="6769100"/>
          </a:xfrm>
          <a:prstGeom prst="rect">
            <a:avLst/>
          </a:prstGeom>
        </p:spPr>
      </p:pic>
    </p:spTree>
    <p:extLst>
      <p:ext uri="{BB962C8B-B14F-4D97-AF65-F5344CB8AC3E}">
        <p14:creationId xmlns:p14="http://schemas.microsoft.com/office/powerpoint/2010/main" val="1247327964"/>
      </p:ext>
    </p:extLst>
  </p:cSld>
  <p:clrMapOvr>
    <a:masterClrMapping/>
  </p:clrMapOvr>
  <p:transition xmlns:p14="http://schemas.microsoft.com/office/powerpoint/2010/main" spd="slow" advClick="0" advTm="30000">
    <p:wip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Extraction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Building Footprints</a:t>
            </a:r>
          </a:p>
          <a:p>
            <a:r>
              <a:rPr lang="en-US" dirty="0" smtClean="0"/>
              <a:t>Streets &amp; Alleys</a:t>
            </a:r>
          </a:p>
          <a:p>
            <a:r>
              <a:rPr lang="en-US" dirty="0" smtClean="0"/>
              <a:t>Manholes</a:t>
            </a:r>
          </a:p>
          <a:p>
            <a:r>
              <a:rPr lang="en-US" dirty="0" smtClean="0"/>
              <a:t>Fire Hydrants</a:t>
            </a:r>
          </a:p>
          <a:p>
            <a:r>
              <a:rPr lang="en-US" dirty="0" smtClean="0"/>
              <a:t>Sidewalks</a:t>
            </a:r>
          </a:p>
          <a:p>
            <a:r>
              <a:rPr lang="en-US" dirty="0" smtClean="0"/>
              <a:t>Railways (including electric)</a:t>
            </a:r>
          </a:p>
          <a:p>
            <a:r>
              <a:rPr lang="en-US" dirty="0" smtClean="0"/>
              <a:t>Administrative Boundaries</a:t>
            </a:r>
          </a:p>
          <a:p>
            <a:r>
              <a:rPr lang="en-US" dirty="0" smtClean="0"/>
              <a:t>Parks</a:t>
            </a:r>
          </a:p>
          <a:p>
            <a:r>
              <a:rPr lang="en-US" dirty="0" smtClean="0"/>
              <a:t>Water Bodies &amp; Streams</a:t>
            </a:r>
          </a:p>
          <a:p>
            <a:r>
              <a:rPr lang="en-US" dirty="0" smtClean="0"/>
              <a:t>Survey Benchmarks</a:t>
            </a:r>
            <a:endParaRPr lang="en-US" dirty="0"/>
          </a:p>
        </p:txBody>
      </p:sp>
      <p:pic>
        <p:nvPicPr>
          <p:cNvPr id="4" name="Picture 3" descr="AA28_georeferencing_v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136" y="1186190"/>
            <a:ext cx="4440864" cy="5161340"/>
          </a:xfrm>
          <a:prstGeom prst="rect">
            <a:avLst/>
          </a:prstGeom>
        </p:spPr>
      </p:pic>
    </p:spTree>
    <p:extLst>
      <p:ext uri="{BB962C8B-B14F-4D97-AF65-F5344CB8AC3E}">
        <p14:creationId xmlns:p14="http://schemas.microsoft.com/office/powerpoint/2010/main" val="210430922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A28_georeferencing_v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457200"/>
            <a:ext cx="9124950" cy="551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651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A28_georeferencing_v0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1"/>
            <a:ext cx="9144000" cy="5528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9221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rcRect l="25475" t="11193" r="13634" b="7236"/>
          <a:stretch>
            <a:fillRect/>
          </a:stretch>
        </p:blipFill>
        <p:spPr>
          <a:xfrm>
            <a:off x="914400" y="152400"/>
            <a:ext cx="7413993" cy="6417107"/>
          </a:xfrm>
          <a:prstGeom prst="rect">
            <a:avLst/>
          </a:prstGeom>
        </p:spPr>
      </p:pic>
    </p:spTree>
    <p:extLst>
      <p:ext uri="{BB962C8B-B14F-4D97-AF65-F5344CB8AC3E}">
        <p14:creationId xmlns:p14="http://schemas.microsoft.com/office/powerpoint/2010/main" val="18323789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AA28_georeferencing_v0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184"/>
            <a:ext cx="9144000" cy="53926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621458"/>
            <a:ext cx="4038600" cy="3236542"/>
          </a:xfrm>
          <a:prstGeom prst="rect">
            <a:avLst/>
          </a:prstGeom>
        </p:spPr>
      </p:pic>
    </p:spTree>
    <p:extLst>
      <p:ext uri="{BB962C8B-B14F-4D97-AF65-F5344CB8AC3E}">
        <p14:creationId xmlns:p14="http://schemas.microsoft.com/office/powerpoint/2010/main" val="2956920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4294967295"/>
          </p:nvPr>
        </p:nvSpPr>
        <p:spPr>
          <a:xfrm>
            <a:off x="0" y="1600200"/>
            <a:ext cx="8229600" cy="4525963"/>
          </a:xfrm>
        </p:spPr>
        <p:txBody>
          <a:bodyPr/>
          <a:lstStyle/>
          <a:p>
            <a:pPr eaLnBrk="1" hangingPunct="1">
              <a:buFont typeface="Wingdings" charset="0"/>
              <a:buNone/>
            </a:pPr>
            <a:r>
              <a:rPr lang="en-US">
                <a:latin typeface="Calisto MT" charset="0"/>
                <a:ea typeface="ＭＳ Ｐゴシック" charset="0"/>
                <a:cs typeface="ＭＳ Ｐゴシック" charset="0"/>
              </a:rPr>
              <a:t> </a:t>
            </a:r>
          </a:p>
        </p:txBody>
      </p:sp>
      <p:pic>
        <p:nvPicPr>
          <p:cNvPr id="4" name="Picture 3" descr="Atlas_ATL1878_directo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
            <a:ext cx="9144000" cy="6019800"/>
          </a:xfrm>
          <a:prstGeom prst="rect">
            <a:avLst/>
          </a:prstGeom>
        </p:spPr>
      </p:pic>
    </p:spTree>
    <p:extLst>
      <p:ext uri="{BB962C8B-B14F-4D97-AF65-F5344CB8AC3E}">
        <p14:creationId xmlns:p14="http://schemas.microsoft.com/office/powerpoint/2010/main" val="248095096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7200" y="76200"/>
            <a:ext cx="8382000" cy="6786687"/>
          </a:xfrm>
          <a:prstGeom prst="rect">
            <a:avLst/>
          </a:prstGeom>
        </p:spPr>
      </p:pic>
    </p:spTree>
    <p:extLst>
      <p:ext uri="{BB962C8B-B14F-4D97-AF65-F5344CB8AC3E}">
        <p14:creationId xmlns:p14="http://schemas.microsoft.com/office/powerpoint/2010/main" val="183536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11 at 10.14.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0" y="0"/>
            <a:ext cx="7336465" cy="6858000"/>
          </a:xfrm>
          <a:prstGeom prst="rect">
            <a:avLst/>
          </a:prstGeom>
        </p:spPr>
      </p:pic>
    </p:spTree>
    <p:extLst>
      <p:ext uri="{BB962C8B-B14F-4D97-AF65-F5344CB8AC3E}">
        <p14:creationId xmlns:p14="http://schemas.microsoft.com/office/powerpoint/2010/main" val="28478640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
            <a:ext cx="9144000" cy="6763109"/>
          </a:xfrm>
          <a:prstGeom prst="rect">
            <a:avLst/>
          </a:prstGeom>
        </p:spPr>
      </p:pic>
    </p:spTree>
    <p:extLst>
      <p:ext uri="{BB962C8B-B14F-4D97-AF65-F5344CB8AC3E}">
        <p14:creationId xmlns:p14="http://schemas.microsoft.com/office/powerpoint/2010/main" val="4944895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3900"/>
            <a:ext cx="9144000" cy="5402809"/>
          </a:xfrm>
          <a:prstGeom prst="rect">
            <a:avLst/>
          </a:prstGeom>
        </p:spPr>
      </p:pic>
    </p:spTree>
    <p:extLst>
      <p:ext uri="{BB962C8B-B14F-4D97-AF65-F5344CB8AC3E}">
        <p14:creationId xmlns:p14="http://schemas.microsoft.com/office/powerpoint/2010/main" val="7476638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anley log 72dp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8001000" cy="6858000"/>
          </a:xfrm>
          <a:prstGeom prst="rect">
            <a:avLst/>
          </a:prstGeom>
        </p:spPr>
      </p:pic>
    </p:spTree>
    <p:extLst>
      <p:ext uri="{BB962C8B-B14F-4D97-AF65-F5344CB8AC3E}">
        <p14:creationId xmlns:p14="http://schemas.microsoft.com/office/powerpoint/2010/main" val="40436218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cpage\Desktop\Hanley Bell Shortened Form - Mozilla Firefox_2011-07-07_10-08-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299744" cy="619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anleyscreenie.png"/>
          <p:cNvPicPr>
            <a:picLocks noChangeAspect="1"/>
          </p:cNvPicPr>
          <p:nvPr/>
        </p:nvPicPr>
        <p:blipFill>
          <a:blip r:embed="rId4"/>
          <a:stretch>
            <a:fillRect/>
          </a:stretch>
        </p:blipFill>
        <p:spPr>
          <a:xfrm>
            <a:off x="2743200" y="990600"/>
            <a:ext cx="5697140" cy="5196293"/>
          </a:xfrm>
          <a:prstGeom prst="rect">
            <a:avLst/>
          </a:prstGeom>
        </p:spPr>
      </p:pic>
    </p:spTree>
    <p:extLst>
      <p:ext uri="{BB962C8B-B14F-4D97-AF65-F5344CB8AC3E}">
        <p14:creationId xmlns:p14="http://schemas.microsoft.com/office/powerpoint/2010/main" val="14059231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ENSUS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739"/>
            <a:ext cx="9144000" cy="6648061"/>
          </a:xfrm>
          <a:prstGeom prst="rect">
            <a:avLst/>
          </a:prstGeom>
        </p:spPr>
      </p:pic>
    </p:spTree>
    <p:extLst>
      <p:ext uri="{BB962C8B-B14F-4D97-AF65-F5344CB8AC3E}">
        <p14:creationId xmlns:p14="http://schemas.microsoft.com/office/powerpoint/2010/main" val="1055113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p:cNvSpPr>
          <p:nvPr>
            <p:ph type="title"/>
          </p:nvPr>
        </p:nvSpPr>
        <p:spPr/>
        <p:txBody>
          <a:bodyPr>
            <a:normAutofit fontScale="90000"/>
          </a:bodyPr>
          <a:lstStyle/>
          <a:p>
            <a:r>
              <a:rPr lang="en-US" sz="2400" b="1" smtClean="0">
                <a:ea typeface="MS PGothic" pitchFamily="34" charset="-128"/>
              </a:rPr>
              <a:t> A Map of the Second Section of That Part of Georgia Now Known as the Cherokee Territory. </a:t>
            </a:r>
            <a:br>
              <a:rPr lang="en-US" sz="2400" b="1" smtClean="0">
                <a:ea typeface="MS PGothic" pitchFamily="34" charset="-128"/>
              </a:rPr>
            </a:br>
            <a:endParaRPr lang="en-US" sz="2400" b="1" smtClean="0">
              <a:ea typeface="MS PGothic" pitchFamily="34" charset="-128"/>
            </a:endParaRPr>
          </a:p>
        </p:txBody>
      </p:sp>
      <p:sp>
        <p:nvSpPr>
          <p:cNvPr id="15362" name="Content Placeholder 10"/>
          <p:cNvSpPr>
            <a:spLocks noGrp="1"/>
          </p:cNvSpPr>
          <p:nvPr>
            <p:ph sz="half" idx="4294967295"/>
          </p:nvPr>
        </p:nvSpPr>
        <p:spPr>
          <a:xfrm>
            <a:off x="3814763" y="1417638"/>
            <a:ext cx="5329237" cy="4708525"/>
          </a:xfrm>
        </p:spPr>
        <p:txBody>
          <a:bodyPr>
            <a:normAutofit fontScale="25000" lnSpcReduction="20000"/>
          </a:bodyPr>
          <a:lstStyle/>
          <a:p>
            <a:pPr marL="0" indent="0">
              <a:buFont typeface="Arial" charset="0"/>
              <a:buNone/>
            </a:pPr>
            <a:r>
              <a:rPr lang="en-US" sz="7400" b="1" dirty="0" smtClean="0">
                <a:ea typeface="MS PGothic" pitchFamily="34" charset="-128"/>
              </a:rPr>
              <a:t>Date: </a:t>
            </a:r>
            <a:r>
              <a:rPr lang="en-US" sz="7400" dirty="0" smtClean="0">
                <a:ea typeface="MS PGothic" pitchFamily="34" charset="-128"/>
              </a:rPr>
              <a:t>1833</a:t>
            </a:r>
          </a:p>
          <a:p>
            <a:pPr marL="0" indent="0">
              <a:buFont typeface="Arial" charset="0"/>
              <a:buNone/>
            </a:pPr>
            <a:endParaRPr lang="en-US" sz="7400" dirty="0" smtClean="0">
              <a:ea typeface="MS PGothic" pitchFamily="34" charset="-128"/>
            </a:endParaRPr>
          </a:p>
          <a:p>
            <a:pPr marL="0" indent="0">
              <a:buFont typeface="Arial" charset="0"/>
              <a:buNone/>
            </a:pPr>
            <a:r>
              <a:rPr lang="en-US" sz="7400" b="1" dirty="0" smtClean="0">
                <a:ea typeface="MS PGothic" pitchFamily="34" charset="-128"/>
              </a:rPr>
              <a:t>Subject: </a:t>
            </a:r>
            <a:r>
              <a:rPr lang="en-US" sz="7400" dirty="0" smtClean="0">
                <a:ea typeface="MS PGothic" pitchFamily="34" charset="-128"/>
              </a:rPr>
              <a:t>Georgia -- Gold discoveries</a:t>
            </a:r>
          </a:p>
          <a:p>
            <a:pPr marL="0" indent="0">
              <a:buFont typeface="Arial" charset="0"/>
              <a:buNone/>
            </a:pPr>
            <a:endParaRPr lang="en-US" sz="7400" dirty="0" smtClean="0">
              <a:ea typeface="MS PGothic" pitchFamily="34" charset="-128"/>
            </a:endParaRPr>
          </a:p>
          <a:p>
            <a:pPr marL="0" indent="0">
              <a:buFont typeface="Arial" charset="0"/>
              <a:buNone/>
            </a:pPr>
            <a:r>
              <a:rPr lang="en-US" sz="7400" b="1" dirty="0" smtClean="0">
                <a:ea typeface="MS PGothic" pitchFamily="34" charset="-128"/>
              </a:rPr>
              <a:t>Subject: </a:t>
            </a:r>
            <a:r>
              <a:rPr lang="en-US" sz="7400" dirty="0" smtClean="0">
                <a:ea typeface="MS PGothic" pitchFamily="34" charset="-128"/>
              </a:rPr>
              <a:t>Surveys -- Georgia</a:t>
            </a:r>
          </a:p>
          <a:p>
            <a:pPr marL="0" indent="0">
              <a:buFont typeface="Arial" charset="0"/>
              <a:buNone/>
            </a:pPr>
            <a:endParaRPr lang="en-US" sz="7400" dirty="0" smtClean="0">
              <a:ea typeface="MS PGothic" pitchFamily="34" charset="-128"/>
            </a:endParaRPr>
          </a:p>
          <a:p>
            <a:pPr marL="0" indent="0">
              <a:buFont typeface="Arial" charset="0"/>
              <a:buNone/>
            </a:pPr>
            <a:r>
              <a:rPr lang="en-US" sz="7400" b="1" dirty="0" smtClean="0">
                <a:ea typeface="MS PGothic" pitchFamily="34" charset="-128"/>
              </a:rPr>
              <a:t>Spatial Coverage: </a:t>
            </a:r>
            <a:r>
              <a:rPr lang="en-US" sz="7400" dirty="0" smtClean="0">
                <a:ea typeface="MS PGothic" pitchFamily="34" charset="-128"/>
              </a:rPr>
              <a:t>Georgia</a:t>
            </a:r>
          </a:p>
          <a:p>
            <a:pPr marL="0" indent="0">
              <a:buFont typeface="Arial" charset="0"/>
              <a:buNone/>
            </a:pPr>
            <a:endParaRPr lang="en-US" sz="7400" dirty="0" smtClean="0">
              <a:ea typeface="MS PGothic" pitchFamily="34" charset="-128"/>
            </a:endParaRPr>
          </a:p>
          <a:p>
            <a:pPr marL="0" indent="0">
              <a:buFont typeface="Arial" charset="0"/>
              <a:buNone/>
            </a:pPr>
            <a:r>
              <a:rPr lang="en-US" sz="7400" b="1" dirty="0" smtClean="0">
                <a:ea typeface="MS PGothic" pitchFamily="34" charset="-128"/>
              </a:rPr>
              <a:t>Temporal Coverage: </a:t>
            </a:r>
            <a:r>
              <a:rPr lang="en-US" sz="7400" dirty="0" smtClean="0">
                <a:ea typeface="MS PGothic" pitchFamily="34" charset="-128"/>
              </a:rPr>
              <a:t>19</a:t>
            </a:r>
            <a:r>
              <a:rPr lang="en-US" sz="7400" baseline="30000" dirty="0" smtClean="0">
                <a:ea typeface="MS PGothic" pitchFamily="34" charset="-128"/>
              </a:rPr>
              <a:t>th</a:t>
            </a:r>
            <a:r>
              <a:rPr lang="en-US" sz="7400" dirty="0" smtClean="0">
                <a:ea typeface="MS PGothic" pitchFamily="34" charset="-128"/>
              </a:rPr>
              <a:t> century</a:t>
            </a:r>
          </a:p>
          <a:p>
            <a:pPr marL="0" indent="0">
              <a:buFont typeface="Arial" charset="0"/>
              <a:buNone/>
            </a:pPr>
            <a:endParaRPr lang="en-US" sz="7400" dirty="0" smtClean="0">
              <a:ea typeface="MS PGothic" pitchFamily="34" charset="-128"/>
            </a:endParaRPr>
          </a:p>
          <a:p>
            <a:pPr marL="0" indent="0">
              <a:buFont typeface="Arial" charset="0"/>
              <a:buNone/>
            </a:pPr>
            <a:endParaRPr lang="en-US" sz="7400" dirty="0" smtClean="0">
              <a:ea typeface="MS PGothic" pitchFamily="34" charset="-128"/>
            </a:endParaRPr>
          </a:p>
          <a:p>
            <a:pPr marL="0" indent="0">
              <a:buFont typeface="Arial" charset="0"/>
              <a:buNone/>
            </a:pPr>
            <a:endParaRPr lang="en-US" sz="7400" dirty="0" smtClean="0">
              <a:ea typeface="MS PGothic" pitchFamily="34" charset="-128"/>
            </a:endParaRPr>
          </a:p>
          <a:p>
            <a:pPr marL="0" indent="0">
              <a:buFont typeface="Arial" charset="0"/>
              <a:buNone/>
            </a:pPr>
            <a:endParaRPr lang="en-US" sz="2000" dirty="0" smtClean="0">
              <a:ea typeface="MS PGothic" pitchFamily="34" charset="-128"/>
            </a:endParaRPr>
          </a:p>
          <a:p>
            <a:pPr marL="0" indent="0">
              <a:buFont typeface="Arial" charset="0"/>
              <a:buNone/>
            </a:pPr>
            <a:endParaRPr lang="en-US" sz="2000" dirty="0" smtClean="0">
              <a:ea typeface="MS PGothic" pitchFamily="34" charset="-128"/>
            </a:endParaRPr>
          </a:p>
          <a:p>
            <a:pPr marL="0" indent="0">
              <a:buFont typeface="Arial" charset="0"/>
              <a:buNone/>
            </a:pPr>
            <a:endParaRPr lang="en-US" sz="2000" dirty="0" smtClean="0">
              <a:ea typeface="MS PGothic" pitchFamily="34" charset="-128"/>
            </a:endParaRPr>
          </a:p>
          <a:p>
            <a:pPr marL="0" indent="0">
              <a:buFont typeface="Arial" charset="0"/>
              <a:buNone/>
            </a:pPr>
            <a:endParaRPr lang="en-US" sz="2000" dirty="0" smtClean="0">
              <a:ea typeface="MS PGothic" pitchFamily="34" charset="-128"/>
            </a:endParaRPr>
          </a:p>
          <a:p>
            <a:pPr marL="0" indent="0">
              <a:buFont typeface="Arial" charset="0"/>
              <a:buNone/>
            </a:pPr>
            <a:endParaRPr lang="en-US" sz="2000" dirty="0" smtClean="0">
              <a:ea typeface="MS PGothic" pitchFamily="34" charset="-128"/>
            </a:endParaRPr>
          </a:p>
          <a:p>
            <a:pPr marL="0" indent="0">
              <a:buFont typeface="Arial" charset="0"/>
              <a:buNone/>
            </a:pPr>
            <a:endParaRPr lang="en-US" sz="2000" b="1" dirty="0" smtClean="0">
              <a:ea typeface="MS PGothic" pitchFamily="34" charset="-128"/>
            </a:endParaRPr>
          </a:p>
          <a:p>
            <a:pPr marL="0" indent="0">
              <a:buFont typeface="Arial" charset="0"/>
              <a:buNone/>
            </a:pPr>
            <a:endParaRPr lang="en-US" sz="2000" dirty="0" smtClean="0">
              <a:ea typeface="MS PGothic" pitchFamily="34" charset="-128"/>
            </a:endParaRPr>
          </a:p>
          <a:p>
            <a:pPr marL="0" indent="0">
              <a:buFont typeface="Arial" charset="0"/>
              <a:buNone/>
            </a:pPr>
            <a:endParaRPr lang="en-US" sz="2000" dirty="0" smtClean="0">
              <a:ea typeface="MS PGothic" pitchFamily="34" charset="-128"/>
            </a:endParaRPr>
          </a:p>
          <a:p>
            <a:pPr marL="0" indent="0">
              <a:buFont typeface="Arial" charset="0"/>
              <a:buNone/>
            </a:pPr>
            <a:endParaRPr lang="en-US" sz="2000" b="1" dirty="0" smtClean="0">
              <a:ea typeface="MS PGothic" pitchFamily="34" charset="-128"/>
            </a:endParaRPr>
          </a:p>
          <a:p>
            <a:pPr marL="0" indent="0">
              <a:buFont typeface="Arial" charset="0"/>
              <a:buNone/>
            </a:pPr>
            <a:r>
              <a:rPr lang="en-US" sz="1800" dirty="0" smtClean="0">
                <a:ea typeface="MS PGothic" pitchFamily="34" charset="-128"/>
              </a:rPr>
              <a:t>  </a:t>
            </a:r>
          </a:p>
          <a:p>
            <a:pPr marL="0" indent="0">
              <a:buFont typeface="Arial" charset="0"/>
              <a:buNone/>
            </a:pPr>
            <a:endParaRPr lang="en-US" sz="1800" dirty="0" smtClean="0">
              <a:ea typeface="MS PGothic" pitchFamily="34" charset="-128"/>
            </a:endParaRPr>
          </a:p>
          <a:p>
            <a:pPr marL="0" indent="0">
              <a:buFont typeface="Arial" charset="0"/>
              <a:buNone/>
            </a:pPr>
            <a:endParaRPr lang="en-US" sz="1800" dirty="0" smtClean="0">
              <a:ea typeface="MS PGothic" pitchFamily="34" charset="-128"/>
            </a:endParaRPr>
          </a:p>
        </p:txBody>
      </p:sp>
      <p:pic>
        <p:nvPicPr>
          <p:cNvPr id="4" name="Picture 3" descr="cherokeelots_300dpi.jpg"/>
          <p:cNvPicPr>
            <a:picLocks noChangeAspect="1"/>
          </p:cNvPicPr>
          <p:nvPr/>
        </p:nvPicPr>
        <p:blipFill>
          <a:blip r:embed="rId3">
            <a:extLst/>
          </a:blip>
          <a:stretch>
            <a:fillRect/>
          </a:stretch>
        </p:blipFill>
        <p:spPr>
          <a:xfrm>
            <a:off x="252812" y="1092292"/>
            <a:ext cx="3452750" cy="5495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17092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smtClean="0">
                <a:ea typeface="MS PGothic" pitchFamily="34" charset="-128"/>
              </a:rPr>
              <a:t>Architecture and Dissemination</a:t>
            </a:r>
          </a:p>
        </p:txBody>
      </p:sp>
      <p:sp>
        <p:nvSpPr>
          <p:cNvPr id="38914" name="Content Placeholder 4"/>
          <p:cNvSpPr>
            <a:spLocks noGrp="1"/>
          </p:cNvSpPr>
          <p:nvPr>
            <p:ph idx="1"/>
          </p:nvPr>
        </p:nvSpPr>
        <p:spPr>
          <a:xfrm>
            <a:off x="122238" y="1427163"/>
            <a:ext cx="8564562" cy="5327650"/>
          </a:xfrm>
        </p:spPr>
        <p:txBody>
          <a:bodyPr/>
          <a:lstStyle/>
          <a:p>
            <a:pPr marL="0" indent="0" eaLnBrk="1" hangingPunct="1">
              <a:buFont typeface="Arial" charset="0"/>
              <a:buNone/>
            </a:pPr>
            <a:endParaRPr lang="en-US" sz="1800" dirty="0" smtClean="0">
              <a:ea typeface="MS PGothic" pitchFamily="34" charset="-128"/>
            </a:endParaRPr>
          </a:p>
          <a:p>
            <a:pPr marL="0" indent="0" eaLnBrk="1" hangingPunct="1">
              <a:buFont typeface="Arial" charset="0"/>
              <a:buNone/>
            </a:pPr>
            <a:endParaRPr lang="en-US" sz="1800" dirty="0" smtClean="0">
              <a:ea typeface="MS PGothic" pitchFamily="34" charset="-128"/>
            </a:endParaRPr>
          </a:p>
          <a:p>
            <a:pPr marL="0" indent="0" eaLnBrk="1" hangingPunct="1">
              <a:buFont typeface="Arial" charset="0"/>
              <a:buNone/>
            </a:pPr>
            <a:endParaRPr lang="en-US" sz="1800" dirty="0" smtClean="0">
              <a:ea typeface="MS PGothic" pitchFamily="34" charset="-128"/>
            </a:endParaRPr>
          </a:p>
          <a:p>
            <a:pPr marL="0" indent="0" eaLnBrk="1" hangingPunct="1">
              <a:buFont typeface="Arial" charset="0"/>
              <a:buNone/>
            </a:pPr>
            <a:endParaRPr lang="en-US" sz="1800" dirty="0" smtClean="0">
              <a:ea typeface="MS PGothic" pitchFamily="34" charset="-128"/>
            </a:endParaRPr>
          </a:p>
          <a:p>
            <a:pPr marL="0" indent="0" eaLnBrk="1" hangingPunct="1">
              <a:buFont typeface="Arial" charset="0"/>
              <a:buNone/>
            </a:pPr>
            <a:r>
              <a:rPr lang="en-US" sz="1800" dirty="0" smtClean="0">
                <a:ea typeface="MS PGothic" pitchFamily="34" charset="-128"/>
              </a:rPr>
              <a:t>  Digital Assets</a:t>
            </a:r>
            <a:endParaRPr lang="en-US" sz="1600" dirty="0" smtClean="0">
              <a:ea typeface="MS PGothic" pitchFamily="34" charset="-128"/>
            </a:endParaRP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r>
              <a:rPr lang="en-US" sz="1600" dirty="0" smtClean="0">
                <a:ea typeface="MS PGothic" pitchFamily="34" charset="-128"/>
              </a:rPr>
              <a:t>       </a:t>
            </a: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r>
              <a:rPr lang="en-US" sz="1600" dirty="0" smtClean="0">
                <a:ea typeface="MS PGothic" pitchFamily="34" charset="-128"/>
              </a:rPr>
              <a:t>        Datasets</a:t>
            </a: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endParaRPr lang="en-US" sz="1600" dirty="0" smtClean="0">
              <a:ea typeface="MS PGothic" pitchFamily="34" charset="-128"/>
            </a:endParaRPr>
          </a:p>
          <a:p>
            <a:pPr marL="0" indent="0" eaLnBrk="1" hangingPunct="1">
              <a:buFont typeface="Arial" charset="0"/>
              <a:buNone/>
            </a:pPr>
            <a:r>
              <a:rPr lang="en-US" sz="1800" dirty="0" smtClean="0">
                <a:ea typeface="MS PGothic" pitchFamily="34" charset="-128"/>
              </a:rPr>
              <a:t>     Literature</a:t>
            </a:r>
          </a:p>
        </p:txBody>
      </p:sp>
      <p:sp>
        <p:nvSpPr>
          <p:cNvPr id="6" name="Rectangle 5"/>
          <p:cNvSpPr/>
          <p:nvPr/>
        </p:nvSpPr>
        <p:spPr>
          <a:xfrm>
            <a:off x="576263" y="1617663"/>
            <a:ext cx="407987" cy="644525"/>
          </a:xfrm>
          <a:prstGeom prst="rect">
            <a:avLst/>
          </a:prstGeom>
          <a:solidFill>
            <a:schemeClr val="accent6">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841375" y="1930400"/>
            <a:ext cx="468313" cy="661988"/>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rame 8"/>
          <p:cNvSpPr/>
          <p:nvPr/>
        </p:nvSpPr>
        <p:spPr>
          <a:xfrm>
            <a:off x="457200" y="3400425"/>
            <a:ext cx="938213" cy="1216025"/>
          </a:xfrm>
          <a:prstGeom prst="frame">
            <a:avLst/>
          </a:prstGeom>
          <a:solidFill>
            <a:srgbClr val="E46C0A"/>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0" name="Rectangle 9"/>
          <p:cNvSpPr/>
          <p:nvPr/>
        </p:nvSpPr>
        <p:spPr>
          <a:xfrm>
            <a:off x="457201" y="3464774"/>
            <a:ext cx="937874" cy="707886"/>
          </a:xfrm>
          <a:prstGeom prst="rect">
            <a:avLst/>
          </a:prstGeom>
          <a:noFill/>
          <a:ln>
            <a:noFill/>
          </a:ln>
        </p:spPr>
        <p:style>
          <a:lnRef idx="1">
            <a:schemeClr val="dk1"/>
          </a:lnRef>
          <a:fillRef idx="3">
            <a:schemeClr val="dk1"/>
          </a:fillRef>
          <a:effectRef idx="2">
            <a:schemeClr val="dk1"/>
          </a:effectRef>
          <a:fontRef idx="minor">
            <a:schemeClr val="lt1"/>
          </a:fontRef>
        </p:style>
        <p:txBody>
          <a:bodyPr>
            <a:spAutoFit/>
          </a:bodyPr>
          <a:lstStyle/>
          <a:p>
            <a:pPr algn="ctr" fontAlgn="auto">
              <a:spcBef>
                <a:spcPts val="0"/>
              </a:spcBef>
              <a:spcAft>
                <a:spcPts val="0"/>
              </a:spcAft>
              <a:defRPr/>
            </a:pPr>
            <a:endParaRPr lang="en-US" sz="2000" b="1" dirty="0">
              <a:ln w="12700">
                <a:solidFill>
                  <a:schemeClr val="tx1"/>
                </a:solidFill>
                <a:prstDash val="solid"/>
              </a:ln>
              <a:solidFill>
                <a:schemeClr val="tx1"/>
              </a:solidFill>
              <a:effectLst>
                <a:outerShdw blurRad="41275" dist="20320" dir="1800000" algn="tl" rotWithShape="0">
                  <a:srgbClr val="000000">
                    <a:alpha val="40000"/>
                  </a:srgbClr>
                </a:outerShdw>
              </a:effectLst>
            </a:endParaRPr>
          </a:p>
          <a:p>
            <a:pPr algn="ctr" fontAlgn="auto">
              <a:spcBef>
                <a:spcPts val="0"/>
              </a:spcBef>
              <a:spcAft>
                <a:spcPts val="0"/>
              </a:spcAft>
              <a:defRPr/>
            </a:pPr>
            <a:r>
              <a:rPr lang="en-US" sz="2000" b="1" dirty="0">
                <a:ln w="12700">
                  <a:solidFill>
                    <a:schemeClr val="tx1"/>
                  </a:solidFill>
                  <a:prstDash val="solid"/>
                </a:ln>
                <a:solidFill>
                  <a:schemeClr val="tx1"/>
                </a:solidFill>
                <a:effectLst>
                  <a:outerShdw blurRad="41275" dist="20320" dir="1800000" algn="tl" rotWithShape="0">
                    <a:srgbClr val="000000">
                      <a:alpha val="40000"/>
                    </a:srgbClr>
                  </a:outerShdw>
                </a:effectLst>
              </a:rPr>
              <a:t>DATA</a:t>
            </a:r>
          </a:p>
        </p:txBody>
      </p:sp>
      <p:sp>
        <p:nvSpPr>
          <p:cNvPr id="13" name="Rectangle 12"/>
          <p:cNvSpPr/>
          <p:nvPr/>
        </p:nvSpPr>
        <p:spPr>
          <a:xfrm>
            <a:off x="7250113" y="1990719"/>
            <a:ext cx="1520825" cy="682625"/>
          </a:xfrm>
          <a:prstGeom prst="rect">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LUNA Insight</a:t>
            </a:r>
          </a:p>
        </p:txBody>
      </p:sp>
      <p:sp>
        <p:nvSpPr>
          <p:cNvPr id="31" name="Rectangle 30"/>
          <p:cNvSpPr/>
          <p:nvPr/>
        </p:nvSpPr>
        <p:spPr>
          <a:xfrm>
            <a:off x="3222625" y="2687638"/>
            <a:ext cx="2020888" cy="1936750"/>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1" name="TextBox 32"/>
          <p:cNvSpPr txBox="1">
            <a:spLocks noChangeArrowheads="1"/>
          </p:cNvSpPr>
          <p:nvPr/>
        </p:nvSpPr>
        <p:spPr bwMode="auto">
          <a:xfrm>
            <a:off x="3344863" y="2711450"/>
            <a:ext cx="2020887" cy="984885"/>
          </a:xfrm>
          <a:prstGeom prst="rect">
            <a:avLst/>
          </a:prstGeom>
          <a:noFill/>
          <a:ln w="9525">
            <a:noFill/>
            <a:miter lim="800000"/>
            <a:headEnd/>
            <a:tailEnd/>
          </a:ln>
        </p:spPr>
        <p:txBody>
          <a:bodyPr>
            <a:spAutoFit/>
          </a:bodyPr>
          <a:lstStyle/>
          <a:p>
            <a:endParaRPr lang="en-US" dirty="0"/>
          </a:p>
          <a:p>
            <a:endParaRPr lang="en-US" sz="2000" b="1" dirty="0"/>
          </a:p>
          <a:p>
            <a:r>
              <a:rPr lang="en-US" sz="2000" b="1" dirty="0" smtClean="0">
                <a:solidFill>
                  <a:schemeClr val="bg1"/>
                </a:solidFill>
              </a:rPr>
              <a:t>   REPOSITORY</a:t>
            </a:r>
            <a:endParaRPr lang="en-US" sz="2000" b="1" dirty="0">
              <a:solidFill>
                <a:schemeClr val="bg1"/>
              </a:solidFill>
            </a:endParaRPr>
          </a:p>
        </p:txBody>
      </p:sp>
      <p:sp>
        <p:nvSpPr>
          <p:cNvPr id="40" name="Rectangle 39"/>
          <p:cNvSpPr/>
          <p:nvPr/>
        </p:nvSpPr>
        <p:spPr>
          <a:xfrm>
            <a:off x="7278688" y="4880721"/>
            <a:ext cx="1520825" cy="682625"/>
          </a:xfrm>
          <a:prstGeom prst="rect">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3" name="TextBox 40"/>
          <p:cNvSpPr txBox="1">
            <a:spLocks noChangeArrowheads="1"/>
          </p:cNvSpPr>
          <p:nvPr/>
        </p:nvSpPr>
        <p:spPr bwMode="auto">
          <a:xfrm>
            <a:off x="6707188" y="4702175"/>
            <a:ext cx="2436812" cy="646113"/>
          </a:xfrm>
          <a:prstGeom prst="rect">
            <a:avLst/>
          </a:prstGeom>
          <a:noFill/>
          <a:ln w="9525">
            <a:noFill/>
            <a:miter lim="800000"/>
            <a:headEnd/>
            <a:tailEnd/>
          </a:ln>
        </p:spPr>
        <p:txBody>
          <a:bodyPr>
            <a:spAutoFit/>
          </a:bodyPr>
          <a:lstStyle/>
          <a:p>
            <a:r>
              <a:rPr lang="en-US" dirty="0"/>
              <a:t>  </a:t>
            </a:r>
          </a:p>
          <a:p>
            <a:r>
              <a:rPr lang="en-US" dirty="0"/>
              <a:t>            </a:t>
            </a:r>
            <a:r>
              <a:rPr lang="en-US" sz="1600" dirty="0">
                <a:solidFill>
                  <a:schemeClr val="bg1"/>
                </a:solidFill>
              </a:rPr>
              <a:t>Library Catalog</a:t>
            </a:r>
          </a:p>
        </p:txBody>
      </p:sp>
      <p:sp>
        <p:nvSpPr>
          <p:cNvPr id="16" name="Rectangle 15"/>
          <p:cNvSpPr/>
          <p:nvPr/>
        </p:nvSpPr>
        <p:spPr>
          <a:xfrm>
            <a:off x="7265988" y="2889805"/>
            <a:ext cx="1520825" cy="682625"/>
          </a:xfrm>
          <a:prstGeom prst="rect">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rgbClr val="FFFFFF"/>
                </a:solidFill>
                <a:ea typeface="MS PGothic" pitchFamily="34" charset="-128"/>
              </a:rPr>
              <a:t>Geospatial Catalog</a:t>
            </a:r>
            <a:endParaRPr lang="en-US" dirty="0">
              <a:solidFill>
                <a:srgbClr val="FFFFFF"/>
              </a:solidFill>
              <a:ea typeface="MS PGothic" pitchFamily="34" charset="-128"/>
            </a:endParaRPr>
          </a:p>
        </p:txBody>
      </p:sp>
      <p:sp>
        <p:nvSpPr>
          <p:cNvPr id="17" name="Rectangle 16"/>
          <p:cNvSpPr/>
          <p:nvPr/>
        </p:nvSpPr>
        <p:spPr>
          <a:xfrm>
            <a:off x="7259638" y="3893759"/>
            <a:ext cx="1520825" cy="682625"/>
          </a:xfrm>
          <a:prstGeom prst="rect">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solidFill>
                  <a:srgbClr val="FFFFFF"/>
                </a:solidFill>
                <a:ea typeface="MS PGothic" pitchFamily="34" charset="-128"/>
              </a:rPr>
              <a:t>RDFa</a:t>
            </a:r>
            <a:endParaRPr lang="en-US" dirty="0">
              <a:solidFill>
                <a:srgbClr val="FFFFFF"/>
              </a:solidFill>
              <a:ea typeface="MS PGothic" pitchFamily="34" charset="-128"/>
            </a:endParaRPr>
          </a:p>
        </p:txBody>
      </p:sp>
      <p:sp>
        <p:nvSpPr>
          <p:cNvPr id="2" name="Rectangle 1"/>
          <p:cNvSpPr/>
          <p:nvPr/>
        </p:nvSpPr>
        <p:spPr>
          <a:xfrm>
            <a:off x="576263" y="5214471"/>
            <a:ext cx="733425" cy="1075764"/>
          </a:xfrm>
          <a:prstGeom prst="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750049" y="5545511"/>
            <a:ext cx="4034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0049" y="5694921"/>
            <a:ext cx="4034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50049" y="5814449"/>
            <a:ext cx="4034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53039" y="5936967"/>
            <a:ext cx="4034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p:cNvCxnSpPr>
          <p:nvPr/>
        </p:nvCxnSpPr>
        <p:spPr>
          <a:xfrm>
            <a:off x="1309688" y="2261394"/>
            <a:ext cx="1912937" cy="9697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395413" y="3893759"/>
            <a:ext cx="182721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 idx="3"/>
          </p:cNvCxnSpPr>
          <p:nvPr/>
        </p:nvCxnSpPr>
        <p:spPr>
          <a:xfrm flipV="1">
            <a:off x="1309688" y="4362824"/>
            <a:ext cx="1912937" cy="138952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243513" y="2592389"/>
            <a:ext cx="2006600" cy="63872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1"/>
          </p:cNvCxnSpPr>
          <p:nvPr/>
        </p:nvCxnSpPr>
        <p:spPr>
          <a:xfrm flipV="1">
            <a:off x="5243513" y="3231118"/>
            <a:ext cx="2022475" cy="2336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17" idx="1"/>
          </p:cNvCxnSpPr>
          <p:nvPr/>
        </p:nvCxnSpPr>
        <p:spPr>
          <a:xfrm>
            <a:off x="5243513" y="3893759"/>
            <a:ext cx="2016125" cy="3413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243513" y="4172660"/>
            <a:ext cx="2068700" cy="9683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910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srcRect/>
          <a:stretch>
            <a:fillRect/>
          </a:stretch>
        </p:blipFill>
        <p:spPr bwMode="auto">
          <a:xfrm>
            <a:off x="0" y="0"/>
            <a:ext cx="13744575" cy="6858000"/>
          </a:xfrm>
          <a:prstGeom prst="rect">
            <a:avLst/>
          </a:prstGeom>
          <a:noFill/>
          <a:ln w="9525">
            <a:noFill/>
            <a:miter lim="800000"/>
            <a:headEnd/>
            <a:tailEnd/>
          </a:ln>
        </p:spPr>
      </p:pic>
    </p:spTree>
    <p:extLst>
      <p:ext uri="{BB962C8B-B14F-4D97-AF65-F5344CB8AC3E}">
        <p14:creationId xmlns:p14="http://schemas.microsoft.com/office/powerpoint/2010/main" val="14832308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las_ATL1878_pl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74080"/>
          </a:xfrm>
          <a:prstGeom prst="rect">
            <a:avLst/>
          </a:prstGeom>
        </p:spPr>
      </p:pic>
    </p:spTree>
    <p:extLst>
      <p:ext uri="{BB962C8B-B14F-4D97-AF65-F5344CB8AC3E}">
        <p14:creationId xmlns:p14="http://schemas.microsoft.com/office/powerpoint/2010/main" val="32207220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srcRect/>
          <a:stretch>
            <a:fillRect/>
          </a:stretch>
        </p:blipFill>
        <p:spPr bwMode="auto">
          <a:xfrm>
            <a:off x="0" y="0"/>
            <a:ext cx="13687425" cy="6858000"/>
          </a:xfrm>
          <a:prstGeom prst="rect">
            <a:avLst/>
          </a:prstGeom>
          <a:noFill/>
          <a:ln w="9525">
            <a:noFill/>
            <a:miter lim="800000"/>
            <a:headEnd/>
            <a:tailEnd/>
          </a:ln>
        </p:spPr>
      </p:pic>
    </p:spTree>
    <p:extLst>
      <p:ext uri="{BB962C8B-B14F-4D97-AF65-F5344CB8AC3E}">
        <p14:creationId xmlns:p14="http://schemas.microsoft.com/office/powerpoint/2010/main" val="24941760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11 at 8.2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700108"/>
          </a:xfrm>
          <a:prstGeom prst="rect">
            <a:avLst/>
          </a:prstGeom>
        </p:spPr>
      </p:pic>
    </p:spTree>
    <p:extLst>
      <p:ext uri="{BB962C8B-B14F-4D97-AF65-F5344CB8AC3E}">
        <p14:creationId xmlns:p14="http://schemas.microsoft.com/office/powerpoint/2010/main" val="2580575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smtClean="0"/>
              <a:t>More Information:</a:t>
            </a:r>
          </a:p>
          <a:p>
            <a:pPr marL="0" indent="0">
              <a:buNone/>
            </a:pPr>
            <a:r>
              <a:rPr lang="en-US" sz="2400" dirty="0" smtClean="0"/>
              <a:t>Re-Mapping Segregated Atlanta</a:t>
            </a:r>
          </a:p>
          <a:p>
            <a:pPr marL="0" indent="0">
              <a:buNone/>
            </a:pPr>
            <a:r>
              <a:rPr lang="en-US" sz="2400" dirty="0">
                <a:hlinkClick r:id="rId2"/>
              </a:rPr>
              <a:t>http://marbl.library.emory.edu/</a:t>
            </a:r>
            <a:r>
              <a:rPr lang="en-US" sz="2400" dirty="0" smtClean="0">
                <a:hlinkClick r:id="rId2"/>
              </a:rPr>
              <a:t>remapping</a:t>
            </a:r>
            <a:endParaRPr lang="en-US" sz="2400" dirty="0" smtClean="0"/>
          </a:p>
          <a:p>
            <a:pPr marL="0" indent="0">
              <a:buNone/>
            </a:pPr>
            <a:endParaRPr lang="en-US" sz="2400" dirty="0"/>
          </a:p>
          <a:p>
            <a:pPr marL="0" indent="0">
              <a:buNone/>
            </a:pPr>
            <a:r>
              <a:rPr lang="en-US" sz="2400" dirty="0" smtClean="0"/>
              <a:t>EUL-FEDORA on GITHUB</a:t>
            </a:r>
          </a:p>
          <a:p>
            <a:pPr marL="0" indent="0">
              <a:buNone/>
            </a:pPr>
            <a:r>
              <a:rPr lang="en-US" sz="2400" dirty="0">
                <a:ea typeface="MS PGothic" pitchFamily="34" charset="-128"/>
                <a:hlinkClick r:id="rId3"/>
              </a:rPr>
              <a:t>https://github.com/emory-libraries/</a:t>
            </a:r>
            <a:r>
              <a:rPr lang="en-US" sz="2400" dirty="0" smtClean="0">
                <a:ea typeface="MS PGothic" pitchFamily="34" charset="-128"/>
                <a:hlinkClick r:id="rId3"/>
              </a:rPr>
              <a:t>eulfedora</a:t>
            </a:r>
            <a:endParaRPr lang="en-US" sz="2400" dirty="0" smtClean="0">
              <a:ea typeface="MS PGothic" pitchFamily="34" charset="-128"/>
            </a:endParaRPr>
          </a:p>
          <a:p>
            <a:pPr marL="0" indent="0">
              <a:buNone/>
            </a:pPr>
            <a:endParaRPr lang="en-US" sz="2400" dirty="0"/>
          </a:p>
          <a:p>
            <a:pPr marL="0" indent="0">
              <a:buNone/>
            </a:pPr>
            <a:r>
              <a:rPr lang="en-US" sz="2400" dirty="0" smtClean="0"/>
              <a:t>MARBL Historic Map Collection</a:t>
            </a:r>
          </a:p>
          <a:p>
            <a:pPr marL="0" indent="0">
              <a:buNone/>
            </a:pPr>
            <a:r>
              <a:rPr lang="en-US" sz="2200" dirty="0">
                <a:hlinkClick r:id="rId4"/>
              </a:rPr>
              <a:t>http://www.digitalgallery.emory.edu/luna/servlet/EMORYUL~3~</a:t>
            </a:r>
            <a:r>
              <a:rPr lang="en-US" sz="2200" dirty="0" smtClean="0">
                <a:hlinkClick r:id="rId4"/>
              </a:rPr>
              <a:t>3</a:t>
            </a:r>
            <a:endParaRPr lang="en-US" sz="2200" dirty="0" smtClean="0"/>
          </a:p>
          <a:p>
            <a:pPr marL="0" indent="0">
              <a:buNone/>
            </a:pPr>
            <a:endParaRPr lang="en-US" sz="2400" dirty="0"/>
          </a:p>
        </p:txBody>
      </p:sp>
      <p:pic>
        <p:nvPicPr>
          <p:cNvPr id="4" name="Picture 3"/>
          <p:cNvPicPr>
            <a:picLocks noChangeAspect="1"/>
          </p:cNvPicPr>
          <p:nvPr/>
        </p:nvPicPr>
        <p:blipFill>
          <a:blip r:embed="rId5"/>
          <a:stretch>
            <a:fillRect/>
          </a:stretch>
        </p:blipFill>
        <p:spPr>
          <a:xfrm>
            <a:off x="685800" y="381000"/>
            <a:ext cx="7772400" cy="918894"/>
          </a:xfrm>
          <a:prstGeom prst="rect">
            <a:avLst/>
          </a:prstGeom>
        </p:spPr>
      </p:pic>
    </p:spTree>
    <p:extLst>
      <p:ext uri="{BB962C8B-B14F-4D97-AF65-F5344CB8AC3E}">
        <p14:creationId xmlns:p14="http://schemas.microsoft.com/office/powerpoint/2010/main" val="2184919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ver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8685367" cy="6858000"/>
          </a:xfrm>
          <a:prstGeom prst="rect">
            <a:avLst/>
          </a:prstGeom>
        </p:spPr>
      </p:pic>
    </p:spTree>
    <p:extLst>
      <p:ext uri="{BB962C8B-B14F-4D97-AF65-F5344CB8AC3E}">
        <p14:creationId xmlns:p14="http://schemas.microsoft.com/office/powerpoint/2010/main" val="22887397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andlerexample.jp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707981" y="0"/>
            <a:ext cx="5728038" cy="6858000"/>
          </a:xfrm>
          <a:prstGeom prst="rect">
            <a:avLst/>
          </a:prstGeom>
        </p:spPr>
      </p:pic>
    </p:spTree>
    <p:extLst>
      <p:ext uri="{BB962C8B-B14F-4D97-AF65-F5344CB8AC3E}">
        <p14:creationId xmlns:p14="http://schemas.microsoft.com/office/powerpoint/2010/main" val="8221230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zoomcityexample.jp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305174"/>
            <a:ext cx="9144000" cy="6247652"/>
          </a:xfrm>
          <a:prstGeom prst="rect">
            <a:avLst/>
          </a:prstGeom>
        </p:spPr>
      </p:pic>
    </p:spTree>
    <p:extLst>
      <p:ext uri="{BB962C8B-B14F-4D97-AF65-F5344CB8AC3E}">
        <p14:creationId xmlns:p14="http://schemas.microsoft.com/office/powerpoint/2010/main" val="37323301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EXAMPLE.pn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247722"/>
            <a:ext cx="9144000" cy="6362555"/>
          </a:xfrm>
          <a:prstGeom prst="rect">
            <a:avLst/>
          </a:prstGeom>
        </p:spPr>
      </p:pic>
    </p:spTree>
    <p:extLst>
      <p:ext uri="{BB962C8B-B14F-4D97-AF65-F5344CB8AC3E}">
        <p14:creationId xmlns:p14="http://schemas.microsoft.com/office/powerpoint/2010/main" val="93676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keymapcity.jp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601579"/>
            <a:ext cx="9144000" cy="5654842"/>
          </a:xfrm>
          <a:prstGeom prst="rect">
            <a:avLst/>
          </a:prstGeom>
        </p:spPr>
      </p:pic>
      <p:pic>
        <p:nvPicPr>
          <p:cNvPr id="5" name="Picture 4" descr="keymapcityextd.jpg"/>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541856" y="1316568"/>
            <a:ext cx="3868806" cy="3204633"/>
          </a:xfrm>
          <a:prstGeom prst="rect">
            <a:avLst/>
          </a:prstGeom>
        </p:spPr>
      </p:pic>
    </p:spTree>
    <p:extLst>
      <p:ext uri="{BB962C8B-B14F-4D97-AF65-F5344CB8AC3E}">
        <p14:creationId xmlns:p14="http://schemas.microsoft.com/office/powerpoint/2010/main" val="366653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shot1000.png"/>
          <p:cNvPicPr>
            <a:picLocks noChangeAspect="1"/>
          </p:cNvPicPr>
          <p:nvPr/>
        </p:nvPicPr>
        <p:blipFill>
          <a:blip r:embed="rId3"/>
          <a:stretch>
            <a:fillRect/>
          </a:stretch>
        </p:blipFill>
        <p:spPr>
          <a:xfrm>
            <a:off x="1201118" y="0"/>
            <a:ext cx="6741763" cy="6858000"/>
          </a:xfrm>
          <a:prstGeom prst="rect">
            <a:avLst/>
          </a:prstGeom>
        </p:spPr>
      </p:pic>
    </p:spTree>
    <p:extLst>
      <p:ext uri="{BB962C8B-B14F-4D97-AF65-F5344CB8AC3E}">
        <p14:creationId xmlns:p14="http://schemas.microsoft.com/office/powerpoint/2010/main" val="3986103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1594</Words>
  <Application>Microsoft Macintosh PowerPoint</Application>
  <PresentationFormat>On-screen Show (4:3)</PresentationFormat>
  <Paragraphs>189</Paragraphs>
  <Slides>32</Slides>
  <Notes>28</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 Modeling the History of the City using Library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Extraction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Map of the Second Section of That Part of Georgia Now Known as the Cherokee Territory.  </vt:lpstr>
      <vt:lpstr>Architecture and Dissemination</vt:lpstr>
      <vt:lpstr>PowerPoint Presentation</vt:lpstr>
      <vt:lpstr>PowerPoint Presentation</vt:lpstr>
      <vt:lpstr>PowerPoint Presentation</vt:lpstr>
      <vt:lpstr>PowerPoint Presentation</vt:lpstr>
    </vt:vector>
  </TitlesOfParts>
  <Company>Emory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the History of the City Using Library Resources</dc:title>
  <dc:creator>Page, Michael</dc:creator>
  <cp:lastModifiedBy>Michael Page</cp:lastModifiedBy>
  <cp:revision>77</cp:revision>
  <dcterms:created xsi:type="dcterms:W3CDTF">2011-06-23T18:56:58Z</dcterms:created>
  <dcterms:modified xsi:type="dcterms:W3CDTF">2012-03-02T16:44:11Z</dcterms:modified>
</cp:coreProperties>
</file>