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Default Extension="vml" ContentType="application/vnd.openxmlformats-officedocument.vmlDrawing"/>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Lst>
  <p:notesMasterIdLst>
    <p:notesMasterId r:id="rId44"/>
  </p:notesMasterIdLst>
  <p:handoutMasterIdLst>
    <p:handoutMasterId r:id="rId45"/>
  </p:handoutMasterIdLst>
  <p:sldIdLst>
    <p:sldId id="256" r:id="rId2"/>
    <p:sldId id="607" r:id="rId3"/>
    <p:sldId id="289" r:id="rId4"/>
    <p:sldId id="525" r:id="rId5"/>
    <p:sldId id="523" r:id="rId6"/>
    <p:sldId id="526" r:id="rId7"/>
    <p:sldId id="527" r:id="rId8"/>
    <p:sldId id="364" r:id="rId9"/>
    <p:sldId id="594" r:id="rId10"/>
    <p:sldId id="291" r:id="rId11"/>
    <p:sldId id="524" r:id="rId12"/>
    <p:sldId id="361" r:id="rId13"/>
    <p:sldId id="293" r:id="rId14"/>
    <p:sldId id="591" r:id="rId15"/>
    <p:sldId id="528" r:id="rId16"/>
    <p:sldId id="617" r:id="rId17"/>
    <p:sldId id="618" r:id="rId18"/>
    <p:sldId id="611" r:id="rId19"/>
    <p:sldId id="550" r:id="rId20"/>
    <p:sldId id="529" r:id="rId21"/>
    <p:sldId id="619" r:id="rId22"/>
    <p:sldId id="545" r:id="rId23"/>
    <p:sldId id="543" r:id="rId24"/>
    <p:sldId id="542" r:id="rId25"/>
    <p:sldId id="546" r:id="rId26"/>
    <p:sldId id="547" r:id="rId27"/>
    <p:sldId id="548" r:id="rId28"/>
    <p:sldId id="549" r:id="rId29"/>
    <p:sldId id="555" r:id="rId30"/>
    <p:sldId id="612" r:id="rId31"/>
    <p:sldId id="578" r:id="rId32"/>
    <p:sldId id="613" r:id="rId33"/>
    <p:sldId id="554" r:id="rId34"/>
    <p:sldId id="295" r:id="rId35"/>
    <p:sldId id="556" r:id="rId36"/>
    <p:sldId id="600" r:id="rId37"/>
    <p:sldId id="566" r:id="rId38"/>
    <p:sldId id="601" r:id="rId39"/>
    <p:sldId id="621" r:id="rId40"/>
    <p:sldId id="625" r:id="rId41"/>
    <p:sldId id="614" r:id="rId42"/>
    <p:sldId id="602" r:id="rId4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6ECE"/>
    <a:srgbClr val="FFB3B3"/>
    <a:srgbClr val="008C8C"/>
    <a:srgbClr val="0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20" autoAdjust="0"/>
    <p:restoredTop sz="88707" autoAdjust="0"/>
  </p:normalViewPr>
  <p:slideViewPr>
    <p:cSldViewPr>
      <p:cViewPr>
        <p:scale>
          <a:sx n="60" d="100"/>
          <a:sy n="60" d="100"/>
        </p:scale>
        <p:origin x="-240" y="-204"/>
      </p:cViewPr>
      <p:guideLst>
        <p:guide orient="horz" pos="2160"/>
        <p:guide pos="2880"/>
      </p:guideLst>
    </p:cSldViewPr>
  </p:slideViewPr>
  <p:outlineViewPr>
    <p:cViewPr>
      <p:scale>
        <a:sx n="33" d="100"/>
        <a:sy n="33" d="100"/>
      </p:scale>
      <p:origin x="0" y="295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Lst>
  </p:outlineViewPr>
  <p:notesTextViewPr>
    <p:cViewPr>
      <p:scale>
        <a:sx n="100" d="100"/>
        <a:sy n="100" d="100"/>
      </p:scale>
      <p:origin x="0" y="0"/>
    </p:cViewPr>
  </p:notesTextViewPr>
  <p:sorterViewPr>
    <p:cViewPr>
      <p:scale>
        <a:sx n="90" d="100"/>
        <a:sy n="9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8" Type="http://schemas.openxmlformats.org/officeDocument/2006/relationships/slide" Target="slides/slide9.xml"/><Relationship Id="rId13" Type="http://schemas.openxmlformats.org/officeDocument/2006/relationships/slide" Target="slides/slide14.xml"/><Relationship Id="rId18" Type="http://schemas.openxmlformats.org/officeDocument/2006/relationships/slide" Target="slides/slide19.xml"/><Relationship Id="rId26" Type="http://schemas.openxmlformats.org/officeDocument/2006/relationships/slide" Target="slides/slide27.xml"/><Relationship Id="rId39" Type="http://schemas.openxmlformats.org/officeDocument/2006/relationships/slide" Target="slides/slide40.xml"/><Relationship Id="rId3" Type="http://schemas.openxmlformats.org/officeDocument/2006/relationships/slide" Target="slides/slide4.xml"/><Relationship Id="rId21" Type="http://schemas.openxmlformats.org/officeDocument/2006/relationships/slide" Target="slides/slide22.xml"/><Relationship Id="rId34" Type="http://schemas.openxmlformats.org/officeDocument/2006/relationships/slide" Target="slides/slide35.xml"/><Relationship Id="rId7" Type="http://schemas.openxmlformats.org/officeDocument/2006/relationships/slide" Target="slides/slide8.xml"/><Relationship Id="rId12" Type="http://schemas.openxmlformats.org/officeDocument/2006/relationships/slide" Target="slides/slide13.xml"/><Relationship Id="rId17" Type="http://schemas.openxmlformats.org/officeDocument/2006/relationships/slide" Target="slides/slide18.xml"/><Relationship Id="rId25" Type="http://schemas.openxmlformats.org/officeDocument/2006/relationships/slide" Target="slides/slide26.xml"/><Relationship Id="rId33" Type="http://schemas.openxmlformats.org/officeDocument/2006/relationships/slide" Target="slides/slide34.xml"/><Relationship Id="rId38" Type="http://schemas.openxmlformats.org/officeDocument/2006/relationships/slide" Target="slides/slide39.xml"/><Relationship Id="rId2" Type="http://schemas.openxmlformats.org/officeDocument/2006/relationships/slide" Target="slides/slide3.xml"/><Relationship Id="rId16" Type="http://schemas.openxmlformats.org/officeDocument/2006/relationships/slide" Target="slides/slide17.xml"/><Relationship Id="rId20" Type="http://schemas.openxmlformats.org/officeDocument/2006/relationships/slide" Target="slides/slide21.xml"/><Relationship Id="rId29" Type="http://schemas.openxmlformats.org/officeDocument/2006/relationships/slide" Target="slides/slide30.xml"/><Relationship Id="rId41" Type="http://schemas.openxmlformats.org/officeDocument/2006/relationships/slide" Target="slides/slide42.xml"/><Relationship Id="rId1" Type="http://schemas.openxmlformats.org/officeDocument/2006/relationships/slide" Target="slides/slide2.xml"/><Relationship Id="rId6" Type="http://schemas.openxmlformats.org/officeDocument/2006/relationships/slide" Target="slides/slide7.xml"/><Relationship Id="rId11" Type="http://schemas.openxmlformats.org/officeDocument/2006/relationships/slide" Target="slides/slide12.xml"/><Relationship Id="rId24" Type="http://schemas.openxmlformats.org/officeDocument/2006/relationships/slide" Target="slides/slide25.xml"/><Relationship Id="rId32" Type="http://schemas.openxmlformats.org/officeDocument/2006/relationships/slide" Target="slides/slide33.xml"/><Relationship Id="rId37" Type="http://schemas.openxmlformats.org/officeDocument/2006/relationships/slide" Target="slides/slide38.xml"/><Relationship Id="rId40" Type="http://schemas.openxmlformats.org/officeDocument/2006/relationships/slide" Target="slides/slide41.xml"/><Relationship Id="rId5" Type="http://schemas.openxmlformats.org/officeDocument/2006/relationships/slide" Target="slides/slide6.xml"/><Relationship Id="rId15" Type="http://schemas.openxmlformats.org/officeDocument/2006/relationships/slide" Target="slides/slide16.xml"/><Relationship Id="rId23" Type="http://schemas.openxmlformats.org/officeDocument/2006/relationships/slide" Target="slides/slide24.xml"/><Relationship Id="rId28" Type="http://schemas.openxmlformats.org/officeDocument/2006/relationships/slide" Target="slides/slide29.xml"/><Relationship Id="rId36" Type="http://schemas.openxmlformats.org/officeDocument/2006/relationships/slide" Target="slides/slide37.xml"/><Relationship Id="rId10" Type="http://schemas.openxmlformats.org/officeDocument/2006/relationships/slide" Target="slides/slide11.xml"/><Relationship Id="rId19" Type="http://schemas.openxmlformats.org/officeDocument/2006/relationships/slide" Target="slides/slide20.xml"/><Relationship Id="rId31" Type="http://schemas.openxmlformats.org/officeDocument/2006/relationships/slide" Target="slides/slide32.xml"/><Relationship Id="rId4" Type="http://schemas.openxmlformats.org/officeDocument/2006/relationships/slide" Target="slides/slide5.xml"/><Relationship Id="rId9" Type="http://schemas.openxmlformats.org/officeDocument/2006/relationships/slide" Target="slides/slide10.xml"/><Relationship Id="rId14" Type="http://schemas.openxmlformats.org/officeDocument/2006/relationships/slide" Target="slides/slide15.xml"/><Relationship Id="rId22" Type="http://schemas.openxmlformats.org/officeDocument/2006/relationships/slide" Target="slides/slide23.xml"/><Relationship Id="rId27" Type="http://schemas.openxmlformats.org/officeDocument/2006/relationships/slide" Target="slides/slide28.xml"/><Relationship Id="rId30" Type="http://schemas.openxmlformats.org/officeDocument/2006/relationships/slide" Target="slides/slide31.xml"/><Relationship Id="rId35"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C27F23-CBF7-4D78-BB78-B6B526256198}" type="datetimeFigureOut">
              <a:rPr lang="en-US" smtClean="0"/>
              <a:pPr/>
              <a:t>2/25/2012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CD200D-E32E-46A4-9349-D32FC0C329A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27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2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27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7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27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D6B6DE4-C7A1-410F-BB7A-5C5B2145CAB9}" type="slidenum">
              <a:rPr lang="en-US"/>
              <a:pPr/>
              <a:t>‹#›</a:t>
            </a:fld>
            <a:endParaRPr lang="en-US"/>
          </a:p>
        </p:txBody>
      </p:sp>
    </p:spTree>
    <p:extLst>
      <p:ext uri="{BB962C8B-B14F-4D97-AF65-F5344CB8AC3E}">
        <p14:creationId xmlns:p14="http://schemas.microsoft.com/office/powerpoint/2010/main" xmlns="" val="5284686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Human efficiencies,</a:t>
            </a:r>
            <a:r>
              <a:rPr lang="en-US" baseline="0" dirty="0" smtClean="0"/>
              <a:t> not computational. Will describe new georeferencing software we think will be faster and easier to use for some kinds of problems. Have nearly all of the capabilities implemented, close to beta status.</a:t>
            </a:r>
            <a:endParaRPr lang="en-US" dirty="0"/>
          </a:p>
        </p:txBody>
      </p:sp>
      <p:sp>
        <p:nvSpPr>
          <p:cNvPr id="4" name="Slide Number Placeholder 3"/>
          <p:cNvSpPr>
            <a:spLocks noGrp="1"/>
          </p:cNvSpPr>
          <p:nvPr>
            <p:ph type="sldNum" sz="quarter" idx="10"/>
          </p:nvPr>
        </p:nvSpPr>
        <p:spPr/>
        <p:txBody>
          <a:bodyPr/>
          <a:lstStyle/>
          <a:p>
            <a:fld id="{2D6B6DE4-C7A1-410F-BB7A-5C5B2145CAB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Bullets</a:t>
            </a:r>
            <a:r>
              <a:rPr lang="en-US" baseline="0" dirty="0" smtClean="0"/>
              <a:t> 1-3 very different from cognitive and motor skill perspective, yet must switch serially among them to complete a suite of points</a:t>
            </a:r>
            <a:endParaRPr lang="en-US" dirty="0"/>
          </a:p>
        </p:txBody>
      </p:sp>
      <p:sp>
        <p:nvSpPr>
          <p:cNvPr id="4" name="Slide Number Placeholder 3"/>
          <p:cNvSpPr>
            <a:spLocks noGrp="1"/>
          </p:cNvSpPr>
          <p:nvPr>
            <p:ph type="sldNum" sz="quarter" idx="10"/>
          </p:nvPr>
        </p:nvSpPr>
        <p:spPr/>
        <p:txBody>
          <a:bodyPr/>
          <a:lstStyle/>
          <a:p>
            <a:fld id="{2D6B6DE4-C7A1-410F-BB7A-5C5B2145CAB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Building</a:t>
            </a:r>
            <a:r>
              <a:rPr lang="en-US" baseline="0" dirty="0" smtClean="0"/>
              <a:t> on experience with Quad-g</a:t>
            </a:r>
            <a:endParaRPr lang="en-US" dirty="0"/>
          </a:p>
        </p:txBody>
      </p:sp>
      <p:sp>
        <p:nvSpPr>
          <p:cNvPr id="4" name="Slide Number Placeholder 3"/>
          <p:cNvSpPr>
            <a:spLocks noGrp="1"/>
          </p:cNvSpPr>
          <p:nvPr>
            <p:ph type="sldNum" sz="quarter" idx="10"/>
          </p:nvPr>
        </p:nvSpPr>
        <p:spPr/>
        <p:txBody>
          <a:bodyPr/>
          <a:lstStyle/>
          <a:p>
            <a:fld id="{2D6B6DE4-C7A1-410F-BB7A-5C5B2145CAB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6B6DE4-C7A1-410F-BB7A-5C5B2145CAB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16 to 45 control marks</a:t>
            </a:r>
            <a:endParaRPr lang="en-US" dirty="0"/>
          </a:p>
        </p:txBody>
      </p:sp>
      <p:sp>
        <p:nvSpPr>
          <p:cNvPr id="4" name="Slide Number Placeholder 3"/>
          <p:cNvSpPr>
            <a:spLocks noGrp="1"/>
          </p:cNvSpPr>
          <p:nvPr>
            <p:ph type="sldNum" sz="quarter" idx="10"/>
          </p:nvPr>
        </p:nvSpPr>
        <p:spPr/>
        <p:txBody>
          <a:bodyPr/>
          <a:lstStyle/>
          <a:p>
            <a:fld id="{2D6B6DE4-C7A1-410F-BB7A-5C5B2145CAB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6B6DE4-C7A1-410F-BB7A-5C5B2145CAB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6B6DE4-C7A1-410F-BB7A-5C5B2145CAB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Step 1 the hard part</a:t>
            </a:r>
            <a:endParaRPr lang="en-US" dirty="0"/>
          </a:p>
        </p:txBody>
      </p:sp>
      <p:sp>
        <p:nvSpPr>
          <p:cNvPr id="4" name="Slide Number Placeholder 3"/>
          <p:cNvSpPr>
            <a:spLocks noGrp="1"/>
          </p:cNvSpPr>
          <p:nvPr>
            <p:ph type="sldNum" sz="quarter" idx="10"/>
          </p:nvPr>
        </p:nvSpPr>
        <p:spPr/>
        <p:txBody>
          <a:bodyPr/>
          <a:lstStyle/>
          <a:p>
            <a:fld id="{2D6B6DE4-C7A1-410F-BB7A-5C5B2145CAB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6B6DE4-C7A1-410F-BB7A-5C5B2145CAB9}"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6B6DE4-C7A1-410F-BB7A-5C5B2145CAB9}"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6B6DE4-C7A1-410F-BB7A-5C5B2145CAB9}"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6B6DE4-C7A1-410F-BB7A-5C5B2145CAB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6B6DE4-C7A1-410F-BB7A-5C5B2145CAB9}"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6B6DE4-C7A1-410F-BB7A-5C5B2145CAB9}"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6B6DE4-C7A1-410F-BB7A-5C5B2145CAB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6B6DE4-C7A1-410F-BB7A-5C5B2145CAB9}"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6B6DE4-C7A1-410F-BB7A-5C5B2145CAB9}"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Incomplete</a:t>
            </a:r>
            <a:r>
              <a:rPr lang="en-US" baseline="0" dirty="0" smtClean="0"/>
              <a:t> grid. Might be subarea, might be single row or column along parallel or meridian</a:t>
            </a:r>
            <a:endParaRPr lang="en-US" dirty="0"/>
          </a:p>
        </p:txBody>
      </p:sp>
      <p:sp>
        <p:nvSpPr>
          <p:cNvPr id="4" name="Slide Number Placeholder 3"/>
          <p:cNvSpPr>
            <a:spLocks noGrp="1"/>
          </p:cNvSpPr>
          <p:nvPr>
            <p:ph type="sldNum" sz="quarter" idx="10"/>
          </p:nvPr>
        </p:nvSpPr>
        <p:spPr/>
        <p:txBody>
          <a:bodyPr/>
          <a:lstStyle/>
          <a:p>
            <a:fld id="{2D6B6DE4-C7A1-410F-BB7A-5C5B2145CAB9}"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windows better-positioned</a:t>
            </a:r>
            <a:r>
              <a:rPr lang="en-US" baseline="0" dirty="0" smtClean="0"/>
              <a:t> than others</a:t>
            </a:r>
            <a:endParaRPr lang="en-US" dirty="0"/>
          </a:p>
        </p:txBody>
      </p:sp>
      <p:sp>
        <p:nvSpPr>
          <p:cNvPr id="4" name="Slide Number Placeholder 3"/>
          <p:cNvSpPr>
            <a:spLocks noGrp="1"/>
          </p:cNvSpPr>
          <p:nvPr>
            <p:ph type="sldNum" sz="quarter" idx="10"/>
          </p:nvPr>
        </p:nvSpPr>
        <p:spPr/>
        <p:txBody>
          <a:bodyPr/>
          <a:lstStyle/>
          <a:p>
            <a:fld id="{2D6B6DE4-C7A1-410F-BB7A-5C5B2145CAB9}"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effect template is projected, though in fact only project 3 points. Use those to find angle of 2 lines comprising the mark and rotate each according to their angle.</a:t>
            </a:r>
            <a:endParaRPr lang="en-US" dirty="0"/>
          </a:p>
        </p:txBody>
      </p:sp>
      <p:sp>
        <p:nvSpPr>
          <p:cNvPr id="4" name="Slide Number Placeholder 3"/>
          <p:cNvSpPr>
            <a:spLocks noGrp="1"/>
          </p:cNvSpPr>
          <p:nvPr>
            <p:ph type="sldNum" sz="quarter" idx="10"/>
          </p:nvPr>
        </p:nvSpPr>
        <p:spPr/>
        <p:txBody>
          <a:bodyPr/>
          <a:lstStyle/>
          <a:p>
            <a:fld id="{2D6B6DE4-C7A1-410F-BB7A-5C5B2145CAB9}"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6B6DE4-C7A1-410F-BB7A-5C5B2145CAB9}"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 realistic,</a:t>
            </a:r>
            <a:r>
              <a:rPr lang="en-US" baseline="0" dirty="0" smtClean="0"/>
              <a:t> 1958 Transverse M</a:t>
            </a:r>
            <a:endParaRPr lang="en-US" dirty="0"/>
          </a:p>
        </p:txBody>
      </p:sp>
      <p:sp>
        <p:nvSpPr>
          <p:cNvPr id="4" name="Slide Number Placeholder 3"/>
          <p:cNvSpPr>
            <a:spLocks noGrp="1"/>
          </p:cNvSpPr>
          <p:nvPr>
            <p:ph type="sldNum" sz="quarter" idx="10"/>
          </p:nvPr>
        </p:nvSpPr>
        <p:spPr/>
        <p:txBody>
          <a:bodyPr/>
          <a:lstStyle/>
          <a:p>
            <a:fld id="{2D6B6DE4-C7A1-410F-BB7A-5C5B2145CAB9}"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Proximate motivation</a:t>
            </a:r>
            <a:r>
              <a:rPr lang="en-US" baseline="0" dirty="0" smtClean="0"/>
              <a:t> is </a:t>
            </a:r>
            <a:r>
              <a:rPr lang="en-US" baseline="0" dirty="0" err="1" smtClean="0"/>
              <a:t>usgs</a:t>
            </a:r>
            <a:r>
              <a:rPr lang="en-US" baseline="0" dirty="0" smtClean="0"/>
              <a:t> thematic map scanning program, can situate more generally</a:t>
            </a:r>
            <a:endParaRPr lang="en-US" dirty="0"/>
          </a:p>
        </p:txBody>
      </p:sp>
      <p:sp>
        <p:nvSpPr>
          <p:cNvPr id="4" name="Slide Number Placeholder 3"/>
          <p:cNvSpPr>
            <a:spLocks noGrp="1"/>
          </p:cNvSpPr>
          <p:nvPr>
            <p:ph type="sldNum" sz="quarter" idx="10"/>
          </p:nvPr>
        </p:nvSpPr>
        <p:spPr/>
        <p:txBody>
          <a:bodyPr/>
          <a:lstStyle/>
          <a:p>
            <a:fld id="{2D6B6DE4-C7A1-410F-BB7A-5C5B2145CAB9}"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6B6DE4-C7A1-410F-BB7A-5C5B2145CAB9}"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 realistic,</a:t>
            </a:r>
            <a:r>
              <a:rPr lang="en-US" baseline="0" dirty="0" smtClean="0"/>
              <a:t> 1958 Transverse M</a:t>
            </a:r>
            <a:endParaRPr lang="en-US" dirty="0"/>
          </a:p>
        </p:txBody>
      </p:sp>
      <p:sp>
        <p:nvSpPr>
          <p:cNvPr id="4" name="Slide Number Placeholder 3"/>
          <p:cNvSpPr>
            <a:spLocks noGrp="1"/>
          </p:cNvSpPr>
          <p:nvPr>
            <p:ph type="sldNum" sz="quarter" idx="10"/>
          </p:nvPr>
        </p:nvSpPr>
        <p:spPr/>
        <p:txBody>
          <a:bodyPr/>
          <a:lstStyle/>
          <a:p>
            <a:fld id="{2D6B6DE4-C7A1-410F-BB7A-5C5B2145CAB9}"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6B6DE4-C7A1-410F-BB7A-5C5B2145CAB9}"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6B6DE4-C7A1-410F-BB7A-5C5B2145CAB9}"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6B6DE4-C7A1-410F-BB7A-5C5B2145CAB9}"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6B6DE4-C7A1-410F-BB7A-5C5B2145CAB9}"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6B6DE4-C7A1-410F-BB7A-5C5B2145CAB9}"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Described new georeferencing tool under development. B/c works at image </a:t>
            </a:r>
            <a:r>
              <a:rPr lang="en-US" baseline="0" smtClean="0"/>
              <a:t>resolution georeferencing </a:t>
            </a:r>
            <a:r>
              <a:rPr lang="en-US" baseline="0" dirty="0" smtClean="0"/>
              <a:t>errors ~</a:t>
            </a:r>
            <a:r>
              <a:rPr lang="en-US" baseline="0" dirty="0" err="1" smtClean="0"/>
              <a:t>linewidth</a:t>
            </a:r>
            <a:endParaRPr lang="en-US" dirty="0"/>
          </a:p>
        </p:txBody>
      </p:sp>
      <p:sp>
        <p:nvSpPr>
          <p:cNvPr id="4" name="Slide Number Placeholder 3"/>
          <p:cNvSpPr>
            <a:spLocks noGrp="1"/>
          </p:cNvSpPr>
          <p:nvPr>
            <p:ph type="sldNum" sz="quarter" idx="10"/>
          </p:nvPr>
        </p:nvSpPr>
        <p:spPr/>
        <p:txBody>
          <a:bodyPr/>
          <a:lstStyle/>
          <a:p>
            <a:fld id="{2D6B6DE4-C7A1-410F-BB7A-5C5B2145CAB9}"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6B6DE4-C7A1-410F-BB7A-5C5B2145CAB9}"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6B6DE4-C7A1-410F-BB7A-5C5B2145CAB9}"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a:t>
            </a:r>
            <a:r>
              <a:rPr lang="en-US" baseline="0" dirty="0" smtClean="0"/>
              <a:t> some examples of maps we are targeting</a:t>
            </a:r>
            <a:endParaRPr lang="en-US" dirty="0"/>
          </a:p>
        </p:txBody>
      </p:sp>
      <p:sp>
        <p:nvSpPr>
          <p:cNvPr id="4" name="Slide Number Placeholder 3"/>
          <p:cNvSpPr>
            <a:spLocks noGrp="1"/>
          </p:cNvSpPr>
          <p:nvPr>
            <p:ph type="sldNum" sz="quarter" idx="10"/>
          </p:nvPr>
        </p:nvSpPr>
        <p:spPr/>
        <p:txBody>
          <a:bodyPr/>
          <a:lstStyle/>
          <a:p>
            <a:fld id="{2D6B6DE4-C7A1-410F-BB7A-5C5B2145CAB9}"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6B6DE4-C7A1-410F-BB7A-5C5B2145CAB9}"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6B6DE4-C7A1-410F-BB7A-5C5B2145CAB9}"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6B6DE4-C7A1-410F-BB7A-5C5B2145CAB9}" type="slidenum">
              <a:rPr lang="en-US" smtClean="0"/>
              <a:pPr/>
              <a:t>42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Map of</a:t>
            </a:r>
            <a:r>
              <a:rPr lang="en-US" baseline="0" dirty="0" smtClean="0"/>
              <a:t> juvenile cod in relation to sedimentary structures of </a:t>
            </a:r>
            <a:r>
              <a:rPr lang="en-US" baseline="0" dirty="0" err="1" smtClean="0"/>
              <a:t>georges</a:t>
            </a:r>
            <a:r>
              <a:rPr lang="en-US" baseline="0" dirty="0" smtClean="0"/>
              <a:t> banks</a:t>
            </a:r>
            <a:endParaRPr lang="en-US" dirty="0"/>
          </a:p>
        </p:txBody>
      </p:sp>
      <p:sp>
        <p:nvSpPr>
          <p:cNvPr id="4" name="Slide Number Placeholder 3"/>
          <p:cNvSpPr>
            <a:spLocks noGrp="1"/>
          </p:cNvSpPr>
          <p:nvPr>
            <p:ph type="sldNum" sz="quarter" idx="10"/>
          </p:nvPr>
        </p:nvSpPr>
        <p:spPr/>
        <p:txBody>
          <a:bodyPr/>
          <a:lstStyle/>
          <a:p>
            <a:fld id="{2D6B6DE4-C7A1-410F-BB7A-5C5B2145CAB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6B6DE4-C7A1-410F-BB7A-5C5B2145CAB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1:7,000,000</a:t>
            </a:r>
            <a:endParaRPr lang="en-US" dirty="0"/>
          </a:p>
        </p:txBody>
      </p:sp>
      <p:sp>
        <p:nvSpPr>
          <p:cNvPr id="4" name="Slide Number Placeholder 3"/>
          <p:cNvSpPr>
            <a:spLocks noGrp="1"/>
          </p:cNvSpPr>
          <p:nvPr>
            <p:ph type="sldNum" sz="quarter" idx="10"/>
          </p:nvPr>
        </p:nvSpPr>
        <p:spPr/>
        <p:txBody>
          <a:bodyPr/>
          <a:lstStyle/>
          <a:p>
            <a:fld id="{2D6B6DE4-C7A1-410F-BB7A-5C5B2145CAB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Close facsimile</a:t>
            </a:r>
            <a:r>
              <a:rPr lang="en-US" baseline="0" dirty="0" smtClean="0"/>
              <a:t> to paper map</a:t>
            </a:r>
            <a:endParaRPr lang="en-US" dirty="0"/>
          </a:p>
        </p:txBody>
      </p:sp>
      <p:sp>
        <p:nvSpPr>
          <p:cNvPr id="4" name="Slide Number Placeholder 3"/>
          <p:cNvSpPr>
            <a:spLocks noGrp="1"/>
          </p:cNvSpPr>
          <p:nvPr>
            <p:ph type="sldNum" sz="quarter" idx="10"/>
          </p:nvPr>
        </p:nvSpPr>
        <p:spPr/>
        <p:txBody>
          <a:bodyPr/>
          <a:lstStyle/>
          <a:p>
            <a:fld id="{2D6B6DE4-C7A1-410F-BB7A-5C5B2145CAB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 great</a:t>
            </a:r>
            <a:r>
              <a:rPr lang="en-US" baseline="0" dirty="0" smtClean="0"/>
              <a:t> tools, </a:t>
            </a:r>
            <a:r>
              <a:rPr lang="en-US" baseline="0" dirty="0" err="1" smtClean="0"/>
              <a:t>incl</a:t>
            </a:r>
            <a:r>
              <a:rPr lang="en-US" baseline="0" dirty="0" smtClean="0"/>
              <a:t> </a:t>
            </a:r>
            <a:r>
              <a:rPr lang="en-US" baseline="0" dirty="0" err="1" smtClean="0"/>
              <a:t>arcgis</a:t>
            </a:r>
            <a:r>
              <a:rPr lang="en-US" baseline="0" dirty="0" smtClean="0"/>
              <a:t> and </a:t>
            </a:r>
            <a:r>
              <a:rPr lang="en-US" baseline="0" dirty="0" err="1" smtClean="0"/>
              <a:t>mapwarper</a:t>
            </a:r>
            <a:endParaRPr lang="en-US" dirty="0"/>
          </a:p>
        </p:txBody>
      </p:sp>
      <p:sp>
        <p:nvSpPr>
          <p:cNvPr id="4" name="Slide Number Placeholder 3"/>
          <p:cNvSpPr>
            <a:spLocks noGrp="1"/>
          </p:cNvSpPr>
          <p:nvPr>
            <p:ph type="sldNum" sz="quarter" idx="10"/>
          </p:nvPr>
        </p:nvSpPr>
        <p:spPr/>
        <p:txBody>
          <a:bodyPr/>
          <a:lstStyle/>
          <a:p>
            <a:fld id="{2D6B6DE4-C7A1-410F-BB7A-5C5B2145CAB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588676-7B1F-4FE0-9FD6-AB0D97AD1F7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6E9BE-65FC-4B70-8888-F933B943BA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63501-25EF-44DF-A3C8-C6F051BA837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5CD3F7-6B98-4EE6-99E2-08231E44D8F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53AB58-FB0B-488B-BFD7-C4F24AFB4BF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02126-8651-4A35-85AE-28B06F18AED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A670A8-4E6C-414E-AC33-8AB25FA6CA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E08A75-DA31-439B-9A9D-E9F0BF27F0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DED299-18BC-4FAB-B9E2-E5F14D552D4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C432C0-CA88-406C-BFBC-072BEBDBD5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450C97-3B19-417F-BA52-74007A27769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3C3417-987E-4EB2-8AB2-5E1D9ADAC109}"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2.gif"/><Relationship Id="rId5" Type="http://schemas.openxmlformats.org/officeDocument/2006/relationships/image" Target="../media/image51.gif"/><Relationship Id="rId4" Type="http://schemas.openxmlformats.org/officeDocument/2006/relationships/image" Target="../media/image50.gi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4.gif"/><Relationship Id="rId4" Type="http://schemas.openxmlformats.org/officeDocument/2006/relationships/image" Target="../media/image53.gif"/></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914400" y="381000"/>
            <a:ext cx="7162800" cy="5029200"/>
          </a:xfrm>
        </p:spPr>
        <p:txBody>
          <a:bodyPr>
            <a:normAutofit fontScale="90000"/>
          </a:bodyPr>
          <a:lstStyle/>
          <a:p>
            <a:r>
              <a:rPr lang="en-US" sz="4000" dirty="0" smtClean="0"/>
              <a:t>Efficient Georeferencing of Small-scale Scanned Map Images</a:t>
            </a:r>
            <a:r>
              <a:rPr lang="en-US" dirty="0"/>
              <a:t/>
            </a:r>
            <a:br>
              <a:rPr lang="en-US" dirty="0"/>
            </a:br>
            <a:r>
              <a:rPr lang="en-US" dirty="0" smtClean="0"/>
              <a:t/>
            </a:r>
            <a:br>
              <a:rPr lang="en-US" dirty="0" smtClean="0"/>
            </a:br>
            <a:r>
              <a:rPr lang="en-US" sz="2000" dirty="0" smtClean="0"/>
              <a:t>James E. Burt</a:t>
            </a:r>
            <a:r>
              <a:rPr lang="en-US" sz="2000" baseline="30000" dirty="0" smtClean="0"/>
              <a:t>1</a:t>
            </a:r>
            <a:r>
              <a:rPr lang="en-US" sz="2000" dirty="0" smtClean="0"/>
              <a:t>, </a:t>
            </a:r>
            <a:r>
              <a:rPr lang="en-US" sz="2000" dirty="0"/>
              <a:t>Gregory J. Allord</a:t>
            </a:r>
            <a:r>
              <a:rPr lang="en-US" sz="2000" baseline="30000" dirty="0"/>
              <a:t>2</a:t>
            </a:r>
            <a:r>
              <a:rPr lang="en-US" sz="2000" dirty="0" smtClean="0"/>
              <a:t> , Jeremy White</a:t>
            </a:r>
            <a:r>
              <a:rPr lang="en-US" sz="2000" baseline="30000" dirty="0" smtClean="0"/>
              <a:t>1,3</a:t>
            </a:r>
            <a:r>
              <a:rPr lang="en-US" dirty="0" smtClean="0"/>
              <a:t/>
            </a:r>
            <a:br>
              <a:rPr lang="en-US" dirty="0" smtClean="0"/>
            </a:br>
            <a:r>
              <a:rPr lang="en-US" dirty="0" smtClean="0"/>
              <a:t/>
            </a:r>
            <a:br>
              <a:rPr lang="en-US" dirty="0" smtClean="0"/>
            </a:br>
            <a:r>
              <a:rPr lang="en-US" sz="1600" baseline="30000" dirty="0" smtClean="0"/>
              <a:t>1</a:t>
            </a:r>
            <a:r>
              <a:rPr lang="en-US" sz="1600" dirty="0" smtClean="0"/>
              <a:t>University of Wisconsin-Madison</a:t>
            </a:r>
            <a:br>
              <a:rPr lang="en-US" sz="1600" dirty="0" smtClean="0"/>
            </a:br>
            <a:r>
              <a:rPr lang="en-US" sz="1600" baseline="30000" dirty="0" smtClean="0"/>
              <a:t>2</a:t>
            </a:r>
            <a:r>
              <a:rPr lang="en-US" sz="1600" dirty="0" smtClean="0"/>
              <a:t>U.S. Geological Survey</a:t>
            </a:r>
            <a:br>
              <a:rPr lang="en-US" sz="1600" dirty="0" smtClean="0"/>
            </a:br>
            <a:r>
              <a:rPr lang="en-US" sz="1600" baseline="30000" dirty="0" smtClean="0"/>
              <a:t>3</a:t>
            </a:r>
            <a:r>
              <a:rPr lang="en-US" sz="1600" dirty="0" smtClean="0"/>
              <a:t>New York Times  Company</a:t>
            </a:r>
            <a:br>
              <a:rPr lang="en-US" sz="1600" dirty="0" smtClean="0"/>
            </a:br>
            <a:r>
              <a:rPr lang="en-US" dirty="0" smtClean="0"/>
              <a:t/>
            </a:r>
            <a:br>
              <a:rPr lang="en-US" dirty="0" smtClean="0"/>
            </a:br>
            <a:r>
              <a:rPr lang="en-US" sz="1800" dirty="0" smtClean="0"/>
              <a:t>Association of American Geographers</a:t>
            </a:r>
            <a:br>
              <a:rPr lang="en-US" sz="1800" dirty="0" smtClean="0"/>
            </a:br>
            <a:r>
              <a:rPr lang="en-US" sz="1800" dirty="0" smtClean="0"/>
              <a:t>New York</a:t>
            </a:r>
            <a:br>
              <a:rPr lang="en-US" sz="1800" dirty="0" smtClean="0"/>
            </a:br>
            <a:r>
              <a:rPr lang="en-US" sz="1800" dirty="0" smtClean="0"/>
              <a:t>25 Feb 2012</a:t>
            </a:r>
            <a:endParaRPr lang="en-US" sz="1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09600" y="152400"/>
            <a:ext cx="7772400" cy="1752600"/>
          </a:xfrm>
        </p:spPr>
        <p:txBody>
          <a:bodyPr/>
          <a:lstStyle/>
          <a:p>
            <a:r>
              <a:rPr lang="en-US" sz="4000" dirty="0" smtClean="0"/>
              <a:t>Problem/Background</a:t>
            </a:r>
            <a:r>
              <a:rPr lang="en-US" dirty="0" smtClean="0"/>
              <a:t/>
            </a:r>
            <a:br>
              <a:rPr lang="en-US" dirty="0" smtClean="0"/>
            </a:br>
            <a:endParaRPr lang="en-US" dirty="0"/>
          </a:p>
        </p:txBody>
      </p:sp>
      <p:sp>
        <p:nvSpPr>
          <p:cNvPr id="29699" name="Rectangle 3"/>
          <p:cNvSpPr>
            <a:spLocks noGrp="1" noChangeArrowheads="1"/>
          </p:cNvSpPr>
          <p:nvPr>
            <p:ph idx="1"/>
          </p:nvPr>
        </p:nvSpPr>
        <p:spPr>
          <a:xfrm>
            <a:off x="381000" y="1752600"/>
            <a:ext cx="5334000" cy="4419600"/>
          </a:xfrm>
        </p:spPr>
        <p:txBody>
          <a:bodyPr>
            <a:normAutofit/>
          </a:bodyPr>
          <a:lstStyle/>
          <a:p>
            <a:pPr marL="514350" indent="-514350">
              <a:buNone/>
            </a:pPr>
            <a:r>
              <a:rPr lang="en-US" dirty="0" smtClean="0"/>
              <a:t>Challenges:</a:t>
            </a:r>
          </a:p>
          <a:p>
            <a:pPr lvl="1">
              <a:buFont typeface="Arial" pitchFamily="34" charset="0"/>
              <a:buChar char="•"/>
            </a:pPr>
            <a:r>
              <a:rPr lang="en-US" dirty="0" smtClean="0"/>
              <a:t>Populating dialog boxes tedious, error-prone for more than a few control points</a:t>
            </a:r>
          </a:p>
          <a:p>
            <a:pPr lvl="1">
              <a:buFont typeface="Arial" pitchFamily="34" charset="0"/>
              <a:buChar char="•"/>
            </a:pPr>
            <a:r>
              <a:rPr lang="en-US" dirty="0" smtClean="0"/>
              <a:t>Panning, zooming slow</a:t>
            </a:r>
          </a:p>
          <a:p>
            <a:pPr lvl="1">
              <a:buFont typeface="Arial" pitchFamily="34" charset="0"/>
              <a:buChar char="•"/>
            </a:pPr>
            <a:r>
              <a:rPr lang="en-US" dirty="0" smtClean="0"/>
              <a:t>Fine-scale digitizing tiring</a:t>
            </a:r>
          </a:p>
          <a:p>
            <a:pPr lvl="1">
              <a:buFont typeface="Arial" pitchFamily="34" charset="0"/>
              <a:buChar char="•"/>
            </a:pPr>
            <a:r>
              <a:rPr lang="en-US" dirty="0" smtClean="0"/>
              <a:t>Uncertain projection</a:t>
            </a:r>
          </a:p>
          <a:p>
            <a:pPr lvl="1">
              <a:buFont typeface="Arial" pitchFamily="34" charset="0"/>
              <a:buChar char="•"/>
            </a:pPr>
            <a:r>
              <a:rPr lang="en-US" dirty="0" smtClean="0"/>
              <a:t>File sizes 0.5-1.5 GB </a:t>
            </a:r>
          </a:p>
          <a:p>
            <a:pPr marL="914400" lvl="1" indent="-514350">
              <a:buNone/>
            </a:pPr>
            <a:endParaRPr lang="en-US" dirty="0" smtClean="0"/>
          </a:p>
          <a:p>
            <a:pPr marL="914400" lvl="1" indent="-514350">
              <a:buNone/>
            </a:pP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5638800" y="1752600"/>
            <a:ext cx="3286125" cy="411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6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09600" y="152400"/>
            <a:ext cx="7772400" cy="1752600"/>
          </a:xfrm>
        </p:spPr>
        <p:txBody>
          <a:bodyPr/>
          <a:lstStyle/>
          <a:p>
            <a:r>
              <a:rPr lang="en-US" sz="4000" dirty="0" smtClean="0"/>
              <a:t>Problem/Background</a:t>
            </a:r>
            <a:r>
              <a:rPr lang="en-US" dirty="0" smtClean="0"/>
              <a:t/>
            </a:r>
            <a:br>
              <a:rPr lang="en-US" dirty="0" smtClean="0"/>
            </a:br>
            <a:endParaRPr lang="en-US" dirty="0"/>
          </a:p>
        </p:txBody>
      </p:sp>
      <p:sp>
        <p:nvSpPr>
          <p:cNvPr id="29699" name="Rectangle 3"/>
          <p:cNvSpPr>
            <a:spLocks noGrp="1" noChangeArrowheads="1"/>
          </p:cNvSpPr>
          <p:nvPr>
            <p:ph idx="1"/>
          </p:nvPr>
        </p:nvSpPr>
        <p:spPr>
          <a:xfrm>
            <a:off x="381000" y="1752600"/>
            <a:ext cx="5334000" cy="4419600"/>
          </a:xfrm>
        </p:spPr>
        <p:txBody>
          <a:bodyPr>
            <a:normAutofit/>
          </a:bodyPr>
          <a:lstStyle/>
          <a:p>
            <a:pPr marL="514350" indent="-514350">
              <a:buNone/>
            </a:pPr>
            <a:r>
              <a:rPr lang="en-US" dirty="0" smtClean="0"/>
              <a:t>Previously developed QUAD-G for </a:t>
            </a:r>
            <a:r>
              <a:rPr lang="en-US" dirty="0" smtClean="0">
                <a:solidFill>
                  <a:srgbClr val="FFFF00"/>
                </a:solidFill>
              </a:rPr>
              <a:t>automated</a:t>
            </a:r>
            <a:r>
              <a:rPr lang="en-US" dirty="0" smtClean="0"/>
              <a:t> georeferencing of </a:t>
            </a:r>
            <a:r>
              <a:rPr lang="en-US" dirty="0" smtClean="0">
                <a:solidFill>
                  <a:srgbClr val="FFFF00"/>
                </a:solidFill>
              </a:rPr>
              <a:t>large-scale</a:t>
            </a:r>
            <a:r>
              <a:rPr lang="en-US" dirty="0" smtClean="0"/>
              <a:t> USGS </a:t>
            </a:r>
            <a:r>
              <a:rPr lang="en-US" dirty="0" err="1" smtClean="0"/>
              <a:t>topo</a:t>
            </a:r>
            <a:r>
              <a:rPr lang="en-US" dirty="0" smtClean="0"/>
              <a:t> </a:t>
            </a:r>
            <a:r>
              <a:rPr lang="en-US" dirty="0" smtClean="0">
                <a:solidFill>
                  <a:srgbClr val="FFFF00"/>
                </a:solidFill>
              </a:rPr>
              <a:t>quads</a:t>
            </a:r>
          </a:p>
          <a:p>
            <a:pPr marL="514350" indent="-514350">
              <a:buNone/>
            </a:pPr>
            <a:endParaRPr lang="en-US" dirty="0"/>
          </a:p>
          <a:p>
            <a:pPr marL="400050" lvl="1" indent="0">
              <a:buNone/>
            </a:pPr>
            <a:r>
              <a:rPr lang="en-US" sz="2400" dirty="0"/>
              <a:t>www.geography.wisc.edu\</a:t>
            </a:r>
          </a:p>
          <a:p>
            <a:pPr marL="914400" lvl="1" indent="-514350">
              <a:buNone/>
            </a:pPr>
            <a:r>
              <a:rPr lang="en-US" sz="2400" dirty="0"/>
              <a:t>            research\quad-g</a:t>
            </a:r>
          </a:p>
          <a:p>
            <a:pPr marL="514350" indent="-514350">
              <a:buNone/>
            </a:pPr>
            <a:endParaRPr lang="en-US" dirty="0" smtClean="0"/>
          </a:p>
          <a:p>
            <a:pPr marL="914400" lvl="1" indent="-514350">
              <a:buNone/>
            </a:pPr>
            <a:endParaRPr lang="en-US" dirty="0" smtClean="0"/>
          </a:p>
          <a:p>
            <a:pPr marL="914400" lvl="1" indent="-514350">
              <a:buNone/>
            </a:pPr>
            <a:endParaRPr lang="en-US" dirty="0"/>
          </a:p>
        </p:txBody>
      </p:sp>
      <p:pic>
        <p:nvPicPr>
          <p:cNvPr id="96870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38800" y="1958975"/>
            <a:ext cx="3236913" cy="3756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420420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500small.tif"/>
          <p:cNvPicPr>
            <a:picLocks noChangeAspect="1"/>
          </p:cNvPicPr>
          <p:nvPr/>
        </p:nvPicPr>
        <p:blipFill>
          <a:blip r:embed="rId3" cstate="print"/>
          <a:stretch>
            <a:fillRect/>
          </a:stretch>
        </p:blipFill>
        <p:spPr>
          <a:xfrm>
            <a:off x="2362200" y="381000"/>
            <a:ext cx="5029200" cy="6217200"/>
          </a:xfrm>
          <a:prstGeom prst="rect">
            <a:avLst/>
          </a:prstGeom>
        </p:spPr>
      </p:pic>
      <p:sp>
        <p:nvSpPr>
          <p:cNvPr id="6" name="Rectangle 5"/>
          <p:cNvSpPr/>
          <p:nvPr/>
        </p:nvSpPr>
        <p:spPr bwMode="auto">
          <a:xfrm>
            <a:off x="2743200" y="533400"/>
            <a:ext cx="457200" cy="457200"/>
          </a:xfrm>
          <a:prstGeom prst="rect">
            <a:avLst/>
          </a:prstGeom>
          <a:noFill/>
          <a:ln w="19050"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Rectangle 6"/>
          <p:cNvSpPr/>
          <p:nvPr/>
        </p:nvSpPr>
        <p:spPr bwMode="auto">
          <a:xfrm>
            <a:off x="3810000" y="533400"/>
            <a:ext cx="457200" cy="457200"/>
          </a:xfrm>
          <a:prstGeom prst="rect">
            <a:avLst/>
          </a:prstGeom>
          <a:noFill/>
          <a:ln w="19050"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5105400" y="533400"/>
            <a:ext cx="457200" cy="457200"/>
          </a:xfrm>
          <a:prstGeom prst="rect">
            <a:avLst/>
          </a:prstGeom>
          <a:noFill/>
          <a:ln w="19050"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6400800" y="533400"/>
            <a:ext cx="457200" cy="457200"/>
          </a:xfrm>
          <a:prstGeom prst="rect">
            <a:avLst/>
          </a:prstGeom>
          <a:noFill/>
          <a:ln w="19050"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2743200" y="2209800"/>
            <a:ext cx="457200" cy="457200"/>
          </a:xfrm>
          <a:prstGeom prst="rect">
            <a:avLst/>
          </a:prstGeom>
          <a:noFill/>
          <a:ln w="19050"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2743200" y="3962400"/>
            <a:ext cx="457200" cy="457200"/>
          </a:xfrm>
          <a:prstGeom prst="rect">
            <a:avLst/>
          </a:prstGeom>
          <a:noFill/>
          <a:ln w="19050"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2743200" y="5715000"/>
            <a:ext cx="457200" cy="457200"/>
          </a:xfrm>
          <a:prstGeom prst="rect">
            <a:avLst/>
          </a:prstGeom>
          <a:noFill/>
          <a:ln w="19050"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6400800" y="5715000"/>
            <a:ext cx="457200" cy="457200"/>
          </a:xfrm>
          <a:prstGeom prst="rect">
            <a:avLst/>
          </a:prstGeom>
          <a:noFill/>
          <a:ln w="19050"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Rectangle 13"/>
          <p:cNvSpPr/>
          <p:nvPr/>
        </p:nvSpPr>
        <p:spPr bwMode="auto">
          <a:xfrm>
            <a:off x="6400800" y="2209800"/>
            <a:ext cx="457200" cy="457200"/>
          </a:xfrm>
          <a:prstGeom prst="rect">
            <a:avLst/>
          </a:prstGeom>
          <a:noFill/>
          <a:ln w="19050"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Rectangle 14"/>
          <p:cNvSpPr/>
          <p:nvPr/>
        </p:nvSpPr>
        <p:spPr bwMode="auto">
          <a:xfrm>
            <a:off x="6400800" y="3962400"/>
            <a:ext cx="457200" cy="457200"/>
          </a:xfrm>
          <a:prstGeom prst="rect">
            <a:avLst/>
          </a:prstGeom>
          <a:noFill/>
          <a:ln w="19050"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 name="Rectangle 15"/>
          <p:cNvSpPr/>
          <p:nvPr/>
        </p:nvSpPr>
        <p:spPr bwMode="auto">
          <a:xfrm>
            <a:off x="3810000" y="5715000"/>
            <a:ext cx="457200" cy="457200"/>
          </a:xfrm>
          <a:prstGeom prst="rect">
            <a:avLst/>
          </a:prstGeom>
          <a:noFill/>
          <a:ln w="19050"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 name="Rectangle 16"/>
          <p:cNvSpPr/>
          <p:nvPr/>
        </p:nvSpPr>
        <p:spPr bwMode="auto">
          <a:xfrm>
            <a:off x="5105400" y="5715000"/>
            <a:ext cx="457200" cy="457200"/>
          </a:xfrm>
          <a:prstGeom prst="rect">
            <a:avLst/>
          </a:prstGeom>
          <a:noFill/>
          <a:ln w="19050"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Rectangle 17"/>
          <p:cNvSpPr/>
          <p:nvPr/>
        </p:nvSpPr>
        <p:spPr bwMode="auto">
          <a:xfrm>
            <a:off x="3810000" y="2209800"/>
            <a:ext cx="457200" cy="457200"/>
          </a:xfrm>
          <a:prstGeom prst="rect">
            <a:avLst/>
          </a:prstGeom>
          <a:noFill/>
          <a:ln w="19050"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9" name="Rectangle 18"/>
          <p:cNvSpPr/>
          <p:nvPr/>
        </p:nvSpPr>
        <p:spPr bwMode="auto">
          <a:xfrm>
            <a:off x="5105400" y="2209800"/>
            <a:ext cx="457200" cy="457200"/>
          </a:xfrm>
          <a:prstGeom prst="rect">
            <a:avLst/>
          </a:prstGeom>
          <a:noFill/>
          <a:ln w="19050"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0" name="Rectangle 19"/>
          <p:cNvSpPr/>
          <p:nvPr/>
        </p:nvSpPr>
        <p:spPr bwMode="auto">
          <a:xfrm>
            <a:off x="3810000" y="3962400"/>
            <a:ext cx="457200" cy="457200"/>
          </a:xfrm>
          <a:prstGeom prst="rect">
            <a:avLst/>
          </a:prstGeom>
          <a:noFill/>
          <a:ln w="19050"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5105400" y="3962400"/>
            <a:ext cx="457200" cy="457200"/>
          </a:xfrm>
          <a:prstGeom prst="rect">
            <a:avLst/>
          </a:prstGeom>
          <a:noFill/>
          <a:ln w="19050"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381000" y="1905000"/>
            <a:ext cx="5334000" cy="4419600"/>
          </a:xfrm>
        </p:spPr>
        <p:txBody>
          <a:bodyPr/>
          <a:lstStyle/>
          <a:p>
            <a:pPr marL="914400" lvl="1" indent="-514350">
              <a:buNone/>
            </a:pPr>
            <a:endParaRPr lang="en-US" dirty="0" smtClean="0"/>
          </a:p>
          <a:p>
            <a:pPr marL="914400" lvl="1" indent="-514350">
              <a:buNone/>
            </a:pPr>
            <a:endParaRPr lang="en-US" dirty="0"/>
          </a:p>
        </p:txBody>
      </p:sp>
      <p:pic>
        <p:nvPicPr>
          <p:cNvPr id="4098" name="Picture 2" descr="C:\Ufiles\projects\HistoricalQuadranglesScanProject\PatternMatch\Manuals\ControlMarks.png"/>
          <p:cNvPicPr>
            <a:picLocks noChangeAspect="1" noChangeArrowheads="1"/>
          </p:cNvPicPr>
          <p:nvPr/>
        </p:nvPicPr>
        <p:blipFill>
          <a:blip r:embed="rId3" cstate="print"/>
          <a:srcRect/>
          <a:stretch>
            <a:fillRect/>
          </a:stretch>
        </p:blipFill>
        <p:spPr bwMode="auto">
          <a:xfrm>
            <a:off x="1555750" y="412750"/>
            <a:ext cx="6030913" cy="6030913"/>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102963"/>
            <a:ext cx="7772400" cy="1143000"/>
          </a:xfrm>
        </p:spPr>
        <p:txBody>
          <a:bodyPr/>
          <a:lstStyle/>
          <a:p>
            <a:r>
              <a:rPr lang="en-US" dirty="0" smtClean="0"/>
              <a:t>Residuals 1:24K Quads</a:t>
            </a:r>
            <a:endParaRPr lang="en-US" dirty="0"/>
          </a:p>
        </p:txBody>
      </p:sp>
      <p:graphicFrame>
        <p:nvGraphicFramePr>
          <p:cNvPr id="195596" name="Object 12"/>
          <p:cNvGraphicFramePr>
            <a:graphicFrameLocks noChangeAspect="1"/>
          </p:cNvGraphicFramePr>
          <p:nvPr>
            <p:extLst>
              <p:ext uri="{D42A27DB-BD31-4B8C-83A1-F6EECF244321}">
                <p14:modId xmlns:p14="http://schemas.microsoft.com/office/powerpoint/2010/main" xmlns="" val="1588682574"/>
              </p:ext>
            </p:extLst>
          </p:nvPr>
        </p:nvGraphicFramePr>
        <p:xfrm>
          <a:off x="1447800" y="1447800"/>
          <a:ext cx="6435725" cy="5167312"/>
        </p:xfrm>
        <a:graphic>
          <a:graphicData uri="http://schemas.openxmlformats.org/presentationml/2006/ole">
            <p:oleObj spid="_x0000_s1085474" name="SPW 11.0 Graph" r:id="rId4" imgW="5360760" imgH="4304880" progId="SigmaPlotGraphicObject.10">
              <p:embed/>
            </p:oleObj>
          </a:graphicData>
        </a:graphic>
      </p:graphicFrame>
      <p:sp>
        <p:nvSpPr>
          <p:cNvPr id="5" name="TextBox 4"/>
          <p:cNvSpPr txBox="1"/>
          <p:nvPr/>
        </p:nvSpPr>
        <p:spPr>
          <a:xfrm>
            <a:off x="3288969" y="3176061"/>
            <a:ext cx="1130631" cy="276999"/>
          </a:xfrm>
          <a:prstGeom prst="rect">
            <a:avLst/>
          </a:prstGeom>
          <a:noFill/>
        </p:spPr>
        <p:txBody>
          <a:bodyPr wrap="none" rtlCol="0">
            <a:spAutoFit/>
          </a:bodyPr>
          <a:lstStyle/>
          <a:p>
            <a:r>
              <a:rPr lang="en-US" sz="1200" dirty="0" err="1" smtClean="0">
                <a:solidFill>
                  <a:schemeClr val="bg1"/>
                </a:solidFill>
                <a:latin typeface="+mn-lt"/>
              </a:rPr>
              <a:t>Neatline</a:t>
            </a:r>
            <a:r>
              <a:rPr lang="en-US" sz="1200" dirty="0" smtClean="0">
                <a:solidFill>
                  <a:schemeClr val="bg1"/>
                </a:solidFill>
                <a:latin typeface="+mn-lt"/>
              </a:rPr>
              <a:t> Width</a:t>
            </a:r>
            <a:endParaRPr lang="en-US" sz="1200" dirty="0">
              <a:solidFill>
                <a:schemeClr val="bg1"/>
              </a:solidFill>
              <a:latin typeface="+mn-lt"/>
            </a:endParaRPr>
          </a:p>
        </p:txBody>
      </p:sp>
      <p:cxnSp>
        <p:nvCxnSpPr>
          <p:cNvPr id="6" name="Straight Arrow Connector 5"/>
          <p:cNvCxnSpPr/>
          <p:nvPr/>
        </p:nvCxnSpPr>
        <p:spPr>
          <a:xfrm flipH="1">
            <a:off x="2971800" y="3321538"/>
            <a:ext cx="387184" cy="33606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133600" y="3681939"/>
            <a:ext cx="5410200" cy="204261"/>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0102638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09600" y="381000"/>
            <a:ext cx="7772400" cy="762000"/>
          </a:xfrm>
        </p:spPr>
        <p:txBody>
          <a:bodyPr>
            <a:normAutofit fontScale="90000"/>
          </a:bodyPr>
          <a:lstStyle/>
          <a:p>
            <a:r>
              <a:rPr lang="en-US" sz="4000" dirty="0" smtClean="0"/>
              <a:t/>
            </a:r>
            <a:br>
              <a:rPr lang="en-US" sz="4000" dirty="0" smtClean="0"/>
            </a:br>
            <a:r>
              <a:rPr lang="en-US" sz="4000" dirty="0" smtClean="0"/>
              <a:t>Problem/Background</a:t>
            </a:r>
            <a:r>
              <a:rPr lang="en-US" dirty="0" smtClean="0"/>
              <a:t/>
            </a:r>
            <a:br>
              <a:rPr lang="en-US" dirty="0" smtClean="0"/>
            </a:br>
            <a:endParaRPr lang="en-US" dirty="0"/>
          </a:p>
        </p:txBody>
      </p:sp>
      <p:sp>
        <p:nvSpPr>
          <p:cNvPr id="29699" name="Rectangle 3"/>
          <p:cNvSpPr>
            <a:spLocks noGrp="1" noChangeArrowheads="1"/>
          </p:cNvSpPr>
          <p:nvPr>
            <p:ph idx="1"/>
          </p:nvPr>
        </p:nvSpPr>
        <p:spPr>
          <a:xfrm>
            <a:off x="381000" y="1752600"/>
            <a:ext cx="5334000" cy="4419600"/>
          </a:xfrm>
        </p:spPr>
        <p:txBody>
          <a:bodyPr>
            <a:normAutofit/>
          </a:bodyPr>
          <a:lstStyle/>
          <a:p>
            <a:pPr marL="514350" indent="-514350">
              <a:buNone/>
            </a:pPr>
            <a:r>
              <a:rPr lang="en-US" dirty="0" smtClean="0"/>
              <a:t>Quad-G not useful here:</a:t>
            </a:r>
          </a:p>
          <a:p>
            <a:pPr lvl="1">
              <a:buFont typeface="Arial" pitchFamily="34" charset="0"/>
              <a:buChar char="•"/>
            </a:pPr>
            <a:r>
              <a:rPr lang="en-US" dirty="0" smtClean="0"/>
              <a:t>Might not have quad</a:t>
            </a:r>
          </a:p>
          <a:p>
            <a:pPr lvl="1">
              <a:buFont typeface="Arial" pitchFamily="34" charset="0"/>
              <a:buChar char="•"/>
            </a:pPr>
            <a:r>
              <a:rPr lang="en-US" dirty="0" smtClean="0"/>
              <a:t>Possible small map scale, projection unknown</a:t>
            </a:r>
          </a:p>
          <a:p>
            <a:pPr lvl="1">
              <a:buFont typeface="Arial" pitchFamily="34" charset="0"/>
              <a:buChar char="•"/>
            </a:pPr>
            <a:r>
              <a:rPr lang="en-US" dirty="0" smtClean="0"/>
              <a:t>Possible no rectangular grid of control marks</a:t>
            </a:r>
          </a:p>
          <a:p>
            <a:pPr marL="914400" lvl="1" indent="-514350">
              <a:buNone/>
            </a:pP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5638800" y="1752600"/>
            <a:ext cx="3286125" cy="4114800"/>
          </a:xfrm>
          <a:prstGeom prst="rect">
            <a:avLst/>
          </a:prstGeom>
          <a:noFill/>
          <a:ln w="9525">
            <a:noFill/>
            <a:miter lim="800000"/>
            <a:headEnd/>
            <a:tailEnd/>
          </a:ln>
        </p:spPr>
      </p:pic>
    </p:spTree>
    <p:extLst>
      <p:ext uri="{BB962C8B-B14F-4D97-AF65-F5344CB8AC3E}">
        <p14:creationId xmlns:p14="http://schemas.microsoft.com/office/powerpoint/2010/main" xmlns="" val="109328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69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102963"/>
            <a:ext cx="7772400" cy="1143000"/>
          </a:xfrm>
        </p:spPr>
        <p:txBody>
          <a:bodyPr>
            <a:normAutofit/>
          </a:bodyPr>
          <a:lstStyle/>
          <a:p>
            <a:r>
              <a:rPr lang="en-US" sz="4000" dirty="0" smtClean="0"/>
              <a:t>Problem/Background</a:t>
            </a:r>
            <a:endParaRPr lang="en-US" sz="4000" dirty="0"/>
          </a:p>
        </p:txBody>
      </p:sp>
      <p:sp>
        <p:nvSpPr>
          <p:cNvPr id="29699" name="Rectangle 3"/>
          <p:cNvSpPr>
            <a:spLocks noGrp="1" noChangeArrowheads="1"/>
          </p:cNvSpPr>
          <p:nvPr>
            <p:ph idx="1"/>
          </p:nvPr>
        </p:nvSpPr>
        <p:spPr>
          <a:xfrm>
            <a:off x="457200" y="1447800"/>
            <a:ext cx="7772400" cy="5181600"/>
          </a:xfrm>
        </p:spPr>
        <p:txBody>
          <a:bodyPr>
            <a:normAutofit fontScale="92500" lnSpcReduction="20000"/>
          </a:bodyPr>
          <a:lstStyle/>
          <a:p>
            <a:pPr marL="971550" lvl="1" indent="-514350">
              <a:buNone/>
            </a:pPr>
            <a:r>
              <a:rPr lang="en-US" sz="2400" dirty="0" smtClean="0"/>
              <a:t>Georeferencing tool:</a:t>
            </a:r>
            <a:endParaRPr lang="en-US" sz="2400" dirty="0"/>
          </a:p>
          <a:p>
            <a:pPr marL="1371600" lvl="2" indent="-514350">
              <a:buFont typeface="+mj-lt"/>
              <a:buAutoNum type="arabicPeriod"/>
            </a:pPr>
            <a:r>
              <a:rPr lang="en-US" dirty="0" smtClean="0"/>
              <a:t>Allow user to quickly identify control points known in </a:t>
            </a:r>
            <a:r>
              <a:rPr lang="en-US" dirty="0"/>
              <a:t>both </a:t>
            </a:r>
            <a:r>
              <a:rPr lang="en-US" dirty="0" smtClean="0"/>
              <a:t>map (</a:t>
            </a:r>
            <a:r>
              <a:rPr lang="en-US" i="1" dirty="0" err="1" smtClean="0"/>
              <a:t>x,y</a:t>
            </a:r>
            <a:r>
              <a:rPr lang="en-US" dirty="0" smtClean="0"/>
              <a:t>) and image coordinates (</a:t>
            </a:r>
            <a:r>
              <a:rPr lang="en-US" i="1" dirty="0" err="1" smtClean="0"/>
              <a:t>u,v</a:t>
            </a:r>
            <a:r>
              <a:rPr lang="en-US" dirty="0" smtClean="0"/>
              <a:t>). </a:t>
            </a:r>
          </a:p>
          <a:p>
            <a:pPr marL="1371600" lvl="2" indent="-514350">
              <a:buFont typeface="+mj-lt"/>
              <a:buAutoNum type="arabicPeriod"/>
            </a:pPr>
            <a:r>
              <a:rPr lang="en-US" dirty="0" smtClean="0"/>
              <a:t>Develop transformation from map to image space  (</a:t>
            </a:r>
            <a:r>
              <a:rPr lang="en-US" i="1" dirty="0" err="1" smtClean="0"/>
              <a:t>u,v</a:t>
            </a:r>
            <a:r>
              <a:rPr lang="en-US" dirty="0" smtClean="0"/>
              <a:t>) = </a:t>
            </a:r>
            <a:r>
              <a:rPr lang="en-US" b="1" i="1" dirty="0" smtClean="0"/>
              <a:t>g</a:t>
            </a:r>
            <a:r>
              <a:rPr lang="en-US" dirty="0" smtClean="0"/>
              <a:t>(</a:t>
            </a:r>
            <a:r>
              <a:rPr lang="en-US" i="1" dirty="0" err="1" smtClean="0"/>
              <a:t>x,y</a:t>
            </a:r>
            <a:r>
              <a:rPr lang="en-US" dirty="0" smtClean="0"/>
              <a:t>)</a:t>
            </a:r>
          </a:p>
          <a:p>
            <a:pPr marL="1371600" lvl="2" indent="-514350">
              <a:buFont typeface="+mj-lt"/>
              <a:buAutoNum type="arabicPeriod"/>
            </a:pPr>
            <a:r>
              <a:rPr lang="en-US" dirty="0" smtClean="0"/>
              <a:t>For any desired (</a:t>
            </a:r>
            <a:r>
              <a:rPr lang="en-US" i="1" dirty="0" err="1" smtClean="0"/>
              <a:t>x</a:t>
            </a:r>
            <a:r>
              <a:rPr lang="en-US" i="1" baseline="-25000" dirty="0" err="1" smtClean="0"/>
              <a:t>m</a:t>
            </a:r>
            <a:r>
              <a:rPr lang="en-US" dirty="0" err="1" smtClean="0"/>
              <a:t>,</a:t>
            </a:r>
            <a:r>
              <a:rPr lang="en-US" i="1" dirty="0" err="1" smtClean="0"/>
              <a:t>y</a:t>
            </a:r>
            <a:r>
              <a:rPr lang="en-US" i="1" baseline="-25000" dirty="0" err="1" smtClean="0"/>
              <a:t>m</a:t>
            </a:r>
            <a:r>
              <a:rPr lang="en-US" dirty="0" smtClean="0"/>
              <a:t>) in map sheet area use </a:t>
            </a:r>
            <a:r>
              <a:rPr lang="en-US" b="1" i="1" dirty="0" smtClean="0"/>
              <a:t>g</a:t>
            </a:r>
            <a:r>
              <a:rPr lang="en-US" dirty="0" smtClean="0"/>
              <a:t> to find corresponding image pixel (</a:t>
            </a:r>
            <a:r>
              <a:rPr lang="en-US" i="1" dirty="0" err="1" smtClean="0"/>
              <a:t>u</a:t>
            </a:r>
            <a:r>
              <a:rPr lang="en-US" i="1" baseline="-25000" dirty="0" err="1" smtClean="0"/>
              <a:t>m</a:t>
            </a:r>
            <a:r>
              <a:rPr lang="en-US" dirty="0" err="1" smtClean="0"/>
              <a:t>,</a:t>
            </a:r>
            <a:r>
              <a:rPr lang="en-US" i="1" dirty="0" err="1"/>
              <a:t>v</a:t>
            </a:r>
            <a:r>
              <a:rPr lang="en-US" i="1" baseline="-25000" dirty="0" err="1" smtClean="0"/>
              <a:t>m</a:t>
            </a:r>
            <a:r>
              <a:rPr lang="en-US" dirty="0" smtClean="0"/>
              <a:t>), and write to a new (</a:t>
            </a:r>
            <a:r>
              <a:rPr lang="en-US" dirty="0" err="1" smtClean="0"/>
              <a:t>georeferenced</a:t>
            </a:r>
            <a:r>
              <a:rPr lang="en-US" dirty="0" smtClean="0"/>
              <a:t>) image file.</a:t>
            </a:r>
          </a:p>
          <a:p>
            <a:pPr marL="457200" lvl="1" indent="0">
              <a:buNone/>
            </a:pPr>
            <a:endParaRPr lang="en-US" sz="2400" dirty="0" smtClean="0"/>
          </a:p>
          <a:p>
            <a:pPr marL="457200" lvl="1" indent="0">
              <a:buNone/>
            </a:pPr>
            <a:r>
              <a:rPr lang="en-US" sz="2400" dirty="0" smtClean="0"/>
              <a:t>Viewing Model:</a:t>
            </a:r>
          </a:p>
          <a:p>
            <a:pPr marL="457200" lvl="1" indent="0">
              <a:buNone/>
            </a:pPr>
            <a:endParaRPr lang="en-US" sz="2400" dirty="0" smtClean="0"/>
          </a:p>
          <a:p>
            <a:pPr marL="457200" lvl="1" indent="0">
              <a:buNone/>
            </a:pPr>
            <a:r>
              <a:rPr lang="en-US" sz="2400" dirty="0"/>
              <a:t> </a:t>
            </a:r>
            <a:r>
              <a:rPr lang="en-US" sz="2400" dirty="0" smtClean="0"/>
              <a:t>  </a:t>
            </a:r>
            <a:r>
              <a:rPr lang="en-US" sz="2200" dirty="0" smtClean="0"/>
              <a:t>(</a:t>
            </a:r>
            <a:r>
              <a:rPr lang="en-US" sz="2200" i="1" dirty="0">
                <a:latin typeface="Symbol" pitchFamily="82" charset="2"/>
              </a:rPr>
              <a:t>f</a:t>
            </a:r>
            <a:r>
              <a:rPr lang="en-US" sz="2200" i="1" baseline="-25000" dirty="0"/>
              <a:t> </a:t>
            </a:r>
            <a:r>
              <a:rPr lang="en-US" sz="2200" i="1" dirty="0"/>
              <a:t>,</a:t>
            </a:r>
            <a:r>
              <a:rPr lang="en-US" sz="2200" i="1" dirty="0">
                <a:latin typeface="Symbol" pitchFamily="82" charset="2"/>
              </a:rPr>
              <a:t>l</a:t>
            </a:r>
            <a:r>
              <a:rPr lang="en-US" sz="2200" dirty="0"/>
              <a:t>) </a:t>
            </a:r>
            <a:r>
              <a:rPr lang="en-US" sz="2200" dirty="0" smtClean="0"/>
              <a:t>  -&gt;    </a:t>
            </a:r>
            <a:r>
              <a:rPr lang="en-US" sz="2200" b="1" i="1" dirty="0"/>
              <a:t>P</a:t>
            </a:r>
            <a:r>
              <a:rPr lang="en-US" sz="2200" dirty="0"/>
              <a:t>(</a:t>
            </a:r>
            <a:r>
              <a:rPr lang="en-US" sz="2200" i="1" dirty="0">
                <a:latin typeface="Symbol" pitchFamily="82" charset="2"/>
              </a:rPr>
              <a:t>f</a:t>
            </a:r>
            <a:r>
              <a:rPr lang="en-US" sz="2200" i="1" baseline="-25000" dirty="0"/>
              <a:t> </a:t>
            </a:r>
            <a:r>
              <a:rPr lang="en-US" sz="2200" i="1" dirty="0"/>
              <a:t>,</a:t>
            </a:r>
            <a:r>
              <a:rPr lang="en-US" sz="2200" i="1" dirty="0">
                <a:latin typeface="Symbol" pitchFamily="82" charset="2"/>
              </a:rPr>
              <a:t>l</a:t>
            </a:r>
            <a:r>
              <a:rPr lang="en-US" sz="2200" dirty="0" smtClean="0"/>
              <a:t>)    </a:t>
            </a:r>
            <a:r>
              <a:rPr lang="en-US" sz="2200" dirty="0"/>
              <a:t>-&gt;  </a:t>
            </a:r>
            <a:r>
              <a:rPr lang="en-US" sz="2200" dirty="0" smtClean="0"/>
              <a:t> (</a:t>
            </a:r>
            <a:r>
              <a:rPr lang="en-US" sz="2200" i="1" dirty="0" err="1"/>
              <a:t>x,y</a:t>
            </a:r>
            <a:r>
              <a:rPr lang="en-US" sz="2200" dirty="0"/>
              <a:t>) </a:t>
            </a:r>
            <a:r>
              <a:rPr lang="en-US" sz="2200" dirty="0" smtClean="0"/>
              <a:t>  -&gt;                                                 -&gt;  </a:t>
            </a:r>
            <a:r>
              <a:rPr lang="en-US" sz="2200" dirty="0"/>
              <a:t>(</a:t>
            </a:r>
            <a:r>
              <a:rPr lang="en-US" sz="2200" i="1" dirty="0" err="1"/>
              <a:t>u,v</a:t>
            </a:r>
            <a:r>
              <a:rPr lang="en-US" sz="2200" dirty="0" smtClean="0"/>
              <a:t>)</a:t>
            </a:r>
          </a:p>
          <a:p>
            <a:pPr marL="457200" lvl="1" indent="0">
              <a:buNone/>
            </a:pPr>
            <a:endParaRPr lang="en-US" sz="2200" dirty="0"/>
          </a:p>
          <a:p>
            <a:pPr marL="457200" lvl="1" indent="0">
              <a:buNone/>
            </a:pPr>
            <a:r>
              <a:rPr lang="en-US" sz="2400" dirty="0" smtClean="0"/>
              <a:t>	</a:t>
            </a:r>
          </a:p>
          <a:p>
            <a:pPr marL="457200" lvl="1" indent="0">
              <a:buNone/>
            </a:pPr>
            <a:r>
              <a:rPr lang="en-US" sz="2400" dirty="0" smtClean="0"/>
              <a:t>   </a:t>
            </a:r>
            <a:r>
              <a:rPr lang="en-US" sz="2200" dirty="0" smtClean="0"/>
              <a:t>(</a:t>
            </a:r>
            <a:r>
              <a:rPr lang="en-US" sz="2200" i="1" dirty="0" err="1"/>
              <a:t>u,v</a:t>
            </a:r>
            <a:r>
              <a:rPr lang="en-US" sz="2200" dirty="0"/>
              <a:t>) = </a:t>
            </a:r>
            <a:r>
              <a:rPr lang="en-US" sz="2200" b="1" i="1" dirty="0"/>
              <a:t>g</a:t>
            </a:r>
            <a:r>
              <a:rPr lang="en-US" sz="2200" dirty="0"/>
              <a:t>[</a:t>
            </a:r>
            <a:r>
              <a:rPr lang="en-US" sz="2200" b="1" i="1" dirty="0"/>
              <a:t>P</a:t>
            </a:r>
            <a:r>
              <a:rPr lang="en-US" sz="2200" dirty="0"/>
              <a:t>(</a:t>
            </a:r>
            <a:r>
              <a:rPr lang="en-US" sz="2200" i="1" dirty="0">
                <a:latin typeface="Symbol" pitchFamily="82" charset="2"/>
              </a:rPr>
              <a:t>f</a:t>
            </a:r>
            <a:r>
              <a:rPr lang="en-US" sz="2200" i="1" baseline="-25000" dirty="0"/>
              <a:t> </a:t>
            </a:r>
            <a:r>
              <a:rPr lang="en-US" sz="2200" i="1" dirty="0"/>
              <a:t>,</a:t>
            </a:r>
            <a:r>
              <a:rPr lang="en-US" sz="2200" i="1" dirty="0">
                <a:latin typeface="Symbol" pitchFamily="82" charset="2"/>
              </a:rPr>
              <a:t>l</a:t>
            </a:r>
            <a:r>
              <a:rPr lang="en-US" sz="2200" dirty="0"/>
              <a:t>)]</a:t>
            </a:r>
          </a:p>
          <a:p>
            <a:pPr marL="457200" lvl="1" indent="0">
              <a:buNone/>
            </a:pPr>
            <a:endParaRPr lang="en-US" sz="2000" dirty="0"/>
          </a:p>
          <a:p>
            <a:pPr marL="457200" lvl="1" indent="0">
              <a:buNone/>
            </a:pPr>
            <a:endParaRPr lang="en-US" dirty="0" smtClean="0"/>
          </a:p>
          <a:p>
            <a:pPr marL="457200" lvl="1" indent="0">
              <a:buNone/>
            </a:pPr>
            <a:endParaRPr lang="en-US" dirty="0" smtClean="0"/>
          </a:p>
          <a:p>
            <a:pPr marL="971550" lvl="1" indent="-514350">
              <a:buNone/>
            </a:pPr>
            <a:endParaRPr lang="en-US" dirty="0" smtClean="0"/>
          </a:p>
          <a:p>
            <a:pPr marL="971550" lvl="1" indent="-514350">
              <a:buNone/>
            </a:pPr>
            <a:endParaRPr lang="en-US" dirty="0" smtClean="0"/>
          </a:p>
          <a:p>
            <a:pPr marL="971550" lvl="1" indent="-514350">
              <a:buNone/>
            </a:pPr>
            <a:endParaRPr lang="en-US" dirty="0"/>
          </a:p>
          <a:p>
            <a:pPr marL="971550" lvl="1" indent="-514350">
              <a:buNone/>
            </a:pPr>
            <a:endParaRPr lang="en-US" dirty="0" smtClean="0"/>
          </a:p>
        </p:txBody>
      </p:sp>
      <p:sp>
        <p:nvSpPr>
          <p:cNvPr id="4" name="TextBox 3"/>
          <p:cNvSpPr txBox="1"/>
          <p:nvPr/>
        </p:nvSpPr>
        <p:spPr>
          <a:xfrm>
            <a:off x="4495800" y="4722501"/>
            <a:ext cx="2590800" cy="707886"/>
          </a:xfrm>
          <a:prstGeom prst="rect">
            <a:avLst/>
          </a:prstGeom>
          <a:noFill/>
          <a:ln w="12700">
            <a:solidFill>
              <a:schemeClr val="tx1"/>
            </a:solidFill>
          </a:ln>
        </p:spPr>
        <p:txBody>
          <a:bodyPr wrap="square" rtlCol="0">
            <a:spAutoFit/>
          </a:bodyPr>
          <a:lstStyle/>
          <a:p>
            <a:pPr algn="ctr"/>
            <a:r>
              <a:rPr lang="en-US" sz="2000" dirty="0" smtClean="0">
                <a:latin typeface="+mn-lt"/>
              </a:rPr>
              <a:t>plotting, printing, deformation, scanning</a:t>
            </a:r>
            <a:endParaRPr lang="en-US" sz="2000" dirty="0">
              <a:latin typeface="+mn-lt"/>
            </a:endParaRPr>
          </a:p>
        </p:txBody>
      </p:sp>
      <p:sp>
        <p:nvSpPr>
          <p:cNvPr id="2" name="Rectangle 1"/>
          <p:cNvSpPr/>
          <p:nvPr/>
        </p:nvSpPr>
        <p:spPr>
          <a:xfrm>
            <a:off x="2286000" y="4724400"/>
            <a:ext cx="838200" cy="7040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98848" y="4800600"/>
            <a:ext cx="2590800" cy="400110"/>
          </a:xfrm>
          <a:prstGeom prst="rect">
            <a:avLst/>
          </a:prstGeom>
          <a:noFill/>
          <a:ln w="12700">
            <a:noFill/>
          </a:ln>
        </p:spPr>
        <p:txBody>
          <a:bodyPr wrap="square" rtlCol="0">
            <a:spAutoFit/>
          </a:bodyPr>
          <a:lstStyle/>
          <a:p>
            <a:pPr algn="ctr"/>
            <a:r>
              <a:rPr lang="en-US" sz="2000" b="1" i="1" dirty="0" smtClean="0">
                <a:latin typeface="+mn-lt"/>
              </a:rPr>
              <a:t>g</a:t>
            </a:r>
            <a:r>
              <a:rPr lang="en-US" sz="2000" dirty="0" smtClean="0">
                <a:latin typeface="+mn-lt"/>
              </a:rPr>
              <a:t>(</a:t>
            </a:r>
            <a:r>
              <a:rPr lang="en-US" sz="2000" i="1" dirty="0" err="1" smtClean="0">
                <a:latin typeface="+mn-lt"/>
              </a:rPr>
              <a:t>x,y</a:t>
            </a:r>
            <a:r>
              <a:rPr lang="en-US" sz="2000" dirty="0" smtClean="0">
                <a:latin typeface="+mn-lt"/>
              </a:rPr>
              <a:t>)</a:t>
            </a:r>
            <a:endParaRPr lang="en-US" sz="2000" dirty="0">
              <a:latin typeface="+mn-lt"/>
            </a:endParaRPr>
          </a:p>
        </p:txBody>
      </p:sp>
      <p:sp>
        <p:nvSpPr>
          <p:cNvPr id="5" name="Rectangle 4"/>
          <p:cNvSpPr/>
          <p:nvPr/>
        </p:nvSpPr>
        <p:spPr>
          <a:xfrm>
            <a:off x="4498848" y="4727448"/>
            <a:ext cx="2587752" cy="70408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23783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69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69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69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699">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69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7"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102963"/>
            <a:ext cx="7772400" cy="1143000"/>
          </a:xfrm>
        </p:spPr>
        <p:txBody>
          <a:bodyPr>
            <a:normAutofit/>
          </a:bodyPr>
          <a:lstStyle/>
          <a:p>
            <a:r>
              <a:rPr lang="en-US" sz="4000" dirty="0" smtClean="0"/>
              <a:t>Problem/Background</a:t>
            </a:r>
            <a:endParaRPr lang="en-US" sz="4000" dirty="0"/>
          </a:p>
        </p:txBody>
      </p:sp>
      <p:sp>
        <p:nvSpPr>
          <p:cNvPr id="29699" name="Rectangle 3"/>
          <p:cNvSpPr>
            <a:spLocks noGrp="1" noChangeArrowheads="1"/>
          </p:cNvSpPr>
          <p:nvPr>
            <p:ph idx="1"/>
          </p:nvPr>
        </p:nvSpPr>
        <p:spPr>
          <a:xfrm>
            <a:off x="914400" y="1295400"/>
            <a:ext cx="7772400" cy="5383437"/>
          </a:xfrm>
        </p:spPr>
        <p:txBody>
          <a:bodyPr>
            <a:normAutofit fontScale="92500" lnSpcReduction="10000"/>
          </a:bodyPr>
          <a:lstStyle/>
          <a:p>
            <a:pPr marL="971550" lvl="1" indent="-514350">
              <a:buNone/>
            </a:pPr>
            <a:r>
              <a:rPr lang="en-US" dirty="0" smtClean="0"/>
              <a:t>Note:</a:t>
            </a:r>
          </a:p>
          <a:p>
            <a:pPr lvl="2"/>
            <a:r>
              <a:rPr lang="en-US" dirty="0" smtClean="0"/>
              <a:t>In the absence of any scanning errors, plotting errors or deformation of the map sheet, components of </a:t>
            </a:r>
            <a:r>
              <a:rPr lang="en-US" b="1" i="1" dirty="0" smtClean="0"/>
              <a:t>g</a:t>
            </a:r>
            <a:r>
              <a:rPr lang="en-US" dirty="0" smtClean="0"/>
              <a:t> are linear in </a:t>
            </a:r>
            <a:r>
              <a:rPr lang="en-US" i="1" dirty="0" smtClean="0"/>
              <a:t>x</a:t>
            </a:r>
            <a:r>
              <a:rPr lang="en-US" dirty="0" smtClean="0"/>
              <a:t> and </a:t>
            </a:r>
            <a:r>
              <a:rPr lang="en-US" i="1" dirty="0" smtClean="0"/>
              <a:t>y</a:t>
            </a:r>
            <a:r>
              <a:rPr lang="en-US" dirty="0" smtClean="0"/>
              <a:t>.</a:t>
            </a:r>
          </a:p>
          <a:p>
            <a:pPr marL="1200150" lvl="2" indent="-342900"/>
            <a:r>
              <a:rPr lang="en-US" dirty="0" smtClean="0"/>
              <a:t>Assuming moderate errors and distortion, a low-degree polynomial will suffice for </a:t>
            </a:r>
            <a:r>
              <a:rPr lang="en-US" b="1" i="1" dirty="0" smtClean="0"/>
              <a:t>g</a:t>
            </a:r>
            <a:r>
              <a:rPr lang="en-US" dirty="0" smtClean="0"/>
              <a:t>:</a:t>
            </a:r>
          </a:p>
          <a:p>
            <a:pPr marL="1371600" lvl="2" indent="-514350">
              <a:buNone/>
            </a:pPr>
            <a:endParaRPr lang="en-US" dirty="0" smtClean="0"/>
          </a:p>
          <a:p>
            <a:pPr marL="971550" lvl="1" indent="-514350">
              <a:buNone/>
            </a:pPr>
            <a:endParaRPr lang="en-US" dirty="0"/>
          </a:p>
          <a:p>
            <a:pPr marL="971550" lvl="1" indent="-514350">
              <a:buNone/>
            </a:pPr>
            <a:endParaRPr lang="en-US" dirty="0" smtClean="0"/>
          </a:p>
          <a:p>
            <a:pPr marL="1200150" lvl="2" indent="-342900"/>
            <a:r>
              <a:rPr lang="en-US" dirty="0" smtClean="0"/>
              <a:t>A user will nearly always provide control point locations as lat/</a:t>
            </a:r>
            <a:r>
              <a:rPr lang="en-US" dirty="0" err="1" smtClean="0"/>
              <a:t>lon</a:t>
            </a:r>
            <a:r>
              <a:rPr lang="en-US" dirty="0" smtClean="0"/>
              <a:t> (</a:t>
            </a:r>
            <a:r>
              <a:rPr lang="en-US" i="1" dirty="0" smtClean="0">
                <a:latin typeface="Symbol" pitchFamily="82" charset="2"/>
              </a:rPr>
              <a:t>f</a:t>
            </a:r>
            <a:r>
              <a:rPr lang="en-US" i="1" baseline="-25000" dirty="0" smtClean="0"/>
              <a:t> </a:t>
            </a:r>
            <a:r>
              <a:rPr lang="en-US" i="1" dirty="0"/>
              <a:t>,</a:t>
            </a:r>
            <a:r>
              <a:rPr lang="en-US" i="1" dirty="0">
                <a:latin typeface="Symbol" pitchFamily="82" charset="2"/>
              </a:rPr>
              <a:t>l</a:t>
            </a:r>
            <a:r>
              <a:rPr lang="en-US" dirty="0" smtClean="0"/>
              <a:t>), thus we need the map projection to get </a:t>
            </a:r>
            <a:r>
              <a:rPr lang="en-US" dirty="0"/>
              <a:t>(</a:t>
            </a:r>
            <a:r>
              <a:rPr lang="en-US" i="1" dirty="0" err="1"/>
              <a:t>x,y</a:t>
            </a:r>
            <a:r>
              <a:rPr lang="en-US" dirty="0" smtClean="0"/>
              <a:t>) = </a:t>
            </a:r>
            <a:r>
              <a:rPr lang="en-US" b="1" i="1" dirty="0" smtClean="0"/>
              <a:t>P</a:t>
            </a:r>
            <a:r>
              <a:rPr lang="en-US" dirty="0" smtClean="0"/>
              <a:t>(</a:t>
            </a:r>
            <a:r>
              <a:rPr lang="en-US" i="1" dirty="0" smtClean="0">
                <a:latin typeface="Symbol" pitchFamily="82" charset="2"/>
              </a:rPr>
              <a:t>f</a:t>
            </a:r>
            <a:r>
              <a:rPr lang="en-US" i="1" baseline="-25000" dirty="0" smtClean="0"/>
              <a:t> </a:t>
            </a:r>
            <a:r>
              <a:rPr lang="en-US" i="1" dirty="0"/>
              <a:t>,</a:t>
            </a:r>
            <a:r>
              <a:rPr lang="en-US" i="1" dirty="0">
                <a:latin typeface="Symbol" pitchFamily="82" charset="2"/>
              </a:rPr>
              <a:t>l</a:t>
            </a:r>
            <a:r>
              <a:rPr lang="en-US" dirty="0"/>
              <a:t>) </a:t>
            </a:r>
            <a:r>
              <a:rPr lang="en-US" dirty="0" smtClean="0"/>
              <a:t>.  </a:t>
            </a:r>
          </a:p>
          <a:p>
            <a:pPr marL="857250" lvl="2" indent="0">
              <a:buNone/>
            </a:pPr>
            <a:endParaRPr lang="en-US" dirty="0" smtClean="0"/>
          </a:p>
          <a:p>
            <a:pPr marL="1200150" lvl="2" indent="-342900"/>
            <a:r>
              <a:rPr lang="en-US" dirty="0" err="1" smtClean="0"/>
              <a:t>Graticule</a:t>
            </a:r>
            <a:r>
              <a:rPr lang="en-US" dirty="0" smtClean="0"/>
              <a:t> intersections  often used as control points</a:t>
            </a:r>
          </a:p>
          <a:p>
            <a:pPr marL="971550" lvl="1" indent="-514350">
              <a:buNone/>
            </a:pPr>
            <a:endParaRPr lang="en-US" dirty="0"/>
          </a:p>
          <a:p>
            <a:pPr marL="971550" lvl="1" indent="-514350">
              <a:buNone/>
            </a:pPr>
            <a:endParaRPr lang="en-US" dirty="0" smtClean="0"/>
          </a:p>
          <a:p>
            <a:pPr marL="971550" lvl="1" indent="-514350">
              <a:buNone/>
            </a:pPr>
            <a:endParaRPr lang="en-US" dirty="0"/>
          </a:p>
          <a:p>
            <a:pPr marL="971550" lvl="1" indent="-514350">
              <a:buNone/>
            </a:pPr>
            <a:endParaRPr lang="en-US" dirty="0" smtClean="0"/>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55094" y="3367087"/>
            <a:ext cx="5650706" cy="1128713"/>
          </a:xfrm>
          <a:prstGeom prst="rect">
            <a:avLst/>
          </a:prstGeom>
        </p:spPr>
      </p:pic>
    </p:spTree>
    <p:extLst>
      <p:ext uri="{BB962C8B-B14F-4D97-AF65-F5344CB8AC3E}">
        <p14:creationId xmlns:p14="http://schemas.microsoft.com/office/powerpoint/2010/main" xmlns="" val="351488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69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69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6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102963"/>
            <a:ext cx="7772400" cy="1143000"/>
          </a:xfrm>
        </p:spPr>
        <p:txBody>
          <a:bodyPr>
            <a:normAutofit/>
          </a:bodyPr>
          <a:lstStyle/>
          <a:p>
            <a:r>
              <a:rPr lang="en-US" sz="4000" dirty="0" smtClean="0"/>
              <a:t>Outline</a:t>
            </a:r>
            <a:endParaRPr lang="en-US" sz="4000" dirty="0"/>
          </a:p>
        </p:txBody>
      </p:sp>
      <p:sp>
        <p:nvSpPr>
          <p:cNvPr id="29699" name="Rectangle 3"/>
          <p:cNvSpPr>
            <a:spLocks noGrp="1" noChangeArrowheads="1"/>
          </p:cNvSpPr>
          <p:nvPr>
            <p:ph idx="1"/>
          </p:nvPr>
        </p:nvSpPr>
        <p:spPr>
          <a:xfrm>
            <a:off x="990600" y="1474563"/>
            <a:ext cx="7772400" cy="4114800"/>
          </a:xfrm>
        </p:spPr>
        <p:txBody>
          <a:bodyPr>
            <a:normAutofit/>
          </a:bodyPr>
          <a:lstStyle/>
          <a:p>
            <a:pPr marL="971550" lvl="1" indent="-514350">
              <a:buFont typeface="+mj-lt"/>
              <a:buAutoNum type="alphaUcPeriod"/>
            </a:pPr>
            <a:r>
              <a:rPr lang="en-US" dirty="0" smtClean="0"/>
              <a:t>Problem/Background</a:t>
            </a:r>
            <a:endParaRPr lang="en-US" dirty="0"/>
          </a:p>
          <a:p>
            <a:pPr marL="971550" lvl="1" indent="-514350">
              <a:buFont typeface="+mj-lt"/>
              <a:buAutoNum type="alphaUcPeriod"/>
            </a:pPr>
            <a:r>
              <a:rPr lang="en-US" dirty="0" smtClean="0">
                <a:solidFill>
                  <a:srgbClr val="FFFF00"/>
                </a:solidFill>
              </a:rPr>
              <a:t>Addressing User Bottlenecks</a:t>
            </a:r>
          </a:p>
          <a:p>
            <a:pPr marL="1371600" lvl="2" indent="-514350">
              <a:buFont typeface="+mj-lt"/>
              <a:buAutoNum type="arabicPeriod"/>
            </a:pPr>
            <a:r>
              <a:rPr lang="en-US" dirty="0" smtClean="0"/>
              <a:t>Data Entry</a:t>
            </a:r>
          </a:p>
          <a:p>
            <a:pPr marL="1371600" lvl="2" indent="-514350">
              <a:buFont typeface="+mj-lt"/>
              <a:buAutoNum type="arabicPeriod"/>
            </a:pPr>
            <a:r>
              <a:rPr lang="en-US" dirty="0" smtClean="0"/>
              <a:t>Finding Control Mark Areas</a:t>
            </a:r>
          </a:p>
          <a:p>
            <a:pPr marL="1371600" lvl="2" indent="-514350">
              <a:buFont typeface="+mj-lt"/>
              <a:buAutoNum type="arabicPeriod"/>
            </a:pPr>
            <a:r>
              <a:rPr lang="en-US" dirty="0" smtClean="0"/>
              <a:t>Pixel-level Digitizing</a:t>
            </a:r>
          </a:p>
          <a:p>
            <a:pPr marL="971550" lvl="1" indent="-514350">
              <a:buFont typeface="+mj-lt"/>
              <a:buAutoNum type="alphaUcPeriod"/>
            </a:pPr>
            <a:r>
              <a:rPr lang="en-US" dirty="0" smtClean="0"/>
              <a:t>Transform Diagnostics</a:t>
            </a:r>
            <a:endParaRPr lang="en-US" dirty="0"/>
          </a:p>
          <a:p>
            <a:pPr marL="971550" lvl="1" indent="-514350">
              <a:buFont typeface="+mj-lt"/>
              <a:buAutoNum type="alphaUcPeriod"/>
            </a:pPr>
            <a:r>
              <a:rPr lang="en-US" dirty="0" smtClean="0"/>
              <a:t>Identifying the Projection</a:t>
            </a:r>
          </a:p>
          <a:p>
            <a:pPr marL="971550" lvl="1" indent="-514350">
              <a:buFont typeface="+mj-lt"/>
              <a:buAutoNum type="alphaUcPeriod"/>
            </a:pPr>
            <a:r>
              <a:rPr lang="en-US" dirty="0" smtClean="0"/>
              <a:t>Summary</a:t>
            </a:r>
            <a:endParaRPr lang="en-US" dirty="0"/>
          </a:p>
        </p:txBody>
      </p:sp>
    </p:spTree>
    <p:extLst>
      <p:ext uri="{BB962C8B-B14F-4D97-AF65-F5344CB8AC3E}">
        <p14:creationId xmlns:p14="http://schemas.microsoft.com/office/powerpoint/2010/main" xmlns="" val="28324160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76200"/>
            <a:ext cx="7772400" cy="963837"/>
          </a:xfrm>
        </p:spPr>
        <p:txBody>
          <a:bodyPr>
            <a:normAutofit/>
          </a:bodyPr>
          <a:lstStyle/>
          <a:p>
            <a:r>
              <a:rPr lang="en-US" sz="4000" dirty="0" smtClean="0"/>
              <a:t>Addressing User Bottlenecks</a:t>
            </a:r>
            <a:endParaRPr lang="en-US" sz="4000" dirty="0"/>
          </a:p>
        </p:txBody>
      </p:sp>
      <p:sp>
        <p:nvSpPr>
          <p:cNvPr id="29699" name="Rectangle 3"/>
          <p:cNvSpPr>
            <a:spLocks noGrp="1" noChangeArrowheads="1"/>
          </p:cNvSpPr>
          <p:nvPr>
            <p:ph idx="1"/>
          </p:nvPr>
        </p:nvSpPr>
        <p:spPr>
          <a:xfrm>
            <a:off x="762000" y="914400"/>
            <a:ext cx="7772400" cy="1066800"/>
          </a:xfrm>
        </p:spPr>
        <p:txBody>
          <a:bodyPr>
            <a:normAutofit/>
          </a:bodyPr>
          <a:lstStyle/>
          <a:p>
            <a:pPr marL="457200" lvl="1" indent="0">
              <a:buNone/>
            </a:pPr>
            <a:r>
              <a:rPr lang="en-US" dirty="0" smtClean="0"/>
              <a:t>For the moment, assume user knows projection</a:t>
            </a:r>
          </a:p>
          <a:p>
            <a:pPr marL="457200" lvl="1" indent="0">
              <a:buNone/>
            </a:pPr>
            <a:r>
              <a:rPr lang="en-US" dirty="0"/>
              <a:t>a</a:t>
            </a:r>
            <a:r>
              <a:rPr lang="en-US" dirty="0" smtClean="0"/>
              <a:t>nd can supply in one of the following ways:</a:t>
            </a:r>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60320" y="2353962"/>
            <a:ext cx="3658110" cy="442783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26584" y="2209800"/>
            <a:ext cx="3736216" cy="451459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264784" y="2057400"/>
            <a:ext cx="3736216" cy="4701406"/>
          </a:xfrm>
          <a:prstGeom prst="rect">
            <a:avLst/>
          </a:prstGeom>
        </p:spPr>
      </p:pic>
      <p:sp>
        <p:nvSpPr>
          <p:cNvPr id="7" name="Oval 6"/>
          <p:cNvSpPr/>
          <p:nvPr/>
        </p:nvSpPr>
        <p:spPr>
          <a:xfrm>
            <a:off x="2667000" y="3124200"/>
            <a:ext cx="1554225"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505200" y="3352800"/>
            <a:ext cx="24384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419345" y="4162297"/>
            <a:ext cx="1829055"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32828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1" grpId="0" animBg="1"/>
      <p:bldP spid="11" grpId="1"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102963"/>
            <a:ext cx="7772400" cy="1143000"/>
          </a:xfrm>
        </p:spPr>
        <p:txBody>
          <a:bodyPr>
            <a:normAutofit/>
          </a:bodyPr>
          <a:lstStyle/>
          <a:p>
            <a:r>
              <a:rPr lang="en-US" sz="4000" dirty="0" smtClean="0"/>
              <a:t>Outline</a:t>
            </a:r>
            <a:endParaRPr lang="en-US" sz="4000" dirty="0"/>
          </a:p>
        </p:txBody>
      </p:sp>
      <p:sp>
        <p:nvSpPr>
          <p:cNvPr id="29699" name="Rectangle 3"/>
          <p:cNvSpPr>
            <a:spLocks noGrp="1" noChangeArrowheads="1"/>
          </p:cNvSpPr>
          <p:nvPr>
            <p:ph idx="1"/>
          </p:nvPr>
        </p:nvSpPr>
        <p:spPr>
          <a:xfrm>
            <a:off x="990600" y="1474563"/>
            <a:ext cx="7772400" cy="4114800"/>
          </a:xfrm>
        </p:spPr>
        <p:txBody>
          <a:bodyPr>
            <a:normAutofit/>
          </a:bodyPr>
          <a:lstStyle/>
          <a:p>
            <a:pPr marL="971550" lvl="1" indent="-514350">
              <a:buFont typeface="+mj-lt"/>
              <a:buAutoNum type="alphaUcPeriod"/>
            </a:pPr>
            <a:r>
              <a:rPr lang="en-US" dirty="0" smtClean="0"/>
              <a:t>Problem/Background</a:t>
            </a:r>
            <a:endParaRPr lang="en-US" dirty="0"/>
          </a:p>
          <a:p>
            <a:pPr marL="971550" lvl="1" indent="-514350">
              <a:buFont typeface="+mj-lt"/>
              <a:buAutoNum type="alphaUcPeriod"/>
            </a:pPr>
            <a:r>
              <a:rPr lang="en-US" dirty="0" smtClean="0"/>
              <a:t>Addressing User Bottlenecks</a:t>
            </a:r>
          </a:p>
          <a:p>
            <a:pPr marL="1371600" lvl="2" indent="-514350">
              <a:buFont typeface="+mj-lt"/>
              <a:buAutoNum type="arabicPeriod"/>
            </a:pPr>
            <a:r>
              <a:rPr lang="en-US" dirty="0" smtClean="0"/>
              <a:t>Data Entry</a:t>
            </a:r>
          </a:p>
          <a:p>
            <a:pPr marL="1371600" lvl="2" indent="-514350">
              <a:buFont typeface="+mj-lt"/>
              <a:buAutoNum type="arabicPeriod"/>
            </a:pPr>
            <a:r>
              <a:rPr lang="en-US" dirty="0" smtClean="0"/>
              <a:t>Finding Control Mark Areas</a:t>
            </a:r>
          </a:p>
          <a:p>
            <a:pPr marL="1371600" lvl="2" indent="-514350">
              <a:buFont typeface="+mj-lt"/>
              <a:buAutoNum type="arabicPeriod"/>
            </a:pPr>
            <a:r>
              <a:rPr lang="en-US" dirty="0" smtClean="0"/>
              <a:t>Pixel-level Digitizing</a:t>
            </a:r>
          </a:p>
          <a:p>
            <a:pPr marL="971550" lvl="1" indent="-514350">
              <a:buFont typeface="+mj-lt"/>
              <a:buAutoNum type="alphaUcPeriod"/>
            </a:pPr>
            <a:r>
              <a:rPr lang="en-US" dirty="0" smtClean="0"/>
              <a:t>Transform Diagnostics</a:t>
            </a:r>
            <a:endParaRPr lang="en-US" dirty="0"/>
          </a:p>
          <a:p>
            <a:pPr marL="971550" lvl="1" indent="-514350">
              <a:buFont typeface="+mj-lt"/>
              <a:buAutoNum type="alphaUcPeriod"/>
            </a:pPr>
            <a:r>
              <a:rPr lang="en-US" dirty="0" smtClean="0"/>
              <a:t>Identifying the Projection</a:t>
            </a:r>
          </a:p>
          <a:p>
            <a:pPr marL="971550" lvl="1" indent="-514350">
              <a:buFont typeface="+mj-lt"/>
              <a:buAutoNum type="alphaUcPeriod"/>
            </a:pPr>
            <a:r>
              <a:rPr lang="en-US" dirty="0" smtClean="0"/>
              <a:t>Summary</a:t>
            </a:r>
            <a:endParaRPr lang="en-US" dirty="0"/>
          </a:p>
        </p:txBody>
      </p:sp>
    </p:spTree>
    <p:extLst>
      <p:ext uri="{BB962C8B-B14F-4D97-AF65-F5344CB8AC3E}">
        <p14:creationId xmlns:p14="http://schemas.microsoft.com/office/powerpoint/2010/main" xmlns="" val="17254451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09600" y="457200"/>
            <a:ext cx="7772400" cy="1066800"/>
          </a:xfrm>
        </p:spPr>
        <p:txBody>
          <a:bodyPr>
            <a:normAutofit fontScale="90000"/>
          </a:bodyPr>
          <a:lstStyle/>
          <a:p>
            <a:r>
              <a:rPr lang="en-US" dirty="0" smtClean="0"/>
              <a:t/>
            </a:r>
            <a:br>
              <a:rPr lang="en-US" dirty="0" smtClean="0"/>
            </a:br>
            <a:r>
              <a:rPr lang="en-US" dirty="0" smtClean="0"/>
              <a:t>Bottleneck 1: Data Entry</a:t>
            </a:r>
            <a:br>
              <a:rPr lang="en-US" dirty="0" smtClean="0"/>
            </a:br>
            <a:endParaRPr lang="en-US" dirty="0"/>
          </a:p>
        </p:txBody>
      </p:sp>
      <p:sp>
        <p:nvSpPr>
          <p:cNvPr id="29699" name="Rectangle 3"/>
          <p:cNvSpPr>
            <a:spLocks noGrp="1" noChangeArrowheads="1"/>
          </p:cNvSpPr>
          <p:nvPr>
            <p:ph idx="1"/>
          </p:nvPr>
        </p:nvSpPr>
        <p:spPr>
          <a:xfrm>
            <a:off x="914400" y="1828800"/>
            <a:ext cx="7848600" cy="4800600"/>
          </a:xfrm>
        </p:spPr>
        <p:txBody>
          <a:bodyPr>
            <a:normAutofit fontScale="92500" lnSpcReduction="10000"/>
          </a:bodyPr>
          <a:lstStyle/>
          <a:p>
            <a:pPr marL="0" indent="0">
              <a:buNone/>
            </a:pPr>
            <a:r>
              <a:rPr lang="en-US" sz="2600" dirty="0" smtClean="0"/>
              <a:t>When user digitizes a point, </a:t>
            </a:r>
            <a:r>
              <a:rPr lang="en-US" sz="2600" dirty="0" err="1" smtClean="0"/>
              <a:t>lat</a:t>
            </a:r>
            <a:r>
              <a:rPr lang="en-US" sz="2600" dirty="0" smtClean="0"/>
              <a:t>/</a:t>
            </a:r>
            <a:r>
              <a:rPr lang="en-US" sz="2600" dirty="0" err="1" smtClean="0"/>
              <a:t>lon</a:t>
            </a:r>
            <a:r>
              <a:rPr lang="en-US" sz="2600" dirty="0" smtClean="0"/>
              <a:t> computed from previously digitized control points rather than entered manually. </a:t>
            </a:r>
          </a:p>
          <a:p>
            <a:pPr marL="514350" indent="-514350">
              <a:buNone/>
            </a:pPr>
            <a:endParaRPr lang="en-US" sz="2600" dirty="0" smtClean="0"/>
          </a:p>
          <a:p>
            <a:pPr marL="0" indent="0">
              <a:buNone/>
            </a:pPr>
            <a:r>
              <a:rPr lang="en-US" sz="2600" dirty="0" smtClean="0"/>
              <a:t>I.e., find (</a:t>
            </a:r>
            <a:r>
              <a:rPr lang="en-US" sz="2600" i="1" dirty="0" err="1" smtClean="0">
                <a:latin typeface="Symbol" pitchFamily="82" charset="2"/>
              </a:rPr>
              <a:t>f</a:t>
            </a:r>
            <a:r>
              <a:rPr lang="en-US" sz="2600" i="1" baseline="-25000" dirty="0" err="1" smtClean="0"/>
              <a:t>new</a:t>
            </a:r>
            <a:r>
              <a:rPr lang="en-US" sz="2600" i="1" baseline="-25000" dirty="0" smtClean="0"/>
              <a:t> </a:t>
            </a:r>
            <a:r>
              <a:rPr lang="en-US" sz="2600" i="1" dirty="0"/>
              <a:t>,</a:t>
            </a:r>
            <a:r>
              <a:rPr lang="en-US" sz="2600" i="1" dirty="0" err="1" smtClean="0">
                <a:latin typeface="Symbol" pitchFamily="82" charset="2"/>
              </a:rPr>
              <a:t>l</a:t>
            </a:r>
            <a:r>
              <a:rPr lang="en-US" sz="2600" i="1" baseline="-25000" dirty="0" err="1" smtClean="0"/>
              <a:t>new</a:t>
            </a:r>
            <a:r>
              <a:rPr lang="en-US" sz="2600" dirty="0" smtClean="0"/>
              <a:t>) from (</a:t>
            </a:r>
            <a:r>
              <a:rPr lang="en-US" sz="2600" i="1" dirty="0" err="1" smtClean="0"/>
              <a:t>u</a:t>
            </a:r>
            <a:r>
              <a:rPr lang="en-US" sz="2600" i="1" baseline="-25000" dirty="0" err="1" smtClean="0"/>
              <a:t>new</a:t>
            </a:r>
            <a:r>
              <a:rPr lang="en-US" sz="2600" i="1" baseline="-25000" dirty="0" smtClean="0"/>
              <a:t> </a:t>
            </a:r>
            <a:r>
              <a:rPr lang="en-US" sz="2600" i="1" dirty="0" smtClean="0"/>
              <a:t>,</a:t>
            </a:r>
            <a:r>
              <a:rPr lang="en-US" sz="2600" i="1" dirty="0" err="1" smtClean="0"/>
              <a:t>v</a:t>
            </a:r>
            <a:r>
              <a:rPr lang="en-US" sz="2600" i="1" baseline="-25000" dirty="0" err="1" smtClean="0"/>
              <a:t>new</a:t>
            </a:r>
            <a:r>
              <a:rPr lang="en-US" sz="2600" dirty="0" smtClean="0"/>
              <a:t>) given a few existing pairs </a:t>
            </a:r>
            <a:r>
              <a:rPr lang="en-US" sz="2600" dirty="0"/>
              <a:t>(</a:t>
            </a:r>
            <a:r>
              <a:rPr lang="en-US" sz="2600" i="1" dirty="0" smtClean="0">
                <a:latin typeface="Symbol" pitchFamily="82" charset="2"/>
              </a:rPr>
              <a:t>f</a:t>
            </a:r>
            <a:r>
              <a:rPr lang="en-US" sz="2600" i="1" baseline="-25000" dirty="0"/>
              <a:t>i</a:t>
            </a:r>
            <a:r>
              <a:rPr lang="en-US" sz="2600" i="1" baseline="-25000" dirty="0" smtClean="0"/>
              <a:t> </a:t>
            </a:r>
            <a:r>
              <a:rPr lang="en-US" sz="2600" i="1" dirty="0"/>
              <a:t>,</a:t>
            </a:r>
            <a:r>
              <a:rPr lang="en-US" sz="2600" i="1" dirty="0" smtClean="0">
                <a:latin typeface="Symbol" pitchFamily="82" charset="2"/>
              </a:rPr>
              <a:t>l</a:t>
            </a:r>
            <a:r>
              <a:rPr lang="en-US" sz="2600" i="1" baseline="-25000" dirty="0" smtClean="0"/>
              <a:t>i</a:t>
            </a:r>
            <a:r>
              <a:rPr lang="en-US" sz="2600" dirty="0" smtClean="0"/>
              <a:t>) , (</a:t>
            </a:r>
            <a:r>
              <a:rPr lang="en-US" sz="2600" i="1" dirty="0" err="1" smtClean="0"/>
              <a:t>u</a:t>
            </a:r>
            <a:r>
              <a:rPr lang="en-US" sz="2600" i="1" baseline="-25000" dirty="0" err="1" smtClean="0"/>
              <a:t>i</a:t>
            </a:r>
            <a:r>
              <a:rPr lang="en-US" sz="2600" i="1" dirty="0" err="1" smtClean="0"/>
              <a:t>,v</a:t>
            </a:r>
            <a:r>
              <a:rPr lang="en-US" sz="2600" i="1" baseline="-25000" dirty="0" err="1"/>
              <a:t>i</a:t>
            </a:r>
            <a:r>
              <a:rPr lang="en-US" sz="2600" dirty="0" smtClean="0"/>
              <a:t>)</a:t>
            </a:r>
          </a:p>
          <a:p>
            <a:pPr marL="0" indent="0">
              <a:buNone/>
            </a:pPr>
            <a:endParaRPr lang="en-US" sz="2600" dirty="0" smtClean="0"/>
          </a:p>
          <a:p>
            <a:pPr marL="0" indent="0">
              <a:buNone/>
            </a:pPr>
            <a:r>
              <a:rPr lang="en-US" sz="2600" dirty="0" smtClean="0"/>
              <a:t>(</a:t>
            </a:r>
            <a:r>
              <a:rPr lang="en-US" sz="2600" i="1" dirty="0" err="1" smtClean="0"/>
              <a:t>u</a:t>
            </a:r>
            <a:r>
              <a:rPr lang="en-US" sz="2600" i="1" baseline="-25000" dirty="0" err="1" smtClean="0"/>
              <a:t>new</a:t>
            </a:r>
            <a:r>
              <a:rPr lang="en-US" sz="2600" i="1" baseline="-25000" dirty="0" smtClean="0"/>
              <a:t> </a:t>
            </a:r>
            <a:r>
              <a:rPr lang="en-US" sz="2600" i="1" dirty="0" smtClean="0"/>
              <a:t>,</a:t>
            </a:r>
            <a:r>
              <a:rPr lang="en-US" sz="2600" i="1" dirty="0" err="1" smtClean="0"/>
              <a:t>v</a:t>
            </a:r>
            <a:r>
              <a:rPr lang="en-US" sz="2600" i="1" baseline="-25000" dirty="0" err="1" smtClean="0"/>
              <a:t>new</a:t>
            </a:r>
            <a:r>
              <a:rPr lang="en-US" sz="2600" dirty="0" smtClean="0"/>
              <a:t>) = </a:t>
            </a:r>
            <a:r>
              <a:rPr lang="en-US" sz="2600" b="1" i="1" dirty="0" smtClean="0"/>
              <a:t>g</a:t>
            </a:r>
            <a:r>
              <a:rPr lang="en-US" sz="2600" dirty="0" smtClean="0"/>
              <a:t>(</a:t>
            </a:r>
            <a:r>
              <a:rPr lang="en-US" sz="2600" i="1" dirty="0" err="1" smtClean="0"/>
              <a:t>x</a:t>
            </a:r>
            <a:r>
              <a:rPr lang="en-US" sz="2600" i="1" baseline="-25000" dirty="0" err="1" smtClean="0"/>
              <a:t>new</a:t>
            </a:r>
            <a:r>
              <a:rPr lang="en-US" sz="2600" i="1" baseline="-25000" dirty="0" smtClean="0"/>
              <a:t> </a:t>
            </a:r>
            <a:r>
              <a:rPr lang="en-US" sz="2600" i="1" dirty="0" smtClean="0"/>
              <a:t>,</a:t>
            </a:r>
            <a:r>
              <a:rPr lang="en-US" sz="2600" i="1" dirty="0" err="1" smtClean="0"/>
              <a:t>y</a:t>
            </a:r>
            <a:r>
              <a:rPr lang="en-US" sz="2600" i="1" baseline="-25000" dirty="0" err="1" smtClean="0"/>
              <a:t>new</a:t>
            </a:r>
            <a:r>
              <a:rPr lang="en-US" sz="2600" i="1" baseline="-25000" dirty="0" smtClean="0"/>
              <a:t> </a:t>
            </a:r>
            <a:r>
              <a:rPr lang="en-US" sz="2600" i="1" dirty="0" smtClean="0"/>
              <a:t>) = </a:t>
            </a:r>
            <a:r>
              <a:rPr lang="en-US" sz="2600" b="1" i="1" dirty="0" smtClean="0"/>
              <a:t>g</a:t>
            </a:r>
            <a:r>
              <a:rPr lang="en-US" sz="2600" i="1" dirty="0" smtClean="0"/>
              <a:t>[</a:t>
            </a:r>
            <a:r>
              <a:rPr lang="en-US" sz="2600" b="1" i="1" dirty="0" smtClean="0"/>
              <a:t>P</a:t>
            </a:r>
            <a:r>
              <a:rPr lang="en-US" sz="2600" dirty="0" smtClean="0"/>
              <a:t> (</a:t>
            </a:r>
            <a:r>
              <a:rPr lang="en-US" sz="2600" i="1" dirty="0" err="1" smtClean="0">
                <a:latin typeface="Symbol" pitchFamily="82" charset="2"/>
              </a:rPr>
              <a:t>f</a:t>
            </a:r>
            <a:r>
              <a:rPr lang="en-US" sz="2600" i="1" baseline="-25000" dirty="0" err="1" smtClean="0"/>
              <a:t>new</a:t>
            </a:r>
            <a:r>
              <a:rPr lang="en-US" sz="2600" i="1" baseline="-25000" dirty="0" smtClean="0"/>
              <a:t> </a:t>
            </a:r>
            <a:r>
              <a:rPr lang="en-US" sz="2600" i="1" dirty="0" smtClean="0"/>
              <a:t>,</a:t>
            </a:r>
            <a:r>
              <a:rPr lang="en-US" sz="2600" i="1" dirty="0" err="1" smtClean="0">
                <a:latin typeface="Symbol" pitchFamily="82" charset="2"/>
              </a:rPr>
              <a:t>l</a:t>
            </a:r>
            <a:r>
              <a:rPr lang="en-US" sz="2600" i="1" baseline="-25000" dirty="0" err="1" smtClean="0"/>
              <a:t>new</a:t>
            </a:r>
            <a:r>
              <a:rPr lang="en-US" sz="2600" dirty="0" smtClean="0"/>
              <a:t>) ]                      (1)</a:t>
            </a:r>
          </a:p>
          <a:p>
            <a:pPr marL="0" indent="0">
              <a:buNone/>
            </a:pPr>
            <a:endParaRPr lang="en-US" sz="2600" dirty="0" smtClean="0"/>
          </a:p>
          <a:p>
            <a:pPr marL="0" indent="0">
              <a:buNone/>
            </a:pPr>
            <a:r>
              <a:rPr lang="en-US" sz="2600" dirty="0" smtClean="0"/>
              <a:t>(</a:t>
            </a:r>
            <a:r>
              <a:rPr lang="en-US" sz="2600" i="1" dirty="0" err="1" smtClean="0">
                <a:latin typeface="Symbol" pitchFamily="82" charset="2"/>
              </a:rPr>
              <a:t>f</a:t>
            </a:r>
            <a:r>
              <a:rPr lang="en-US" sz="2600" i="1" baseline="-25000" dirty="0" err="1" smtClean="0"/>
              <a:t>new</a:t>
            </a:r>
            <a:r>
              <a:rPr lang="en-US" sz="2600" i="1" baseline="-25000" dirty="0" smtClean="0"/>
              <a:t> </a:t>
            </a:r>
            <a:r>
              <a:rPr lang="en-US" sz="2600" i="1" dirty="0" smtClean="0"/>
              <a:t>,</a:t>
            </a:r>
            <a:r>
              <a:rPr lang="en-US" sz="2600" i="1" dirty="0" err="1" smtClean="0">
                <a:latin typeface="Symbol" pitchFamily="82" charset="2"/>
              </a:rPr>
              <a:t>l</a:t>
            </a:r>
            <a:r>
              <a:rPr lang="en-US" sz="2600" i="1" baseline="-25000" dirty="0" err="1" smtClean="0"/>
              <a:t>new</a:t>
            </a:r>
            <a:r>
              <a:rPr lang="en-US" sz="2600" dirty="0" smtClean="0"/>
              <a:t>) = </a:t>
            </a:r>
            <a:r>
              <a:rPr lang="en-US" sz="2600" b="1" i="1" dirty="0" smtClean="0"/>
              <a:t>P</a:t>
            </a:r>
            <a:r>
              <a:rPr lang="en-US" sz="2600" baseline="30000" dirty="0" smtClean="0"/>
              <a:t>-1</a:t>
            </a:r>
            <a:r>
              <a:rPr lang="en-US" sz="2600" dirty="0" smtClean="0"/>
              <a:t>(</a:t>
            </a:r>
            <a:r>
              <a:rPr lang="en-US" sz="2600" i="1" dirty="0" err="1" smtClean="0"/>
              <a:t>x</a:t>
            </a:r>
            <a:r>
              <a:rPr lang="en-US" sz="2600" i="1" baseline="-25000" dirty="0" err="1" smtClean="0"/>
              <a:t>new</a:t>
            </a:r>
            <a:r>
              <a:rPr lang="en-US" sz="2600" i="1" baseline="-25000" dirty="0" smtClean="0"/>
              <a:t> </a:t>
            </a:r>
            <a:r>
              <a:rPr lang="en-US" sz="2600" i="1" dirty="0" smtClean="0"/>
              <a:t>,</a:t>
            </a:r>
            <a:r>
              <a:rPr lang="en-US" sz="2600" i="1" dirty="0" err="1" smtClean="0"/>
              <a:t>y</a:t>
            </a:r>
            <a:r>
              <a:rPr lang="en-US" sz="2600" i="1" baseline="-25000" dirty="0" err="1" smtClean="0"/>
              <a:t>new</a:t>
            </a:r>
            <a:r>
              <a:rPr lang="en-US" sz="2600" dirty="0" smtClean="0"/>
              <a:t>)]=  </a:t>
            </a:r>
            <a:r>
              <a:rPr lang="en-US" sz="2600" b="1" i="1" dirty="0" smtClean="0"/>
              <a:t>P</a:t>
            </a:r>
            <a:r>
              <a:rPr lang="en-US" sz="2600" baseline="30000" dirty="0" smtClean="0"/>
              <a:t>-1</a:t>
            </a:r>
            <a:r>
              <a:rPr lang="en-US" sz="2600" dirty="0" smtClean="0"/>
              <a:t>[</a:t>
            </a:r>
            <a:r>
              <a:rPr lang="en-US" sz="2600" b="1" i="1" dirty="0" smtClean="0"/>
              <a:t>g</a:t>
            </a:r>
            <a:r>
              <a:rPr lang="en-US" sz="2600" baseline="30000" dirty="0" smtClean="0"/>
              <a:t>-1</a:t>
            </a:r>
            <a:r>
              <a:rPr lang="en-US" sz="2600" dirty="0" smtClean="0"/>
              <a:t>(</a:t>
            </a:r>
            <a:r>
              <a:rPr lang="en-US" sz="2600" i="1" dirty="0" err="1" smtClean="0"/>
              <a:t>u</a:t>
            </a:r>
            <a:r>
              <a:rPr lang="en-US" sz="2600" i="1" baseline="-25000" dirty="0" err="1" smtClean="0"/>
              <a:t>new</a:t>
            </a:r>
            <a:r>
              <a:rPr lang="en-US" sz="2600" i="1" baseline="-25000" dirty="0" smtClean="0"/>
              <a:t> </a:t>
            </a:r>
            <a:r>
              <a:rPr lang="en-US" sz="2600" i="1" dirty="0" smtClean="0"/>
              <a:t>,</a:t>
            </a:r>
            <a:r>
              <a:rPr lang="en-US" sz="2600" i="1" dirty="0" err="1" smtClean="0"/>
              <a:t>v</a:t>
            </a:r>
            <a:r>
              <a:rPr lang="en-US" sz="2600" i="1" baseline="-25000" dirty="0" err="1" smtClean="0"/>
              <a:t>new</a:t>
            </a:r>
            <a:r>
              <a:rPr lang="en-US" sz="2600" dirty="0" smtClean="0"/>
              <a:t>)]                (2)</a:t>
            </a:r>
          </a:p>
          <a:p>
            <a:pPr marL="0" indent="0">
              <a:buNone/>
            </a:pPr>
            <a:endParaRPr lang="en-US" sz="2600" dirty="0" smtClean="0"/>
          </a:p>
          <a:p>
            <a:pPr marL="0" indent="-457200">
              <a:buNone/>
            </a:pPr>
            <a:r>
              <a:rPr lang="en-US" sz="2600" dirty="0" smtClean="0"/>
              <a:t>Do not know </a:t>
            </a:r>
            <a:r>
              <a:rPr lang="en-US" sz="2600" b="1" i="1" dirty="0" smtClean="0"/>
              <a:t>g</a:t>
            </a:r>
            <a:r>
              <a:rPr lang="en-US" sz="2600" baseline="30000" dirty="0" smtClean="0"/>
              <a:t>-1</a:t>
            </a:r>
            <a:r>
              <a:rPr lang="en-US" sz="2600" dirty="0" smtClean="0"/>
              <a:t>, but a rough approximation OK if new point is a </a:t>
            </a:r>
            <a:r>
              <a:rPr lang="en-US" sz="2600" dirty="0" err="1" smtClean="0"/>
              <a:t>graticule</a:t>
            </a:r>
            <a:r>
              <a:rPr lang="en-US" sz="2600" dirty="0" smtClean="0"/>
              <a:t> intersection</a:t>
            </a:r>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xmlns="" val="22927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69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6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09600" y="304800"/>
            <a:ext cx="7772400" cy="990600"/>
          </a:xfrm>
        </p:spPr>
        <p:txBody>
          <a:bodyPr>
            <a:normAutofit/>
          </a:bodyPr>
          <a:lstStyle/>
          <a:p>
            <a:r>
              <a:rPr lang="en-US" sz="4000" dirty="0" smtClean="0"/>
              <a:t>Bottleneck 1: Data Entry</a:t>
            </a:r>
            <a:endParaRPr lang="en-US" dirty="0"/>
          </a:p>
        </p:txBody>
      </p:sp>
      <p:sp>
        <p:nvSpPr>
          <p:cNvPr id="29699" name="Rectangle 3"/>
          <p:cNvSpPr>
            <a:spLocks noGrp="1" noChangeArrowheads="1"/>
          </p:cNvSpPr>
          <p:nvPr>
            <p:ph idx="1"/>
          </p:nvPr>
        </p:nvSpPr>
        <p:spPr>
          <a:xfrm>
            <a:off x="533400" y="1676400"/>
            <a:ext cx="7010400" cy="4114800"/>
          </a:xfrm>
        </p:spPr>
        <p:txBody>
          <a:bodyPr>
            <a:normAutofit fontScale="85000" lnSpcReduction="20000"/>
          </a:bodyPr>
          <a:lstStyle/>
          <a:p>
            <a:pPr marL="0" indent="0">
              <a:buNone/>
            </a:pPr>
            <a:r>
              <a:rPr lang="en-US" sz="2600" dirty="0" smtClean="0"/>
              <a:t>Model </a:t>
            </a:r>
            <a:r>
              <a:rPr lang="en-US" sz="2600" b="1" i="1" dirty="0" smtClean="0"/>
              <a:t>g</a:t>
            </a:r>
            <a:r>
              <a:rPr lang="en-US" sz="2600" baseline="30000" dirty="0" smtClean="0"/>
              <a:t>-1</a:t>
            </a:r>
            <a:r>
              <a:rPr lang="en-US" sz="2600" dirty="0" smtClean="0"/>
              <a:t> as a linear function </a:t>
            </a:r>
            <a:r>
              <a:rPr lang="en-US" sz="2600" b="1" i="1" dirty="0" smtClean="0"/>
              <a:t>h</a:t>
            </a:r>
            <a:r>
              <a:rPr lang="en-US" sz="2600" dirty="0" smtClean="0"/>
              <a:t>(</a:t>
            </a:r>
            <a:r>
              <a:rPr lang="en-US" sz="2600" i="1" dirty="0" err="1" smtClean="0"/>
              <a:t>u,v</a:t>
            </a:r>
            <a:r>
              <a:rPr lang="en-US" sz="2600" dirty="0" smtClean="0"/>
              <a:t>) built from 3 points closest to (</a:t>
            </a:r>
            <a:r>
              <a:rPr lang="en-US" sz="2600" i="1" dirty="0" err="1"/>
              <a:t>u</a:t>
            </a:r>
            <a:r>
              <a:rPr lang="en-US" sz="2600" i="1" baseline="-25000" dirty="0" err="1" smtClean="0"/>
              <a:t>new</a:t>
            </a:r>
            <a:r>
              <a:rPr lang="en-US" sz="2600" i="1" baseline="-25000" dirty="0" smtClean="0"/>
              <a:t> </a:t>
            </a:r>
            <a:r>
              <a:rPr lang="en-US" sz="2600" i="1" dirty="0" smtClean="0"/>
              <a:t>,</a:t>
            </a:r>
            <a:r>
              <a:rPr lang="en-US" sz="2600" i="1" dirty="0" err="1"/>
              <a:t>v</a:t>
            </a:r>
            <a:r>
              <a:rPr lang="en-US" sz="2600" i="1" baseline="-25000" dirty="0" err="1" smtClean="0"/>
              <a:t>new</a:t>
            </a:r>
            <a:r>
              <a:rPr lang="en-US" sz="2600" i="1" baseline="-25000" dirty="0" smtClean="0"/>
              <a:t> </a:t>
            </a:r>
            <a:r>
              <a:rPr lang="en-US" sz="2600" dirty="0"/>
              <a:t>) :</a:t>
            </a:r>
            <a:endParaRPr lang="en-US" sz="2600" dirty="0" smtClean="0"/>
          </a:p>
          <a:p>
            <a:pPr marL="514350" indent="-514350">
              <a:buNone/>
            </a:pPr>
            <a:endParaRPr lang="en-US" sz="2600" dirty="0" smtClean="0"/>
          </a:p>
          <a:p>
            <a:pPr marL="514350" indent="-514350">
              <a:buNone/>
            </a:pPr>
            <a:endParaRPr lang="en-US" sz="2600" dirty="0"/>
          </a:p>
          <a:p>
            <a:pPr marL="514350" indent="-514350">
              <a:buNone/>
            </a:pPr>
            <a:endParaRPr lang="en-US" sz="2600" dirty="0" smtClean="0"/>
          </a:p>
          <a:p>
            <a:pPr marL="514350" indent="-514350">
              <a:buNone/>
            </a:pPr>
            <a:endParaRPr lang="en-US" sz="2600" dirty="0" smtClean="0"/>
          </a:p>
          <a:p>
            <a:pPr marL="514350" indent="-514350">
              <a:buNone/>
            </a:pPr>
            <a:endParaRPr lang="en-US" sz="2600" dirty="0"/>
          </a:p>
          <a:p>
            <a:pPr marL="514350" indent="-514350">
              <a:buNone/>
            </a:pPr>
            <a:r>
              <a:rPr lang="en-US" sz="2600" dirty="0" smtClean="0"/>
              <a:t>(reduce accordingly if have only 2 points)</a:t>
            </a:r>
          </a:p>
          <a:p>
            <a:pPr marL="514350" indent="-514350">
              <a:buNone/>
            </a:pPr>
            <a:endParaRPr lang="en-US" sz="2600" dirty="0"/>
          </a:p>
          <a:p>
            <a:pPr marL="514350" indent="-514350">
              <a:buNone/>
            </a:pPr>
            <a:r>
              <a:rPr lang="en-US" sz="2600" dirty="0" smtClean="0"/>
              <a:t>Solve for </a:t>
            </a:r>
            <a:r>
              <a:rPr lang="en-US" sz="2600" b="1" i="1" dirty="0" smtClean="0"/>
              <a:t>h</a:t>
            </a:r>
            <a:r>
              <a:rPr lang="en-US" sz="2600" i="1" dirty="0" smtClean="0"/>
              <a:t> </a:t>
            </a:r>
            <a:r>
              <a:rPr lang="en-US" sz="2600" dirty="0" smtClean="0"/>
              <a:t>and evaluate at</a:t>
            </a:r>
            <a:r>
              <a:rPr lang="en-US" sz="2600" i="1" dirty="0"/>
              <a:t> </a:t>
            </a:r>
            <a:r>
              <a:rPr lang="en-US" sz="2600" i="1" dirty="0" smtClean="0"/>
              <a:t> </a:t>
            </a:r>
            <a:r>
              <a:rPr lang="en-US" sz="2600" i="1" dirty="0" err="1" smtClean="0"/>
              <a:t>u</a:t>
            </a:r>
            <a:r>
              <a:rPr lang="en-US" sz="2600" i="1" baseline="-25000" dirty="0" err="1" smtClean="0"/>
              <a:t>new</a:t>
            </a:r>
            <a:r>
              <a:rPr lang="en-US" sz="2600" i="1" baseline="-25000" dirty="0" smtClean="0"/>
              <a:t> </a:t>
            </a:r>
            <a:r>
              <a:rPr lang="en-US" sz="2600" i="1" dirty="0" smtClean="0"/>
              <a:t>,</a:t>
            </a:r>
            <a:r>
              <a:rPr lang="en-US" sz="2600" i="1" dirty="0" err="1" smtClean="0"/>
              <a:t>v</a:t>
            </a:r>
            <a:r>
              <a:rPr lang="en-US" sz="2600" i="1" baseline="-25000" dirty="0" err="1" smtClean="0"/>
              <a:t>new</a:t>
            </a:r>
            <a:r>
              <a:rPr lang="en-US" sz="2600" i="1" baseline="-25000" dirty="0" smtClean="0"/>
              <a:t> </a:t>
            </a:r>
            <a:endParaRPr lang="en-US" sz="2600" dirty="0"/>
          </a:p>
          <a:p>
            <a:pPr marL="514350" indent="-514350">
              <a:buNone/>
            </a:pPr>
            <a:endParaRPr lang="en-US" sz="2600" dirty="0" smtClean="0"/>
          </a:p>
          <a:p>
            <a:pPr marL="514350" indent="-514350">
              <a:buNone/>
            </a:pPr>
            <a:r>
              <a:rPr lang="en-US" sz="2600" dirty="0" smtClean="0"/>
              <a:t>Obtain (</a:t>
            </a:r>
            <a:r>
              <a:rPr lang="en-US" sz="2600" i="1" dirty="0" err="1">
                <a:latin typeface="Symbol" pitchFamily="82" charset="2"/>
              </a:rPr>
              <a:t>f</a:t>
            </a:r>
            <a:r>
              <a:rPr lang="en-US" sz="2600" i="1" baseline="-25000" dirty="0" err="1"/>
              <a:t>new</a:t>
            </a:r>
            <a:r>
              <a:rPr lang="en-US" sz="2600" i="1" baseline="-25000" dirty="0"/>
              <a:t> </a:t>
            </a:r>
            <a:r>
              <a:rPr lang="en-US" sz="2600" i="1" dirty="0"/>
              <a:t>,</a:t>
            </a:r>
            <a:r>
              <a:rPr lang="en-US" sz="2600" i="1" dirty="0" err="1">
                <a:latin typeface="Symbol" pitchFamily="82" charset="2"/>
              </a:rPr>
              <a:t>l</a:t>
            </a:r>
            <a:r>
              <a:rPr lang="en-US" sz="2600" i="1" baseline="-25000" dirty="0" err="1"/>
              <a:t>new</a:t>
            </a:r>
            <a:r>
              <a:rPr lang="en-US" sz="2600" dirty="0"/>
              <a:t>) </a:t>
            </a:r>
            <a:r>
              <a:rPr lang="en-US" sz="2600" dirty="0" smtClean="0"/>
              <a:t> by rounding </a:t>
            </a:r>
            <a:r>
              <a:rPr lang="en-US" sz="2600" b="1" i="1" dirty="0" smtClean="0"/>
              <a:t>P</a:t>
            </a:r>
            <a:r>
              <a:rPr lang="en-US" sz="2600" baseline="30000" dirty="0" smtClean="0"/>
              <a:t>-1</a:t>
            </a:r>
            <a:r>
              <a:rPr lang="en-US" sz="2600" dirty="0" smtClean="0"/>
              <a:t>(</a:t>
            </a:r>
            <a:r>
              <a:rPr lang="en-US" sz="2600" i="1" dirty="0" err="1" smtClean="0"/>
              <a:t>x</a:t>
            </a:r>
            <a:r>
              <a:rPr lang="en-US" sz="2600" i="1" baseline="-25000" dirty="0" err="1" smtClean="0"/>
              <a:t>new</a:t>
            </a:r>
            <a:r>
              <a:rPr lang="en-US" sz="2600" i="1" baseline="-25000" dirty="0" smtClean="0"/>
              <a:t> </a:t>
            </a:r>
            <a:r>
              <a:rPr lang="en-US" sz="2600" i="1" dirty="0" smtClean="0"/>
              <a:t>,</a:t>
            </a:r>
            <a:r>
              <a:rPr lang="en-US" sz="2600" i="1" dirty="0" err="1" smtClean="0"/>
              <a:t>y</a:t>
            </a:r>
            <a:r>
              <a:rPr lang="en-US" sz="2600" i="1" baseline="-25000" dirty="0" err="1" smtClean="0"/>
              <a:t>new</a:t>
            </a:r>
            <a:r>
              <a:rPr lang="en-US" sz="2600" i="1" dirty="0" smtClean="0"/>
              <a:t>)</a:t>
            </a:r>
          </a:p>
          <a:p>
            <a:pPr marL="514350" indent="-514350">
              <a:buNone/>
            </a:pPr>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05000" y="2488079"/>
            <a:ext cx="3352800" cy="1881842"/>
          </a:xfrm>
          <a:prstGeom prst="rect">
            <a:avLst/>
          </a:prstGeom>
        </p:spPr>
      </p:pic>
    </p:spTree>
    <p:extLst>
      <p:ext uri="{BB962C8B-B14F-4D97-AF65-F5344CB8AC3E}">
        <p14:creationId xmlns:p14="http://schemas.microsoft.com/office/powerpoint/2010/main" xmlns="" val="149483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699">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69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69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8600" y="1371600"/>
            <a:ext cx="8664197" cy="5068961"/>
          </a:xfrm>
          <a:prstGeom prst="rect">
            <a:avLst/>
          </a:prstGeom>
        </p:spPr>
      </p:pic>
      <p:sp>
        <p:nvSpPr>
          <p:cNvPr id="29699" name="Rectangle 3"/>
          <p:cNvSpPr>
            <a:spLocks noGrp="1" noChangeArrowheads="1"/>
          </p:cNvSpPr>
          <p:nvPr>
            <p:ph idx="1"/>
          </p:nvPr>
        </p:nvSpPr>
        <p:spPr>
          <a:xfrm>
            <a:off x="533400" y="2529840"/>
            <a:ext cx="8153400" cy="3657600"/>
          </a:xfrm>
        </p:spPr>
        <p:txBody>
          <a:bodyPr>
            <a:normAutofit/>
          </a:bodyPr>
          <a:lstStyle/>
          <a:p>
            <a:pPr marL="0" indent="0">
              <a:buNone/>
            </a:pPr>
            <a:endParaRPr lang="en-US" dirty="0" smtClean="0"/>
          </a:p>
          <a:p>
            <a:pPr marL="0" indent="0">
              <a:buNone/>
            </a:pPr>
            <a:endParaRPr lang="en-US" dirty="0" smtClean="0"/>
          </a:p>
          <a:p>
            <a:pPr marL="0" indent="0">
              <a:buNone/>
            </a:pPr>
            <a:endParaRPr lang="en-US" dirty="0"/>
          </a:p>
        </p:txBody>
      </p:sp>
      <p:grpSp>
        <p:nvGrpSpPr>
          <p:cNvPr id="20" name="Group 19"/>
          <p:cNvGrpSpPr/>
          <p:nvPr/>
        </p:nvGrpSpPr>
        <p:grpSpPr>
          <a:xfrm>
            <a:off x="3581400" y="3596640"/>
            <a:ext cx="2438400" cy="1236818"/>
            <a:chOff x="3581400" y="3048000"/>
            <a:chExt cx="2438400" cy="1236818"/>
          </a:xfrm>
        </p:grpSpPr>
        <p:cxnSp>
          <p:nvCxnSpPr>
            <p:cNvPr id="11" name="Straight Arrow Connector 10"/>
            <p:cNvCxnSpPr/>
            <p:nvPr/>
          </p:nvCxnSpPr>
          <p:spPr>
            <a:xfrm>
              <a:off x="4560698" y="4267200"/>
              <a:ext cx="697102" cy="0"/>
            </a:xfrm>
            <a:prstGeom prst="straightConnector1">
              <a:avLst/>
            </a:prstGeom>
            <a:ln w="63500" cap="rnd">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60698" y="3065618"/>
              <a:ext cx="0" cy="12192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581400" y="3048000"/>
              <a:ext cx="2438400" cy="0"/>
            </a:xfrm>
            <a:prstGeom prst="straightConnector1">
              <a:avLst/>
            </a:prstGeom>
            <a:ln w="635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pic>
        <p:nvPicPr>
          <p:cNvPr id="22" name="Picture 2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8600" y="1371600"/>
            <a:ext cx="8664197" cy="5068961"/>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28600" y="1371600"/>
            <a:ext cx="8664197" cy="5068961"/>
          </a:xfrm>
          <a:prstGeom prst="rect">
            <a:avLst/>
          </a:prstGeom>
        </p:spPr>
      </p:pic>
      <p:sp>
        <p:nvSpPr>
          <p:cNvPr id="24" name="Oval 23"/>
          <p:cNvSpPr/>
          <p:nvPr/>
        </p:nvSpPr>
        <p:spPr>
          <a:xfrm>
            <a:off x="3276600" y="5255422"/>
            <a:ext cx="731520" cy="5510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219200" y="4559138"/>
            <a:ext cx="731520" cy="548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p:cNvSpPr>
            <a:spLocks noGrp="1" noChangeArrowheads="1"/>
          </p:cNvSpPr>
          <p:nvPr>
            <p:ph type="title"/>
          </p:nvPr>
        </p:nvSpPr>
        <p:spPr/>
        <p:txBody>
          <a:bodyPr>
            <a:normAutofit fontScale="90000"/>
          </a:bodyPr>
          <a:lstStyle/>
          <a:p>
            <a:r>
              <a:rPr lang="en-US" sz="4000" dirty="0" err="1" smtClean="0"/>
              <a:t>Lat</a:t>
            </a:r>
            <a:r>
              <a:rPr lang="en-US" sz="4000" dirty="0" smtClean="0"/>
              <a:t>/</a:t>
            </a:r>
            <a:r>
              <a:rPr lang="en-US" sz="4000" dirty="0" err="1" smtClean="0"/>
              <a:t>lon</a:t>
            </a:r>
            <a:r>
              <a:rPr lang="en-US" sz="4000" dirty="0" smtClean="0"/>
              <a:t> from new image point</a:t>
            </a:r>
            <a:r>
              <a:rPr lang="en-US" dirty="0" smtClean="0"/>
              <a:t/>
            </a:r>
            <a:br>
              <a:rPr lang="en-US" dirty="0" smtClean="0"/>
            </a:br>
            <a:endParaRPr lang="en-US" dirty="0"/>
          </a:p>
        </p:txBody>
      </p:sp>
    </p:spTree>
    <p:extLst>
      <p:ext uri="{BB962C8B-B14F-4D97-AF65-F5344CB8AC3E}">
        <p14:creationId xmlns:p14="http://schemas.microsoft.com/office/powerpoint/2010/main" xmlns="" val="383532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par>
                                <p:cTn id="16" presetID="1" presetClass="exit" presetSubtype="0" fill="hold" grpId="1" nodeType="withEffect">
                                  <p:stCondLst>
                                    <p:cond delay="0"/>
                                  </p:stCondLst>
                                  <p:childTnLst>
                                    <p:set>
                                      <p:cBhvr>
                                        <p:cTn id="17" dur="1" fill="hold">
                                          <p:stCondLst>
                                            <p:cond delay="0"/>
                                          </p:stCondLst>
                                        </p:cTn>
                                        <p:tgtEl>
                                          <p:spTgt spid="2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09600" y="304800"/>
            <a:ext cx="7772400" cy="1295400"/>
          </a:xfrm>
        </p:spPr>
        <p:txBody>
          <a:bodyPr>
            <a:normAutofit fontScale="90000"/>
          </a:bodyPr>
          <a:lstStyle/>
          <a:p>
            <a:r>
              <a:rPr lang="en-US" dirty="0" smtClean="0"/>
              <a:t>Bottleneck 1: Data Entry</a:t>
            </a:r>
            <a:br>
              <a:rPr lang="en-US" dirty="0" smtClean="0"/>
            </a:br>
            <a:endParaRPr lang="en-US" dirty="0"/>
          </a:p>
        </p:txBody>
      </p:sp>
      <p:sp>
        <p:nvSpPr>
          <p:cNvPr id="29699" name="Rectangle 3"/>
          <p:cNvSpPr>
            <a:spLocks noGrp="1" noChangeArrowheads="1"/>
          </p:cNvSpPr>
          <p:nvPr>
            <p:ph idx="1"/>
          </p:nvPr>
        </p:nvSpPr>
        <p:spPr>
          <a:xfrm>
            <a:off x="974847" y="1226648"/>
            <a:ext cx="3505200" cy="2411365"/>
          </a:xfrm>
        </p:spPr>
        <p:txBody>
          <a:bodyPr>
            <a:normAutofit/>
          </a:bodyPr>
          <a:lstStyle/>
          <a:p>
            <a:pPr marL="0" indent="0">
              <a:buNone/>
            </a:pPr>
            <a:r>
              <a:rPr lang="en-US" dirty="0" smtClean="0"/>
              <a:t>Rounding needed depends on map scale…</a:t>
            </a:r>
          </a:p>
          <a:p>
            <a:pPr marL="0" indent="0">
              <a:buNone/>
            </a:pPr>
            <a:endParaRPr lang="en-US" dirty="0" smtClean="0"/>
          </a:p>
          <a:p>
            <a:pPr marL="0" indent="0">
              <a:buNone/>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03847" y="1213144"/>
            <a:ext cx="3673353" cy="454215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80047" y="5006092"/>
            <a:ext cx="1874782" cy="1775708"/>
          </a:xfrm>
          <a:prstGeom prst="rect">
            <a:avLst/>
          </a:prstGeom>
        </p:spPr>
      </p:pic>
      <p:sp>
        <p:nvSpPr>
          <p:cNvPr id="6" name="Oval 5"/>
          <p:cNvSpPr/>
          <p:nvPr/>
        </p:nvSpPr>
        <p:spPr>
          <a:xfrm>
            <a:off x="4327647" y="4953000"/>
            <a:ext cx="1912876"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38221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22"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152400"/>
            <a:ext cx="9601200" cy="1295400"/>
          </a:xfrm>
        </p:spPr>
        <p:txBody>
          <a:bodyPr>
            <a:normAutofit fontScale="90000"/>
          </a:bodyPr>
          <a:lstStyle/>
          <a:p>
            <a:r>
              <a:rPr lang="en-US" dirty="0" smtClean="0"/>
              <a:t/>
            </a:r>
            <a:br>
              <a:rPr lang="en-US" dirty="0" smtClean="0"/>
            </a:br>
            <a:r>
              <a:rPr lang="en-US" dirty="0" smtClean="0"/>
              <a:t>Bottleneck 2: Finding </a:t>
            </a:r>
            <a:br>
              <a:rPr lang="en-US" dirty="0" smtClean="0"/>
            </a:br>
            <a:r>
              <a:rPr lang="en-US" dirty="0" smtClean="0"/>
              <a:t>Control Mark Areas</a:t>
            </a:r>
            <a:br>
              <a:rPr lang="en-US" dirty="0" smtClean="0"/>
            </a:br>
            <a:endParaRPr lang="en-US" dirty="0"/>
          </a:p>
        </p:txBody>
      </p:sp>
      <p:sp>
        <p:nvSpPr>
          <p:cNvPr id="29699" name="Rectangle 3"/>
          <p:cNvSpPr>
            <a:spLocks noGrp="1" noChangeArrowheads="1"/>
          </p:cNvSpPr>
          <p:nvPr>
            <p:ph idx="1"/>
          </p:nvPr>
        </p:nvSpPr>
        <p:spPr>
          <a:xfrm>
            <a:off x="2590800" y="1752600"/>
            <a:ext cx="5181600" cy="762000"/>
          </a:xfrm>
        </p:spPr>
        <p:txBody>
          <a:bodyPr>
            <a:normAutofit/>
          </a:bodyPr>
          <a:lstStyle/>
          <a:p>
            <a:pPr marL="0" indent="0">
              <a:buNone/>
            </a:pPr>
            <a:r>
              <a:rPr lang="en-US" sz="2200" dirty="0" smtClean="0"/>
              <a:t>Low resolution, multiple zoom levels</a:t>
            </a:r>
          </a:p>
          <a:p>
            <a:pPr marL="0" indent="0">
              <a:buNone/>
            </a:pPr>
            <a:endParaRPr lang="en-US" dirty="0" smtClean="0"/>
          </a:p>
          <a:p>
            <a:pPr marL="0" indent="0">
              <a:buNone/>
            </a:pP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9600" y="2834354"/>
            <a:ext cx="6096000" cy="3566446"/>
          </a:xfrm>
          <a:prstGeom prst="rect">
            <a:avLst/>
          </a:prstGeom>
        </p:spPr>
      </p:pic>
      <p:cxnSp>
        <p:nvCxnSpPr>
          <p:cNvPr id="11" name="Straight Arrow Connector 10"/>
          <p:cNvCxnSpPr/>
          <p:nvPr/>
        </p:nvCxnSpPr>
        <p:spPr>
          <a:xfrm>
            <a:off x="2133600" y="1981200"/>
            <a:ext cx="0" cy="1600200"/>
          </a:xfrm>
          <a:prstGeom prst="straightConnector1">
            <a:avLst/>
          </a:prstGeom>
          <a:ln w="3810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1981200"/>
            <a:ext cx="457200" cy="0"/>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096000" y="3886200"/>
            <a:ext cx="838200" cy="0"/>
          </a:xfrm>
          <a:prstGeom prst="straightConnector1">
            <a:avLst/>
          </a:prstGeom>
          <a:ln w="3810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3"/>
          <p:cNvSpPr txBox="1">
            <a:spLocks noChangeArrowheads="1"/>
          </p:cNvSpPr>
          <p:nvPr/>
        </p:nvSpPr>
        <p:spPr>
          <a:xfrm>
            <a:off x="6934200" y="3657600"/>
            <a:ext cx="1905000" cy="4572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t>Full resolution</a:t>
            </a:r>
            <a:endParaRPr lang="en-US" dirty="0" smtClean="0"/>
          </a:p>
          <a:p>
            <a:pPr marL="0" indent="0">
              <a:buFont typeface="Arial" pitchFamily="34" charset="0"/>
              <a:buNone/>
            </a:pPr>
            <a:endParaRPr lang="en-US" dirty="0"/>
          </a:p>
        </p:txBody>
      </p:sp>
    </p:spTree>
    <p:extLst>
      <p:ext uri="{BB962C8B-B14F-4D97-AF65-F5344CB8AC3E}">
        <p14:creationId xmlns:p14="http://schemas.microsoft.com/office/powerpoint/2010/main" xmlns="" val="15813971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152400"/>
            <a:ext cx="9601200" cy="1295400"/>
          </a:xfrm>
        </p:spPr>
        <p:txBody>
          <a:bodyPr>
            <a:normAutofit fontScale="90000"/>
          </a:bodyPr>
          <a:lstStyle/>
          <a:p>
            <a:r>
              <a:rPr lang="en-US" dirty="0" smtClean="0"/>
              <a:t/>
            </a:r>
            <a:br>
              <a:rPr lang="en-US" dirty="0" smtClean="0"/>
            </a:br>
            <a:r>
              <a:rPr lang="en-US" dirty="0" smtClean="0"/>
              <a:t>Bottleneck 2: Finding </a:t>
            </a:r>
            <a:br>
              <a:rPr lang="en-US" dirty="0" smtClean="0"/>
            </a:br>
            <a:r>
              <a:rPr lang="en-US" dirty="0" smtClean="0"/>
              <a:t>Control Mark Areas</a:t>
            </a:r>
            <a:br>
              <a:rPr lang="en-US" dirty="0" smtClean="0"/>
            </a:br>
            <a:endParaRPr lang="en-US" dirty="0"/>
          </a:p>
        </p:txBody>
      </p:sp>
      <p:sp>
        <p:nvSpPr>
          <p:cNvPr id="3" name="Content Placeholder 2"/>
          <p:cNvSpPr>
            <a:spLocks noGrp="1"/>
          </p:cNvSpPr>
          <p:nvPr>
            <p:ph idx="1"/>
          </p:nvPr>
        </p:nvSpPr>
        <p:spPr>
          <a:xfrm>
            <a:off x="381000" y="1905000"/>
            <a:ext cx="8229600" cy="4038600"/>
          </a:xfrm>
        </p:spPr>
        <p:txBody>
          <a:bodyPr>
            <a:normAutofit/>
          </a:bodyPr>
          <a:lstStyle/>
          <a:p>
            <a:r>
              <a:rPr lang="en-US" sz="2600" dirty="0" err="1" smtClean="0"/>
              <a:t>Graticule</a:t>
            </a:r>
            <a:r>
              <a:rPr lang="en-US" sz="2600" dirty="0" smtClean="0"/>
              <a:t> intersections often used as control marks, suggests building regular grid of control mark windows</a:t>
            </a:r>
          </a:p>
          <a:p>
            <a:r>
              <a:rPr lang="en-US" sz="2600" dirty="0" smtClean="0"/>
              <a:t>Get grid dimensions and spacing from user</a:t>
            </a:r>
          </a:p>
          <a:p>
            <a:r>
              <a:rPr lang="en-US" sz="2600" dirty="0" smtClean="0"/>
              <a:t>For every (</a:t>
            </a:r>
            <a:r>
              <a:rPr lang="en-US" sz="2600" i="1" dirty="0" err="1" smtClean="0">
                <a:latin typeface="Symbol" pitchFamily="82" charset="2"/>
              </a:rPr>
              <a:t>f</a:t>
            </a:r>
            <a:r>
              <a:rPr lang="en-US" sz="2600" i="1" baseline="-25000" dirty="0" err="1" smtClean="0"/>
              <a:t>g</a:t>
            </a:r>
            <a:r>
              <a:rPr lang="en-US" sz="2600" i="1" baseline="-25000" dirty="0" smtClean="0"/>
              <a:t> </a:t>
            </a:r>
            <a:r>
              <a:rPr lang="en-US" sz="2600" i="1" dirty="0"/>
              <a:t>,</a:t>
            </a:r>
            <a:r>
              <a:rPr lang="en-US" sz="2600" i="1" dirty="0" err="1" smtClean="0">
                <a:latin typeface="Symbol" pitchFamily="82" charset="2"/>
              </a:rPr>
              <a:t>l</a:t>
            </a:r>
            <a:r>
              <a:rPr lang="en-US" sz="2600" i="1" baseline="-25000" dirty="0" err="1" smtClean="0"/>
              <a:t>g</a:t>
            </a:r>
            <a:r>
              <a:rPr lang="en-US" sz="2600" dirty="0" smtClean="0"/>
              <a:t>) in grid, find (</a:t>
            </a:r>
            <a:r>
              <a:rPr lang="en-US" sz="2600" i="1" dirty="0" err="1" smtClean="0"/>
              <a:t>u</a:t>
            </a:r>
            <a:r>
              <a:rPr lang="en-US" sz="2600" i="1" baseline="-25000" dirty="0" err="1" smtClean="0"/>
              <a:t>g</a:t>
            </a:r>
            <a:r>
              <a:rPr lang="en-US" sz="2600" i="1" dirty="0" err="1" smtClean="0"/>
              <a:t>,v</a:t>
            </a:r>
            <a:r>
              <a:rPr lang="en-US" sz="2600" i="1" baseline="-25000" dirty="0" err="1" smtClean="0"/>
              <a:t>g</a:t>
            </a:r>
            <a:r>
              <a:rPr lang="en-US" sz="2600" dirty="0" smtClean="0"/>
              <a:t>) </a:t>
            </a:r>
            <a:r>
              <a:rPr lang="en-US" sz="2600" dirty="0"/>
              <a:t>= </a:t>
            </a:r>
            <a:r>
              <a:rPr lang="en-US" sz="2600" b="1" i="1" dirty="0" smtClean="0"/>
              <a:t>g</a:t>
            </a:r>
            <a:r>
              <a:rPr lang="en-US" sz="2600" i="1" dirty="0" smtClean="0"/>
              <a:t>*</a:t>
            </a:r>
            <a:r>
              <a:rPr lang="en-US" sz="2600" dirty="0" smtClean="0"/>
              <a:t>[</a:t>
            </a:r>
            <a:r>
              <a:rPr lang="en-US" sz="2600" b="1" i="1" dirty="0"/>
              <a:t>P</a:t>
            </a:r>
            <a:r>
              <a:rPr lang="en-US" sz="2600" dirty="0"/>
              <a:t> (</a:t>
            </a:r>
            <a:r>
              <a:rPr lang="en-US" sz="2600" i="1" dirty="0" err="1" smtClean="0">
                <a:latin typeface="Symbol" pitchFamily="82" charset="2"/>
              </a:rPr>
              <a:t>f</a:t>
            </a:r>
            <a:r>
              <a:rPr lang="en-US" sz="2600" i="1" baseline="-25000" dirty="0" err="1" smtClean="0"/>
              <a:t>g</a:t>
            </a:r>
            <a:r>
              <a:rPr lang="en-US" sz="2600" i="1" baseline="-25000" dirty="0" smtClean="0"/>
              <a:t> </a:t>
            </a:r>
            <a:r>
              <a:rPr lang="en-US" sz="2600" i="1" dirty="0"/>
              <a:t>,</a:t>
            </a:r>
            <a:r>
              <a:rPr lang="en-US" sz="2600" i="1" dirty="0" err="1" smtClean="0">
                <a:latin typeface="Symbol" pitchFamily="82" charset="2"/>
              </a:rPr>
              <a:t>l</a:t>
            </a:r>
            <a:r>
              <a:rPr lang="en-US" sz="2600" i="1" baseline="-25000" dirty="0" err="1" smtClean="0"/>
              <a:t>g</a:t>
            </a:r>
            <a:r>
              <a:rPr lang="en-US" sz="2600" dirty="0" smtClean="0"/>
              <a:t>) ]</a:t>
            </a:r>
          </a:p>
          <a:p>
            <a:r>
              <a:rPr lang="en-US" sz="2600" dirty="0" smtClean="0"/>
              <a:t>Don’t have</a:t>
            </a:r>
            <a:r>
              <a:rPr lang="en-US" sz="2600" i="1" dirty="0" smtClean="0"/>
              <a:t> </a:t>
            </a:r>
            <a:r>
              <a:rPr lang="en-US" sz="2600" b="1" i="1" dirty="0" smtClean="0"/>
              <a:t>g</a:t>
            </a:r>
            <a:r>
              <a:rPr lang="en-US" sz="2600" dirty="0" smtClean="0"/>
              <a:t> , use provisional transform </a:t>
            </a:r>
            <a:r>
              <a:rPr lang="en-US" sz="2600" b="1" i="1" dirty="0" smtClean="0"/>
              <a:t>g</a:t>
            </a:r>
            <a:r>
              <a:rPr lang="en-US" sz="2600" dirty="0" smtClean="0"/>
              <a:t>* based on least-squares fit to all existing points (min of 3)</a:t>
            </a:r>
            <a:endParaRPr lang="en-US" sz="2600" dirty="0"/>
          </a:p>
          <a:p>
            <a:endParaRPr lang="en-US" dirty="0" smtClean="0"/>
          </a:p>
          <a:p>
            <a:endParaRPr lang="en-US" dirty="0"/>
          </a:p>
        </p:txBody>
      </p:sp>
    </p:spTree>
    <p:extLst>
      <p:ext uri="{BB962C8B-B14F-4D97-AF65-F5344CB8AC3E}">
        <p14:creationId xmlns:p14="http://schemas.microsoft.com/office/powerpoint/2010/main" xmlns="" val="162976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152400"/>
            <a:ext cx="9601200" cy="1295400"/>
          </a:xfrm>
        </p:spPr>
        <p:txBody>
          <a:bodyPr>
            <a:normAutofit fontScale="90000"/>
          </a:bodyPr>
          <a:lstStyle/>
          <a:p>
            <a:r>
              <a:rPr lang="en-US" dirty="0" smtClean="0"/>
              <a:t/>
            </a:r>
            <a:br>
              <a:rPr lang="en-US" dirty="0" smtClean="0"/>
            </a:br>
            <a:r>
              <a:rPr lang="en-US" dirty="0" smtClean="0"/>
              <a:t>Bottleneck 2: Finding </a:t>
            </a:r>
            <a:br>
              <a:rPr lang="en-US" dirty="0" smtClean="0"/>
            </a:br>
            <a:r>
              <a:rPr lang="en-US" dirty="0" smtClean="0"/>
              <a:t>Control Mark Areas</a:t>
            </a:r>
            <a:br>
              <a:rPr lang="en-US" dirty="0" smtClean="0"/>
            </a:br>
            <a:endParaRPr lang="en-US" dirty="0"/>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703965" y="1600200"/>
            <a:ext cx="7736070" cy="4525963"/>
          </a:xfrm>
        </p:spPr>
      </p:pic>
      <p:sp>
        <p:nvSpPr>
          <p:cNvPr id="4" name="Oval 3"/>
          <p:cNvSpPr/>
          <p:nvPr/>
        </p:nvSpPr>
        <p:spPr>
          <a:xfrm>
            <a:off x="5181600" y="5410200"/>
            <a:ext cx="914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00200" y="2590800"/>
            <a:ext cx="3762900" cy="229584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754166"/>
            <a:ext cx="9144000" cy="534966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754166"/>
            <a:ext cx="9144000" cy="5349668"/>
          </a:xfrm>
          <a:prstGeom prst="rect">
            <a:avLst/>
          </a:prstGeom>
        </p:spPr>
      </p:pic>
      <p:grpSp>
        <p:nvGrpSpPr>
          <p:cNvPr id="11" name="Group 10"/>
          <p:cNvGrpSpPr/>
          <p:nvPr/>
        </p:nvGrpSpPr>
        <p:grpSpPr>
          <a:xfrm>
            <a:off x="3882089" y="1935088"/>
            <a:ext cx="2366311" cy="461665"/>
            <a:chOff x="3882089" y="1935088"/>
            <a:chExt cx="2366311" cy="461665"/>
          </a:xfrm>
        </p:grpSpPr>
        <p:sp>
          <p:nvSpPr>
            <p:cNvPr id="3" name="TextBox 2"/>
            <p:cNvSpPr txBox="1"/>
            <p:nvPr/>
          </p:nvSpPr>
          <p:spPr>
            <a:xfrm>
              <a:off x="3882089" y="1935088"/>
              <a:ext cx="1528111" cy="461665"/>
            </a:xfrm>
            <a:prstGeom prst="rect">
              <a:avLst/>
            </a:prstGeom>
            <a:solidFill>
              <a:schemeClr val="accent1"/>
            </a:solidFill>
          </p:spPr>
          <p:txBody>
            <a:bodyPr wrap="none" rtlCol="0">
              <a:spAutoFit/>
            </a:bodyPr>
            <a:lstStyle/>
            <a:p>
              <a:r>
                <a:rPr lang="en-US" dirty="0" smtClean="0">
                  <a:latin typeface="+mn-lt"/>
                </a:rPr>
                <a:t>Could drag</a:t>
              </a:r>
              <a:endParaRPr lang="en-US" dirty="0">
                <a:latin typeface="+mn-lt"/>
              </a:endParaRPr>
            </a:p>
          </p:txBody>
        </p:sp>
        <p:cxnSp>
          <p:nvCxnSpPr>
            <p:cNvPr id="7" name="Straight Arrow Connector 6"/>
            <p:cNvCxnSpPr/>
            <p:nvPr/>
          </p:nvCxnSpPr>
          <p:spPr>
            <a:xfrm>
              <a:off x="5515500" y="2165920"/>
              <a:ext cx="7329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60074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152400"/>
            <a:ext cx="9601200" cy="1295400"/>
          </a:xfrm>
        </p:spPr>
        <p:txBody>
          <a:bodyPr>
            <a:normAutofit fontScale="90000"/>
          </a:bodyPr>
          <a:lstStyle/>
          <a:p>
            <a:r>
              <a:rPr lang="en-US" dirty="0" smtClean="0"/>
              <a:t/>
            </a:r>
            <a:br>
              <a:rPr lang="en-US" dirty="0" smtClean="0"/>
            </a:br>
            <a:r>
              <a:rPr lang="en-US" dirty="0" smtClean="0"/>
              <a:t>Bottleneck 3: Pixel-level Digitizing</a:t>
            </a:r>
            <a:endParaRPr lang="en-US" dirty="0"/>
          </a:p>
        </p:txBody>
      </p:sp>
      <p:sp>
        <p:nvSpPr>
          <p:cNvPr id="3" name="Content Placeholder 2"/>
          <p:cNvSpPr>
            <a:spLocks noGrp="1"/>
          </p:cNvSpPr>
          <p:nvPr>
            <p:ph idx="1"/>
          </p:nvPr>
        </p:nvSpPr>
        <p:spPr/>
        <p:txBody>
          <a:bodyPr/>
          <a:lstStyle/>
          <a:p>
            <a:r>
              <a:rPr lang="en-US" dirty="0" smtClean="0"/>
              <a:t>Search each window for its control mark</a:t>
            </a:r>
          </a:p>
          <a:p>
            <a:r>
              <a:rPr lang="en-US" dirty="0" smtClean="0"/>
              <a:t>Catalog of standard marks:</a:t>
            </a:r>
          </a:p>
          <a:p>
            <a:r>
              <a:rPr lang="en-US" dirty="0" smtClean="0"/>
              <a:t>Marks defined in </a:t>
            </a:r>
            <a:r>
              <a:rPr lang="en-US" dirty="0"/>
              <a:t>(</a:t>
            </a:r>
            <a:r>
              <a:rPr lang="en-US" i="1" dirty="0" smtClean="0">
                <a:latin typeface="Symbol" pitchFamily="82" charset="2"/>
              </a:rPr>
              <a:t>f</a:t>
            </a:r>
            <a:r>
              <a:rPr lang="en-US" i="1" baseline="-25000" dirty="0" smtClean="0"/>
              <a:t> </a:t>
            </a:r>
            <a:r>
              <a:rPr lang="en-US" i="1" dirty="0"/>
              <a:t>,</a:t>
            </a:r>
            <a:r>
              <a:rPr lang="en-US" i="1" dirty="0" smtClean="0">
                <a:latin typeface="Symbol" pitchFamily="82" charset="2"/>
              </a:rPr>
              <a:t>l</a:t>
            </a:r>
            <a:r>
              <a:rPr lang="en-US" dirty="0" smtClean="0"/>
              <a:t>)</a:t>
            </a:r>
          </a:p>
          <a:p>
            <a:r>
              <a:rPr lang="en-US" dirty="0" smtClean="0"/>
              <a:t>Project  to (</a:t>
            </a:r>
            <a:r>
              <a:rPr lang="en-US" i="1" dirty="0" err="1" smtClean="0"/>
              <a:t>x,y</a:t>
            </a:r>
            <a:r>
              <a:rPr lang="en-US" dirty="0" smtClean="0"/>
              <a:t>)  before search</a:t>
            </a:r>
          </a:p>
          <a:p>
            <a:endParaRPr lang="en-US" dirty="0" smtClean="0"/>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61123" y="2819400"/>
            <a:ext cx="4229691" cy="270547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637677" y="2838070"/>
            <a:ext cx="4305901" cy="2724530"/>
          </a:xfrm>
          <a:prstGeom prst="rect">
            <a:avLst/>
          </a:prstGeom>
        </p:spPr>
      </p:pic>
      <p:grpSp>
        <p:nvGrpSpPr>
          <p:cNvPr id="20" name="Group 19"/>
          <p:cNvGrpSpPr/>
          <p:nvPr/>
        </p:nvGrpSpPr>
        <p:grpSpPr>
          <a:xfrm>
            <a:off x="1219200" y="4441721"/>
            <a:ext cx="1828800" cy="1828800"/>
            <a:chOff x="838200" y="4038600"/>
            <a:chExt cx="1828800" cy="1828800"/>
          </a:xfrm>
        </p:grpSpPr>
        <p:sp>
          <p:nvSpPr>
            <p:cNvPr id="5" name="Rectangle 4"/>
            <p:cNvSpPr/>
            <p:nvPr/>
          </p:nvSpPr>
          <p:spPr>
            <a:xfrm>
              <a:off x="838200" y="4038600"/>
              <a:ext cx="1828800" cy="1828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2133600" y="4267200"/>
              <a:ext cx="0" cy="13716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95400" y="4943665"/>
              <a:ext cx="8382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3352800" y="4492204"/>
            <a:ext cx="3543300" cy="1828800"/>
            <a:chOff x="3352800" y="4492204"/>
            <a:chExt cx="3543300" cy="1828800"/>
          </a:xfrm>
        </p:grpSpPr>
        <p:grpSp>
          <p:nvGrpSpPr>
            <p:cNvPr id="19" name="Group 18"/>
            <p:cNvGrpSpPr/>
            <p:nvPr/>
          </p:nvGrpSpPr>
          <p:grpSpPr>
            <a:xfrm>
              <a:off x="5067300" y="4492204"/>
              <a:ext cx="1828800" cy="1828800"/>
              <a:chOff x="4800600" y="4038600"/>
              <a:chExt cx="1828800" cy="1828800"/>
            </a:xfrm>
          </p:grpSpPr>
          <p:sp>
            <p:nvSpPr>
              <p:cNvPr id="11" name="Rectangle 10"/>
              <p:cNvSpPr/>
              <p:nvPr/>
            </p:nvSpPr>
            <p:spPr>
              <a:xfrm>
                <a:off x="4800600" y="4038600"/>
                <a:ext cx="1828800" cy="1828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5600700" y="4419600"/>
                <a:ext cx="876300" cy="10668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177790" y="4912996"/>
                <a:ext cx="838200" cy="44767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p:cNvCxnSpPr/>
            <p:nvPr/>
          </p:nvCxnSpPr>
          <p:spPr>
            <a:xfrm>
              <a:off x="3352800" y="5316117"/>
              <a:ext cx="1295400" cy="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410200" y="4800600"/>
            <a:ext cx="914400" cy="1066800"/>
            <a:chOff x="5410200" y="4800600"/>
            <a:chExt cx="914400" cy="1066800"/>
          </a:xfrm>
        </p:grpSpPr>
        <p:sp>
          <p:nvSpPr>
            <p:cNvPr id="6" name="Oval 5"/>
            <p:cNvSpPr/>
            <p:nvPr/>
          </p:nvSpPr>
          <p:spPr>
            <a:xfrm>
              <a:off x="6233160" y="533400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410200" y="577596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791200" y="480060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5425440" y="4724400"/>
            <a:ext cx="868997" cy="990600"/>
            <a:chOff x="5425440" y="4724400"/>
            <a:chExt cx="868997" cy="990600"/>
          </a:xfrm>
        </p:grpSpPr>
        <p:cxnSp>
          <p:nvCxnSpPr>
            <p:cNvPr id="23" name="Straight Connector 22"/>
            <p:cNvCxnSpPr/>
            <p:nvPr/>
          </p:nvCxnSpPr>
          <p:spPr>
            <a:xfrm flipH="1">
              <a:off x="5425440" y="5379720"/>
              <a:ext cx="822960" cy="0"/>
            </a:xfrm>
            <a:prstGeom prst="line">
              <a:avLst/>
            </a:prstGeom>
            <a:ln w="25400"/>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pic>
          <p:nvPicPr>
            <p:cNvPr id="108646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30837" y="5354637"/>
              <a:ext cx="360363" cy="360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6469"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019800" y="4724400"/>
              <a:ext cx="274637" cy="628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160074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152400"/>
            <a:ext cx="9601200" cy="1295400"/>
          </a:xfrm>
        </p:spPr>
        <p:txBody>
          <a:bodyPr>
            <a:normAutofit fontScale="90000"/>
          </a:bodyPr>
          <a:lstStyle/>
          <a:p>
            <a:r>
              <a:rPr lang="en-US" dirty="0" smtClean="0"/>
              <a:t/>
            </a:r>
            <a:br>
              <a:rPr lang="en-US" dirty="0" smtClean="0"/>
            </a:br>
            <a:r>
              <a:rPr lang="en-US" dirty="0" smtClean="0"/>
              <a:t>Bottleneck 3: Pixel-level Digitizing</a:t>
            </a:r>
            <a:r>
              <a:rPr lang="en-US" dirty="0"/>
              <a:t/>
            </a:r>
            <a:br>
              <a:rPr lang="en-US" dirty="0"/>
            </a:b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508332"/>
            <a:ext cx="9144000" cy="5349668"/>
          </a:xfrm>
          <a:prstGeom prst="rect">
            <a:avLst/>
          </a:prstGeom>
        </p:spPr>
      </p:pic>
      <p:sp>
        <p:nvSpPr>
          <p:cNvPr id="6" name="Oval 5"/>
          <p:cNvSpPr/>
          <p:nvPr/>
        </p:nvSpPr>
        <p:spPr>
          <a:xfrm>
            <a:off x="6248400" y="6019800"/>
            <a:ext cx="1143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524000"/>
            <a:ext cx="9144000" cy="534966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1524000"/>
            <a:ext cx="9144000" cy="534966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1524000"/>
            <a:ext cx="9144000" cy="534966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1524000"/>
            <a:ext cx="9144000" cy="5349668"/>
          </a:xfrm>
          <a:prstGeom prst="rect">
            <a:avLst/>
          </a:prstGeom>
        </p:spPr>
      </p:pic>
    </p:spTree>
    <p:extLst>
      <p:ext uri="{BB962C8B-B14F-4D97-AF65-F5344CB8AC3E}">
        <p14:creationId xmlns:p14="http://schemas.microsoft.com/office/powerpoint/2010/main" xmlns="" val="390525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152400"/>
            <a:ext cx="9601200" cy="1295400"/>
          </a:xfrm>
        </p:spPr>
        <p:txBody>
          <a:bodyPr>
            <a:normAutofit fontScale="90000"/>
          </a:bodyPr>
          <a:lstStyle/>
          <a:p>
            <a:r>
              <a:rPr lang="en-US" dirty="0" smtClean="0"/>
              <a:t/>
            </a:r>
            <a:br>
              <a:rPr lang="en-US" dirty="0" smtClean="0"/>
            </a:br>
            <a:r>
              <a:rPr lang="en-US" dirty="0" smtClean="0"/>
              <a:t>Bottleneck 3: Pixel-level Digitizing</a:t>
            </a:r>
            <a:r>
              <a:rPr lang="en-US" dirty="0"/>
              <a:t/>
            </a:r>
            <a:br>
              <a:rPr lang="en-US" dirty="0"/>
            </a:br>
            <a:endParaRPr lang="en-US" dirty="0"/>
          </a:p>
        </p:txBody>
      </p:sp>
      <p:pic>
        <p:nvPicPr>
          <p:cNvPr id="20" name="Picture 1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508332"/>
            <a:ext cx="9144000" cy="5349668"/>
          </a:xfrm>
          <a:prstGeom prst="rect">
            <a:avLst/>
          </a:prstGeom>
        </p:spPr>
      </p:pic>
      <p:sp>
        <p:nvSpPr>
          <p:cNvPr id="21" name="Oval 20"/>
          <p:cNvSpPr/>
          <p:nvPr/>
        </p:nvSpPr>
        <p:spPr>
          <a:xfrm>
            <a:off x="7239000" y="6019800"/>
            <a:ext cx="1219200" cy="533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89668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09600" y="304800"/>
            <a:ext cx="7772400" cy="1752600"/>
          </a:xfrm>
        </p:spPr>
        <p:txBody>
          <a:bodyPr/>
          <a:lstStyle/>
          <a:p>
            <a:r>
              <a:rPr lang="en-US" sz="4000" dirty="0" smtClean="0"/>
              <a:t>Problem/Background</a:t>
            </a:r>
            <a:r>
              <a:rPr lang="en-US" dirty="0" smtClean="0"/>
              <a:t> </a:t>
            </a:r>
            <a:br>
              <a:rPr lang="en-US" dirty="0" smtClean="0"/>
            </a:br>
            <a:endParaRPr lang="en-US" dirty="0"/>
          </a:p>
        </p:txBody>
      </p:sp>
      <p:sp>
        <p:nvSpPr>
          <p:cNvPr id="29699" name="Rectangle 3"/>
          <p:cNvSpPr>
            <a:spLocks noGrp="1" noChangeArrowheads="1"/>
          </p:cNvSpPr>
          <p:nvPr>
            <p:ph idx="1"/>
          </p:nvPr>
        </p:nvSpPr>
        <p:spPr>
          <a:xfrm>
            <a:off x="29028" y="1905000"/>
            <a:ext cx="5533571" cy="3886200"/>
          </a:xfrm>
        </p:spPr>
        <p:txBody>
          <a:bodyPr>
            <a:normAutofit fontScale="92500" lnSpcReduction="10000"/>
          </a:bodyPr>
          <a:lstStyle/>
          <a:p>
            <a:pPr marL="514350" indent="-514350">
              <a:buNone/>
            </a:pPr>
            <a:r>
              <a:rPr lang="en-US" dirty="0" smtClean="0"/>
              <a:t>Growing inventory of scanned maps worldwide:</a:t>
            </a:r>
          </a:p>
          <a:p>
            <a:pPr marL="1314450" lvl="2" indent="-514350"/>
            <a:r>
              <a:rPr lang="en-US" sz="2800" dirty="0" smtClean="0"/>
              <a:t>Acknowledged need for georeferencing</a:t>
            </a:r>
          </a:p>
          <a:p>
            <a:pPr marL="1314450" lvl="2" indent="-514350"/>
            <a:r>
              <a:rPr lang="en-US" sz="2800" dirty="0" smtClean="0"/>
              <a:t>Wide variety of theme, scale and projection</a:t>
            </a:r>
          </a:p>
          <a:p>
            <a:pPr marL="1314450" lvl="2" indent="-514350"/>
            <a:r>
              <a:rPr lang="en-US" sz="2800" dirty="0" smtClean="0"/>
              <a:t>Often at high resolution (~500 dpi) </a:t>
            </a:r>
          </a:p>
          <a:p>
            <a:pPr marL="514350" indent="-514350">
              <a:buNone/>
            </a:pPr>
            <a:r>
              <a:rPr lang="en-US" dirty="0" smtClean="0"/>
              <a:t> </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5562600" y="1905000"/>
            <a:ext cx="3286125" cy="411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102963"/>
            <a:ext cx="7772400" cy="1143000"/>
          </a:xfrm>
        </p:spPr>
        <p:txBody>
          <a:bodyPr>
            <a:normAutofit/>
          </a:bodyPr>
          <a:lstStyle/>
          <a:p>
            <a:r>
              <a:rPr lang="en-US" sz="4000" dirty="0" smtClean="0"/>
              <a:t>Outline</a:t>
            </a:r>
            <a:endParaRPr lang="en-US" sz="4000" dirty="0"/>
          </a:p>
        </p:txBody>
      </p:sp>
      <p:sp>
        <p:nvSpPr>
          <p:cNvPr id="29699" name="Rectangle 3"/>
          <p:cNvSpPr>
            <a:spLocks noGrp="1" noChangeArrowheads="1"/>
          </p:cNvSpPr>
          <p:nvPr>
            <p:ph idx="1"/>
          </p:nvPr>
        </p:nvSpPr>
        <p:spPr>
          <a:xfrm>
            <a:off x="990600" y="1474563"/>
            <a:ext cx="7772400" cy="4114800"/>
          </a:xfrm>
        </p:spPr>
        <p:txBody>
          <a:bodyPr>
            <a:normAutofit/>
          </a:bodyPr>
          <a:lstStyle/>
          <a:p>
            <a:pPr marL="971550" lvl="1" indent="-514350">
              <a:buFont typeface="+mj-lt"/>
              <a:buAutoNum type="alphaUcPeriod"/>
            </a:pPr>
            <a:r>
              <a:rPr lang="en-US" dirty="0" smtClean="0"/>
              <a:t>Problem/Background</a:t>
            </a:r>
            <a:endParaRPr lang="en-US" dirty="0"/>
          </a:p>
          <a:p>
            <a:pPr marL="971550" lvl="1" indent="-514350">
              <a:buFont typeface="+mj-lt"/>
              <a:buAutoNum type="alphaUcPeriod"/>
            </a:pPr>
            <a:r>
              <a:rPr lang="en-US" dirty="0" smtClean="0"/>
              <a:t>Addressing User Bottlenecks</a:t>
            </a:r>
          </a:p>
          <a:p>
            <a:pPr marL="1371600" lvl="2" indent="-514350">
              <a:buFont typeface="+mj-lt"/>
              <a:buAutoNum type="arabicPeriod"/>
            </a:pPr>
            <a:r>
              <a:rPr lang="en-US" dirty="0" smtClean="0"/>
              <a:t>Data Entry</a:t>
            </a:r>
          </a:p>
          <a:p>
            <a:pPr marL="1371600" lvl="2" indent="-514350">
              <a:buFont typeface="+mj-lt"/>
              <a:buAutoNum type="arabicPeriod"/>
            </a:pPr>
            <a:r>
              <a:rPr lang="en-US" dirty="0" smtClean="0"/>
              <a:t>Finding Control Mark Areas</a:t>
            </a:r>
          </a:p>
          <a:p>
            <a:pPr marL="1371600" lvl="2" indent="-514350">
              <a:buFont typeface="+mj-lt"/>
              <a:buAutoNum type="arabicPeriod"/>
            </a:pPr>
            <a:r>
              <a:rPr lang="en-US" dirty="0" smtClean="0"/>
              <a:t>Pixel-level Digitizing</a:t>
            </a:r>
          </a:p>
          <a:p>
            <a:pPr marL="971550" lvl="1" indent="-514350">
              <a:buFont typeface="+mj-lt"/>
              <a:buAutoNum type="alphaUcPeriod"/>
            </a:pPr>
            <a:r>
              <a:rPr lang="en-US" dirty="0" smtClean="0">
                <a:solidFill>
                  <a:srgbClr val="FFFF00"/>
                </a:solidFill>
              </a:rPr>
              <a:t>Transform Diagnostics</a:t>
            </a:r>
            <a:endParaRPr lang="en-US" dirty="0">
              <a:solidFill>
                <a:srgbClr val="FFFF00"/>
              </a:solidFill>
            </a:endParaRPr>
          </a:p>
          <a:p>
            <a:pPr marL="971550" lvl="1" indent="-514350">
              <a:buFont typeface="+mj-lt"/>
              <a:buAutoNum type="alphaUcPeriod"/>
            </a:pPr>
            <a:r>
              <a:rPr lang="en-US" dirty="0" smtClean="0"/>
              <a:t>Identifying the Projection</a:t>
            </a:r>
          </a:p>
          <a:p>
            <a:pPr marL="971550" lvl="1" indent="-514350">
              <a:buFont typeface="+mj-lt"/>
              <a:buAutoNum type="alphaUcPeriod"/>
            </a:pPr>
            <a:r>
              <a:rPr lang="en-US" dirty="0" smtClean="0"/>
              <a:t>Summary</a:t>
            </a:r>
            <a:endParaRPr lang="en-US" dirty="0"/>
          </a:p>
        </p:txBody>
      </p:sp>
    </p:spTree>
    <p:extLst>
      <p:ext uri="{BB962C8B-B14F-4D97-AF65-F5344CB8AC3E}">
        <p14:creationId xmlns:p14="http://schemas.microsoft.com/office/powerpoint/2010/main" xmlns="" val="28324160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152400"/>
            <a:ext cx="9601200" cy="762000"/>
          </a:xfrm>
        </p:spPr>
        <p:txBody>
          <a:bodyPr>
            <a:normAutofit fontScale="90000"/>
          </a:bodyPr>
          <a:lstStyle/>
          <a:p>
            <a:r>
              <a:rPr lang="en-US" dirty="0" smtClean="0"/>
              <a:t/>
            </a:r>
            <a:br>
              <a:rPr lang="en-US" dirty="0" smtClean="0"/>
            </a:br>
            <a:r>
              <a:rPr lang="en-US" dirty="0" smtClean="0"/>
              <a:t>Transform Diagnostics</a:t>
            </a:r>
            <a:br>
              <a:rPr lang="en-US" dirty="0" smtClean="0"/>
            </a:br>
            <a:endParaRPr lang="en-US" dirty="0"/>
          </a:p>
        </p:txBody>
      </p:sp>
      <p:pic>
        <p:nvPicPr>
          <p:cNvPr id="20" name="Picture 1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295400"/>
            <a:ext cx="9144000" cy="5349668"/>
          </a:xfrm>
          <a:prstGeom prst="rect">
            <a:avLst/>
          </a:prstGeom>
        </p:spPr>
      </p:pic>
      <p:sp>
        <p:nvSpPr>
          <p:cNvPr id="21" name="Oval 20"/>
          <p:cNvSpPr/>
          <p:nvPr/>
        </p:nvSpPr>
        <p:spPr>
          <a:xfrm>
            <a:off x="7239000" y="5799034"/>
            <a:ext cx="1219200" cy="533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533630" y="3284338"/>
            <a:ext cx="2076740" cy="1371792"/>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1295400"/>
            <a:ext cx="9144000" cy="5349668"/>
          </a:xfrm>
          <a:prstGeom prst="rect">
            <a:avLst/>
          </a:prstGeom>
        </p:spPr>
      </p:pic>
      <p:sp>
        <p:nvSpPr>
          <p:cNvPr id="2" name="Oval 1"/>
          <p:cNvSpPr/>
          <p:nvPr/>
        </p:nvSpPr>
        <p:spPr>
          <a:xfrm>
            <a:off x="8229600" y="4275034"/>
            <a:ext cx="685800" cy="1905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057400" y="2203099"/>
            <a:ext cx="3924848" cy="3534269"/>
          </a:xfrm>
          <a:prstGeom prst="rect">
            <a:avLst/>
          </a:prstGeom>
        </p:spPr>
      </p:pic>
    </p:spTree>
    <p:extLst>
      <p:ext uri="{BB962C8B-B14F-4D97-AF65-F5344CB8AC3E}">
        <p14:creationId xmlns:p14="http://schemas.microsoft.com/office/powerpoint/2010/main" xmlns="" val="316580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 presetClass="exit" presetSubtype="0" fill="hold" grpId="1" nodeType="withEffect">
                                  <p:stCondLst>
                                    <p:cond delay="0"/>
                                  </p:stCondLst>
                                  <p:childTnLst>
                                    <p:set>
                                      <p:cBhvr>
                                        <p:cTn id="13" dur="1" fill="hold">
                                          <p:stCondLst>
                                            <p:cond delay="0"/>
                                          </p:stCondLst>
                                        </p:cTn>
                                        <p:tgtEl>
                                          <p:spTgt spid="2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102963"/>
            <a:ext cx="7772400" cy="1143000"/>
          </a:xfrm>
        </p:spPr>
        <p:txBody>
          <a:bodyPr>
            <a:normAutofit/>
          </a:bodyPr>
          <a:lstStyle/>
          <a:p>
            <a:r>
              <a:rPr lang="en-US" sz="4000" dirty="0" smtClean="0"/>
              <a:t>Outline</a:t>
            </a:r>
            <a:endParaRPr lang="en-US" sz="4000" dirty="0"/>
          </a:p>
        </p:txBody>
      </p:sp>
      <p:sp>
        <p:nvSpPr>
          <p:cNvPr id="29699" name="Rectangle 3"/>
          <p:cNvSpPr>
            <a:spLocks noGrp="1" noChangeArrowheads="1"/>
          </p:cNvSpPr>
          <p:nvPr>
            <p:ph idx="1"/>
          </p:nvPr>
        </p:nvSpPr>
        <p:spPr>
          <a:xfrm>
            <a:off x="990600" y="1474563"/>
            <a:ext cx="7772400" cy="4114800"/>
          </a:xfrm>
        </p:spPr>
        <p:txBody>
          <a:bodyPr>
            <a:normAutofit/>
          </a:bodyPr>
          <a:lstStyle/>
          <a:p>
            <a:pPr marL="971550" lvl="1" indent="-514350">
              <a:buFont typeface="+mj-lt"/>
              <a:buAutoNum type="alphaUcPeriod"/>
            </a:pPr>
            <a:r>
              <a:rPr lang="en-US" dirty="0" smtClean="0"/>
              <a:t>Problem/Background</a:t>
            </a:r>
            <a:endParaRPr lang="en-US" dirty="0"/>
          </a:p>
          <a:p>
            <a:pPr marL="971550" lvl="1" indent="-514350">
              <a:buFont typeface="+mj-lt"/>
              <a:buAutoNum type="alphaUcPeriod"/>
            </a:pPr>
            <a:r>
              <a:rPr lang="en-US" dirty="0" smtClean="0"/>
              <a:t>Addressing User Bottlenecks</a:t>
            </a:r>
          </a:p>
          <a:p>
            <a:pPr marL="1371600" lvl="2" indent="-514350">
              <a:buFont typeface="+mj-lt"/>
              <a:buAutoNum type="arabicPeriod"/>
            </a:pPr>
            <a:r>
              <a:rPr lang="en-US" dirty="0" smtClean="0"/>
              <a:t>Data Entry</a:t>
            </a:r>
          </a:p>
          <a:p>
            <a:pPr marL="1371600" lvl="2" indent="-514350">
              <a:buFont typeface="+mj-lt"/>
              <a:buAutoNum type="arabicPeriod"/>
            </a:pPr>
            <a:r>
              <a:rPr lang="en-US" dirty="0" smtClean="0"/>
              <a:t>Finding Control Mark Areas</a:t>
            </a:r>
          </a:p>
          <a:p>
            <a:pPr marL="1371600" lvl="2" indent="-514350">
              <a:buFont typeface="+mj-lt"/>
              <a:buAutoNum type="arabicPeriod"/>
            </a:pPr>
            <a:r>
              <a:rPr lang="en-US" dirty="0" smtClean="0"/>
              <a:t>Pixel-level Digitizing</a:t>
            </a:r>
          </a:p>
          <a:p>
            <a:pPr marL="971550" lvl="1" indent="-514350">
              <a:buFont typeface="+mj-lt"/>
              <a:buAutoNum type="alphaUcPeriod"/>
            </a:pPr>
            <a:r>
              <a:rPr lang="en-US" dirty="0" smtClean="0"/>
              <a:t>Transform Diagnostics</a:t>
            </a:r>
            <a:endParaRPr lang="en-US" dirty="0"/>
          </a:p>
          <a:p>
            <a:pPr marL="971550" lvl="1" indent="-514350">
              <a:buFont typeface="+mj-lt"/>
              <a:buAutoNum type="alphaUcPeriod"/>
            </a:pPr>
            <a:r>
              <a:rPr lang="en-US" dirty="0" smtClean="0">
                <a:solidFill>
                  <a:srgbClr val="FFFF00"/>
                </a:solidFill>
              </a:rPr>
              <a:t>Identifying the Projection</a:t>
            </a:r>
          </a:p>
          <a:p>
            <a:pPr marL="971550" lvl="1" indent="-514350">
              <a:buFont typeface="+mj-lt"/>
              <a:buAutoNum type="alphaUcPeriod"/>
            </a:pPr>
            <a:r>
              <a:rPr lang="en-US" dirty="0" smtClean="0"/>
              <a:t>Summary</a:t>
            </a:r>
            <a:endParaRPr lang="en-US" dirty="0"/>
          </a:p>
        </p:txBody>
      </p:sp>
    </p:spTree>
    <p:extLst>
      <p:ext uri="{BB962C8B-B14F-4D97-AF65-F5344CB8AC3E}">
        <p14:creationId xmlns:p14="http://schemas.microsoft.com/office/powerpoint/2010/main" xmlns="" val="28324160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09600" y="304800"/>
            <a:ext cx="7772400" cy="1752600"/>
          </a:xfrm>
        </p:spPr>
        <p:txBody>
          <a:bodyPr/>
          <a:lstStyle/>
          <a:p>
            <a:r>
              <a:rPr lang="en-US" dirty="0" smtClean="0"/>
              <a:t>Identifying the Projection</a:t>
            </a:r>
            <a:br>
              <a:rPr lang="en-US" dirty="0" smtClean="0"/>
            </a:br>
            <a:endParaRPr lang="en-US" dirty="0"/>
          </a:p>
        </p:txBody>
      </p:sp>
      <p:sp>
        <p:nvSpPr>
          <p:cNvPr id="29699" name="Rectangle 3"/>
          <p:cNvSpPr>
            <a:spLocks noGrp="1" noChangeArrowheads="1"/>
          </p:cNvSpPr>
          <p:nvPr>
            <p:ph idx="1"/>
          </p:nvPr>
        </p:nvSpPr>
        <p:spPr>
          <a:xfrm>
            <a:off x="381000" y="1371600"/>
            <a:ext cx="8382000" cy="4953000"/>
          </a:xfrm>
        </p:spPr>
        <p:txBody>
          <a:bodyPr>
            <a:normAutofit/>
          </a:bodyPr>
          <a:lstStyle/>
          <a:p>
            <a:pPr marL="514350" indent="-514350">
              <a:buNone/>
            </a:pPr>
            <a:r>
              <a:rPr lang="en-US" sz="2000" dirty="0" smtClean="0"/>
              <a:t>Projection important in above:</a:t>
            </a:r>
          </a:p>
          <a:p>
            <a:r>
              <a:rPr lang="en-US" sz="2000" dirty="0" smtClean="0"/>
              <a:t>Needed to guess at </a:t>
            </a:r>
            <a:r>
              <a:rPr lang="en-US" sz="2000" dirty="0"/>
              <a:t>(</a:t>
            </a:r>
            <a:r>
              <a:rPr lang="en-US" sz="2000" i="1" dirty="0" err="1">
                <a:latin typeface="Symbol" pitchFamily="82" charset="2"/>
              </a:rPr>
              <a:t>f</a:t>
            </a:r>
            <a:r>
              <a:rPr lang="en-US" sz="2000" i="1" baseline="-25000" dirty="0" err="1"/>
              <a:t>new</a:t>
            </a:r>
            <a:r>
              <a:rPr lang="en-US" sz="2000" i="1" baseline="-25000" dirty="0"/>
              <a:t> </a:t>
            </a:r>
            <a:r>
              <a:rPr lang="en-US" sz="2000" i="1" dirty="0"/>
              <a:t>,</a:t>
            </a:r>
            <a:r>
              <a:rPr lang="en-US" sz="2000" i="1" dirty="0" err="1">
                <a:latin typeface="Symbol" pitchFamily="82" charset="2"/>
              </a:rPr>
              <a:t>l</a:t>
            </a:r>
            <a:r>
              <a:rPr lang="en-US" sz="2000" i="1" baseline="-25000" dirty="0" err="1"/>
              <a:t>new</a:t>
            </a:r>
            <a:r>
              <a:rPr lang="en-US" sz="2000" dirty="0" smtClean="0"/>
              <a:t>)</a:t>
            </a:r>
          </a:p>
          <a:p>
            <a:r>
              <a:rPr lang="en-US" sz="2000" dirty="0" smtClean="0"/>
              <a:t>Needed to position search windows</a:t>
            </a:r>
          </a:p>
          <a:p>
            <a:r>
              <a:rPr lang="en-US" sz="2000" dirty="0" smtClean="0"/>
              <a:t>Needed for successful pattern search:</a:t>
            </a:r>
          </a:p>
        </p:txBody>
      </p:sp>
      <p:sp>
        <p:nvSpPr>
          <p:cNvPr id="6" name="TextBox 5"/>
          <p:cNvSpPr txBox="1"/>
          <p:nvPr/>
        </p:nvSpPr>
        <p:spPr>
          <a:xfrm>
            <a:off x="381001" y="3620978"/>
            <a:ext cx="1447800" cy="646331"/>
          </a:xfrm>
          <a:prstGeom prst="rect">
            <a:avLst/>
          </a:prstGeom>
          <a:noFill/>
        </p:spPr>
        <p:txBody>
          <a:bodyPr wrap="square" rtlCol="0">
            <a:spAutoFit/>
          </a:bodyPr>
          <a:lstStyle/>
          <a:p>
            <a:pPr algn="r"/>
            <a:r>
              <a:rPr lang="en-US" sz="1800" dirty="0" smtClean="0">
                <a:latin typeface="+mn-lt"/>
              </a:rPr>
              <a:t>Wrong Projection</a:t>
            </a:r>
            <a:endParaRPr lang="en-US" sz="1800" dirty="0">
              <a:latin typeface="+mn-lt"/>
            </a:endParaRPr>
          </a:p>
        </p:txBody>
      </p:sp>
      <p:pic>
        <p:nvPicPr>
          <p:cNvPr id="96666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23195" y="3127375"/>
            <a:ext cx="1666875" cy="1633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5" name="Group 14"/>
          <p:cNvGrpSpPr/>
          <p:nvPr/>
        </p:nvGrpSpPr>
        <p:grpSpPr>
          <a:xfrm>
            <a:off x="3751995" y="3124200"/>
            <a:ext cx="3124200" cy="1639887"/>
            <a:chOff x="3657600" y="5029200"/>
            <a:chExt cx="3124200" cy="1639887"/>
          </a:xfrm>
        </p:grpSpPr>
        <p:cxnSp>
          <p:nvCxnSpPr>
            <p:cNvPr id="16" name="Straight Arrow Connector 15"/>
            <p:cNvCxnSpPr/>
            <p:nvPr/>
          </p:nvCxnSpPr>
          <p:spPr>
            <a:xfrm>
              <a:off x="3690730" y="5715000"/>
              <a:ext cx="1371600"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66661"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43500" y="5029200"/>
              <a:ext cx="1638300" cy="1639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TextBox 18"/>
            <p:cNvSpPr txBox="1"/>
            <p:nvPr/>
          </p:nvSpPr>
          <p:spPr>
            <a:xfrm>
              <a:off x="3657600" y="5345668"/>
              <a:ext cx="1447800" cy="369332"/>
            </a:xfrm>
            <a:prstGeom prst="rect">
              <a:avLst/>
            </a:prstGeom>
            <a:noFill/>
          </p:spPr>
          <p:txBody>
            <a:bodyPr wrap="square" rtlCol="0">
              <a:spAutoFit/>
            </a:bodyPr>
            <a:lstStyle/>
            <a:p>
              <a:pPr algn="ctr"/>
              <a:r>
                <a:rPr lang="en-US" sz="1800" dirty="0" smtClean="0">
                  <a:latin typeface="+mn-lt"/>
                </a:rPr>
                <a:t>Search</a:t>
              </a:r>
              <a:endParaRPr lang="en-US" sz="1800" dirty="0">
                <a:latin typeface="+mn-lt"/>
              </a:endParaRPr>
            </a:p>
          </p:txBody>
        </p:sp>
      </p:grpSp>
    </p:spTree>
    <p:extLst>
      <p:ext uri="{BB962C8B-B14F-4D97-AF65-F5344CB8AC3E}">
        <p14:creationId xmlns:p14="http://schemas.microsoft.com/office/powerpoint/2010/main" xmlns="" val="183638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69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666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09600" y="304800"/>
            <a:ext cx="7772400" cy="1752600"/>
          </a:xfrm>
        </p:spPr>
        <p:txBody>
          <a:bodyPr/>
          <a:lstStyle/>
          <a:p>
            <a:r>
              <a:rPr lang="en-US" dirty="0" smtClean="0"/>
              <a:t>Identifying the Projection</a:t>
            </a:r>
            <a:br>
              <a:rPr lang="en-US" dirty="0" smtClean="0"/>
            </a:br>
            <a:endParaRPr lang="en-US" dirty="0"/>
          </a:p>
        </p:txBody>
      </p:sp>
      <p:sp>
        <p:nvSpPr>
          <p:cNvPr id="29699" name="Rectangle 3"/>
          <p:cNvSpPr>
            <a:spLocks noGrp="1" noChangeArrowheads="1"/>
          </p:cNvSpPr>
          <p:nvPr>
            <p:ph idx="1"/>
          </p:nvPr>
        </p:nvSpPr>
        <p:spPr>
          <a:xfrm>
            <a:off x="381000" y="1371600"/>
            <a:ext cx="8382000" cy="4953000"/>
          </a:xfrm>
        </p:spPr>
        <p:txBody>
          <a:bodyPr/>
          <a:lstStyle/>
          <a:p>
            <a:pPr marL="514350" indent="-514350">
              <a:buNone/>
            </a:pPr>
            <a:r>
              <a:rPr lang="en-US" dirty="0" smtClean="0"/>
              <a:t>If user doesn’t know projection,</a:t>
            </a:r>
          </a:p>
          <a:p>
            <a:pPr marL="514350" indent="-514350">
              <a:buNone/>
            </a:pPr>
            <a:r>
              <a:rPr lang="en-US" dirty="0"/>
              <a:t>c</a:t>
            </a:r>
            <a:r>
              <a:rPr lang="en-US" dirty="0" smtClean="0"/>
              <a:t>ycle through candidates</a:t>
            </a:r>
          </a:p>
        </p:txBody>
      </p:sp>
      <p:grpSp>
        <p:nvGrpSpPr>
          <p:cNvPr id="8" name="Group 7"/>
          <p:cNvGrpSpPr/>
          <p:nvPr/>
        </p:nvGrpSpPr>
        <p:grpSpPr>
          <a:xfrm>
            <a:off x="1066800" y="1981200"/>
            <a:ext cx="4694575" cy="4549775"/>
            <a:chOff x="1637890" y="585390"/>
            <a:chExt cx="4694575" cy="4549775"/>
          </a:xfrm>
        </p:grpSpPr>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37890" y="585390"/>
              <a:ext cx="4694575" cy="4549775"/>
            </a:xfrm>
            <a:prstGeom prst="rect">
              <a:avLst/>
            </a:prstGeom>
          </p:spPr>
        </p:pic>
        <p:sp>
          <p:nvSpPr>
            <p:cNvPr id="3" name="Oval 2"/>
            <p:cNvSpPr/>
            <p:nvPr/>
          </p:nvSpPr>
          <p:spPr>
            <a:xfrm>
              <a:off x="1639726" y="3048000"/>
              <a:ext cx="2209799" cy="7735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CandidatesBlank.png"/>
          <p:cNvPicPr>
            <a:picLocks noChangeAspect="1"/>
          </p:cNvPicPr>
          <p:nvPr/>
        </p:nvPicPr>
        <p:blipFill>
          <a:blip r:embed="rId4" cstate="print"/>
          <a:stretch>
            <a:fillRect/>
          </a:stretch>
        </p:blipFill>
        <p:spPr>
          <a:xfrm>
            <a:off x="2613184" y="2674131"/>
            <a:ext cx="3406616" cy="34980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xEl>
                                              <p:pRg st="1" end="1"/>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09600" y="304800"/>
            <a:ext cx="7772400" cy="1752600"/>
          </a:xfrm>
        </p:spPr>
        <p:txBody>
          <a:bodyPr/>
          <a:lstStyle/>
          <a:p>
            <a:r>
              <a:rPr lang="en-US" dirty="0" smtClean="0"/>
              <a:t>Identifying the Projection</a:t>
            </a:r>
            <a:br>
              <a:rPr lang="en-US" dirty="0" smtClean="0"/>
            </a:br>
            <a:endParaRPr lang="en-US" dirty="0"/>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52400" y="1396169"/>
            <a:ext cx="8382000" cy="4903862"/>
          </a:xfr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638800" y="2133596"/>
            <a:ext cx="3444638" cy="350520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048000" y="2342839"/>
            <a:ext cx="2743583" cy="222916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28600" y="1676400"/>
            <a:ext cx="2076740" cy="1076475"/>
          </a:xfrm>
          <a:prstGeom prst="rect">
            <a:avLst/>
          </a:prstGeom>
        </p:spPr>
      </p:pic>
    </p:spTree>
    <p:extLst>
      <p:ext uri="{BB962C8B-B14F-4D97-AF65-F5344CB8AC3E}">
        <p14:creationId xmlns:p14="http://schemas.microsoft.com/office/powerpoint/2010/main" xmlns="" val="215693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12648" y="301752"/>
            <a:ext cx="7772400" cy="1143000"/>
          </a:xfrm>
        </p:spPr>
        <p:txBody>
          <a:bodyPr>
            <a:normAutofit/>
          </a:bodyPr>
          <a:lstStyle/>
          <a:p>
            <a:r>
              <a:rPr lang="en-US" sz="4000" dirty="0" smtClean="0"/>
              <a:t>Identifying the Projection</a:t>
            </a:r>
            <a:endParaRPr lang="en-US" sz="4000" dirty="0"/>
          </a:p>
        </p:txBody>
      </p:sp>
      <p:sp>
        <p:nvSpPr>
          <p:cNvPr id="29699" name="Rectangle 3"/>
          <p:cNvSpPr>
            <a:spLocks noGrp="1" noChangeArrowheads="1"/>
          </p:cNvSpPr>
          <p:nvPr>
            <p:ph idx="1"/>
          </p:nvPr>
        </p:nvSpPr>
        <p:spPr>
          <a:xfrm>
            <a:off x="838200" y="1447800"/>
            <a:ext cx="7391400" cy="4114800"/>
          </a:xfrm>
        </p:spPr>
        <p:txBody>
          <a:bodyPr>
            <a:normAutofit/>
          </a:bodyPr>
          <a:lstStyle/>
          <a:p>
            <a:pPr marL="457200" lvl="1" indent="0">
              <a:buNone/>
            </a:pPr>
            <a:endParaRPr lang="en-US" dirty="0" smtClean="0"/>
          </a:p>
          <a:p>
            <a:pPr marL="457200" lvl="1" indent="0">
              <a:buNone/>
            </a:pPr>
            <a:r>
              <a:rPr lang="en-US" dirty="0" smtClean="0"/>
              <a:t>What if imputed map projection is wrong?</a:t>
            </a:r>
          </a:p>
          <a:p>
            <a:pPr marL="857250" lvl="2" indent="0">
              <a:buNone/>
            </a:pPr>
            <a:r>
              <a:rPr lang="en-US" dirty="0" smtClean="0"/>
              <a:t>No issue if errors acceptably small</a:t>
            </a:r>
          </a:p>
          <a:p>
            <a:pPr marL="857250" lvl="2" indent="0">
              <a:buNone/>
            </a:pPr>
            <a:r>
              <a:rPr lang="en-US" smtClean="0"/>
              <a:t>Deplorable </a:t>
            </a:r>
            <a:r>
              <a:rPr lang="en-US" smtClean="0"/>
              <a:t>mistake</a:t>
            </a:r>
            <a:endParaRPr lang="en-US" dirty="0" smtClean="0"/>
          </a:p>
        </p:txBody>
      </p:sp>
    </p:spTree>
    <p:extLst>
      <p:ext uri="{BB962C8B-B14F-4D97-AF65-F5344CB8AC3E}">
        <p14:creationId xmlns:p14="http://schemas.microsoft.com/office/powerpoint/2010/main" xmlns="" val="85457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102963"/>
            <a:ext cx="7772400" cy="1143000"/>
          </a:xfrm>
        </p:spPr>
        <p:txBody>
          <a:bodyPr>
            <a:normAutofit/>
          </a:bodyPr>
          <a:lstStyle/>
          <a:p>
            <a:r>
              <a:rPr lang="en-US" sz="4000" dirty="0" smtClean="0"/>
              <a:t>Summary</a:t>
            </a:r>
            <a:endParaRPr lang="en-US" sz="4000" dirty="0"/>
          </a:p>
        </p:txBody>
      </p:sp>
      <p:sp>
        <p:nvSpPr>
          <p:cNvPr id="29699" name="Rectangle 3"/>
          <p:cNvSpPr>
            <a:spLocks noGrp="1" noChangeArrowheads="1"/>
          </p:cNvSpPr>
          <p:nvPr>
            <p:ph idx="1"/>
          </p:nvPr>
        </p:nvSpPr>
        <p:spPr>
          <a:xfrm>
            <a:off x="381000" y="1447800"/>
            <a:ext cx="7772400" cy="4114800"/>
          </a:xfrm>
        </p:spPr>
        <p:txBody>
          <a:bodyPr>
            <a:normAutofit/>
          </a:bodyPr>
          <a:lstStyle/>
          <a:p>
            <a:pPr marL="457200" lvl="1" indent="0">
              <a:buNone/>
            </a:pPr>
            <a:r>
              <a:rPr lang="en-US" dirty="0" smtClean="0"/>
              <a:t>New georeferencing tool:</a:t>
            </a:r>
          </a:p>
          <a:p>
            <a:pPr marL="857250" lvl="2" indent="0">
              <a:buNone/>
            </a:pPr>
            <a:r>
              <a:rPr lang="en-US" dirty="0" smtClean="0"/>
              <a:t>Suitable for large images scanned from large- or small-scale maps</a:t>
            </a:r>
          </a:p>
          <a:p>
            <a:pPr marL="857250" lvl="2" indent="0">
              <a:buNone/>
            </a:pPr>
            <a:r>
              <a:rPr lang="en-US" dirty="0" smtClean="0"/>
              <a:t>Achieves transform errors ~</a:t>
            </a:r>
            <a:r>
              <a:rPr lang="en-US" dirty="0" err="1" smtClean="0"/>
              <a:t>linewidth</a:t>
            </a:r>
            <a:r>
              <a:rPr lang="en-US" dirty="0" smtClean="0"/>
              <a:t> and preserves scan resolution</a:t>
            </a:r>
          </a:p>
          <a:p>
            <a:pPr marL="857250" lvl="2" indent="0">
              <a:buNone/>
            </a:pPr>
            <a:r>
              <a:rPr lang="en-US" dirty="0" smtClean="0"/>
              <a:t>Improved </a:t>
            </a:r>
            <a:r>
              <a:rPr lang="en-US" dirty="0"/>
              <a:t>human efficiencies</a:t>
            </a:r>
          </a:p>
          <a:p>
            <a:pPr marL="857250" lvl="2" indent="0">
              <a:buNone/>
            </a:pPr>
            <a:r>
              <a:rPr lang="en-US" dirty="0" smtClean="0"/>
              <a:t>Aids identification of map projection</a:t>
            </a:r>
          </a:p>
          <a:p>
            <a:pPr marL="857250" lvl="2" indent="0">
              <a:buNone/>
            </a:pPr>
            <a:r>
              <a:rPr lang="en-US" dirty="0" smtClean="0"/>
              <a:t>Binaries and source code available summer 2012</a:t>
            </a:r>
          </a:p>
        </p:txBody>
      </p:sp>
    </p:spTree>
    <p:extLst>
      <p:ext uri="{BB962C8B-B14F-4D97-AF65-F5344CB8AC3E}">
        <p14:creationId xmlns:p14="http://schemas.microsoft.com/office/powerpoint/2010/main" xmlns="" val="85457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69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69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69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69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6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1143000" y="1219200"/>
            <a:ext cx="5486400" cy="954107"/>
          </a:xfrm>
          <a:prstGeom prst="rect">
            <a:avLst/>
          </a:prstGeom>
        </p:spPr>
        <p:txBody>
          <a:bodyPr wrap="square">
            <a:spAutoFit/>
          </a:bodyPr>
          <a:lstStyle/>
          <a:p>
            <a:pPr marL="514350" indent="-514350"/>
            <a:r>
              <a:rPr lang="en-US" sz="3600" dirty="0" smtClean="0">
                <a:latin typeface="+mn-lt"/>
              </a:rPr>
              <a:t>Thanks To:</a:t>
            </a:r>
          </a:p>
          <a:p>
            <a:pPr marL="514350" indent="-514350" algn="ctr"/>
            <a:endParaRPr lang="en-US" sz="2000" dirty="0" smtClean="0">
              <a:latin typeface="+mn-lt"/>
            </a:endParaRPr>
          </a:p>
        </p:txBody>
      </p:sp>
      <p:sp>
        <p:nvSpPr>
          <p:cNvPr id="4" name="TextBox 3"/>
          <p:cNvSpPr txBox="1"/>
          <p:nvPr/>
        </p:nvSpPr>
        <p:spPr>
          <a:xfrm>
            <a:off x="1905000" y="1981200"/>
            <a:ext cx="5710218" cy="3416320"/>
          </a:xfrm>
          <a:prstGeom prst="rect">
            <a:avLst/>
          </a:prstGeom>
          <a:noFill/>
        </p:spPr>
        <p:txBody>
          <a:bodyPr wrap="square" rtlCol="0">
            <a:spAutoFit/>
          </a:bodyPr>
          <a:lstStyle/>
          <a:p>
            <a:pPr>
              <a:buFont typeface="Arial" pitchFamily="34" charset="0"/>
              <a:buChar char="•"/>
            </a:pPr>
            <a:r>
              <a:rPr lang="en-US" dirty="0" smtClean="0">
                <a:latin typeface="+mj-lt"/>
              </a:rPr>
              <a:t>Frank </a:t>
            </a:r>
            <a:r>
              <a:rPr lang="en-US" dirty="0" err="1" smtClean="0">
                <a:latin typeface="+mj-lt"/>
              </a:rPr>
              <a:t>Warmerdam</a:t>
            </a:r>
            <a:r>
              <a:rPr lang="en-US" dirty="0" smtClean="0">
                <a:latin typeface="+mj-lt"/>
              </a:rPr>
              <a:t> and gdal.org for OGR Spatial Reference classes</a:t>
            </a:r>
          </a:p>
          <a:p>
            <a:pPr>
              <a:buFont typeface="Arial" pitchFamily="34" charset="0"/>
              <a:buChar char="•"/>
            </a:pPr>
            <a:endParaRPr lang="en-US" dirty="0" smtClean="0">
              <a:latin typeface="+mj-lt"/>
            </a:endParaRPr>
          </a:p>
          <a:p>
            <a:pPr>
              <a:buFont typeface="Arial" pitchFamily="34" charset="0"/>
              <a:buChar char="•"/>
            </a:pPr>
            <a:r>
              <a:rPr lang="en-US" dirty="0" err="1" smtClean="0">
                <a:latin typeface="+mj-lt"/>
              </a:rPr>
              <a:t>Tamas</a:t>
            </a:r>
            <a:r>
              <a:rPr lang="en-US" dirty="0" smtClean="0">
                <a:latin typeface="+mj-lt"/>
              </a:rPr>
              <a:t> </a:t>
            </a:r>
            <a:r>
              <a:rPr lang="en-US" dirty="0" err="1" smtClean="0">
                <a:latin typeface="+mj-lt"/>
              </a:rPr>
              <a:t>Szekeres</a:t>
            </a:r>
            <a:r>
              <a:rPr lang="en-US" dirty="0" smtClean="0">
                <a:latin typeface="+mj-lt"/>
              </a:rPr>
              <a:t> and osgeo.org for C# bindings to above</a:t>
            </a:r>
          </a:p>
          <a:p>
            <a:pPr>
              <a:buFont typeface="Arial" pitchFamily="34" charset="0"/>
              <a:buChar char="•"/>
            </a:pPr>
            <a:endParaRPr lang="en-US" dirty="0" smtClean="0">
              <a:latin typeface="+mj-lt"/>
            </a:endParaRPr>
          </a:p>
          <a:p>
            <a:pPr>
              <a:buFont typeface="Arial" pitchFamily="34" charset="0"/>
              <a:buChar char="•"/>
            </a:pPr>
            <a:r>
              <a:rPr lang="en-US" dirty="0" smtClean="0">
                <a:latin typeface="+mj-lt"/>
              </a:rPr>
              <a:t>U.S. Geological Survey for project funding and other support</a:t>
            </a:r>
          </a:p>
          <a:p>
            <a:pPr>
              <a:buFont typeface="Arial" pitchFamily="34" charset="0"/>
              <a:buChar char="•"/>
            </a:pPr>
            <a:endParaRPr lang="en-US" dirty="0">
              <a:latin typeface="+mj-lt"/>
            </a:endParaRPr>
          </a:p>
        </p:txBody>
      </p:sp>
    </p:spTree>
    <p:extLst>
      <p:ext uri="{BB962C8B-B14F-4D97-AF65-F5344CB8AC3E}">
        <p14:creationId xmlns:p14="http://schemas.microsoft.com/office/powerpoint/2010/main" xmlns="" val="27718942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102963"/>
            <a:ext cx="7772400" cy="1143000"/>
          </a:xfrm>
        </p:spPr>
        <p:txBody>
          <a:bodyPr>
            <a:normAutofit/>
          </a:bodyPr>
          <a:lstStyle/>
          <a:p>
            <a:r>
              <a:rPr lang="en-US" sz="4000" dirty="0" smtClean="0"/>
              <a:t>Transform: Application</a:t>
            </a:r>
            <a:endParaRPr lang="en-US" sz="4000" dirty="0"/>
          </a:p>
        </p:txBody>
      </p:sp>
      <p:sp>
        <p:nvSpPr>
          <p:cNvPr id="29699" name="Rectangle 3"/>
          <p:cNvSpPr>
            <a:spLocks noGrp="1" noChangeArrowheads="1"/>
          </p:cNvSpPr>
          <p:nvPr>
            <p:ph idx="1"/>
          </p:nvPr>
        </p:nvSpPr>
        <p:spPr>
          <a:xfrm>
            <a:off x="-152400" y="1219200"/>
            <a:ext cx="8915400" cy="4495800"/>
          </a:xfrm>
        </p:spPr>
        <p:txBody>
          <a:bodyPr>
            <a:normAutofit/>
          </a:bodyPr>
          <a:lstStyle/>
          <a:p>
            <a:pPr marL="971550" lvl="1" indent="-514350">
              <a:buNone/>
            </a:pPr>
            <a:r>
              <a:rPr lang="en-US" sz="2600" dirty="0" smtClean="0"/>
              <a:t>What map sheet coordinates covered by output file? </a:t>
            </a:r>
            <a:endParaRPr lang="en-US" sz="2600" dirty="0"/>
          </a:p>
          <a:p>
            <a:pPr marL="971550" lvl="1" indent="-514350">
              <a:buNone/>
            </a:pPr>
            <a:endParaRPr lang="en-US" sz="2200" dirty="0" smtClean="0"/>
          </a:p>
          <a:p>
            <a:pPr marL="971550" lvl="1" indent="-514350">
              <a:buNone/>
            </a:pPr>
            <a:r>
              <a:rPr lang="en-US" sz="2200" dirty="0" smtClean="0"/>
              <a:t>Extent --- Full scan or sub-area</a:t>
            </a:r>
          </a:p>
          <a:p>
            <a:pPr marL="971550" lvl="1" indent="-514350">
              <a:buNone/>
            </a:pPr>
            <a:endParaRPr lang="en-US" sz="2200" dirty="0" smtClean="0"/>
          </a:p>
          <a:p>
            <a:pPr marL="971550" lvl="1" indent="-514350">
              <a:buNone/>
            </a:pPr>
            <a:r>
              <a:rPr lang="en-US" sz="2200" dirty="0" smtClean="0"/>
              <a:t>Resolution --- match scan</a:t>
            </a:r>
          </a:p>
          <a:p>
            <a:pPr marL="1371600" lvl="2" indent="-514350">
              <a:buNone/>
            </a:pPr>
            <a:endParaRPr lang="en-US" sz="2200" dirty="0" smtClean="0"/>
          </a:p>
          <a:p>
            <a:pPr marL="971550" lvl="1" indent="-514350">
              <a:buNone/>
            </a:pPr>
            <a:endParaRPr lang="en-US" sz="2600" dirty="0"/>
          </a:p>
          <a:p>
            <a:pPr marL="971550" lvl="1" indent="-514350">
              <a:buNone/>
            </a:pPr>
            <a:endParaRPr lang="en-US" sz="2600" dirty="0"/>
          </a:p>
          <a:p>
            <a:pPr marL="971550" lvl="1" indent="-514350">
              <a:buNone/>
            </a:pPr>
            <a:endParaRPr lang="en-US" dirty="0" smtClean="0"/>
          </a:p>
          <a:p>
            <a:pPr marL="971550" lvl="1" indent="-514350">
              <a:buNone/>
            </a:pPr>
            <a:endParaRPr lang="en-US" dirty="0"/>
          </a:p>
          <a:p>
            <a:pPr marL="971550" lvl="1" indent="-514350">
              <a:buNone/>
            </a:pPr>
            <a:endParaRPr lang="en-US" dirty="0" smtClean="0"/>
          </a:p>
          <a:p>
            <a:pPr marL="971550" lvl="1" indent="-514350">
              <a:buNone/>
            </a:pPr>
            <a:endParaRPr lang="en-US" dirty="0"/>
          </a:p>
          <a:p>
            <a:pPr marL="971550" lvl="1" indent="-514350">
              <a:buNone/>
            </a:pPr>
            <a:endParaRPr lang="en-US" dirty="0" smtClean="0"/>
          </a:p>
          <a:p>
            <a:pPr marL="971550" lvl="1" indent="-514350">
              <a:buNone/>
            </a:pPr>
            <a:endParaRPr lang="en-US" dirty="0"/>
          </a:p>
          <a:p>
            <a:pPr marL="971550" lvl="1" indent="-514350">
              <a:buNone/>
            </a:pPr>
            <a:endParaRPr lang="en-US" dirty="0" smtClean="0"/>
          </a:p>
          <a:p>
            <a:pPr marL="971550" lvl="1" indent="-514350">
              <a:buNone/>
            </a:pPr>
            <a:endParaRPr lang="en-US" dirty="0" smtClean="0"/>
          </a:p>
          <a:p>
            <a:pPr marL="971550" lvl="1" indent="-514350">
              <a:buNone/>
            </a:pPr>
            <a:endParaRPr lang="en-US" dirty="0" smtClean="0"/>
          </a:p>
          <a:p>
            <a:pPr marL="971550" lvl="1" indent="-514350">
              <a:buNone/>
            </a:pPr>
            <a:endParaRPr lang="en-US" dirty="0" smtClean="0"/>
          </a:p>
          <a:p>
            <a:pPr marL="971550" lvl="1" indent="-514350">
              <a:buNone/>
            </a:pPr>
            <a:endParaRPr lang="en-US" dirty="0" smtClean="0"/>
          </a:p>
          <a:p>
            <a:pPr marL="971550" lvl="1" indent="-514350">
              <a:buNone/>
            </a:pPr>
            <a:endParaRPr lang="en-US" dirty="0" smtClean="0"/>
          </a:p>
          <a:p>
            <a:pPr marL="514350" indent="-51435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61002" y="2413358"/>
            <a:ext cx="4378198" cy="4216042"/>
          </a:xfrm>
          <a:prstGeom prst="rect">
            <a:avLst/>
          </a:prstGeom>
        </p:spPr>
      </p:pic>
      <p:grpSp>
        <p:nvGrpSpPr>
          <p:cNvPr id="19" name="Group 18"/>
          <p:cNvGrpSpPr/>
          <p:nvPr/>
        </p:nvGrpSpPr>
        <p:grpSpPr>
          <a:xfrm>
            <a:off x="5638800" y="4343400"/>
            <a:ext cx="1828800" cy="1447800"/>
            <a:chOff x="6019800" y="4495800"/>
            <a:chExt cx="1524000" cy="1295400"/>
          </a:xfrm>
        </p:grpSpPr>
        <p:cxnSp>
          <p:nvCxnSpPr>
            <p:cNvPr id="8" name="Straight Arrow Connector 7"/>
            <p:cNvCxnSpPr/>
            <p:nvPr/>
          </p:nvCxnSpPr>
          <p:spPr>
            <a:xfrm>
              <a:off x="6781800" y="4495800"/>
              <a:ext cx="0" cy="12954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019800" y="5105400"/>
              <a:ext cx="1524000" cy="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p:cNvCxnSpPr/>
          <p:nvPr/>
        </p:nvCxnSpPr>
        <p:spPr>
          <a:xfrm flipV="1">
            <a:off x="7620000" y="3657600"/>
            <a:ext cx="889804" cy="609600"/>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5330932" y="4038600"/>
            <a:ext cx="2746268" cy="2133600"/>
            <a:chOff x="4832798" y="1905000"/>
            <a:chExt cx="2746268" cy="2133600"/>
          </a:xfrm>
        </p:grpSpPr>
        <p:grpSp>
          <p:nvGrpSpPr>
            <p:cNvPr id="18" name="Group 17"/>
            <p:cNvGrpSpPr/>
            <p:nvPr/>
          </p:nvGrpSpPr>
          <p:grpSpPr>
            <a:xfrm>
              <a:off x="4832798" y="3638490"/>
              <a:ext cx="2482402" cy="400110"/>
              <a:chOff x="4832798" y="3733800"/>
              <a:chExt cx="2482402" cy="400110"/>
            </a:xfrm>
          </p:grpSpPr>
          <p:sp>
            <p:nvSpPr>
              <p:cNvPr id="24" name="TextBox 23"/>
              <p:cNvSpPr txBox="1"/>
              <p:nvPr/>
            </p:nvSpPr>
            <p:spPr>
              <a:xfrm>
                <a:off x="6702532" y="3733800"/>
                <a:ext cx="612668" cy="400110"/>
              </a:xfrm>
              <a:prstGeom prst="rect">
                <a:avLst/>
              </a:prstGeom>
              <a:noFill/>
            </p:spPr>
            <p:txBody>
              <a:bodyPr wrap="none" rtlCol="0">
                <a:spAutoFit/>
              </a:bodyPr>
              <a:lstStyle/>
              <a:p>
                <a:r>
                  <a:rPr lang="en-US" sz="2000" i="1" dirty="0" err="1" smtClean="0">
                    <a:solidFill>
                      <a:srgbClr val="FF0000"/>
                    </a:solidFill>
                    <a:latin typeface="+mn-lt"/>
                  </a:rPr>
                  <a:t>u</a:t>
                </a:r>
                <a:r>
                  <a:rPr lang="en-US" sz="2000" i="1" baseline="-25000" dirty="0" err="1" smtClean="0">
                    <a:solidFill>
                      <a:srgbClr val="FF0000"/>
                    </a:solidFill>
                    <a:latin typeface="+mn-lt"/>
                  </a:rPr>
                  <a:t>max</a:t>
                </a:r>
                <a:endParaRPr lang="en-US" sz="2000" i="1" baseline="-25000" dirty="0">
                  <a:solidFill>
                    <a:srgbClr val="FF0000"/>
                  </a:solidFill>
                  <a:latin typeface="+mn-lt"/>
                </a:endParaRPr>
              </a:p>
            </p:txBody>
          </p:sp>
          <p:sp>
            <p:nvSpPr>
              <p:cNvPr id="25" name="TextBox 24"/>
              <p:cNvSpPr txBox="1"/>
              <p:nvPr/>
            </p:nvSpPr>
            <p:spPr>
              <a:xfrm>
                <a:off x="4832798" y="3733800"/>
                <a:ext cx="577402" cy="400110"/>
              </a:xfrm>
              <a:prstGeom prst="rect">
                <a:avLst/>
              </a:prstGeom>
              <a:noFill/>
            </p:spPr>
            <p:txBody>
              <a:bodyPr wrap="none" rtlCol="0">
                <a:spAutoFit/>
              </a:bodyPr>
              <a:lstStyle/>
              <a:p>
                <a:r>
                  <a:rPr lang="en-US" sz="2000" i="1" dirty="0" err="1" smtClean="0">
                    <a:solidFill>
                      <a:srgbClr val="FF0000"/>
                    </a:solidFill>
                    <a:latin typeface="+mn-lt"/>
                  </a:rPr>
                  <a:t>u</a:t>
                </a:r>
                <a:r>
                  <a:rPr lang="en-US" sz="2000" i="1" baseline="-25000" dirty="0" err="1" smtClean="0">
                    <a:solidFill>
                      <a:srgbClr val="FF0000"/>
                    </a:solidFill>
                    <a:latin typeface="+mn-lt"/>
                  </a:rPr>
                  <a:t>min</a:t>
                </a:r>
                <a:endParaRPr lang="en-US" sz="2000" i="1" baseline="-25000" dirty="0">
                  <a:solidFill>
                    <a:srgbClr val="FF0000"/>
                  </a:solidFill>
                  <a:latin typeface="+mn-lt"/>
                </a:endParaRPr>
              </a:p>
            </p:txBody>
          </p:sp>
        </p:grpSp>
        <p:grpSp>
          <p:nvGrpSpPr>
            <p:cNvPr id="20" name="Group 19"/>
            <p:cNvGrpSpPr/>
            <p:nvPr/>
          </p:nvGrpSpPr>
          <p:grpSpPr>
            <a:xfrm>
              <a:off x="6984031" y="1905000"/>
              <a:ext cx="595035" cy="1924110"/>
              <a:chOff x="6984031" y="1905000"/>
              <a:chExt cx="595035" cy="1924110"/>
            </a:xfrm>
          </p:grpSpPr>
          <p:sp>
            <p:nvSpPr>
              <p:cNvPr id="21" name="TextBox 20"/>
              <p:cNvSpPr txBox="1"/>
              <p:nvPr/>
            </p:nvSpPr>
            <p:spPr>
              <a:xfrm>
                <a:off x="6984031" y="3429000"/>
                <a:ext cx="595035" cy="400110"/>
              </a:xfrm>
              <a:prstGeom prst="rect">
                <a:avLst/>
              </a:prstGeom>
              <a:noFill/>
            </p:spPr>
            <p:txBody>
              <a:bodyPr wrap="none" rtlCol="0">
                <a:spAutoFit/>
              </a:bodyPr>
              <a:lstStyle/>
              <a:p>
                <a:r>
                  <a:rPr lang="en-US" sz="2000" i="1" dirty="0" err="1" smtClean="0">
                    <a:solidFill>
                      <a:srgbClr val="FF0000"/>
                    </a:solidFill>
                    <a:latin typeface="+mn-lt"/>
                  </a:rPr>
                  <a:t>v</a:t>
                </a:r>
                <a:r>
                  <a:rPr lang="en-US" sz="2000" i="1" baseline="-25000" dirty="0" err="1" smtClean="0">
                    <a:solidFill>
                      <a:srgbClr val="FF0000"/>
                    </a:solidFill>
                    <a:latin typeface="+mn-lt"/>
                  </a:rPr>
                  <a:t>max</a:t>
                </a:r>
                <a:endParaRPr lang="en-US" sz="2000" i="1" baseline="-25000" dirty="0">
                  <a:solidFill>
                    <a:srgbClr val="FF0000"/>
                  </a:solidFill>
                  <a:latin typeface="+mn-lt"/>
                </a:endParaRPr>
              </a:p>
            </p:txBody>
          </p:sp>
          <p:sp>
            <p:nvSpPr>
              <p:cNvPr id="23" name="TextBox 22"/>
              <p:cNvSpPr txBox="1"/>
              <p:nvPr/>
            </p:nvSpPr>
            <p:spPr>
              <a:xfrm>
                <a:off x="6984031" y="1905000"/>
                <a:ext cx="559769" cy="400110"/>
              </a:xfrm>
              <a:prstGeom prst="rect">
                <a:avLst/>
              </a:prstGeom>
              <a:noFill/>
            </p:spPr>
            <p:txBody>
              <a:bodyPr wrap="none" rtlCol="0">
                <a:spAutoFit/>
              </a:bodyPr>
              <a:lstStyle/>
              <a:p>
                <a:r>
                  <a:rPr lang="en-US" sz="2000" i="1" dirty="0" err="1" smtClean="0">
                    <a:solidFill>
                      <a:srgbClr val="FF0000"/>
                    </a:solidFill>
                    <a:latin typeface="+mn-lt"/>
                  </a:rPr>
                  <a:t>v</a:t>
                </a:r>
                <a:r>
                  <a:rPr lang="en-US" sz="2000" i="1" baseline="-25000" dirty="0" err="1" smtClean="0">
                    <a:solidFill>
                      <a:srgbClr val="FF0000"/>
                    </a:solidFill>
                    <a:latin typeface="+mn-lt"/>
                  </a:rPr>
                  <a:t>min</a:t>
                </a:r>
                <a:endParaRPr lang="en-US" sz="2000" i="1" baseline="-25000" dirty="0">
                  <a:solidFill>
                    <a:srgbClr val="FF0000"/>
                  </a:solidFill>
                  <a:latin typeface="+mn-lt"/>
                </a:endParaRPr>
              </a:p>
            </p:txBody>
          </p:sp>
        </p:grpSp>
      </p:grpSp>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71024" y="3548539"/>
            <a:ext cx="3619976" cy="41386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33401" y="5562600"/>
            <a:ext cx="5149691" cy="43481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80060" y="4353877"/>
            <a:ext cx="4777740" cy="827723"/>
          </a:xfrm>
          <a:prstGeom prst="rect">
            <a:avLst/>
          </a:prstGeom>
        </p:spPr>
      </p:pic>
    </p:spTree>
    <p:extLst>
      <p:ext uri="{BB962C8B-B14F-4D97-AF65-F5344CB8AC3E}">
        <p14:creationId xmlns:p14="http://schemas.microsoft.com/office/powerpoint/2010/main" xmlns="" val="63195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4" presetClass="entr" presetSubtype="1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1000"/>
                                        <p:tgtEl>
                                          <p:spTgt spid="22"/>
                                        </p:tgtEl>
                                      </p:cBhvr>
                                    </p:animEffect>
                                  </p:childTnLst>
                                </p:cTn>
                              </p:par>
                              <p:par>
                                <p:cTn id="12" presetID="1"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22"/>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par>
                                <p:cTn id="32" presetID="1" presetClass="exit" presetSubtype="0" fill="hold" nodeType="withEffect">
                                  <p:stCondLst>
                                    <p:cond delay="0"/>
                                  </p:stCondLst>
                                  <p:childTnLst>
                                    <p:set>
                                      <p:cBhvr>
                                        <p:cTn id="33" dur="1" fill="hold">
                                          <p:stCondLst>
                                            <p:cond delay="0"/>
                                          </p:stCondLst>
                                        </p:cTn>
                                        <p:tgtEl>
                                          <p:spTgt spid="4"/>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9"/>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22"/>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09600" y="381000"/>
            <a:ext cx="7772400" cy="762000"/>
          </a:xfrm>
        </p:spPr>
        <p:txBody>
          <a:bodyPr>
            <a:normAutofit fontScale="90000"/>
          </a:bodyPr>
          <a:lstStyle/>
          <a:p>
            <a:r>
              <a:rPr lang="en-US" sz="4000" dirty="0" smtClean="0"/>
              <a:t/>
            </a:r>
            <a:br>
              <a:rPr lang="en-US" sz="4000" dirty="0" smtClean="0"/>
            </a:br>
            <a:r>
              <a:rPr lang="en-US" sz="4000" dirty="0" smtClean="0"/>
              <a:t>Problem/Background</a:t>
            </a:r>
            <a:r>
              <a:rPr lang="en-US" dirty="0" smtClean="0"/>
              <a:t/>
            </a:r>
            <a:br>
              <a:rPr lang="en-US" dirty="0" smtClean="0"/>
            </a:b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133600" y="1480456"/>
            <a:ext cx="5029202" cy="5148944"/>
          </a:xfrm>
          <a:prstGeom prst="rect">
            <a:avLst/>
          </a:prstGeom>
        </p:spPr>
      </p:pic>
    </p:spTree>
    <p:extLst>
      <p:ext uri="{BB962C8B-B14F-4D97-AF65-F5344CB8AC3E}">
        <p14:creationId xmlns:p14="http://schemas.microsoft.com/office/powerpoint/2010/main" xmlns="" val="21856629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102963"/>
            <a:ext cx="7772400" cy="1143000"/>
          </a:xfrm>
        </p:spPr>
        <p:txBody>
          <a:bodyPr>
            <a:normAutofit/>
          </a:bodyPr>
          <a:lstStyle/>
          <a:p>
            <a:r>
              <a:rPr lang="en-US" sz="4000" dirty="0" smtClean="0"/>
              <a:t>Transform Diagnostics</a:t>
            </a:r>
            <a:endParaRPr lang="en-US" sz="4000" dirty="0"/>
          </a:p>
        </p:txBody>
      </p:sp>
      <p:sp>
        <p:nvSpPr>
          <p:cNvPr id="29699" name="Rectangle 3"/>
          <p:cNvSpPr>
            <a:spLocks noGrp="1" noChangeArrowheads="1"/>
          </p:cNvSpPr>
          <p:nvPr>
            <p:ph idx="1"/>
          </p:nvPr>
        </p:nvSpPr>
        <p:spPr>
          <a:xfrm>
            <a:off x="-152400" y="1219200"/>
            <a:ext cx="6553200" cy="5562600"/>
          </a:xfrm>
        </p:spPr>
        <p:txBody>
          <a:bodyPr>
            <a:normAutofit/>
          </a:bodyPr>
          <a:lstStyle/>
          <a:p>
            <a:pPr marL="971550" lvl="1" indent="-514350">
              <a:buNone/>
            </a:pPr>
            <a:r>
              <a:rPr lang="en-US" dirty="0" smtClean="0"/>
              <a:t>Prediction Error:</a:t>
            </a:r>
          </a:p>
          <a:p>
            <a:pPr marL="971550" lvl="1" indent="-514350">
              <a:buNone/>
            </a:pPr>
            <a:endParaRPr lang="en-US" dirty="0"/>
          </a:p>
          <a:p>
            <a:pPr marL="971550" lvl="1" indent="-514350">
              <a:buNone/>
            </a:pPr>
            <a:endParaRPr lang="en-US" dirty="0" smtClean="0"/>
          </a:p>
          <a:p>
            <a:pPr marL="971550" lvl="1" indent="-514350">
              <a:buNone/>
            </a:pPr>
            <a:endParaRPr lang="en-US" dirty="0"/>
          </a:p>
          <a:p>
            <a:pPr marL="971550" lvl="1" indent="-514350">
              <a:buNone/>
            </a:pPr>
            <a:endParaRPr lang="en-US" dirty="0" smtClean="0"/>
          </a:p>
          <a:p>
            <a:pPr marL="971550" lvl="1" indent="-514350">
              <a:buNone/>
            </a:pPr>
            <a:r>
              <a:rPr lang="en-US" dirty="0" smtClean="0"/>
              <a:t>Cross-validation:</a:t>
            </a:r>
            <a:endParaRPr lang="en-US" dirty="0"/>
          </a:p>
          <a:p>
            <a:pPr marL="971550" lvl="1" indent="-514350">
              <a:buNone/>
            </a:pPr>
            <a:endParaRPr lang="en-US" dirty="0" smtClean="0"/>
          </a:p>
          <a:p>
            <a:pPr marL="971550" lvl="1" indent="-514350">
              <a:buNone/>
            </a:pPr>
            <a:endParaRPr lang="en-US" dirty="0"/>
          </a:p>
          <a:p>
            <a:pPr marL="971550" lvl="1" indent="-514350">
              <a:buNone/>
            </a:pPr>
            <a:endParaRPr lang="en-US" dirty="0" smtClean="0"/>
          </a:p>
          <a:p>
            <a:pPr marL="971550" lvl="1" indent="-514350">
              <a:buNone/>
            </a:pPr>
            <a:endParaRPr lang="en-US" dirty="0" smtClean="0"/>
          </a:p>
          <a:p>
            <a:pPr marL="971550" lvl="1" indent="-514350">
              <a:buNone/>
            </a:pPr>
            <a:endParaRPr lang="en-US" dirty="0" smtClean="0"/>
          </a:p>
          <a:p>
            <a:pPr marL="971550" lvl="1" indent="-514350">
              <a:buNone/>
            </a:pPr>
            <a:endParaRPr lang="en-US" dirty="0" smtClean="0"/>
          </a:p>
          <a:p>
            <a:pPr marL="971550" lvl="1" indent="-514350">
              <a:buNone/>
            </a:pPr>
            <a:endParaRPr lang="en-US" dirty="0" smtClean="0"/>
          </a:p>
          <a:p>
            <a:pPr marL="971550" lvl="1" indent="-514350">
              <a:buNone/>
            </a:pPr>
            <a:endParaRPr lang="en-US" dirty="0" smtClean="0"/>
          </a:p>
          <a:p>
            <a:pPr marL="514350" indent="-514350">
              <a:buNone/>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24400" y="1371600"/>
            <a:ext cx="3924848" cy="353426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38200" y="4495800"/>
            <a:ext cx="3048000" cy="111556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38200" y="2057400"/>
            <a:ext cx="2840736" cy="1011936"/>
          </a:xfrm>
          <a:prstGeom prst="rect">
            <a:avLst/>
          </a:prstGeom>
        </p:spPr>
      </p:pic>
    </p:spTree>
    <p:extLst>
      <p:ext uri="{BB962C8B-B14F-4D97-AF65-F5344CB8AC3E}">
        <p14:creationId xmlns:p14="http://schemas.microsoft.com/office/powerpoint/2010/main" xmlns="" val="16103810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14400" y="1447800"/>
            <a:ext cx="7527486" cy="4403932"/>
          </a:xfrm>
          <a:prstGeom prst="rect">
            <a:avLst/>
          </a:prstGeom>
        </p:spPr>
      </p:pic>
      <p:sp>
        <p:nvSpPr>
          <p:cNvPr id="29698" name="Rectangle 2"/>
          <p:cNvSpPr>
            <a:spLocks noGrp="1" noChangeArrowheads="1"/>
          </p:cNvSpPr>
          <p:nvPr>
            <p:ph type="title"/>
          </p:nvPr>
        </p:nvSpPr>
        <p:spPr>
          <a:xfrm>
            <a:off x="685800" y="102963"/>
            <a:ext cx="7772400" cy="1143000"/>
          </a:xfrm>
        </p:spPr>
        <p:txBody>
          <a:bodyPr>
            <a:normAutofit/>
          </a:bodyPr>
          <a:lstStyle/>
          <a:p>
            <a:r>
              <a:rPr lang="en-US" sz="4000" dirty="0" smtClean="0"/>
              <a:t>Transform: Application</a:t>
            </a:r>
            <a:endParaRPr lang="en-US" sz="4000" dirty="0"/>
          </a:p>
        </p:txBody>
      </p:sp>
    </p:spTree>
    <p:extLst>
      <p:ext uri="{BB962C8B-B14F-4D97-AF65-F5344CB8AC3E}">
        <p14:creationId xmlns:p14="http://schemas.microsoft.com/office/powerpoint/2010/main" xmlns="" val="37611311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09600" y="152400"/>
            <a:ext cx="7772400" cy="1752600"/>
          </a:xfrm>
        </p:spPr>
        <p:txBody>
          <a:bodyPr/>
          <a:lstStyle/>
          <a:p>
            <a:r>
              <a:rPr lang="en-US" sz="4000" dirty="0" smtClean="0"/>
              <a:t>Problem/Background</a:t>
            </a:r>
            <a:r>
              <a:rPr lang="en-US" dirty="0" smtClean="0"/>
              <a:t/>
            </a:r>
            <a:br>
              <a:rPr lang="en-US" dirty="0" smtClean="0"/>
            </a:br>
            <a:endParaRPr lang="en-US" dirty="0"/>
          </a:p>
        </p:txBody>
      </p:sp>
      <p:pic>
        <p:nvPicPr>
          <p:cNvPr id="8" name="Content Placeholder 7" descr="BatchScreen2.png"/>
          <p:cNvPicPr>
            <a:picLocks noGrp="1" noChangeAspect="1"/>
          </p:cNvPicPr>
          <p:nvPr>
            <p:ph idx="1"/>
          </p:nvPr>
        </p:nvPicPr>
        <p:blipFill>
          <a:blip r:embed="rId3" cstate="print"/>
          <a:stretch>
            <a:fillRect/>
          </a:stretch>
        </p:blipFill>
        <p:spPr>
          <a:xfrm>
            <a:off x="1561557" y="1600200"/>
            <a:ext cx="6020885" cy="4525963"/>
          </a:xfrm>
        </p:spPr>
      </p:pic>
    </p:spTree>
    <p:extLst>
      <p:ext uri="{BB962C8B-B14F-4D97-AF65-F5344CB8AC3E}">
        <p14:creationId xmlns:p14="http://schemas.microsoft.com/office/powerpoint/2010/main" xmlns="" val="33612572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t>Problem/Background</a:t>
            </a:r>
            <a:endParaRPr lang="en-US" sz="4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5800" y="1413162"/>
            <a:ext cx="7959438" cy="5216238"/>
          </a:xfrm>
          <a:prstGeom prst="rect">
            <a:avLst/>
          </a:prstGeom>
        </p:spPr>
      </p:pic>
    </p:spTree>
    <p:extLst>
      <p:ext uri="{BB962C8B-B14F-4D97-AF65-F5344CB8AC3E}">
        <p14:creationId xmlns:p14="http://schemas.microsoft.com/office/powerpoint/2010/main" xmlns="" val="36862932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ate-00_mapNarrower.png"/>
          <p:cNvPicPr>
            <a:picLocks noChangeAspect="1"/>
          </p:cNvPicPr>
          <p:nvPr/>
        </p:nvPicPr>
        <p:blipFill>
          <a:blip r:embed="rId3" cstate="print"/>
          <a:stretch>
            <a:fillRect/>
          </a:stretch>
        </p:blipFill>
        <p:spPr>
          <a:xfrm>
            <a:off x="1310216" y="1429758"/>
            <a:ext cx="6523567" cy="4666242"/>
          </a:xfrm>
          <a:prstGeom prst="rect">
            <a:avLst/>
          </a:prstGeom>
        </p:spPr>
      </p:pic>
      <p:sp>
        <p:nvSpPr>
          <p:cNvPr id="3" name="Title 2"/>
          <p:cNvSpPr>
            <a:spLocks noGrp="1"/>
          </p:cNvSpPr>
          <p:nvPr>
            <p:ph type="title"/>
          </p:nvPr>
        </p:nvSpPr>
        <p:spPr/>
        <p:txBody>
          <a:bodyPr/>
          <a:lstStyle/>
          <a:p>
            <a:r>
              <a:rPr lang="en-US" sz="4000" dirty="0" smtClean="0"/>
              <a:t>Problem/Background</a:t>
            </a:r>
            <a:endParaRPr lang="en-US" sz="4000" dirty="0"/>
          </a:p>
        </p:txBody>
      </p:sp>
      <p:pic>
        <p:nvPicPr>
          <p:cNvPr id="9" name="Picture 8" descr="plate-00_mapBottom.png"/>
          <p:cNvPicPr>
            <a:picLocks noChangeAspect="1"/>
          </p:cNvPicPr>
          <p:nvPr/>
        </p:nvPicPr>
        <p:blipFill>
          <a:blip r:embed="rId4" cstate="print"/>
          <a:stretch>
            <a:fillRect/>
          </a:stretch>
        </p:blipFill>
        <p:spPr>
          <a:xfrm>
            <a:off x="1066799" y="2678536"/>
            <a:ext cx="7010402" cy="3798464"/>
          </a:xfrm>
          <a:prstGeom prst="rect">
            <a:avLst/>
          </a:prstGeom>
        </p:spPr>
      </p:pic>
    </p:spTree>
    <p:extLst>
      <p:ext uri="{BB962C8B-B14F-4D97-AF65-F5344CB8AC3E}">
        <p14:creationId xmlns:p14="http://schemas.microsoft.com/office/powerpoint/2010/main" xmlns="" val="218566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05248" y="114293"/>
            <a:ext cx="7333503" cy="6629413"/>
          </a:xfrm>
          <a:prstGeom prst="rect">
            <a:avLst/>
          </a:prstGeom>
        </p:spPr>
      </p:pic>
    </p:spTree>
    <p:extLst>
      <p:ext uri="{BB962C8B-B14F-4D97-AF65-F5344CB8AC3E}">
        <p14:creationId xmlns:p14="http://schemas.microsoft.com/office/powerpoint/2010/main" xmlns="" val="21856629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anDetail.png"/>
          <p:cNvPicPr>
            <a:picLocks noGrp="1" noChangeAspect="1"/>
          </p:cNvPicPr>
          <p:nvPr>
            <p:ph idx="1"/>
          </p:nvPr>
        </p:nvPicPr>
        <p:blipFill>
          <a:blip r:embed="rId3" cstate="print"/>
          <a:stretch>
            <a:fillRect/>
          </a:stretch>
        </p:blipFill>
        <p:spPr>
          <a:xfrm>
            <a:off x="583573" y="381000"/>
            <a:ext cx="8027027" cy="6012973"/>
          </a:xfrm>
        </p:spPr>
      </p:pic>
      <p:sp>
        <p:nvSpPr>
          <p:cNvPr id="6" name="Title 5"/>
          <p:cNvSpPr>
            <a:spLocks noGrp="1"/>
          </p:cNvSpPr>
          <p:nvPr>
            <p:ph type="title"/>
          </p:nvPr>
        </p:nvSpPr>
        <p:spPr/>
        <p:txBody>
          <a:bodyPr/>
          <a:lstStyle/>
          <a:p>
            <a:endParaRPr lang="en-US"/>
          </a:p>
        </p:txBody>
      </p:sp>
      <p:pic>
        <p:nvPicPr>
          <p:cNvPr id="5" name="Picture 4" descr="701118PixelResize.png"/>
          <p:cNvPicPr>
            <a:picLocks noChangeAspect="1"/>
          </p:cNvPicPr>
          <p:nvPr/>
        </p:nvPicPr>
        <p:blipFill>
          <a:blip r:embed="rId4" cstate="print"/>
          <a:stretch>
            <a:fillRect/>
          </a:stretch>
        </p:blipFill>
        <p:spPr>
          <a:xfrm>
            <a:off x="457200" y="195943"/>
            <a:ext cx="8229600" cy="64661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09600" y="152400"/>
            <a:ext cx="7772400" cy="1752600"/>
          </a:xfrm>
        </p:spPr>
        <p:txBody>
          <a:bodyPr/>
          <a:lstStyle/>
          <a:p>
            <a:r>
              <a:rPr lang="en-US" sz="4000" dirty="0" smtClean="0"/>
              <a:t>Problem/Background</a:t>
            </a:r>
            <a:r>
              <a:rPr lang="en-US" dirty="0" smtClean="0"/>
              <a:t/>
            </a:r>
            <a:br>
              <a:rPr lang="en-US" dirty="0" smtClean="0"/>
            </a:br>
            <a:endParaRPr lang="en-US" dirty="0"/>
          </a:p>
        </p:txBody>
      </p:sp>
      <p:pic>
        <p:nvPicPr>
          <p:cNvPr id="9" name="Content Placeholder 8" descr="Georef1.png"/>
          <p:cNvPicPr>
            <a:picLocks noGrp="1" noChangeAspect="1"/>
          </p:cNvPicPr>
          <p:nvPr>
            <p:ph idx="1"/>
          </p:nvPr>
        </p:nvPicPr>
        <p:blipFill>
          <a:blip r:embed="rId3" cstate="print"/>
          <a:stretch>
            <a:fillRect/>
          </a:stretch>
        </p:blipFill>
        <p:spPr>
          <a:xfrm>
            <a:off x="609601" y="1103585"/>
            <a:ext cx="7924798" cy="5519194"/>
          </a:xfrm>
        </p:spPr>
      </p:pic>
      <p:pic>
        <p:nvPicPr>
          <p:cNvPr id="10" name="Picture 9" descr="Georef2Dialog.png"/>
          <p:cNvPicPr>
            <a:picLocks noChangeAspect="1"/>
          </p:cNvPicPr>
          <p:nvPr/>
        </p:nvPicPr>
        <p:blipFill>
          <a:blip r:embed="rId4" cstate="print"/>
          <a:stretch>
            <a:fillRect/>
          </a:stretch>
        </p:blipFill>
        <p:spPr>
          <a:xfrm>
            <a:off x="4114800" y="4343400"/>
            <a:ext cx="4248743" cy="14003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12736</TotalTime>
  <Words>1094</Words>
  <Application>Microsoft Office PowerPoint</Application>
  <PresentationFormat>On-screen Show (4:3)</PresentationFormat>
  <Paragraphs>277</Paragraphs>
  <Slides>42</Slides>
  <Notes>42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Office Theme</vt:lpstr>
      <vt:lpstr>SPW 11.0 Graph</vt:lpstr>
      <vt:lpstr>Efficient Georeferencing of Small-scale Scanned Map Images  James E. Burt1, Gregory J. Allord2 , Jeremy White1,3  1University of Wisconsin-Madison 2U.S. Geological Survey 3New York Times  Company  Association of American Geographers New York 25 Feb 2012</vt:lpstr>
      <vt:lpstr>Outline</vt:lpstr>
      <vt:lpstr>Problem/Background  </vt:lpstr>
      <vt:lpstr> Problem/Background </vt:lpstr>
      <vt:lpstr>Problem/Background</vt:lpstr>
      <vt:lpstr>Problem/Background</vt:lpstr>
      <vt:lpstr>Slide 7</vt:lpstr>
      <vt:lpstr>Slide 8</vt:lpstr>
      <vt:lpstr>Problem/Background </vt:lpstr>
      <vt:lpstr>Problem/Background </vt:lpstr>
      <vt:lpstr>Problem/Background </vt:lpstr>
      <vt:lpstr>Slide 12</vt:lpstr>
      <vt:lpstr>Slide 13</vt:lpstr>
      <vt:lpstr>Residuals 1:24K Quads</vt:lpstr>
      <vt:lpstr> Problem/Background </vt:lpstr>
      <vt:lpstr>Problem/Background</vt:lpstr>
      <vt:lpstr>Problem/Background</vt:lpstr>
      <vt:lpstr>Outline</vt:lpstr>
      <vt:lpstr>Addressing User Bottlenecks</vt:lpstr>
      <vt:lpstr> Bottleneck 1: Data Entry </vt:lpstr>
      <vt:lpstr>Bottleneck 1: Data Entry</vt:lpstr>
      <vt:lpstr>Lat/lon from new image point </vt:lpstr>
      <vt:lpstr>Bottleneck 1: Data Entry </vt:lpstr>
      <vt:lpstr> Bottleneck 2: Finding  Control Mark Areas </vt:lpstr>
      <vt:lpstr> Bottleneck 2: Finding  Control Mark Areas </vt:lpstr>
      <vt:lpstr> Bottleneck 2: Finding  Control Mark Areas </vt:lpstr>
      <vt:lpstr> Bottleneck 3: Pixel-level Digitizing</vt:lpstr>
      <vt:lpstr> Bottleneck 3: Pixel-level Digitizing </vt:lpstr>
      <vt:lpstr> Bottleneck 3: Pixel-level Digitizing </vt:lpstr>
      <vt:lpstr>Outline</vt:lpstr>
      <vt:lpstr> Transform Diagnostics </vt:lpstr>
      <vt:lpstr>Outline</vt:lpstr>
      <vt:lpstr>Identifying the Projection </vt:lpstr>
      <vt:lpstr>Identifying the Projection </vt:lpstr>
      <vt:lpstr>Identifying the Projection </vt:lpstr>
      <vt:lpstr>Identifying the Projection</vt:lpstr>
      <vt:lpstr>Summary</vt:lpstr>
      <vt:lpstr>Slide 38</vt:lpstr>
      <vt:lpstr>Transform: Application</vt:lpstr>
      <vt:lpstr>Transform Diagnostics</vt:lpstr>
      <vt:lpstr>Transform: Application</vt:lpstr>
      <vt:lpstr>Problem/Background </vt:lpstr>
    </vt:vector>
  </TitlesOfParts>
  <Company>Univ. of Wisconsin-Madison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Landscape Visualization and Mapping in 3-d</dc:title>
  <dc:creator>James E. Burt</dc:creator>
  <cp:lastModifiedBy>Jim Burt</cp:lastModifiedBy>
  <cp:revision>897</cp:revision>
  <cp:lastPrinted>1601-01-01T00:00:00Z</cp:lastPrinted>
  <dcterms:created xsi:type="dcterms:W3CDTF">2000-04-02T16:17:57Z</dcterms:created>
  <dcterms:modified xsi:type="dcterms:W3CDTF">2012-02-25T16:43:42Z</dcterms:modified>
</cp:coreProperties>
</file>