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775" r:id="rId2"/>
    <p:sldId id="776" r:id="rId3"/>
    <p:sldId id="777" r:id="rId4"/>
    <p:sldId id="778" r:id="rId5"/>
    <p:sldId id="779" r:id="rId6"/>
    <p:sldId id="780" r:id="rId7"/>
    <p:sldId id="784" r:id="rId8"/>
    <p:sldId id="781" r:id="rId9"/>
    <p:sldId id="795" r:id="rId10"/>
    <p:sldId id="782" r:id="rId11"/>
    <p:sldId id="783" r:id="rId12"/>
    <p:sldId id="718" r:id="rId13"/>
    <p:sldId id="752" r:id="rId14"/>
    <p:sldId id="796" r:id="rId15"/>
    <p:sldId id="785" r:id="rId16"/>
    <p:sldId id="786" r:id="rId17"/>
    <p:sldId id="791" r:id="rId18"/>
    <p:sldId id="792" r:id="rId19"/>
    <p:sldId id="788" r:id="rId20"/>
    <p:sldId id="793" r:id="rId21"/>
    <p:sldId id="794" r:id="rId22"/>
    <p:sldId id="787" r:id="rId23"/>
    <p:sldId id="789" r:id="rId24"/>
    <p:sldId id="790" r:id="rId25"/>
    <p:sldId id="797" r:id="rId26"/>
    <p:sldId id="798" r:id="rId27"/>
    <p:sldId id="799" r:id="rId28"/>
    <p:sldId id="800" r:id="rId29"/>
    <p:sldId id="801" r:id="rId30"/>
    <p:sldId id="737" r:id="rId31"/>
    <p:sldId id="738" r:id="rId32"/>
    <p:sldId id="774" r:id="rId33"/>
    <p:sldId id="739" r:id="rId34"/>
    <p:sldId id="756" r:id="rId35"/>
    <p:sldId id="667" r:id="rId36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38" autoAdjust="0"/>
    <p:restoredTop sz="86355" autoAdjust="0"/>
  </p:normalViewPr>
  <p:slideViewPr>
    <p:cSldViewPr snapToGrid="0">
      <p:cViewPr>
        <p:scale>
          <a:sx n="80" d="100"/>
          <a:sy n="80" d="100"/>
        </p:scale>
        <p:origin x="-9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14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Changes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1810.0</c:v>
                </c:pt>
                <c:pt idx="1">
                  <c:v>1820.0</c:v>
                </c:pt>
                <c:pt idx="2">
                  <c:v>1830.0</c:v>
                </c:pt>
                <c:pt idx="3">
                  <c:v>1840.0</c:v>
                </c:pt>
                <c:pt idx="4">
                  <c:v>1850.0</c:v>
                </c:pt>
                <c:pt idx="5">
                  <c:v>1860.0</c:v>
                </c:pt>
                <c:pt idx="6">
                  <c:v>1870.0</c:v>
                </c:pt>
                <c:pt idx="7">
                  <c:v>1880.0</c:v>
                </c:pt>
                <c:pt idx="8">
                  <c:v>1890.0</c:v>
                </c:pt>
                <c:pt idx="9">
                  <c:v>1900.0</c:v>
                </c:pt>
                <c:pt idx="10">
                  <c:v>1910.0</c:v>
                </c:pt>
                <c:pt idx="11">
                  <c:v>1920.0</c:v>
                </c:pt>
                <c:pt idx="12">
                  <c:v>1930.0</c:v>
                </c:pt>
                <c:pt idx="13">
                  <c:v>1940.0</c:v>
                </c:pt>
                <c:pt idx="14">
                  <c:v>1950.0</c:v>
                </c:pt>
                <c:pt idx="15">
                  <c:v>1960.0</c:v>
                </c:pt>
                <c:pt idx="16">
                  <c:v>1970.0</c:v>
                </c:pt>
                <c:pt idx="17">
                  <c:v>1980.0</c:v>
                </c:pt>
                <c:pt idx="18">
                  <c:v>1990.0</c:v>
                </c:pt>
                <c:pt idx="19">
                  <c:v>2000.0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21.0</c:v>
                </c:pt>
                <c:pt idx="1">
                  <c:v>3.0</c:v>
                </c:pt>
                <c:pt idx="2">
                  <c:v>3.0</c:v>
                </c:pt>
                <c:pt idx="3">
                  <c:v>2.0</c:v>
                </c:pt>
                <c:pt idx="4">
                  <c:v>9.0</c:v>
                </c:pt>
                <c:pt idx="5">
                  <c:v>26.0</c:v>
                </c:pt>
                <c:pt idx="6">
                  <c:v>20.0</c:v>
                </c:pt>
                <c:pt idx="7">
                  <c:v>11.0</c:v>
                </c:pt>
                <c:pt idx="8">
                  <c:v>1.0</c:v>
                </c:pt>
                <c:pt idx="9">
                  <c:v>1.0</c:v>
                </c:pt>
                <c:pt idx="10">
                  <c:v>48.0</c:v>
                </c:pt>
                <c:pt idx="11">
                  <c:v>35.0</c:v>
                </c:pt>
                <c:pt idx="12">
                  <c:v>2.0</c:v>
                </c:pt>
                <c:pt idx="13">
                  <c:v>21.0</c:v>
                </c:pt>
                <c:pt idx="14">
                  <c:v>3.0</c:v>
                </c:pt>
                <c:pt idx="15">
                  <c:v>3.0</c:v>
                </c:pt>
                <c:pt idx="16">
                  <c:v>4.0</c:v>
                </c:pt>
                <c:pt idx="17">
                  <c:v>1.0</c:v>
                </c:pt>
                <c:pt idx="18">
                  <c:v>15.0</c:v>
                </c:pt>
                <c:pt idx="19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633528"/>
        <c:axId val="780636472"/>
      </c:barChart>
      <c:catAx>
        <c:axId val="780633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0636472"/>
        <c:crosses val="autoZero"/>
        <c:auto val="1"/>
        <c:lblAlgn val="ctr"/>
        <c:lblOffset val="100"/>
        <c:noMultiLvlLbl val="0"/>
      </c:catAx>
      <c:valAx>
        <c:axId val="780636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0633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879A001-E178-4148-A513-0393DBB83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3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9C9AAE8-E230-4EA9-B642-D2A341AAAC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9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 flipH="1">
            <a:off x="152400" y="685800"/>
            <a:ext cx="8763000" cy="0"/>
          </a:xfrm>
          <a:prstGeom prst="line">
            <a:avLst/>
          </a:prstGeom>
          <a:noFill/>
          <a:ln w="57150">
            <a:solidFill>
              <a:srgbClr val="6839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 flipH="1">
            <a:off x="152400" y="6400800"/>
            <a:ext cx="8763000" cy="0"/>
          </a:xfrm>
          <a:prstGeom prst="line">
            <a:avLst/>
          </a:prstGeom>
          <a:noFill/>
          <a:ln w="28575">
            <a:solidFill>
              <a:srgbClr val="6839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6" name="Picture 9" descr="UoPlandscapePUR300dp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52400"/>
            <a:ext cx="2273300" cy="403225"/>
          </a:xfrm>
          <a:prstGeom prst="rect">
            <a:avLst/>
          </a:prstGeom>
          <a:solidFill>
            <a:srgbClr val="B7ACFC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28600" y="152400"/>
            <a:ext cx="342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1300" b="1"/>
              <a:t>Great Britain Historical GIS Project:</a:t>
            </a:r>
            <a:br>
              <a:rPr lang="en-GB" sz="1300" b="1"/>
            </a:br>
            <a:r>
              <a:rPr lang="en-GB" sz="1300" b="1"/>
              <a:t>A Vision of Britain though Time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C74D285-92FA-4BC0-94D9-902E654BE8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D178-85A0-45F6-9D39-45030678A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838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63099-1C4D-4856-99F1-BEA37C105B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7772400" cy="4800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6341-75F8-4226-A050-C7C0542CB2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72000" y="1524000"/>
            <a:ext cx="3810000" cy="4800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5D1F6-F25F-4FE1-8734-43509EA75C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5944-D51C-48A9-8487-C14F2C222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22CE2-4CD1-4C36-9AEA-5302FFF48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2E28D-94A7-40BB-8AA5-D5A460311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91F6D-1B54-4E17-9A31-0A2689337C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B889-238F-40C4-B64E-9035DFDF2B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1400B-A40C-4F45-A9F7-00642FEA7D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060E-69A5-42DF-9E5C-816CFA7079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64BBC-13D3-490E-950A-E49CAF6262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style`s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896B95D2-DDD7-453E-BD26-C2CA4C563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 flipH="1">
            <a:off x="152400" y="685800"/>
            <a:ext cx="8763000" cy="0"/>
          </a:xfrm>
          <a:prstGeom prst="line">
            <a:avLst/>
          </a:prstGeom>
          <a:noFill/>
          <a:ln w="57150">
            <a:solidFill>
              <a:srgbClr val="6839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 flipH="1">
            <a:off x="152400" y="6553200"/>
            <a:ext cx="8763000" cy="0"/>
          </a:xfrm>
          <a:prstGeom prst="line">
            <a:avLst/>
          </a:prstGeom>
          <a:noFill/>
          <a:ln w="28575">
            <a:solidFill>
              <a:srgbClr val="68397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2297" name="Picture 9" descr="UoPlandscapePUR300dpi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629400" y="152400"/>
            <a:ext cx="2273300" cy="403225"/>
          </a:xfrm>
          <a:prstGeom prst="rect">
            <a:avLst/>
          </a:prstGeom>
          <a:solidFill>
            <a:srgbClr val="B7ACFC"/>
          </a:solidFill>
          <a:ln w="9525">
            <a:noFill/>
            <a:miter lim="800000"/>
            <a:headEnd/>
            <a:tailEnd/>
          </a:ln>
        </p:spPr>
      </p:pic>
      <p:sp>
        <p:nvSpPr>
          <p:cNvPr id="1034" name="Oval 10"/>
          <p:cNvSpPr>
            <a:spLocks noChangeArrowheads="1"/>
          </p:cNvSpPr>
          <p:nvPr userDrawn="1"/>
        </p:nvSpPr>
        <p:spPr bwMode="auto">
          <a:xfrm>
            <a:off x="-1219200" y="-609600"/>
            <a:ext cx="6096000" cy="5856288"/>
          </a:xfrm>
          <a:prstGeom prst="ellipse">
            <a:avLst/>
          </a:prstGeom>
          <a:solidFill>
            <a:srgbClr val="D7D1FD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35" name="Oval 11"/>
          <p:cNvSpPr>
            <a:spLocks noChangeArrowheads="1"/>
          </p:cNvSpPr>
          <p:nvPr userDrawn="1"/>
        </p:nvSpPr>
        <p:spPr bwMode="auto">
          <a:xfrm>
            <a:off x="7391400" y="3581400"/>
            <a:ext cx="2286000" cy="2195513"/>
          </a:xfrm>
          <a:prstGeom prst="ellipse">
            <a:avLst/>
          </a:prstGeom>
          <a:solidFill>
            <a:srgbClr val="D7D1FD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228600" y="152400"/>
            <a:ext cx="342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1300" b="1"/>
              <a:t>Great Britain Historical GIS Project:</a:t>
            </a:r>
            <a:br>
              <a:rPr lang="en-GB" sz="1300" b="1"/>
            </a:br>
            <a:r>
              <a:rPr lang="en-GB" sz="1300" b="1"/>
              <a:t>A Vision of Britain though Time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ofbritain.org.uk/data" TargetMode="External"/><Relationship Id="rId4" Type="http://schemas.openxmlformats.org/officeDocument/2006/relationships/hyperlink" Target="http://www.gbhgis.org/" TargetMode="External"/><Relationship Id="rId5" Type="http://schemas.openxmlformats.org/officeDocument/2006/relationships/hyperlink" Target="http://www.port.ac.uk/research/gbhgis" TargetMode="External"/><Relationship Id="rId6" Type="http://schemas.openxmlformats.org/officeDocument/2006/relationships/hyperlink" Target="http://www.jiscmail.ac.uk/lists/gbhgi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isionofbritain.org.u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888" y="1331913"/>
            <a:ext cx="8001000" cy="2859087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Modeling European</a:t>
            </a:r>
            <a:br>
              <a:rPr 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administrative hierarchies</a:t>
            </a:r>
            <a:br>
              <a:rPr 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geographies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GB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945" y="4293643"/>
            <a:ext cx="4699723" cy="14097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Humphrey Southall</a:t>
            </a: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GB" sz="2800" dirty="0" smtClean="0"/>
              <a:t>(University of Portsmouth/</a:t>
            </a:r>
            <a:br>
              <a:rPr lang="en-GB" sz="2800" dirty="0" smtClean="0"/>
            </a:br>
            <a:r>
              <a:rPr lang="en-GB" sz="2800" dirty="0" smtClean="0"/>
              <a:t>Great Britain Historical GIS)</a:t>
            </a:r>
            <a:br>
              <a:rPr lang="en-GB" sz="2800" dirty="0" smtClean="0"/>
            </a:b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82783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359400" cy="4800600"/>
          </a:xfrm>
        </p:spPr>
        <p:txBody>
          <a:bodyPr/>
          <a:lstStyle/>
          <a:p>
            <a:r>
              <a:rPr lang="en-US" dirty="0" smtClean="0"/>
              <a:t>Landscape features have to be classified by the gazetteer builder or map maker</a:t>
            </a:r>
          </a:p>
          <a:p>
            <a:r>
              <a:rPr lang="en-US" dirty="0" smtClean="0"/>
              <a:t>Hence ADL Gazetteer Feature Type Thesaurus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175" y="774700"/>
            <a:ext cx="28067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8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</a:t>
            </a:r>
            <a:r>
              <a:rPr lang="en-US" baseline="0" dirty="0" smtClean="0"/>
              <a:t> AU Typologies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828675"/>
            <a:ext cx="3136900" cy="57404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1524000"/>
            <a:ext cx="4835525" cy="4800600"/>
          </a:xfrm>
        </p:spPr>
        <p:txBody>
          <a:bodyPr/>
          <a:lstStyle/>
          <a:p>
            <a:r>
              <a:rPr lang="en-US" dirty="0" smtClean="0"/>
              <a:t>Should the same approach be taken for administrative units</a:t>
            </a:r>
          </a:p>
          <a:p>
            <a:r>
              <a:rPr lang="en-US" dirty="0" smtClean="0"/>
              <a:t>This is what the ADL FTT says:</a:t>
            </a:r>
          </a:p>
          <a:p>
            <a:r>
              <a:rPr lang="en-US" dirty="0" smtClean="0"/>
              <a:t>But </a:t>
            </a:r>
            <a:r>
              <a:rPr lang="en-US" dirty="0" err="1" smtClean="0"/>
              <a:t>Aus</a:t>
            </a:r>
            <a:r>
              <a:rPr lang="en-US" dirty="0" smtClean="0"/>
              <a:t> are completely defined in law</a:t>
            </a:r>
          </a:p>
          <a:p>
            <a:r>
              <a:rPr lang="en-US" dirty="0" smtClean="0"/>
              <a:t>Our job is not to classify but to record what AUs actually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1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14th April 2011</a:t>
            </a:r>
            <a:endParaRPr lang="en-GB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838200"/>
            <a:ext cx="8478838" cy="609600"/>
          </a:xfrm>
        </p:spPr>
        <p:txBody>
          <a:bodyPr/>
          <a:lstStyle/>
          <a:p>
            <a:r>
              <a:rPr lang="en-GB" dirty="0" smtClean="0"/>
              <a:t>Where? – The Administrative Unit Ontology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2575"/>
            <a:ext cx="4933950" cy="4641850"/>
          </a:xfrm>
        </p:spPr>
        <p:txBody>
          <a:bodyPr/>
          <a:lstStyle/>
          <a:p>
            <a:pPr eaLnBrk="1" hangingPunct="1"/>
            <a:r>
              <a:rPr lang="en-GB" sz="2000" dirty="0" smtClean="0"/>
              <a:t>In the beginning was the unit …</a:t>
            </a:r>
          </a:p>
          <a:p>
            <a:pPr eaLnBrk="1" hangingPunct="1"/>
            <a:r>
              <a:rPr lang="en-GB" sz="2000" dirty="0" smtClean="0"/>
              <a:t>Administrative areas, so corporate bodies with legally-defined boundaries, and dates of creation and abolition</a:t>
            </a:r>
          </a:p>
          <a:p>
            <a:pPr lvl="1" eaLnBrk="1" hangingPunct="1"/>
            <a:r>
              <a:rPr lang="en-GB" sz="1800" dirty="0" smtClean="0"/>
              <a:t>Districts and Unitary Authorities</a:t>
            </a:r>
          </a:p>
          <a:p>
            <a:pPr lvl="1" eaLnBrk="1" hangingPunct="1"/>
            <a:r>
              <a:rPr lang="en-GB" sz="1800" dirty="0" smtClean="0"/>
              <a:t>Hundreds and </a:t>
            </a:r>
            <a:r>
              <a:rPr lang="en-GB" sz="1800" dirty="0" err="1" smtClean="0"/>
              <a:t>Wapentakes</a:t>
            </a:r>
            <a:endParaRPr lang="en-GB" sz="1800" dirty="0" smtClean="0"/>
          </a:p>
          <a:p>
            <a:pPr lvl="1" eaLnBrk="1" hangingPunct="1"/>
            <a:r>
              <a:rPr lang="en-GB" sz="1800" dirty="0" smtClean="0"/>
              <a:t>States of Europe since 1815</a:t>
            </a:r>
          </a:p>
          <a:p>
            <a:pPr eaLnBrk="1" hangingPunct="1"/>
            <a:r>
              <a:rPr lang="en-GB" sz="2000" dirty="0" smtClean="0"/>
              <a:t>Basic unit record is minimal: ID number, type, dates of existence, and immediate and ultimate authorities</a:t>
            </a:r>
          </a:p>
          <a:p>
            <a:pPr eaLnBrk="1" hangingPunct="1"/>
            <a:r>
              <a:rPr lang="en-GB" sz="2000" dirty="0" smtClean="0"/>
              <a:t>All units are assigned to a type, such as </a:t>
            </a:r>
            <a:r>
              <a:rPr lang="en-GB" sz="2000" i="1" dirty="0" smtClean="0"/>
              <a:t>Ancient County </a:t>
            </a:r>
            <a:r>
              <a:rPr lang="en-GB" sz="2000" dirty="0" smtClean="0"/>
              <a:t>or </a:t>
            </a:r>
            <a:r>
              <a:rPr lang="en-GB" sz="2000" i="1" dirty="0" smtClean="0"/>
              <a:t>Sanitary District</a:t>
            </a:r>
            <a:r>
              <a:rPr lang="en-GB" sz="2000" dirty="0" smtClean="0"/>
              <a:t>, and types are assigned to one of 13 geographical levels, e.g. </a:t>
            </a:r>
            <a:r>
              <a:rPr lang="en-GB" sz="2000" i="1" dirty="0" smtClean="0"/>
              <a:t>County</a:t>
            </a:r>
            <a:endParaRPr lang="en-GB" sz="20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037263" y="1785938"/>
          <a:ext cx="2670175" cy="412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Picture" r:id="rId3" imgW="1504800" imgH="2333520" progId="Word.Picture.8">
                  <p:embed/>
                </p:oleObj>
              </mc:Choice>
              <mc:Fallback>
                <p:oleObj name="Picture" r:id="rId3" imgW="1504800" imgH="233352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1785938"/>
                        <a:ext cx="2670175" cy="412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14th April 2011</a:t>
            </a:r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552450"/>
          </a:xfrm>
        </p:spPr>
        <p:txBody>
          <a:bodyPr/>
          <a:lstStyle/>
          <a:p>
            <a:r>
              <a:rPr lang="en-GB" dirty="0" smtClean="0"/>
              <a:t>Unit names and statuses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685800" y="3124200"/>
          <a:ext cx="5715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Picture" r:id="rId3" imgW="3562200" imgH="2028960" progId="Word.Picture.8">
                  <p:embed/>
                </p:oleObj>
              </mc:Choice>
              <mc:Fallback>
                <p:oleObj name="Picture" r:id="rId3" imgW="3562200" imgH="202896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24200"/>
                        <a:ext cx="57150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9100" y="1428750"/>
            <a:ext cx="7772400" cy="1504950"/>
          </a:xfrm>
        </p:spPr>
        <p:txBody>
          <a:bodyPr/>
          <a:lstStyle/>
          <a:p>
            <a:pPr eaLnBrk="1" hangingPunct="1"/>
            <a:r>
              <a:rPr lang="en-GB" sz="2000" dirty="0" smtClean="0"/>
              <a:t>Every unit can have any number of names</a:t>
            </a:r>
          </a:p>
          <a:p>
            <a:pPr eaLnBrk="1" hangingPunct="1"/>
            <a:r>
              <a:rPr lang="en-GB" sz="2000" dirty="0" smtClean="0"/>
              <a:t>Names have their own dates and authorities</a:t>
            </a:r>
          </a:p>
          <a:p>
            <a:pPr eaLnBrk="1" hangingPunct="1"/>
            <a:r>
              <a:rPr lang="en-GB" sz="2000" dirty="0" smtClean="0"/>
              <a:t>Names have a status: preferred, alternate, official </a:t>
            </a:r>
            <a:r>
              <a:rPr lang="en-GB" sz="2000" dirty="0" smtClean="0"/>
              <a:t>etc5</a:t>
            </a:r>
            <a:endParaRPr lang="en-GB" sz="2000" dirty="0" smtClean="0"/>
          </a:p>
          <a:p>
            <a:pPr eaLnBrk="1" hangingPunct="1"/>
            <a:r>
              <a:rPr lang="en-GB" sz="2000" dirty="0" smtClean="0"/>
              <a:t>Name languages recorded via </a:t>
            </a:r>
            <a:r>
              <a:rPr lang="en-GB" sz="2000" dirty="0" err="1" smtClean="0"/>
              <a:t>Ethnologue</a:t>
            </a:r>
            <a:r>
              <a:rPr lang="en-GB" sz="2000" dirty="0" smtClean="0"/>
              <a:t>/Linguist codes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6705600" y="3086100"/>
            <a:ext cx="2190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GB" sz="1800" dirty="0"/>
              <a:t>Units cannot change type, but can have multiple status values </a:t>
            </a:r>
            <a:r>
              <a:rPr lang="en-GB" sz="1800" dirty="0" err="1"/>
              <a:t>consecu-tively</a:t>
            </a:r>
            <a:r>
              <a:rPr lang="en-GB" sz="1800" dirty="0"/>
              <a:t> or concur-</a:t>
            </a:r>
            <a:r>
              <a:rPr lang="en-GB" sz="1800" dirty="0" err="1"/>
              <a:t>rently</a:t>
            </a:r>
            <a:r>
              <a:rPr lang="en-GB" sz="1800" dirty="0"/>
              <a:t>.</a:t>
            </a:r>
          </a:p>
          <a:p>
            <a:pPr marL="342900" indent="-342900"/>
            <a:r>
              <a:rPr lang="en-GB" sz="1800" dirty="0" smtClean="0"/>
              <a:t>117 types, plus 93 status values associated with 20 of the types, so 190 kinds of unit – not 4!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AUI </a:t>
            </a:r>
            <a:r>
              <a:rPr lang="en-US" dirty="0" err="1" smtClean="0"/>
              <a:t>Visualisation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025"/>
            <a:ext cx="9144000" cy="59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Typology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03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</a:t>
            </a:r>
            <a:r>
              <a:rPr lang="en-US" baseline="0" dirty="0" smtClean="0"/>
              <a:t> Level 9: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7825"/>
            <a:ext cx="9144000" cy="261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3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Type: Local Government District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3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4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Status: Urban Districts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25"/>
            <a:ext cx="9144000" cy="40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1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838200"/>
            <a:ext cx="2778125" cy="1257300"/>
          </a:xfrm>
        </p:spPr>
        <p:txBody>
          <a:bodyPr/>
          <a:lstStyle/>
          <a:p>
            <a:r>
              <a:rPr lang="en-US" dirty="0" smtClean="0"/>
              <a:t>Status: Rural District Boundary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74" y="751483"/>
            <a:ext cx="5838825" cy="58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7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765175"/>
            <a:ext cx="7772400" cy="496888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What kinds of geographical entity?</a:t>
            </a:r>
            <a:endParaRPr lang="en-GB" dirty="0">
              <a:latin typeface="Arial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5689600"/>
            <a:ext cx="7772400" cy="754063"/>
          </a:xfrm>
        </p:spPr>
        <p:txBody>
          <a:bodyPr/>
          <a:lstStyle/>
          <a:p>
            <a:r>
              <a:rPr lang="en-GB" sz="2000" dirty="0" smtClean="0">
                <a:latin typeface="Arial" charset="0"/>
              </a:rPr>
              <a:t>Traditional GIS very focused on landscape features</a:t>
            </a:r>
          </a:p>
          <a:p>
            <a:r>
              <a:rPr lang="en-GB" sz="2000" dirty="0" smtClean="0">
                <a:latin typeface="Arial" charset="0"/>
              </a:rPr>
              <a:t>But interpretation of historical texts is about units and places</a:t>
            </a:r>
            <a:endParaRPr lang="en-GB" sz="2000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graphicFrame>
        <p:nvGraphicFramePr>
          <p:cNvPr id="6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3615"/>
              </p:ext>
            </p:extLst>
          </p:nvPr>
        </p:nvGraphicFramePr>
        <p:xfrm>
          <a:off x="534988" y="1444625"/>
          <a:ext cx="8128000" cy="4108451"/>
        </p:xfrm>
        <a:graphic>
          <a:graphicData uri="http://schemas.openxmlformats.org/drawingml/2006/table">
            <a:tbl>
              <a:tblPr/>
              <a:tblGrid>
                <a:gridCol w="1544637"/>
                <a:gridCol w="1955800"/>
                <a:gridCol w="2214563"/>
                <a:gridCol w="2413000"/>
              </a:tblGrid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Gazetteer Type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Landscape Features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Administrative 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Places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Typed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Visible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Defined by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Existence in landscape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Legal establishment as corporate bodies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Shared perception; mention in texts and discourse – </a:t>
                      </a:r>
                      <a:r>
                        <a:rPr kumimoji="0" lang="ja-JP" alt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“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social tagging</a:t>
                      </a:r>
                      <a:r>
                        <a:rPr kumimoji="0" lang="ja-JP" alt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”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Defined as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(mostly) points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legally defined polygons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(mostly) fuzzy polygons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43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level 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375"/>
            <a:ext cx="9144000" cy="26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9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Type: Parish-level units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75"/>
            <a:ext cx="9144000" cy="330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Status: </a:t>
            </a:r>
            <a:r>
              <a:rPr lang="en-US" dirty="0" err="1" smtClean="0"/>
              <a:t>Chapelry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282825"/>
            <a:ext cx="7924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2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Estonian Typology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190500"/>
            <a:ext cx="4914900" cy="635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0"/>
            <a:ext cx="365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0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Estonian Units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3325"/>
            <a:ext cx="9144000" cy="1982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7900"/>
            <a:ext cx="9144000" cy="24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4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457200"/>
          </a:xfrm>
        </p:spPr>
        <p:txBody>
          <a:bodyPr/>
          <a:lstStyle/>
          <a:p>
            <a:pPr algn="ctr"/>
            <a:r>
              <a:rPr lang="en-GB" sz="2400" dirty="0">
                <a:latin typeface="Arial" charset="0"/>
              </a:rPr>
              <a:t>Count of number of names per language</a:t>
            </a:r>
          </a:p>
        </p:txBody>
      </p:sp>
      <p:graphicFrame>
        <p:nvGraphicFramePr>
          <p:cNvPr id="431107" name="Group 3"/>
          <p:cNvGraphicFramePr>
            <a:graphicFrameLocks noGrp="1"/>
          </p:cNvGraphicFramePr>
          <p:nvPr>
            <p:ph idx="1"/>
          </p:nvPr>
        </p:nvGraphicFramePr>
        <p:xfrm>
          <a:off x="1022350" y="1385888"/>
          <a:ext cx="7283450" cy="5130802"/>
        </p:xfrm>
        <a:graphic>
          <a:graphicData uri="http://schemas.openxmlformats.org/drawingml/2006/table">
            <a:tbl>
              <a:tblPr/>
              <a:tblGrid>
                <a:gridCol w="4806950"/>
                <a:gridCol w="2476500"/>
              </a:tblGrid>
              <a:tr h="668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LANGUAGE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NUMBER OF NAMES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DD4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ENGLISH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62603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SWEDISH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7507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FF00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ESTONIAN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11973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GERMAN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5032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FF00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WELSH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1069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FRENCH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FF00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GREEK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ITALIAN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FF00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RUSSIAN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TURKISH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FF00"/>
                    </a:solidFill>
                  </a:tcPr>
                </a:tc>
              </a:tr>
              <a:tr h="668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OTHER LANGUAGES WITH  1 NAME EACH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58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522288"/>
          </a:xfrm>
        </p:spPr>
        <p:txBody>
          <a:bodyPr/>
          <a:lstStyle/>
          <a:p>
            <a:pPr algn="ctr"/>
            <a:r>
              <a:rPr lang="en-GB" dirty="0">
                <a:latin typeface="Arial" charset="0"/>
              </a:rPr>
              <a:t>Example of unit with many names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878513"/>
            <a:ext cx="7772400" cy="446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err="1">
                <a:latin typeface="Arial" charset="0"/>
              </a:rPr>
              <a:t>Newborough</a:t>
            </a:r>
            <a:r>
              <a:rPr lang="en-GB" dirty="0">
                <a:latin typeface="Arial" charset="0"/>
              </a:rPr>
              <a:t>, Anglesey parish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6" r="28259" b="15059"/>
          <a:stretch>
            <a:fillRect/>
          </a:stretch>
        </p:blipFill>
        <p:spPr bwMode="auto">
          <a:xfrm>
            <a:off x="1328738" y="1317625"/>
            <a:ext cx="6149975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94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Unit relationships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4210050" cy="3771900"/>
          </a:xfrm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</a:rPr>
              <a:t>All held in single table, allowing many-to-many relationships</a:t>
            </a:r>
          </a:p>
          <a:p>
            <a:pPr eaLnBrk="1" hangingPunct="1"/>
            <a:r>
              <a:rPr lang="en-GB" dirty="0">
                <a:latin typeface="Arial" charset="0"/>
              </a:rPr>
              <a:t>Current system has </a:t>
            </a:r>
            <a:r>
              <a:rPr lang="en-US" dirty="0">
                <a:latin typeface="Arial" charset="0"/>
              </a:rPr>
              <a:t>79,174</a:t>
            </a:r>
            <a:r>
              <a:rPr lang="en-GB" dirty="0">
                <a:latin typeface="Arial" charset="0"/>
              </a:rPr>
              <a:t>  units but </a:t>
            </a:r>
            <a:r>
              <a:rPr lang="en-US" dirty="0">
                <a:latin typeface="Arial" charset="0"/>
              </a:rPr>
              <a:t>250,029</a:t>
            </a:r>
            <a:r>
              <a:rPr lang="en-GB" dirty="0">
                <a:latin typeface="Arial" charset="0"/>
              </a:rPr>
              <a:t> relationships</a:t>
            </a:r>
          </a:p>
          <a:p>
            <a:pPr eaLnBrk="1" hangingPunct="1"/>
            <a:r>
              <a:rPr lang="en-GB" dirty="0">
                <a:latin typeface="Arial" charset="0"/>
              </a:rPr>
              <a:t>Have dates,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authorities, </a:t>
            </a:r>
            <a:r>
              <a:rPr lang="en-GB" dirty="0" err="1">
                <a:latin typeface="Arial" charset="0"/>
              </a:rPr>
              <a:t>etc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1474788" y="3570288"/>
          <a:ext cx="7146925" cy="260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Picture" r:id="rId3" imgW="4029456" imgH="1476756" progId="Word.Picture.8">
                  <p:embed/>
                </p:oleObj>
              </mc:Choice>
              <mc:Fallback>
                <p:oleObj name="Picture" r:id="rId3" imgW="4029456" imgH="14767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3570288"/>
                        <a:ext cx="7146925" cy="260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5429250" y="8382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/>
            <a:r>
              <a:rPr lang="en-GB" sz="1800"/>
              <a:t>IsPartOf</a:t>
            </a:r>
          </a:p>
          <a:p>
            <a:pPr marL="190500" indent="-190500"/>
            <a:r>
              <a:rPr lang="en-GB" sz="1800"/>
              <a:t>SucceededBy (</a:t>
            </a:r>
            <a:r>
              <a:rPr lang="ja-JP" altLang="en-GB" sz="1800"/>
              <a:t>‘</a:t>
            </a:r>
            <a:r>
              <a:rPr lang="en-GB" altLang="ja-JP" sz="1800"/>
              <a:t>see also</a:t>
            </a:r>
            <a:r>
              <a:rPr lang="ja-JP" altLang="en-GB" sz="1800"/>
              <a:t>’</a:t>
            </a:r>
            <a:r>
              <a:rPr lang="en-GB" altLang="ja-JP" sz="1800"/>
              <a:t>)</a:t>
            </a:r>
          </a:p>
          <a:p>
            <a:pPr marL="190500" indent="-190500"/>
            <a:r>
              <a:rPr lang="en-GB" sz="1800"/>
              <a:t>AdministeredBy</a:t>
            </a:r>
          </a:p>
          <a:p>
            <a:pPr marL="190500" indent="-190500"/>
            <a:r>
              <a:rPr lang="en-GB" sz="1800"/>
              <a:t>Boundary Changes</a:t>
            </a:r>
          </a:p>
          <a:p>
            <a:pPr marL="762000" lvl="1" indent="-285750">
              <a:buFontTx/>
              <a:buChar char="–"/>
            </a:pPr>
            <a:r>
              <a:rPr lang="en-GB" sz="1600"/>
              <a:t>ReducedToEnlarge</a:t>
            </a:r>
          </a:p>
          <a:p>
            <a:pPr marL="762000" lvl="1" indent="-285750">
              <a:buFontTx/>
              <a:buChar char="–"/>
            </a:pPr>
            <a:r>
              <a:rPr lang="en-GB" sz="1600"/>
              <a:t>ReducedToCreate</a:t>
            </a:r>
          </a:p>
          <a:p>
            <a:pPr marL="762000" lvl="1" indent="-285750">
              <a:buFontTx/>
              <a:buChar char="–"/>
            </a:pPr>
            <a:r>
              <a:rPr lang="en-GB" sz="1600"/>
              <a:t>AbolishedToEnlarge</a:t>
            </a:r>
          </a:p>
          <a:p>
            <a:pPr marL="762000" lvl="1" indent="-285750">
              <a:buFontTx/>
              <a:buChar char="–"/>
            </a:pPr>
            <a:r>
              <a:rPr lang="en-GB" sz="1600"/>
              <a:t>AbolishedToCreate</a:t>
            </a:r>
          </a:p>
          <a:p>
            <a:pPr marL="762000" lvl="1" indent="-285750">
              <a:buFontTx/>
              <a:buChar char="–"/>
            </a:pPr>
            <a:r>
              <a:rPr lang="en-GB" sz="1600"/>
              <a:t>BoundaryChange (other unit unknown)</a:t>
            </a:r>
          </a:p>
          <a:p>
            <a:pPr marL="762000" lvl="1" indent="-285750">
              <a:buFontTx/>
              <a:buChar char="–"/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11129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14th April 2011</a:t>
            </a:r>
            <a:endParaRPr lang="en-GB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AUO – E-R Diagram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4" name="Picture 4" descr="Copy of hgis_stru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525588"/>
            <a:ext cx="770572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414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14th April 2011</a:t>
            </a:r>
            <a:endParaRPr lang="en-GB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AUO – E-R Diagram</a:t>
            </a:r>
          </a:p>
        </p:txBody>
      </p:sp>
      <p:pic>
        <p:nvPicPr>
          <p:cNvPr id="28677" name="Picture 4" descr="Copy of hgis_stru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1468438"/>
            <a:ext cx="770572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3150" y="2362200"/>
            <a:ext cx="5848350" cy="3867150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This structure now holds:</a:t>
            </a:r>
          </a:p>
          <a:p>
            <a:pPr lvl="1" eaLnBrk="1" hangingPunct="1">
              <a:defRPr/>
            </a:pPr>
            <a:r>
              <a:rPr lang="en-US" dirty="0" smtClean="0"/>
              <a:t>79,174 admin </a:t>
            </a:r>
            <a:r>
              <a:rPr lang="en-US" dirty="0" smtClean="0"/>
              <a:t>units5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250,029 relationships between them</a:t>
            </a:r>
          </a:p>
          <a:p>
            <a:pPr lvl="1" eaLnBrk="1" hangingPunct="1">
              <a:defRPr/>
            </a:pPr>
            <a:r>
              <a:rPr lang="en-US" dirty="0" smtClean="0"/>
              <a:t>82,864 boundary polygons (for 40,006 units)</a:t>
            </a:r>
          </a:p>
          <a:p>
            <a:pPr lvl="1" eaLnBrk="1" hangingPunct="1">
              <a:defRPr/>
            </a:pPr>
            <a:r>
              <a:rPr lang="en-US" dirty="0" smtClean="0"/>
              <a:t>18,230 “places” (groupings of AUs)</a:t>
            </a:r>
          </a:p>
          <a:p>
            <a:pPr lvl="1">
              <a:defRPr/>
            </a:pPr>
            <a:r>
              <a:rPr lang="en-GB" dirty="0" smtClean="0">
                <a:ea typeface="+mn-ea"/>
                <a:cs typeface="+mn-cs"/>
              </a:rPr>
              <a:t>38,524 descriptions from C19 gazetteers linked to “places” (plus another 57,569 un-linked entries)</a:t>
            </a:r>
            <a:endParaRPr lang="en-US" dirty="0" smtClean="0"/>
          </a:p>
          <a:p>
            <a:pPr lvl="1" eaLnBrk="1" hangingPunct="1">
              <a:defRPr/>
            </a:pPr>
            <a:r>
              <a:rPr lang="en-GB" dirty="0" smtClean="0"/>
              <a:t>150,529 geographical names, for units and places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57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administrative</a:t>
            </a:r>
            <a:r>
              <a:rPr lang="en-US" baseline="0" dirty="0" smtClean="0"/>
              <a:t> units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Reporting units for most historical statistics</a:t>
            </a:r>
          </a:p>
          <a:p>
            <a:pPr lvl="1"/>
            <a:r>
              <a:rPr lang="en-US" dirty="0" smtClean="0"/>
              <a:t>Why I got involved with them</a:t>
            </a:r>
          </a:p>
          <a:p>
            <a:r>
              <a:rPr lang="en-US" dirty="0" smtClean="0"/>
              <a:t>Units for recording births, marriages and deaths</a:t>
            </a:r>
          </a:p>
          <a:p>
            <a:pPr lvl="1"/>
            <a:r>
              <a:rPr lang="en-US" dirty="0" smtClean="0"/>
              <a:t>Why family historians are interested in them</a:t>
            </a:r>
          </a:p>
          <a:p>
            <a:pPr lvl="1"/>
            <a:r>
              <a:rPr lang="en-US" dirty="0" smtClean="0"/>
              <a:t>And main reason why there is money in them</a:t>
            </a:r>
          </a:p>
          <a:p>
            <a:r>
              <a:rPr lang="en-US" dirty="0" smtClean="0"/>
              <a:t>Main creators of documents in archives</a:t>
            </a:r>
          </a:p>
          <a:p>
            <a:pPr lvl="1"/>
            <a:r>
              <a:rPr lang="en-US" dirty="0" smtClean="0"/>
              <a:t>Why archivists are interested in them</a:t>
            </a:r>
          </a:p>
          <a:p>
            <a:pPr lvl="1"/>
            <a:r>
              <a:rPr lang="en-US" dirty="0" smtClean="0"/>
              <a:t>And administrative units pay archivists salaries!</a:t>
            </a:r>
          </a:p>
          <a:p>
            <a:r>
              <a:rPr lang="en-US" dirty="0" smtClean="0"/>
              <a:t>Provide a historical record for informal “places”</a:t>
            </a:r>
          </a:p>
          <a:p>
            <a:pPr lvl="1"/>
            <a:r>
              <a:rPr lang="en-US" dirty="0" smtClean="0"/>
              <a:t>Why historians not interested in AUs </a:t>
            </a:r>
            <a:r>
              <a:rPr lang="en-US" i="1" dirty="0" smtClean="0"/>
              <a:t>per se </a:t>
            </a:r>
            <a:r>
              <a:rPr lang="en-US" dirty="0" smtClean="0"/>
              <a:t>may still find them useful</a:t>
            </a:r>
          </a:p>
          <a:p>
            <a:pPr lvl="1"/>
            <a:r>
              <a:rPr lang="en-US" dirty="0" smtClean="0"/>
              <a:t>Examples yesterday of how two “places” named after pubs were recorded as AUs with defined polygons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66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14th April 2011</a:t>
            </a:r>
            <a:endParaRPr lang="en-GB"/>
          </a:p>
        </p:txBody>
      </p:sp>
      <p:pic>
        <p:nvPicPr>
          <p:cNvPr id="29700" name="Picture 2" descr="levels_7-12_newport_full_2_hilite_max"/>
          <p:cNvPicPr>
            <a:picLocks noChangeAspect="1" noChangeArrowheads="1"/>
          </p:cNvPicPr>
          <p:nvPr/>
        </p:nvPicPr>
        <p:blipFill>
          <a:blip r:embed="rId2"/>
          <a:srcRect l="8667" t="50499" r="48605" b="3850"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3"/>
          <p:cNvSpPr>
            <a:spLocks noGrp="1" noChangeArrowheads="1"/>
          </p:cNvSpPr>
          <p:nvPr>
            <p:ph type="title"/>
          </p:nvPr>
        </p:nvSpPr>
        <p:spPr>
          <a:xfrm>
            <a:off x="2411413" y="5300663"/>
            <a:ext cx="6732587" cy="1152525"/>
          </a:xfrm>
        </p:spPr>
        <p:txBody>
          <a:bodyPr/>
          <a:lstStyle/>
          <a:p>
            <a:pPr algn="ctr"/>
            <a:r>
              <a:rPr lang="en-GB" sz="2000" b="0" dirty="0" smtClean="0"/>
              <a:t>Carisbrooke, Isle of Wight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14th April 2011</a:t>
            </a:r>
            <a:endParaRPr lang="en-GB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0" y="825500"/>
            <a:ext cx="7416800" cy="617538"/>
          </a:xfrm>
        </p:spPr>
        <p:txBody>
          <a:bodyPr/>
          <a:lstStyle/>
          <a:p>
            <a:pPr algn="ctr"/>
            <a:r>
              <a:rPr lang="en-GB" sz="2400" dirty="0" smtClean="0"/>
              <a:t>Estonia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6" name="Picture 4" descr="levels_1-5_reduced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49" t="28749" r="60434" b="44099"/>
          <a:stretch>
            <a:fillRect/>
          </a:stretch>
        </p:blipFill>
        <p:spPr bwMode="auto">
          <a:xfrm>
            <a:off x="1100138" y="1412875"/>
            <a:ext cx="8043862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199"/>
            <a:ext cx="7772400" cy="758371"/>
          </a:xfrm>
        </p:spPr>
        <p:txBody>
          <a:bodyPr/>
          <a:lstStyle/>
          <a:p>
            <a:pPr algn="ctr"/>
            <a:r>
              <a:rPr lang="en-GB" dirty="0" smtClean="0"/>
              <a:t>European international boundary</a:t>
            </a:r>
            <a:br>
              <a:rPr lang="en-GB" dirty="0" smtClean="0"/>
            </a:br>
            <a:r>
              <a:rPr lang="en-GB" baseline="0" dirty="0" smtClean="0"/>
              <a:t>changes since 1815, by decade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870856" y="1817914"/>
          <a:ext cx="7561943" cy="459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49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14th April 2011</a:t>
            </a:r>
            <a:endParaRPr lang="en-GB"/>
          </a:p>
        </p:txBody>
      </p:sp>
      <p:pic>
        <p:nvPicPr>
          <p:cNvPr id="31748" name="Picture 2" descr="euro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9538" y="801688"/>
            <a:ext cx="62801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838200"/>
            <a:ext cx="8048625" cy="609600"/>
          </a:xfrm>
        </p:spPr>
        <p:txBody>
          <a:bodyPr/>
          <a:lstStyle/>
          <a:p>
            <a:r>
              <a:rPr lang="en-GB" dirty="0" smtClean="0"/>
              <a:t>Boundary Mapping: Britain, Estonia, Sweden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06400" y="1465263"/>
            <a:ext cx="5957888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Example shows boundaries down only to county-level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Current system goes</a:t>
            </a:r>
            <a:br>
              <a:rPr lang="en-GB" dirty="0" smtClean="0"/>
            </a:br>
            <a:r>
              <a:rPr lang="en-GB" dirty="0" smtClean="0"/>
              <a:t>down to or below</a:t>
            </a:r>
            <a:br>
              <a:rPr lang="en-GB" dirty="0" smtClean="0"/>
            </a:br>
            <a:r>
              <a:rPr lang="en-GB" dirty="0" smtClean="0"/>
              <a:t>parishes for all</a:t>
            </a:r>
            <a:br>
              <a:rPr lang="en-GB" dirty="0" smtClean="0"/>
            </a:br>
            <a:r>
              <a:rPr lang="en-GB" dirty="0" smtClean="0"/>
              <a:t>3 countries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Largest multi-</a:t>
            </a:r>
            <a:br>
              <a:rPr lang="en-GB" dirty="0" smtClean="0"/>
            </a:br>
            <a:r>
              <a:rPr lang="en-GB" dirty="0" smtClean="0"/>
              <a:t>national</a:t>
            </a:r>
            <a:br>
              <a:rPr lang="en-GB" dirty="0" smtClean="0"/>
            </a:br>
            <a:r>
              <a:rPr lang="en-GB" dirty="0" smtClean="0"/>
              <a:t>historical GIS?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NB few other</a:t>
            </a:r>
            <a:br>
              <a:rPr lang="en-GB" dirty="0" smtClean="0"/>
            </a:br>
            <a:r>
              <a:rPr lang="en-GB" dirty="0" smtClean="0"/>
              <a:t>candidates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72400" cy="396875"/>
          </a:xfrm>
        </p:spPr>
        <p:txBody>
          <a:bodyPr/>
          <a:lstStyle/>
          <a:p>
            <a:pPr algn="ctr"/>
            <a:r>
              <a:rPr lang="en-GB" dirty="0" smtClean="0"/>
              <a:t>Mapping a unit lacking boundaries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14th April 2011</a:t>
            </a:r>
            <a:endParaRPr lang="en-GB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/>
          <a:srcRect l="10127" t="15321" r="11816" b="4132"/>
          <a:stretch>
            <a:fillRect/>
          </a:stretch>
        </p:blipFill>
        <p:spPr bwMode="auto">
          <a:xfrm>
            <a:off x="1355725" y="1265238"/>
            <a:ext cx="6448425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sites, </a:t>
            </a:r>
            <a:r>
              <a:rPr lang="en-GB" dirty="0" err="1" smtClean="0"/>
              <a:t>etc</a:t>
            </a:r>
            <a:endParaRPr lang="en-GB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Vision of Britain:</a:t>
            </a:r>
          </a:p>
          <a:p>
            <a:pPr lvl="1" algn="ctr" eaLnBrk="1" hangingPunct="1">
              <a:buFontTx/>
              <a:buNone/>
            </a:pPr>
            <a:r>
              <a:rPr lang="en-GB" dirty="0" smtClean="0">
                <a:hlinkClick r:id="rId2"/>
              </a:rPr>
              <a:t>www.VisionOfBritain.org.uk</a:t>
            </a:r>
            <a:endParaRPr lang="en-GB" dirty="0" smtClean="0"/>
          </a:p>
          <a:p>
            <a:pPr eaLnBrk="1" hangingPunct="1"/>
            <a:r>
              <a:rPr lang="en-GB" dirty="0" smtClean="0"/>
              <a:t>Data Documentation System:</a:t>
            </a:r>
          </a:p>
          <a:p>
            <a:pPr lvl="1" algn="ctr" eaLnBrk="1" hangingPunct="1">
              <a:buFontTx/>
              <a:buNone/>
            </a:pPr>
            <a:r>
              <a:rPr lang="en-GB" dirty="0" smtClean="0">
                <a:hlinkClick r:id="rId3"/>
              </a:rPr>
              <a:t>www.VisionOfBritain.org.uk/data</a:t>
            </a:r>
            <a:endParaRPr lang="en-GB" dirty="0" smtClean="0"/>
          </a:p>
          <a:p>
            <a:pPr eaLnBrk="1" hangingPunct="1"/>
            <a:r>
              <a:rPr lang="en-GB" dirty="0" smtClean="0"/>
              <a:t>Great Britain Historical GIS:</a:t>
            </a:r>
          </a:p>
          <a:p>
            <a:pPr lvl="1" algn="ctr" eaLnBrk="1" hangingPunct="1">
              <a:buFontTx/>
              <a:buNone/>
            </a:pPr>
            <a:r>
              <a:rPr lang="en-GB" dirty="0" smtClean="0">
                <a:hlinkClick r:id="rId4"/>
              </a:rPr>
              <a:t>www.gbhgis.org</a:t>
            </a:r>
          </a:p>
          <a:p>
            <a:pPr lvl="1" algn="ctr" eaLnBrk="1" hangingPunct="1">
              <a:buFontTx/>
              <a:buNone/>
            </a:pPr>
            <a:r>
              <a:rPr lang="en-GB" dirty="0" smtClean="0">
                <a:hlinkClick r:id="rId5"/>
              </a:rPr>
              <a:t>www.port.ac.uk/research/gbhgis</a:t>
            </a:r>
            <a:endParaRPr lang="en-GB" dirty="0" smtClean="0"/>
          </a:p>
          <a:p>
            <a:pPr eaLnBrk="1" hangingPunct="1"/>
            <a:r>
              <a:rPr lang="en-GB" dirty="0" smtClean="0"/>
              <a:t>Mailing lists:</a:t>
            </a:r>
          </a:p>
          <a:p>
            <a:pPr lvl="1" algn="ctr" eaLnBrk="1" hangingPunct="1">
              <a:buFontTx/>
              <a:buNone/>
            </a:pPr>
            <a:r>
              <a:rPr lang="en-GB" dirty="0" smtClean="0">
                <a:hlinkClick r:id="rId6"/>
              </a:rPr>
              <a:t>www.jiscmail.ac.uk/lists/gbhgis</a:t>
            </a:r>
          </a:p>
          <a:p>
            <a:pPr lvl="1" algn="ctr" eaLnBrk="1" hangingPunct="1">
              <a:buFontTx/>
              <a:buNone/>
            </a:pPr>
            <a:r>
              <a:rPr lang="en-GB" dirty="0" smtClean="0">
                <a:hlinkClick r:id="rId6"/>
              </a:rPr>
              <a:t>www.jiscmail.ac.uk/lists/history-gis</a:t>
            </a: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14th April 2011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QVIZ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Funded by EU Framework </a:t>
            </a:r>
            <a:r>
              <a:rPr lang="en-US" dirty="0" err="1" smtClean="0"/>
              <a:t>Programme</a:t>
            </a:r>
            <a:r>
              <a:rPr lang="en-US" dirty="0" smtClean="0"/>
              <a:t> 6</a:t>
            </a:r>
          </a:p>
          <a:p>
            <a:r>
              <a:rPr lang="en-US" dirty="0" smtClean="0"/>
              <a:t>Two year project in 2006-8</a:t>
            </a:r>
          </a:p>
          <a:p>
            <a:r>
              <a:rPr lang="en-US" dirty="0" smtClean="0"/>
              <a:t>Partners included:</a:t>
            </a:r>
          </a:p>
          <a:p>
            <a:pPr lvl="1"/>
            <a:r>
              <a:rPr lang="en-US" dirty="0" err="1" smtClean="0"/>
              <a:t>HumLab</a:t>
            </a:r>
            <a:r>
              <a:rPr lang="en-US" dirty="0" smtClean="0"/>
              <a:t>, University of Umea (Leaders)</a:t>
            </a:r>
          </a:p>
          <a:p>
            <a:pPr lvl="1"/>
            <a:r>
              <a:rPr lang="en-US" dirty="0" smtClean="0"/>
              <a:t>National Archives of Sweden (“Customers”)</a:t>
            </a:r>
          </a:p>
          <a:p>
            <a:pPr lvl="1"/>
            <a:r>
              <a:rPr lang="en-US" dirty="0" smtClean="0"/>
              <a:t>National Archives of Estonia (“Customers”)</a:t>
            </a:r>
          </a:p>
          <a:p>
            <a:pPr lvl="1"/>
            <a:r>
              <a:rPr lang="en-US" dirty="0" err="1" smtClean="0"/>
              <a:t>Regio</a:t>
            </a:r>
            <a:r>
              <a:rPr lang="en-US" dirty="0" smtClean="0"/>
              <a:t> (Estonian GIS company)</a:t>
            </a:r>
          </a:p>
          <a:p>
            <a:pPr lvl="1"/>
            <a:r>
              <a:rPr lang="en-US" dirty="0" smtClean="0"/>
              <a:t>Salzburg Research (developing Wikipedia replacement, I think)</a:t>
            </a:r>
          </a:p>
          <a:p>
            <a:pPr lvl="1"/>
            <a:r>
              <a:rPr lang="en-US" dirty="0" err="1" smtClean="0"/>
              <a:t>Telefonica</a:t>
            </a:r>
            <a:r>
              <a:rPr lang="en-US" dirty="0" smtClean="0"/>
              <a:t> (Spanish telephone company)</a:t>
            </a:r>
          </a:p>
          <a:p>
            <a:pPr lvl="1"/>
            <a:r>
              <a:rPr lang="en-US" dirty="0" smtClean="0"/>
              <a:t>GB Historical GIS, Portsmouth (AUO builders)</a:t>
            </a:r>
          </a:p>
          <a:p>
            <a:r>
              <a:rPr lang="en-US" dirty="0" err="1" smtClean="0"/>
              <a:t>www.qviz.eu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98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Archivist’s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349375"/>
            <a:ext cx="8074025" cy="5111750"/>
          </a:xfrm>
        </p:spPr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highest level, an archive is divided into </a:t>
            </a:r>
            <a:r>
              <a:rPr lang="en-US" baseline="0" dirty="0" err="1" smtClean="0"/>
              <a:t>Fonds</a:t>
            </a:r>
            <a:r>
              <a:rPr lang="en-US" baseline="0" dirty="0" smtClean="0"/>
              <a:t>, each consisting of all documents created by a single </a:t>
            </a:r>
            <a:r>
              <a:rPr lang="en-US" baseline="0" dirty="0" err="1" smtClean="0"/>
              <a:t>organisation</a:t>
            </a:r>
            <a:r>
              <a:rPr lang="en-US" baseline="0" dirty="0" smtClean="0"/>
              <a:t>, or Corporate Body</a:t>
            </a:r>
          </a:p>
          <a:p>
            <a:r>
              <a:rPr lang="en-US" dirty="0" smtClean="0"/>
              <a:t>Then into (sub-</a:t>
            </a:r>
            <a:r>
              <a:rPr lang="en-US" dirty="0" err="1" smtClean="0"/>
              <a:t>fonds</a:t>
            </a:r>
            <a:r>
              <a:rPr lang="en-US" dirty="0" smtClean="0"/>
              <a:t>), series, (sub-series), files and items</a:t>
            </a:r>
          </a:p>
          <a:p>
            <a:r>
              <a:rPr lang="en-US" dirty="0" smtClean="0"/>
              <a:t>Ideally every item in an archive is catalogued, but most basic task is the identification of the corporate bodies which defined </a:t>
            </a:r>
            <a:r>
              <a:rPr lang="en-US" dirty="0" err="1" smtClean="0"/>
              <a:t>fonds</a:t>
            </a:r>
            <a:endParaRPr lang="en-US" dirty="0" smtClean="0"/>
          </a:p>
          <a:p>
            <a:r>
              <a:rPr lang="en-US" dirty="0" smtClean="0"/>
              <a:t>Many (most?) archives are funded by government bodies, and mainly hold records of government bodies</a:t>
            </a:r>
          </a:p>
          <a:p>
            <a:r>
              <a:rPr lang="en-US" dirty="0" smtClean="0"/>
              <a:t>Many (most?) government bodies defined by </a:t>
            </a:r>
            <a:r>
              <a:rPr lang="en-US" dirty="0" smtClean="0"/>
              <a:t>territories</a:t>
            </a:r>
          </a:p>
          <a:p>
            <a:r>
              <a:rPr lang="en-US" dirty="0" smtClean="0"/>
              <a:t>Need to </a:t>
            </a:r>
            <a:r>
              <a:rPr lang="en-US" dirty="0" err="1" smtClean="0"/>
              <a:t>standardise</a:t>
            </a:r>
            <a:r>
              <a:rPr lang="en-US" baseline="0" dirty="0" smtClean="0"/>
              <a:t> author names – harder for </a:t>
            </a:r>
            <a:r>
              <a:rPr lang="en-US" baseline="0" dirty="0" err="1" smtClean="0"/>
              <a:t>Aus</a:t>
            </a:r>
            <a:r>
              <a:rPr lang="en-US" baseline="0" dirty="0" smtClean="0"/>
              <a:t> than people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41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Archival Documentation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Encoded Archival Description (EAD)</a:t>
            </a:r>
          </a:p>
          <a:p>
            <a:pPr lvl="1"/>
            <a:r>
              <a:rPr lang="en-US" dirty="0" smtClean="0"/>
              <a:t>Widely used XML DTD</a:t>
            </a:r>
          </a:p>
          <a:p>
            <a:pPr lvl="1"/>
            <a:r>
              <a:rPr lang="en-US" dirty="0" smtClean="0"/>
              <a:t>Archivists equivalent of MARC</a:t>
            </a:r>
          </a:p>
          <a:p>
            <a:pPr lvl="1"/>
            <a:r>
              <a:rPr lang="en-US" dirty="0" smtClean="0"/>
              <a:t>Used in large scale metadata harvesting, such as A2A</a:t>
            </a:r>
          </a:p>
          <a:p>
            <a:r>
              <a:rPr lang="en-US" dirty="0" smtClean="0"/>
              <a:t>Encoded Archival Context (EAC)</a:t>
            </a:r>
          </a:p>
          <a:p>
            <a:pPr lvl="1"/>
            <a:r>
              <a:rPr lang="en-US" dirty="0" smtClean="0"/>
              <a:t>Only just </a:t>
            </a:r>
            <a:r>
              <a:rPr lang="en-US" dirty="0" err="1" smtClean="0"/>
              <a:t>finalised</a:t>
            </a:r>
            <a:r>
              <a:rPr lang="en-US" dirty="0" smtClean="0"/>
              <a:t> XML Schema</a:t>
            </a:r>
          </a:p>
          <a:p>
            <a:pPr lvl="1"/>
            <a:r>
              <a:rPr lang="en-US" dirty="0" smtClean="0"/>
              <a:t>Implements </a:t>
            </a:r>
            <a:r>
              <a:rPr lang="en-US" dirty="0" smtClean="0"/>
              <a:t>ISAAR (CPF)</a:t>
            </a:r>
          </a:p>
          <a:p>
            <a:pPr lvl="1"/>
            <a:r>
              <a:rPr lang="en-US" dirty="0" smtClean="0"/>
              <a:t>Focus on record creators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35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775"/>
            <a:ext cx="9144000" cy="5643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4" y="838199"/>
            <a:ext cx="3952875" cy="1781175"/>
          </a:xfrm>
        </p:spPr>
        <p:txBody>
          <a:bodyPr/>
          <a:lstStyle/>
          <a:p>
            <a:r>
              <a:rPr lang="en-US" dirty="0" smtClean="0"/>
              <a:t>Sample EAC Definition: Australian Biologist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93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199"/>
            <a:ext cx="2279650" cy="1336675"/>
          </a:xfrm>
        </p:spPr>
        <p:txBody>
          <a:bodyPr/>
          <a:lstStyle/>
          <a:p>
            <a:r>
              <a:rPr lang="en-US" dirty="0" smtClean="0"/>
              <a:t>NCA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14th April 2011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3" r="9686" b="4735"/>
          <a:stretch>
            <a:fillRect/>
          </a:stretch>
        </p:blipFill>
        <p:spPr bwMode="auto">
          <a:xfrm>
            <a:off x="2952750" y="784579"/>
            <a:ext cx="5867400" cy="561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13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14th April 2011</a:t>
            </a:r>
            <a:endParaRPr lang="en-GB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803275"/>
            <a:ext cx="2733675" cy="1598613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1900" dirty="0" smtClean="0">
                <a:solidFill>
                  <a:schemeClr val="tx1"/>
                </a:solidFill>
              </a:rPr>
              <a:t>Key Source: F. </a:t>
            </a:r>
            <a:r>
              <a:rPr lang="en-GB" sz="1900" dirty="0" err="1" smtClean="0">
                <a:solidFill>
                  <a:schemeClr val="tx1"/>
                </a:solidFill>
              </a:rPr>
              <a:t>Youngs</a:t>
            </a:r>
            <a:r>
              <a:rPr lang="en-GB" sz="1900" dirty="0" smtClean="0">
                <a:solidFill>
                  <a:schemeClr val="tx1"/>
                </a:solidFill>
              </a:rPr>
              <a:t>’ </a:t>
            </a:r>
            <a:r>
              <a:rPr lang="en-GB" sz="1900" i="1" dirty="0" smtClean="0">
                <a:solidFill>
                  <a:schemeClr val="tx1"/>
                </a:solidFill>
              </a:rPr>
              <a:t>Guide to the Local Administrative Units of England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862138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3019425" y="942975"/>
          <a:ext cx="594360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5714286" imgH="5238095" progId="MSPhotoEd.3">
                  <p:embed/>
                </p:oleObj>
              </mc:Choice>
              <mc:Fallback>
                <p:oleObj r:id="rId3" imgW="5714286" imgH="52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942975"/>
                        <a:ext cx="5943600" cy="544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4013" y="2409825"/>
            <a:ext cx="2405062" cy="3768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1800" dirty="0" smtClean="0"/>
              <a:t>Is this geographical information?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1800" dirty="0" smtClean="0"/>
              <a:t>No maps, and no co-ordinates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1800" dirty="0" smtClean="0"/>
              <a:t>Books like these let us populate very large ontologies quickly</a:t>
            </a:r>
          </a:p>
        </p:txBody>
      </p:sp>
    </p:spTree>
    <p:extLst>
      <p:ext uri="{BB962C8B-B14F-4D97-AF65-F5344CB8AC3E}">
        <p14:creationId xmlns:p14="http://schemas.microsoft.com/office/powerpoint/2010/main" val="156428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10367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16958</TotalTime>
  <Words>1076</Words>
  <Application>Microsoft Macintosh PowerPoint</Application>
  <PresentationFormat>On-screen Show (4:3)</PresentationFormat>
  <Paragraphs>211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Default Design</vt:lpstr>
      <vt:lpstr>Picture</vt:lpstr>
      <vt:lpstr>MSPhotoEd.3</vt:lpstr>
      <vt:lpstr>Modeling European administrative hierarchies and geographies </vt:lpstr>
      <vt:lpstr>What kinds of geographical entity?</vt:lpstr>
      <vt:lpstr>Why administrative units matter?</vt:lpstr>
      <vt:lpstr>QVIZ Project</vt:lpstr>
      <vt:lpstr>The Archivist’s Perspective</vt:lpstr>
      <vt:lpstr>Archival Documentation Standards</vt:lpstr>
      <vt:lpstr>Sample EAC Definition: Australian Biologist</vt:lpstr>
      <vt:lpstr>NCA Rules</vt:lpstr>
      <vt:lpstr>Key Source: F. Youngs’ Guide to the Local Administrative Units of England</vt:lpstr>
      <vt:lpstr>Defining Types</vt:lpstr>
      <vt:lpstr>Defining AU Typologies</vt:lpstr>
      <vt:lpstr>Where? – The Administrative Unit Ontology</vt:lpstr>
      <vt:lpstr>Unit names and statuses</vt:lpstr>
      <vt:lpstr>AUI Visualisation</vt:lpstr>
      <vt:lpstr>Typology Overview</vt:lpstr>
      <vt:lpstr>Geographical Level 9:</vt:lpstr>
      <vt:lpstr>Type: Local Government District</vt:lpstr>
      <vt:lpstr>Status: Urban Districts</vt:lpstr>
      <vt:lpstr>Status: Rural District Boundary</vt:lpstr>
      <vt:lpstr>Geographical level 11</vt:lpstr>
      <vt:lpstr>Type: Parish-level units</vt:lpstr>
      <vt:lpstr>Status: Chapelry</vt:lpstr>
      <vt:lpstr>Estonian Typology</vt:lpstr>
      <vt:lpstr>Estonian Units</vt:lpstr>
      <vt:lpstr>Count of number of names per language</vt:lpstr>
      <vt:lpstr>Example of unit with many names</vt:lpstr>
      <vt:lpstr>Unit relationships</vt:lpstr>
      <vt:lpstr>AUO – E-R Diagram</vt:lpstr>
      <vt:lpstr>AUO – E-R Diagram</vt:lpstr>
      <vt:lpstr>Carisbrooke, Isle of Wight</vt:lpstr>
      <vt:lpstr>Estonia</vt:lpstr>
      <vt:lpstr>European international boundary changes since 1815, by decade</vt:lpstr>
      <vt:lpstr>Boundary Mapping: Britain, Estonia, Sweden</vt:lpstr>
      <vt:lpstr>Mapping a unit lacking boundaries</vt:lpstr>
      <vt:lpstr>Web sites, etc</vt:lpstr>
    </vt:vector>
  </TitlesOfParts>
  <Company>University of Portsmouth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Humphrey Southall</dc:creator>
  <cp:lastModifiedBy>Humphrey Southall</cp:lastModifiedBy>
  <cp:revision>153</cp:revision>
  <dcterms:created xsi:type="dcterms:W3CDTF">2002-06-16T12:10:23Z</dcterms:created>
  <dcterms:modified xsi:type="dcterms:W3CDTF">2011-04-14T16:31:32Z</dcterms:modified>
</cp:coreProperties>
</file>