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3784" r:id="rId2"/>
    <p:sldMasterId id="2147483791" r:id="rId3"/>
    <p:sldMasterId id="2147483801" r:id="rId4"/>
    <p:sldMasterId id="2147483820" r:id="rId5"/>
  </p:sldMasterIdLst>
  <p:notesMasterIdLst>
    <p:notesMasterId r:id="rId31"/>
  </p:notesMasterIdLst>
  <p:handoutMasterIdLst>
    <p:handoutMasterId r:id="rId32"/>
  </p:handoutMasterIdLst>
  <p:sldIdLst>
    <p:sldId id="256" r:id="rId6"/>
    <p:sldId id="376" r:id="rId7"/>
    <p:sldId id="364" r:id="rId8"/>
    <p:sldId id="358" r:id="rId9"/>
    <p:sldId id="334" r:id="rId10"/>
    <p:sldId id="275" r:id="rId11"/>
    <p:sldId id="369" r:id="rId12"/>
    <p:sldId id="370" r:id="rId13"/>
    <p:sldId id="371" r:id="rId14"/>
    <p:sldId id="368" r:id="rId15"/>
    <p:sldId id="372" r:id="rId16"/>
    <p:sldId id="373" r:id="rId17"/>
    <p:sldId id="374" r:id="rId18"/>
    <p:sldId id="375" r:id="rId19"/>
    <p:sldId id="378" r:id="rId20"/>
    <p:sldId id="380" r:id="rId21"/>
    <p:sldId id="382" r:id="rId22"/>
    <p:sldId id="379" r:id="rId23"/>
    <p:sldId id="381" r:id="rId24"/>
    <p:sldId id="383" r:id="rId25"/>
    <p:sldId id="384" r:id="rId26"/>
    <p:sldId id="385" r:id="rId27"/>
    <p:sldId id="377" r:id="rId28"/>
    <p:sldId id="366" r:id="rId29"/>
    <p:sldId id="367" r:id="rId30"/>
  </p:sldIdLst>
  <p:sldSz cx="9144000" cy="6858000" type="screen4x3"/>
  <p:notesSz cx="6904038" cy="9220200"/>
  <p:defaultTextStyle>
    <a:defPPr>
      <a:defRPr lang="en-US"/>
    </a:defPPr>
    <a:lvl1pPr algn="l" rtl="0" fontAlgn="base">
      <a:spcBef>
        <a:spcPct val="0"/>
      </a:spcBef>
      <a:spcAft>
        <a:spcPct val="0"/>
      </a:spcAft>
      <a:defRPr sz="1000" b="1" kern="1200">
        <a:solidFill>
          <a:schemeClr val="tx1"/>
        </a:solidFill>
        <a:latin typeface="CG Times" charset="0"/>
        <a:ea typeface="ＭＳ Ｐゴシック" charset="0"/>
        <a:cs typeface="Arial" charset="0"/>
      </a:defRPr>
    </a:lvl1pPr>
    <a:lvl2pPr marL="457200" algn="l" rtl="0" fontAlgn="base">
      <a:spcBef>
        <a:spcPct val="0"/>
      </a:spcBef>
      <a:spcAft>
        <a:spcPct val="0"/>
      </a:spcAft>
      <a:defRPr sz="1000" b="1" kern="1200">
        <a:solidFill>
          <a:schemeClr val="tx1"/>
        </a:solidFill>
        <a:latin typeface="CG Times" charset="0"/>
        <a:ea typeface="ＭＳ Ｐゴシック" charset="0"/>
        <a:cs typeface="Arial" charset="0"/>
      </a:defRPr>
    </a:lvl2pPr>
    <a:lvl3pPr marL="914400" algn="l" rtl="0" fontAlgn="base">
      <a:spcBef>
        <a:spcPct val="0"/>
      </a:spcBef>
      <a:spcAft>
        <a:spcPct val="0"/>
      </a:spcAft>
      <a:defRPr sz="1000" b="1" kern="1200">
        <a:solidFill>
          <a:schemeClr val="tx1"/>
        </a:solidFill>
        <a:latin typeface="CG Times" charset="0"/>
        <a:ea typeface="ＭＳ Ｐゴシック" charset="0"/>
        <a:cs typeface="Arial" charset="0"/>
      </a:defRPr>
    </a:lvl3pPr>
    <a:lvl4pPr marL="1371600" algn="l" rtl="0" fontAlgn="base">
      <a:spcBef>
        <a:spcPct val="0"/>
      </a:spcBef>
      <a:spcAft>
        <a:spcPct val="0"/>
      </a:spcAft>
      <a:defRPr sz="1000" b="1" kern="1200">
        <a:solidFill>
          <a:schemeClr val="tx1"/>
        </a:solidFill>
        <a:latin typeface="CG Times" charset="0"/>
        <a:ea typeface="ＭＳ Ｐゴシック" charset="0"/>
        <a:cs typeface="Arial" charset="0"/>
      </a:defRPr>
    </a:lvl4pPr>
    <a:lvl5pPr marL="1828800" algn="l" rtl="0" fontAlgn="base">
      <a:spcBef>
        <a:spcPct val="0"/>
      </a:spcBef>
      <a:spcAft>
        <a:spcPct val="0"/>
      </a:spcAft>
      <a:defRPr sz="1000" b="1" kern="1200">
        <a:solidFill>
          <a:schemeClr val="tx1"/>
        </a:solidFill>
        <a:latin typeface="CG Times" charset="0"/>
        <a:ea typeface="ＭＳ Ｐゴシック" charset="0"/>
        <a:cs typeface="Arial" charset="0"/>
      </a:defRPr>
    </a:lvl5pPr>
    <a:lvl6pPr marL="2286000" algn="l" defTabSz="457200" rtl="0" eaLnBrk="1" latinLnBrk="0" hangingPunct="1">
      <a:defRPr sz="1000" b="1" kern="1200">
        <a:solidFill>
          <a:schemeClr val="tx1"/>
        </a:solidFill>
        <a:latin typeface="CG Times" charset="0"/>
        <a:ea typeface="ＭＳ Ｐゴシック" charset="0"/>
        <a:cs typeface="Arial" charset="0"/>
      </a:defRPr>
    </a:lvl6pPr>
    <a:lvl7pPr marL="2743200" algn="l" defTabSz="457200" rtl="0" eaLnBrk="1" latinLnBrk="0" hangingPunct="1">
      <a:defRPr sz="1000" b="1" kern="1200">
        <a:solidFill>
          <a:schemeClr val="tx1"/>
        </a:solidFill>
        <a:latin typeface="CG Times" charset="0"/>
        <a:ea typeface="ＭＳ Ｐゴシック" charset="0"/>
        <a:cs typeface="Arial" charset="0"/>
      </a:defRPr>
    </a:lvl7pPr>
    <a:lvl8pPr marL="3200400" algn="l" defTabSz="457200" rtl="0" eaLnBrk="1" latinLnBrk="0" hangingPunct="1">
      <a:defRPr sz="1000" b="1" kern="1200">
        <a:solidFill>
          <a:schemeClr val="tx1"/>
        </a:solidFill>
        <a:latin typeface="CG Times" charset="0"/>
        <a:ea typeface="ＭＳ Ｐゴシック" charset="0"/>
        <a:cs typeface="Arial" charset="0"/>
      </a:defRPr>
    </a:lvl8pPr>
    <a:lvl9pPr marL="3657600" algn="l" defTabSz="457200" rtl="0" eaLnBrk="1" latinLnBrk="0" hangingPunct="1">
      <a:defRPr sz="1000" b="1" kern="1200">
        <a:solidFill>
          <a:schemeClr val="tx1"/>
        </a:solidFill>
        <a:latin typeface="CG Times"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1FB"/>
    <a:srgbClr val="FF0000"/>
    <a:srgbClr val="006600"/>
    <a:srgbClr val="000066"/>
    <a:srgbClr val="FFFF99"/>
    <a:srgbClr val="969696"/>
    <a:srgbClr val="CCFFFF"/>
    <a:srgbClr val="5C090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76" autoAdjust="0"/>
  </p:normalViewPr>
  <p:slideViewPr>
    <p:cSldViewPr snapToGrid="0">
      <p:cViewPr varScale="1">
        <p:scale>
          <a:sx n="121" d="100"/>
          <a:sy n="121" d="100"/>
        </p:scale>
        <p:origin x="-10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8" d="100"/>
          <a:sy n="78" d="100"/>
        </p:scale>
        <p:origin x="-2464" y="-104"/>
      </p:cViewPr>
      <p:guideLst>
        <p:guide orient="horz" pos="2904"/>
        <p:guide pos="217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hdr" sz="quarter"/>
          </p:nvPr>
        </p:nvSpPr>
        <p:spPr bwMode="auto">
          <a:xfrm>
            <a:off x="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414723" name="Rectangle 3"/>
          <p:cNvSpPr>
            <a:spLocks noGrp="1" noChangeArrowheads="1"/>
          </p:cNvSpPr>
          <p:nvPr>
            <p:ph type="dt" sz="quarter" idx="1"/>
          </p:nvPr>
        </p:nvSpPr>
        <p:spPr bwMode="auto">
          <a:xfrm>
            <a:off x="391160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algn="r" defTabSz="920750" eaLnBrk="0" hangingPunct="0">
              <a:defRPr sz="1200">
                <a:latin typeface="Arial" charset="0"/>
                <a:ea typeface="+mn-ea"/>
                <a:cs typeface="+mn-cs"/>
              </a:defRPr>
            </a:lvl1pPr>
          </a:lstStyle>
          <a:p>
            <a:pPr>
              <a:defRPr/>
            </a:pPr>
            <a:endParaRPr lang="en-US"/>
          </a:p>
        </p:txBody>
      </p:sp>
      <p:sp>
        <p:nvSpPr>
          <p:cNvPr id="414724" name="Rectangle 4"/>
          <p:cNvSpPr>
            <a:spLocks noGrp="1" noChangeArrowheads="1"/>
          </p:cNvSpPr>
          <p:nvPr>
            <p:ph type="ftr" sz="quarter" idx="2"/>
          </p:nvPr>
        </p:nvSpPr>
        <p:spPr bwMode="auto">
          <a:xfrm>
            <a:off x="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414725" name="Rectangle 5"/>
          <p:cNvSpPr>
            <a:spLocks noGrp="1" noChangeArrowheads="1"/>
          </p:cNvSpPr>
          <p:nvPr>
            <p:ph type="sldNum" sz="quarter" idx="3"/>
          </p:nvPr>
        </p:nvSpPr>
        <p:spPr bwMode="auto">
          <a:xfrm>
            <a:off x="391160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algn="r" defTabSz="920750" eaLnBrk="0" hangingPunct="0">
              <a:defRPr sz="1200">
                <a:latin typeface="Arial" charset="0"/>
              </a:defRPr>
            </a:lvl1pPr>
          </a:lstStyle>
          <a:p>
            <a:fld id="{74AC7918-3FB2-8F41-94EC-469B62744A85}" type="slidenum">
              <a:rPr lang="en-US"/>
              <a:pPr/>
              <a:t>‹#›</a:t>
            </a:fld>
            <a:endParaRPr lang="en-US"/>
          </a:p>
        </p:txBody>
      </p:sp>
    </p:spTree>
    <p:extLst>
      <p:ext uri="{BB962C8B-B14F-4D97-AF65-F5344CB8AC3E}">
        <p14:creationId xmlns:p14="http://schemas.microsoft.com/office/powerpoint/2010/main" val="758337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11600" y="0"/>
            <a:ext cx="2992438" cy="460375"/>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lvl1pPr algn="r" defTabSz="920750" eaLnBrk="0" hangingPunct="0">
              <a:defRPr sz="1200">
                <a:latin typeface="Arial" charset="0"/>
                <a:ea typeface="+mn-ea"/>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7763"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20750" y="4379913"/>
            <a:ext cx="5062538" cy="4148137"/>
          </a:xfrm>
          <a:prstGeom prst="rect">
            <a:avLst/>
          </a:prstGeom>
          <a:noFill/>
          <a:ln w="9525">
            <a:noFill/>
            <a:miter lim="800000"/>
            <a:headEnd/>
            <a:tailEnd/>
          </a:ln>
          <a:effectLst/>
        </p:spPr>
        <p:txBody>
          <a:bodyPr vert="horz" wrap="square" lIns="92135" tIns="46067" rIns="92135" bIns="46067"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5126" name="Rectangle 6"/>
          <p:cNvSpPr>
            <a:spLocks noGrp="1" noChangeArrowheads="1"/>
          </p:cNvSpPr>
          <p:nvPr>
            <p:ph type="ftr" sz="quarter" idx="4"/>
          </p:nvPr>
        </p:nvSpPr>
        <p:spPr bwMode="auto">
          <a:xfrm>
            <a:off x="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defTabSz="920750" eaLnBrk="0" hangingPunct="0">
              <a:defRPr sz="1200">
                <a:latin typeface="Arial"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11600" y="8759825"/>
            <a:ext cx="2992438" cy="460375"/>
          </a:xfrm>
          <a:prstGeom prst="rect">
            <a:avLst/>
          </a:prstGeom>
          <a:noFill/>
          <a:ln w="9525">
            <a:noFill/>
            <a:miter lim="800000"/>
            <a:headEnd/>
            <a:tailEnd/>
          </a:ln>
          <a:effectLst/>
        </p:spPr>
        <p:txBody>
          <a:bodyPr vert="horz" wrap="square" lIns="92135" tIns="46067" rIns="92135" bIns="46067" numCol="1" anchor="b" anchorCtr="0" compatLnSpc="1">
            <a:prstTxWarp prst="textNoShape">
              <a:avLst/>
            </a:prstTxWarp>
          </a:bodyPr>
          <a:lstStyle>
            <a:lvl1pPr algn="r" defTabSz="920750" eaLnBrk="0" hangingPunct="0">
              <a:defRPr sz="1200">
                <a:latin typeface="Arial" charset="0"/>
              </a:defRPr>
            </a:lvl1pPr>
          </a:lstStyle>
          <a:p>
            <a:fld id="{84B336BB-D8B5-284B-8EA0-C3A626201CB2}" type="slidenum">
              <a:rPr lang="en-US"/>
              <a:pPr/>
              <a:t>‹#›</a:t>
            </a:fld>
            <a:endParaRPr lang="en-US"/>
          </a:p>
        </p:txBody>
      </p:sp>
    </p:spTree>
    <p:extLst>
      <p:ext uri="{BB962C8B-B14F-4D97-AF65-F5344CB8AC3E}">
        <p14:creationId xmlns:p14="http://schemas.microsoft.com/office/powerpoint/2010/main" val="42722784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pitchFamily="34" charset="-128"/>
      </a:defRPr>
    </a:lvl1pPr>
    <a:lvl2pPr marL="37931725" indent="-37474525"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1143000" indent="-2286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0"/>
      </a:defRPr>
    </a:lvl3pPr>
    <a:lvl4pPr marL="1600200" indent="-228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cs typeface="MS PGothic"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000" b="1">
                <a:solidFill>
                  <a:schemeClr val="tx1"/>
                </a:solidFill>
                <a:latin typeface="CG Times" charset="0"/>
                <a:ea typeface="ＭＳ Ｐゴシック" charset="0"/>
                <a:cs typeface="Arial" charset="0"/>
              </a:defRPr>
            </a:lvl1pPr>
            <a:lvl2pPr marL="37931725" indent="-37474525" defTabSz="920750" eaLnBrk="0" hangingPunct="0">
              <a:defRPr sz="1000" b="1">
                <a:solidFill>
                  <a:schemeClr val="tx1"/>
                </a:solidFill>
                <a:latin typeface="CG Times" charset="0"/>
                <a:ea typeface="Arial" charset="0"/>
                <a:cs typeface="Arial" charset="0"/>
              </a:defRPr>
            </a:lvl2pPr>
            <a:lvl3pPr eaLnBrk="0" hangingPunct="0">
              <a:defRPr sz="1000" b="1">
                <a:solidFill>
                  <a:schemeClr val="tx1"/>
                </a:solidFill>
                <a:latin typeface="CG Times" charset="0"/>
                <a:ea typeface="Arial" charset="0"/>
                <a:cs typeface="Arial" charset="0"/>
              </a:defRPr>
            </a:lvl3pPr>
            <a:lvl4pPr eaLnBrk="0" hangingPunct="0">
              <a:defRPr sz="1000" b="1">
                <a:solidFill>
                  <a:schemeClr val="tx1"/>
                </a:solidFill>
                <a:latin typeface="CG Times" charset="0"/>
                <a:ea typeface="Arial" charset="0"/>
                <a:cs typeface="Arial" charset="0"/>
              </a:defRPr>
            </a:lvl4pPr>
            <a:lvl5pPr eaLnBrk="0" hangingPunct="0">
              <a:defRPr sz="1000" b="1">
                <a:solidFill>
                  <a:schemeClr val="tx1"/>
                </a:solidFill>
                <a:latin typeface="CG Times" charset="0"/>
                <a:ea typeface="Arial" charset="0"/>
                <a:cs typeface="Arial" charset="0"/>
              </a:defRPr>
            </a:lvl5pPr>
            <a:lvl6pPr marL="457200" eaLnBrk="0" fontAlgn="base" hangingPunct="0">
              <a:spcBef>
                <a:spcPct val="0"/>
              </a:spcBef>
              <a:spcAft>
                <a:spcPct val="0"/>
              </a:spcAft>
              <a:defRPr sz="1000" b="1">
                <a:solidFill>
                  <a:schemeClr val="tx1"/>
                </a:solidFill>
                <a:latin typeface="CG Times" charset="0"/>
                <a:ea typeface="Arial" charset="0"/>
                <a:cs typeface="Arial" charset="0"/>
              </a:defRPr>
            </a:lvl6pPr>
            <a:lvl7pPr marL="914400" eaLnBrk="0" fontAlgn="base" hangingPunct="0">
              <a:spcBef>
                <a:spcPct val="0"/>
              </a:spcBef>
              <a:spcAft>
                <a:spcPct val="0"/>
              </a:spcAft>
              <a:defRPr sz="1000" b="1">
                <a:solidFill>
                  <a:schemeClr val="tx1"/>
                </a:solidFill>
                <a:latin typeface="CG Times" charset="0"/>
                <a:ea typeface="Arial" charset="0"/>
                <a:cs typeface="Arial" charset="0"/>
              </a:defRPr>
            </a:lvl7pPr>
            <a:lvl8pPr marL="1371600" eaLnBrk="0" fontAlgn="base" hangingPunct="0">
              <a:spcBef>
                <a:spcPct val="0"/>
              </a:spcBef>
              <a:spcAft>
                <a:spcPct val="0"/>
              </a:spcAft>
              <a:defRPr sz="1000" b="1">
                <a:solidFill>
                  <a:schemeClr val="tx1"/>
                </a:solidFill>
                <a:latin typeface="CG Times" charset="0"/>
                <a:ea typeface="Arial" charset="0"/>
                <a:cs typeface="Arial" charset="0"/>
              </a:defRPr>
            </a:lvl8pPr>
            <a:lvl9pPr marL="1828800" eaLnBrk="0" fontAlgn="base" hangingPunct="0">
              <a:spcBef>
                <a:spcPct val="0"/>
              </a:spcBef>
              <a:spcAft>
                <a:spcPct val="0"/>
              </a:spcAft>
              <a:defRPr sz="1000" b="1">
                <a:solidFill>
                  <a:schemeClr val="tx1"/>
                </a:solidFill>
                <a:latin typeface="CG Times" charset="0"/>
                <a:ea typeface="Arial" charset="0"/>
                <a:cs typeface="Arial" charset="0"/>
              </a:defRPr>
            </a:lvl9pPr>
          </a:lstStyle>
          <a:p>
            <a:fld id="{A1E4B033-DD40-2C4B-B211-A47D0C21A4D3}" type="slidenum">
              <a:rPr lang="en-US" sz="1200">
                <a:latin typeface="Arial" charset="0"/>
              </a:rPr>
              <a:pPr/>
              <a:t>1</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cs typeface="MS PGothic"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000" b="1">
                <a:solidFill>
                  <a:schemeClr val="tx1"/>
                </a:solidFill>
                <a:latin typeface="CG Times" charset="0"/>
                <a:ea typeface="ＭＳ Ｐゴシック" charset="0"/>
                <a:cs typeface="Arial" charset="0"/>
              </a:defRPr>
            </a:lvl1pPr>
            <a:lvl2pPr marL="37931725" indent="-37474525" defTabSz="920750" eaLnBrk="0" hangingPunct="0">
              <a:defRPr sz="1000" b="1">
                <a:solidFill>
                  <a:schemeClr val="tx1"/>
                </a:solidFill>
                <a:latin typeface="CG Times" charset="0"/>
                <a:ea typeface="Arial" charset="0"/>
                <a:cs typeface="Arial" charset="0"/>
              </a:defRPr>
            </a:lvl2pPr>
            <a:lvl3pPr eaLnBrk="0" hangingPunct="0">
              <a:defRPr sz="1000" b="1">
                <a:solidFill>
                  <a:schemeClr val="tx1"/>
                </a:solidFill>
                <a:latin typeface="CG Times" charset="0"/>
                <a:ea typeface="Arial" charset="0"/>
                <a:cs typeface="Arial" charset="0"/>
              </a:defRPr>
            </a:lvl3pPr>
            <a:lvl4pPr eaLnBrk="0" hangingPunct="0">
              <a:defRPr sz="1000" b="1">
                <a:solidFill>
                  <a:schemeClr val="tx1"/>
                </a:solidFill>
                <a:latin typeface="CG Times" charset="0"/>
                <a:ea typeface="Arial" charset="0"/>
                <a:cs typeface="Arial" charset="0"/>
              </a:defRPr>
            </a:lvl4pPr>
            <a:lvl5pPr eaLnBrk="0" hangingPunct="0">
              <a:defRPr sz="1000" b="1">
                <a:solidFill>
                  <a:schemeClr val="tx1"/>
                </a:solidFill>
                <a:latin typeface="CG Times" charset="0"/>
                <a:ea typeface="Arial" charset="0"/>
                <a:cs typeface="Arial" charset="0"/>
              </a:defRPr>
            </a:lvl5pPr>
            <a:lvl6pPr marL="457200" eaLnBrk="0" fontAlgn="base" hangingPunct="0">
              <a:spcBef>
                <a:spcPct val="0"/>
              </a:spcBef>
              <a:spcAft>
                <a:spcPct val="0"/>
              </a:spcAft>
              <a:defRPr sz="1000" b="1">
                <a:solidFill>
                  <a:schemeClr val="tx1"/>
                </a:solidFill>
                <a:latin typeface="CG Times" charset="0"/>
                <a:ea typeface="Arial" charset="0"/>
                <a:cs typeface="Arial" charset="0"/>
              </a:defRPr>
            </a:lvl6pPr>
            <a:lvl7pPr marL="914400" eaLnBrk="0" fontAlgn="base" hangingPunct="0">
              <a:spcBef>
                <a:spcPct val="0"/>
              </a:spcBef>
              <a:spcAft>
                <a:spcPct val="0"/>
              </a:spcAft>
              <a:defRPr sz="1000" b="1">
                <a:solidFill>
                  <a:schemeClr val="tx1"/>
                </a:solidFill>
                <a:latin typeface="CG Times" charset="0"/>
                <a:ea typeface="Arial" charset="0"/>
                <a:cs typeface="Arial" charset="0"/>
              </a:defRPr>
            </a:lvl7pPr>
            <a:lvl8pPr marL="1371600" eaLnBrk="0" fontAlgn="base" hangingPunct="0">
              <a:spcBef>
                <a:spcPct val="0"/>
              </a:spcBef>
              <a:spcAft>
                <a:spcPct val="0"/>
              </a:spcAft>
              <a:defRPr sz="1000" b="1">
                <a:solidFill>
                  <a:schemeClr val="tx1"/>
                </a:solidFill>
                <a:latin typeface="CG Times" charset="0"/>
                <a:ea typeface="Arial" charset="0"/>
                <a:cs typeface="Arial" charset="0"/>
              </a:defRPr>
            </a:lvl8pPr>
            <a:lvl9pPr marL="1828800" eaLnBrk="0" fontAlgn="base" hangingPunct="0">
              <a:spcBef>
                <a:spcPct val="0"/>
              </a:spcBef>
              <a:spcAft>
                <a:spcPct val="0"/>
              </a:spcAft>
              <a:defRPr sz="1000" b="1">
                <a:solidFill>
                  <a:schemeClr val="tx1"/>
                </a:solidFill>
                <a:latin typeface="CG Times" charset="0"/>
                <a:ea typeface="Arial" charset="0"/>
                <a:cs typeface="Arial" charset="0"/>
              </a:defRPr>
            </a:lvl9pPr>
          </a:lstStyle>
          <a:p>
            <a:fld id="{29E42DE0-CAA1-ED47-800F-D3677B12B0C2}" type="slidenum">
              <a:rPr lang="en-US" sz="1200">
                <a:latin typeface="Arial" charset="0"/>
              </a:rPr>
              <a:pPr/>
              <a:t>3</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000" b="1">
                <a:solidFill>
                  <a:schemeClr val="tx1"/>
                </a:solidFill>
                <a:latin typeface="CG Times" charset="0"/>
                <a:ea typeface="ＭＳ Ｐゴシック" charset="0"/>
                <a:cs typeface="Arial" charset="0"/>
              </a:defRPr>
            </a:lvl1pPr>
            <a:lvl2pPr marL="37931725" indent="-37474525" defTabSz="920750" eaLnBrk="0" hangingPunct="0">
              <a:defRPr sz="1000" b="1">
                <a:solidFill>
                  <a:schemeClr val="tx1"/>
                </a:solidFill>
                <a:latin typeface="CG Times" charset="0"/>
                <a:ea typeface="Arial" charset="0"/>
                <a:cs typeface="Arial" charset="0"/>
              </a:defRPr>
            </a:lvl2pPr>
            <a:lvl3pPr eaLnBrk="0" hangingPunct="0">
              <a:defRPr sz="1000" b="1">
                <a:solidFill>
                  <a:schemeClr val="tx1"/>
                </a:solidFill>
                <a:latin typeface="CG Times" charset="0"/>
                <a:ea typeface="Arial" charset="0"/>
                <a:cs typeface="Arial" charset="0"/>
              </a:defRPr>
            </a:lvl3pPr>
            <a:lvl4pPr eaLnBrk="0" hangingPunct="0">
              <a:defRPr sz="1000" b="1">
                <a:solidFill>
                  <a:schemeClr val="tx1"/>
                </a:solidFill>
                <a:latin typeface="CG Times" charset="0"/>
                <a:ea typeface="Arial" charset="0"/>
                <a:cs typeface="Arial" charset="0"/>
              </a:defRPr>
            </a:lvl4pPr>
            <a:lvl5pPr eaLnBrk="0" hangingPunct="0">
              <a:defRPr sz="1000" b="1">
                <a:solidFill>
                  <a:schemeClr val="tx1"/>
                </a:solidFill>
                <a:latin typeface="CG Times" charset="0"/>
                <a:ea typeface="Arial" charset="0"/>
                <a:cs typeface="Arial" charset="0"/>
              </a:defRPr>
            </a:lvl5pPr>
            <a:lvl6pPr marL="457200" eaLnBrk="0" fontAlgn="base" hangingPunct="0">
              <a:spcBef>
                <a:spcPct val="0"/>
              </a:spcBef>
              <a:spcAft>
                <a:spcPct val="0"/>
              </a:spcAft>
              <a:defRPr sz="1000" b="1">
                <a:solidFill>
                  <a:schemeClr val="tx1"/>
                </a:solidFill>
                <a:latin typeface="CG Times" charset="0"/>
                <a:ea typeface="Arial" charset="0"/>
                <a:cs typeface="Arial" charset="0"/>
              </a:defRPr>
            </a:lvl6pPr>
            <a:lvl7pPr marL="914400" eaLnBrk="0" fontAlgn="base" hangingPunct="0">
              <a:spcBef>
                <a:spcPct val="0"/>
              </a:spcBef>
              <a:spcAft>
                <a:spcPct val="0"/>
              </a:spcAft>
              <a:defRPr sz="1000" b="1">
                <a:solidFill>
                  <a:schemeClr val="tx1"/>
                </a:solidFill>
                <a:latin typeface="CG Times" charset="0"/>
                <a:ea typeface="Arial" charset="0"/>
                <a:cs typeface="Arial" charset="0"/>
              </a:defRPr>
            </a:lvl7pPr>
            <a:lvl8pPr marL="1371600" eaLnBrk="0" fontAlgn="base" hangingPunct="0">
              <a:spcBef>
                <a:spcPct val="0"/>
              </a:spcBef>
              <a:spcAft>
                <a:spcPct val="0"/>
              </a:spcAft>
              <a:defRPr sz="1000" b="1">
                <a:solidFill>
                  <a:schemeClr val="tx1"/>
                </a:solidFill>
                <a:latin typeface="CG Times" charset="0"/>
                <a:ea typeface="Arial" charset="0"/>
                <a:cs typeface="Arial" charset="0"/>
              </a:defRPr>
            </a:lvl8pPr>
            <a:lvl9pPr marL="1828800" eaLnBrk="0" fontAlgn="base" hangingPunct="0">
              <a:spcBef>
                <a:spcPct val="0"/>
              </a:spcBef>
              <a:spcAft>
                <a:spcPct val="0"/>
              </a:spcAft>
              <a:defRPr sz="1000" b="1">
                <a:solidFill>
                  <a:schemeClr val="tx1"/>
                </a:solidFill>
                <a:latin typeface="CG Times" charset="0"/>
                <a:ea typeface="Arial" charset="0"/>
                <a:cs typeface="Arial" charset="0"/>
              </a:defRPr>
            </a:lvl9pPr>
          </a:lstStyle>
          <a:p>
            <a:fld id="{57B098B2-2164-B445-85FB-C6F1C106A7A0}" type="slidenum">
              <a:rPr lang="en-US" sz="1200">
                <a:latin typeface="Arial" charset="0"/>
                <a:ea typeface="MS PGothic" charset="0"/>
                <a:cs typeface="MS PGothic" charset="0"/>
              </a:rPr>
              <a:pPr/>
              <a:t>4</a:t>
            </a:fld>
            <a:endParaRPr lang="en-US" sz="1200">
              <a:latin typeface="Arial" charset="0"/>
              <a:ea typeface="MS PGothic" charset="0"/>
              <a:cs typeface="MS PGothic"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cs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cs typeface="MS PGothic"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000" b="1">
                <a:solidFill>
                  <a:schemeClr val="tx1"/>
                </a:solidFill>
                <a:latin typeface="CG Times" charset="0"/>
                <a:ea typeface="ＭＳ Ｐゴシック" charset="0"/>
                <a:cs typeface="Arial" charset="0"/>
              </a:defRPr>
            </a:lvl1pPr>
            <a:lvl2pPr marL="37931725" indent="-37474525" defTabSz="920750" eaLnBrk="0" hangingPunct="0">
              <a:defRPr sz="1000" b="1">
                <a:solidFill>
                  <a:schemeClr val="tx1"/>
                </a:solidFill>
                <a:latin typeface="CG Times" charset="0"/>
                <a:ea typeface="Arial" charset="0"/>
                <a:cs typeface="Arial" charset="0"/>
              </a:defRPr>
            </a:lvl2pPr>
            <a:lvl3pPr eaLnBrk="0" hangingPunct="0">
              <a:defRPr sz="1000" b="1">
                <a:solidFill>
                  <a:schemeClr val="tx1"/>
                </a:solidFill>
                <a:latin typeface="CG Times" charset="0"/>
                <a:ea typeface="Arial" charset="0"/>
                <a:cs typeface="Arial" charset="0"/>
              </a:defRPr>
            </a:lvl3pPr>
            <a:lvl4pPr eaLnBrk="0" hangingPunct="0">
              <a:defRPr sz="1000" b="1">
                <a:solidFill>
                  <a:schemeClr val="tx1"/>
                </a:solidFill>
                <a:latin typeface="CG Times" charset="0"/>
                <a:ea typeface="Arial" charset="0"/>
                <a:cs typeface="Arial" charset="0"/>
              </a:defRPr>
            </a:lvl4pPr>
            <a:lvl5pPr eaLnBrk="0" hangingPunct="0">
              <a:defRPr sz="1000" b="1">
                <a:solidFill>
                  <a:schemeClr val="tx1"/>
                </a:solidFill>
                <a:latin typeface="CG Times" charset="0"/>
                <a:ea typeface="Arial" charset="0"/>
                <a:cs typeface="Arial" charset="0"/>
              </a:defRPr>
            </a:lvl5pPr>
            <a:lvl6pPr marL="457200" eaLnBrk="0" fontAlgn="base" hangingPunct="0">
              <a:spcBef>
                <a:spcPct val="0"/>
              </a:spcBef>
              <a:spcAft>
                <a:spcPct val="0"/>
              </a:spcAft>
              <a:defRPr sz="1000" b="1">
                <a:solidFill>
                  <a:schemeClr val="tx1"/>
                </a:solidFill>
                <a:latin typeface="CG Times" charset="0"/>
                <a:ea typeface="Arial" charset="0"/>
                <a:cs typeface="Arial" charset="0"/>
              </a:defRPr>
            </a:lvl6pPr>
            <a:lvl7pPr marL="914400" eaLnBrk="0" fontAlgn="base" hangingPunct="0">
              <a:spcBef>
                <a:spcPct val="0"/>
              </a:spcBef>
              <a:spcAft>
                <a:spcPct val="0"/>
              </a:spcAft>
              <a:defRPr sz="1000" b="1">
                <a:solidFill>
                  <a:schemeClr val="tx1"/>
                </a:solidFill>
                <a:latin typeface="CG Times" charset="0"/>
                <a:ea typeface="Arial" charset="0"/>
                <a:cs typeface="Arial" charset="0"/>
              </a:defRPr>
            </a:lvl7pPr>
            <a:lvl8pPr marL="1371600" eaLnBrk="0" fontAlgn="base" hangingPunct="0">
              <a:spcBef>
                <a:spcPct val="0"/>
              </a:spcBef>
              <a:spcAft>
                <a:spcPct val="0"/>
              </a:spcAft>
              <a:defRPr sz="1000" b="1">
                <a:solidFill>
                  <a:schemeClr val="tx1"/>
                </a:solidFill>
                <a:latin typeface="CG Times" charset="0"/>
                <a:ea typeface="Arial" charset="0"/>
                <a:cs typeface="Arial" charset="0"/>
              </a:defRPr>
            </a:lvl8pPr>
            <a:lvl9pPr marL="1828800" eaLnBrk="0" fontAlgn="base" hangingPunct="0">
              <a:spcBef>
                <a:spcPct val="0"/>
              </a:spcBef>
              <a:spcAft>
                <a:spcPct val="0"/>
              </a:spcAft>
              <a:defRPr sz="1000" b="1">
                <a:solidFill>
                  <a:schemeClr val="tx1"/>
                </a:solidFill>
                <a:latin typeface="CG Times" charset="0"/>
                <a:ea typeface="Arial" charset="0"/>
                <a:cs typeface="Arial" charset="0"/>
              </a:defRPr>
            </a:lvl9pPr>
          </a:lstStyle>
          <a:p>
            <a:fld id="{F7AF24A9-E41C-C948-ABCB-89DF28AC3F58}" type="slidenum">
              <a:rPr lang="en-US" sz="1200">
                <a:latin typeface="Arial" charset="0"/>
              </a:rPr>
              <a:pPr/>
              <a:t>5</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000" b="1">
                <a:solidFill>
                  <a:schemeClr val="tx1"/>
                </a:solidFill>
                <a:latin typeface="CG Times" charset="0"/>
                <a:ea typeface="ＭＳ Ｐゴシック" charset="0"/>
                <a:cs typeface="Arial" charset="0"/>
              </a:defRPr>
            </a:lvl1pPr>
            <a:lvl2pPr marL="37931725" indent="-37474525" defTabSz="920750" eaLnBrk="0" hangingPunct="0">
              <a:defRPr sz="1000" b="1">
                <a:solidFill>
                  <a:schemeClr val="tx1"/>
                </a:solidFill>
                <a:latin typeface="CG Times" charset="0"/>
                <a:ea typeface="Arial" charset="0"/>
                <a:cs typeface="Arial" charset="0"/>
              </a:defRPr>
            </a:lvl2pPr>
            <a:lvl3pPr eaLnBrk="0" hangingPunct="0">
              <a:defRPr sz="1000" b="1">
                <a:solidFill>
                  <a:schemeClr val="tx1"/>
                </a:solidFill>
                <a:latin typeface="CG Times" charset="0"/>
                <a:ea typeface="Arial" charset="0"/>
                <a:cs typeface="Arial" charset="0"/>
              </a:defRPr>
            </a:lvl3pPr>
            <a:lvl4pPr eaLnBrk="0" hangingPunct="0">
              <a:defRPr sz="1000" b="1">
                <a:solidFill>
                  <a:schemeClr val="tx1"/>
                </a:solidFill>
                <a:latin typeface="CG Times" charset="0"/>
                <a:ea typeface="Arial" charset="0"/>
                <a:cs typeface="Arial" charset="0"/>
              </a:defRPr>
            </a:lvl4pPr>
            <a:lvl5pPr eaLnBrk="0" hangingPunct="0">
              <a:defRPr sz="1000" b="1">
                <a:solidFill>
                  <a:schemeClr val="tx1"/>
                </a:solidFill>
                <a:latin typeface="CG Times" charset="0"/>
                <a:ea typeface="Arial" charset="0"/>
                <a:cs typeface="Arial" charset="0"/>
              </a:defRPr>
            </a:lvl5pPr>
            <a:lvl6pPr marL="457200" eaLnBrk="0" fontAlgn="base" hangingPunct="0">
              <a:spcBef>
                <a:spcPct val="0"/>
              </a:spcBef>
              <a:spcAft>
                <a:spcPct val="0"/>
              </a:spcAft>
              <a:defRPr sz="1000" b="1">
                <a:solidFill>
                  <a:schemeClr val="tx1"/>
                </a:solidFill>
                <a:latin typeface="CG Times" charset="0"/>
                <a:ea typeface="Arial" charset="0"/>
                <a:cs typeface="Arial" charset="0"/>
              </a:defRPr>
            </a:lvl6pPr>
            <a:lvl7pPr marL="914400" eaLnBrk="0" fontAlgn="base" hangingPunct="0">
              <a:spcBef>
                <a:spcPct val="0"/>
              </a:spcBef>
              <a:spcAft>
                <a:spcPct val="0"/>
              </a:spcAft>
              <a:defRPr sz="1000" b="1">
                <a:solidFill>
                  <a:schemeClr val="tx1"/>
                </a:solidFill>
                <a:latin typeface="CG Times" charset="0"/>
                <a:ea typeface="Arial" charset="0"/>
                <a:cs typeface="Arial" charset="0"/>
              </a:defRPr>
            </a:lvl7pPr>
            <a:lvl8pPr marL="1371600" eaLnBrk="0" fontAlgn="base" hangingPunct="0">
              <a:spcBef>
                <a:spcPct val="0"/>
              </a:spcBef>
              <a:spcAft>
                <a:spcPct val="0"/>
              </a:spcAft>
              <a:defRPr sz="1000" b="1">
                <a:solidFill>
                  <a:schemeClr val="tx1"/>
                </a:solidFill>
                <a:latin typeface="CG Times" charset="0"/>
                <a:ea typeface="Arial" charset="0"/>
                <a:cs typeface="Arial" charset="0"/>
              </a:defRPr>
            </a:lvl8pPr>
            <a:lvl9pPr marL="1828800" eaLnBrk="0" fontAlgn="base" hangingPunct="0">
              <a:spcBef>
                <a:spcPct val="0"/>
              </a:spcBef>
              <a:spcAft>
                <a:spcPct val="0"/>
              </a:spcAft>
              <a:defRPr sz="1000" b="1">
                <a:solidFill>
                  <a:schemeClr val="tx1"/>
                </a:solidFill>
                <a:latin typeface="CG Times" charset="0"/>
                <a:ea typeface="Arial" charset="0"/>
                <a:cs typeface="Arial" charset="0"/>
              </a:defRPr>
            </a:lvl9pPr>
          </a:lstStyle>
          <a:p>
            <a:fld id="{ECC0DD2C-85FF-8845-BA8F-76E7A07B9C66}" type="slidenum">
              <a:rPr lang="en-US" sz="1200">
                <a:latin typeface="Arial" charset="0"/>
              </a:rPr>
              <a:pPr/>
              <a:t>6</a:t>
            </a:fld>
            <a:endParaRPr lang="en-US" sz="1200">
              <a:latin typeface="Arial" charset="0"/>
            </a:endParaRPr>
          </a:p>
        </p:txBody>
      </p:sp>
      <p:sp>
        <p:nvSpPr>
          <p:cNvPr id="54275" name="Rectangle 2"/>
          <p:cNvSpPr>
            <a:spLocks noGrp="1" noRot="1" noChangeAspect="1" noChangeArrowheads="1" noTextEdit="1"/>
          </p:cNvSpPr>
          <p:nvPr>
            <p:ph type="sldImg"/>
          </p:nvPr>
        </p:nvSpPr>
        <p:spPr>
          <a:xfrm>
            <a:off x="1147763" y="692150"/>
            <a:ext cx="4611687" cy="3459163"/>
          </a:xfrm>
          <a:ln/>
        </p:spPr>
      </p:sp>
      <p:sp>
        <p:nvSpPr>
          <p:cNvPr id="54276" name="Rectangle 3"/>
          <p:cNvSpPr>
            <a:spLocks noGrp="1" noChangeArrowheads="1"/>
          </p:cNvSpPr>
          <p:nvPr>
            <p:ph type="body" idx="1"/>
          </p:nvPr>
        </p:nvSpPr>
        <p:spPr>
          <a:xfrm>
            <a:off x="920750" y="4381500"/>
            <a:ext cx="5062538" cy="4146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99" tIns="46048" rIns="92099" bIns="46048"/>
          <a:lstStyle/>
          <a:p>
            <a:pPr>
              <a:spcBef>
                <a:spcPts val="500"/>
              </a:spcBef>
              <a:spcAft>
                <a:spcPts val="500"/>
              </a:spcAft>
            </a:pPr>
            <a:r>
              <a:rPr lang="en-US" sz="1300">
                <a:solidFill>
                  <a:srgbClr val="000000"/>
                </a:solidFill>
                <a:latin typeface="Times" charset="0"/>
                <a:ea typeface="MS PGothic" charset="0"/>
                <a:cs typeface="MS PGothic" charset="0"/>
              </a:rPr>
              <a:t>As a response, the OpenGIS</a:t>
            </a:r>
            <a:r>
              <a:rPr lang="en-US" sz="1300">
                <a:solidFill>
                  <a:srgbClr val="000000"/>
                </a:solidFill>
                <a:latin typeface="Times" charset="0"/>
                <a:ea typeface="MS PGothic" charset="0"/>
                <a:cs typeface="MS PGothic" charset="0"/>
                <a:sym typeface="Symbol" charset="0"/>
              </a:rPr>
              <a:t></a:t>
            </a:r>
            <a:r>
              <a:rPr lang="en-US" sz="1300">
                <a:solidFill>
                  <a:srgbClr val="000000"/>
                </a:solidFill>
                <a:latin typeface="Times" charset="0"/>
                <a:ea typeface="MS PGothic" charset="0"/>
                <a:cs typeface="MS PGothic" charset="0"/>
              </a:rPr>
              <a:t> concept and dream began due to:</a:t>
            </a:r>
          </a:p>
          <a:p>
            <a:pPr>
              <a:spcBef>
                <a:spcPts val="500"/>
              </a:spcBef>
              <a:spcAft>
                <a:spcPts val="500"/>
              </a:spcAft>
            </a:pPr>
            <a:r>
              <a:rPr lang="en-US" sz="1300">
                <a:solidFill>
                  <a:srgbClr val="000000"/>
                </a:solidFill>
                <a:latin typeface="Times" charset="0"/>
                <a:ea typeface="MS PGothic" charset="0"/>
                <a:cs typeface="MS PGothic" charset="0"/>
              </a:rPr>
              <a:t>1. The user</a:t>
            </a:r>
            <a:r>
              <a:rPr lang="ja-JP" altLang="en-US" sz="1300">
                <a:solidFill>
                  <a:srgbClr val="000000"/>
                </a:solidFill>
                <a:latin typeface="Times" charset="0"/>
                <a:ea typeface="MS PGothic" charset="0"/>
                <a:cs typeface="MS PGothic" charset="0"/>
              </a:rPr>
              <a:t>’</a:t>
            </a:r>
            <a:r>
              <a:rPr lang="en-US" sz="1300">
                <a:solidFill>
                  <a:srgbClr val="000000"/>
                </a:solidFill>
                <a:latin typeface="Times" charset="0"/>
                <a:ea typeface="MS PGothic" charset="0"/>
                <a:cs typeface="MS PGothic" charset="0"/>
              </a:rPr>
              <a:t>s need to integrate geographic information contained in heterogeneous data stores whose incompatible formats and data </a:t>
            </a:r>
            <a:r>
              <a:rPr lang="en-US" sz="1300">
                <a:latin typeface="Times" charset="0"/>
                <a:ea typeface="MS PGothic" charset="0"/>
                <a:cs typeface="MS PGothic" charset="0"/>
              </a:rPr>
              <a:t>structures have prevented interoperability. This incompatibility has limited use of the technology in enterprise and Internet computing environments, and the time, cost, and expertise required for data conversion have slowed adoption of geoprocessing across all market segments. </a:t>
            </a:r>
          </a:p>
          <a:p>
            <a:pPr>
              <a:spcBef>
                <a:spcPts val="500"/>
              </a:spcBef>
              <a:spcAft>
                <a:spcPts val="500"/>
              </a:spcAft>
            </a:pPr>
            <a:r>
              <a:rPr lang="en-US" sz="1300">
                <a:latin typeface="Times" charset="0"/>
                <a:ea typeface="MS PGothic" charset="0"/>
                <a:cs typeface="MS PGothic" charset="0"/>
              </a:rPr>
              <a:t>2. The larger community</a:t>
            </a:r>
            <a:r>
              <a:rPr lang="ja-JP" altLang="en-US" sz="1300">
                <a:latin typeface="Times" charset="0"/>
                <a:ea typeface="MS PGothic" charset="0"/>
                <a:cs typeface="MS PGothic" charset="0"/>
              </a:rPr>
              <a:t>’</a:t>
            </a:r>
            <a:r>
              <a:rPr lang="en-US" sz="1300">
                <a:latin typeface="Times" charset="0"/>
                <a:ea typeface="MS PGothic" charset="0"/>
                <a:cs typeface="MS PGothic" charset="0"/>
              </a:rPr>
              <a:t>s need for improved access to public and private geodata sources, with preservation of the data</a:t>
            </a:r>
            <a:r>
              <a:rPr lang="ja-JP" altLang="en-US" sz="1300">
                <a:latin typeface="Times" charset="0"/>
                <a:ea typeface="MS PGothic" charset="0"/>
                <a:cs typeface="MS PGothic" charset="0"/>
              </a:rPr>
              <a:t>’</a:t>
            </a:r>
            <a:r>
              <a:rPr lang="en-US" sz="1300">
                <a:latin typeface="Times" charset="0"/>
                <a:ea typeface="MS PGothic" charset="0"/>
                <a:cs typeface="MS PGothic" charset="0"/>
              </a:rPr>
              <a:t>s semantics. </a:t>
            </a:r>
          </a:p>
          <a:p>
            <a:pPr>
              <a:spcBef>
                <a:spcPts val="500"/>
              </a:spcBef>
              <a:spcAft>
                <a:spcPts val="500"/>
              </a:spcAft>
            </a:pPr>
            <a:r>
              <a:rPr lang="en-US" sz="1300">
                <a:latin typeface="Times" charset="0"/>
                <a:ea typeface="MS PGothic" charset="0"/>
                <a:cs typeface="MS PGothic" charset="0"/>
              </a:rPr>
              <a:t>3. Agency and vendor needs to develop standardized approaches for specification of geoprocessing requirements for information system procurements. </a:t>
            </a:r>
          </a:p>
          <a:p>
            <a:pPr>
              <a:spcBef>
                <a:spcPts val="500"/>
              </a:spcBef>
              <a:spcAft>
                <a:spcPts val="500"/>
              </a:spcAft>
            </a:pPr>
            <a:r>
              <a:rPr lang="en-US" sz="1300">
                <a:latin typeface="Times" charset="0"/>
                <a:ea typeface="MS PGothic" charset="0"/>
                <a:cs typeface="MS PGothic" charset="0"/>
              </a:rPr>
              <a:t>4. The industry</a:t>
            </a:r>
            <a:r>
              <a:rPr lang="ja-JP" altLang="en-US" sz="1300">
                <a:latin typeface="Times" charset="0"/>
                <a:ea typeface="MS PGothic" charset="0"/>
                <a:cs typeface="MS PGothic" charset="0"/>
              </a:rPr>
              <a:t>’</a:t>
            </a:r>
            <a:r>
              <a:rPr lang="en-US" sz="1300">
                <a:latin typeface="Times" charset="0"/>
                <a:ea typeface="MS PGothic" charset="0"/>
                <a:cs typeface="MS PGothic" charset="0"/>
              </a:rPr>
              <a:t>s need to incorporate geodata and geoprocessing resources into national and enterprise information infrastructures, in order that these resources may be found and used as easily as any other network-resident data and processing resources. </a:t>
            </a:r>
          </a:p>
          <a:p>
            <a:pPr>
              <a:spcBef>
                <a:spcPts val="500"/>
              </a:spcBef>
              <a:spcAft>
                <a:spcPts val="500"/>
              </a:spcAft>
            </a:pPr>
            <a:r>
              <a:rPr lang="en-US" sz="1300">
                <a:latin typeface="Times" charset="0"/>
                <a:ea typeface="MS PGothic" charset="0"/>
                <a:cs typeface="MS PGothic" charset="0"/>
              </a:rPr>
              <a:t>5. Users</a:t>
            </a:r>
            <a:r>
              <a:rPr lang="ja-JP" altLang="en-US" sz="1300">
                <a:latin typeface="Times" charset="0"/>
                <a:ea typeface="MS PGothic" charset="0"/>
                <a:cs typeface="MS PGothic" charset="0"/>
              </a:rPr>
              <a:t>’</a:t>
            </a:r>
            <a:r>
              <a:rPr lang="en-US" sz="1300">
                <a:latin typeface="Times" charset="0"/>
                <a:ea typeface="MS PGothic" charset="0"/>
                <a:cs typeface="MS PGothic" charset="0"/>
              </a:rPr>
              <a:t> need to preserve the value of their legacy geoprocessing systems and legacy geodata while incorporating new geoprocessing capabilities and geodata sources.</a:t>
            </a:r>
            <a:r>
              <a:rPr lang="en-US">
                <a:latin typeface="Times" charset="0"/>
                <a:ea typeface="MS PGothic" charset="0"/>
                <a:cs typeface="MS PGothic" charset="0"/>
              </a:rPr>
              <a:t> </a:t>
            </a:r>
          </a:p>
          <a:p>
            <a:endParaRPr lang="en-US">
              <a:latin typeface="Times" charset="0"/>
              <a:ea typeface="MS PGothic" charset="0"/>
              <a:cs typeface="MS PGothic" charset="0"/>
            </a:endParaRPr>
          </a:p>
          <a:p>
            <a:endParaRPr lang="en-US">
              <a:latin typeface="Times" charset="0"/>
              <a:ea typeface="MS PGothic" charset="0"/>
              <a:cs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thesaurus-specific</a:t>
            </a:r>
            <a:r>
              <a:rPr lang="en-US" baseline="0" dirty="0" smtClean="0"/>
              <a:t> properties means that the required navigational properties of a gazetteer are left unstandardized</a:t>
            </a:r>
            <a:endParaRPr lang="en-US" dirty="0"/>
          </a:p>
        </p:txBody>
      </p:sp>
      <p:sp>
        <p:nvSpPr>
          <p:cNvPr id="4" name="Slide Number Placeholder 3"/>
          <p:cNvSpPr>
            <a:spLocks noGrp="1"/>
          </p:cNvSpPr>
          <p:nvPr>
            <p:ph type="sldNum" sz="quarter" idx="10"/>
          </p:nvPr>
        </p:nvSpPr>
        <p:spPr/>
        <p:txBody>
          <a:bodyPr/>
          <a:lstStyle/>
          <a:p>
            <a:fld id="{84B336BB-D8B5-284B-8EA0-C3A626201CB2}" type="slidenum">
              <a:rPr lang="en-US" smtClean="0"/>
              <a:pPr/>
              <a:t>9</a:t>
            </a:fld>
            <a:endParaRPr lang="en-US"/>
          </a:p>
        </p:txBody>
      </p:sp>
    </p:spTree>
    <p:extLst>
      <p:ext uri="{BB962C8B-B14F-4D97-AF65-F5344CB8AC3E}">
        <p14:creationId xmlns:p14="http://schemas.microsoft.com/office/powerpoint/2010/main" val="879341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talked about VGI</a:t>
            </a:r>
            <a:r>
              <a:rPr lang="en-US" baseline="0" dirty="0" smtClean="0"/>
              <a:t> and the many different forms “volunteers” could take, from history buffs, local historical societies, museums, and even other research institutions</a:t>
            </a:r>
          </a:p>
          <a:p>
            <a:r>
              <a:rPr lang="en-US" baseline="0" dirty="0" smtClean="0"/>
              <a:t>how can we consider any strategy that doesn’t allow participation from at least most of these audiences?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[show bullet 1]</a:t>
            </a:r>
          </a:p>
          <a:p>
            <a:r>
              <a:rPr lang="en-US" baseline="0" dirty="0" smtClean="0"/>
              <a:t>so therefore pervasive information has priority over what types of structure, performance, or queries required by a particular app</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[show bullet 2]</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but this creates a tension, because of course we still need to build apps unless all we get is a crappy version of Google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[show bullet 3]</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 the question for</a:t>
            </a:r>
            <a:r>
              <a:rPr lang="en-US" baseline="0" dirty="0" smtClean="0"/>
              <a:t> me is, how does the standards world facilitate all these goals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4B336BB-D8B5-284B-8EA0-C3A626201CB2}" type="slidenum">
              <a:rPr lang="en-US" smtClean="0"/>
              <a:pPr/>
              <a:t>15</a:t>
            </a:fld>
            <a:endParaRPr lang="en-US"/>
          </a:p>
        </p:txBody>
      </p:sp>
    </p:spTree>
    <p:extLst>
      <p:ext uri="{BB962C8B-B14F-4D97-AF65-F5344CB8AC3E}">
        <p14:creationId xmlns:p14="http://schemas.microsoft.com/office/powerpoint/2010/main" val="2965357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want to support queries like, “give me all pubs in London from 1600 to 1650”</a:t>
            </a:r>
          </a:p>
          <a:p>
            <a:r>
              <a:rPr lang="en-US" baseline="0" dirty="0" smtClean="0"/>
              <a:t>[click]</a:t>
            </a:r>
          </a:p>
          <a:p>
            <a:r>
              <a:rPr lang="en-US" baseline="0" dirty="0" smtClean="0"/>
              <a:t>first of all, we think of structuring a database with place type (pub), date and location</a:t>
            </a:r>
          </a:p>
          <a:p>
            <a:r>
              <a:rPr lang="en-US" baseline="0" dirty="0" smtClean="0"/>
              <a:t>even before we talk about those attributes however, we’ve already lost the battle, because we’re thinking of a database and structured queries right off – whose database? who owns it? Will an Iranian university contribute to a US database? Or to take touchy international issues out of the equation, will MIT contribute to a Harvard database? Why should they have to? </a:t>
            </a:r>
          </a:p>
          <a:p>
            <a:r>
              <a:rPr lang="en-US" baseline="0" dirty="0" smtClean="0"/>
              <a:t>[click]</a:t>
            </a:r>
          </a:p>
          <a:p>
            <a:r>
              <a:rPr lang="en-US" baseline="0" dirty="0" smtClean="0"/>
              <a:t>so step 2 is to say, well let’s get everyone to implement the same data model in their own database, then do distributed query through a single search interface</a:t>
            </a:r>
          </a:p>
          <a:p>
            <a:r>
              <a:rPr lang="en-US" baseline="0" dirty="0" smtClean="0"/>
              <a:t>this is largely the model suggested by OGC’s “catalog service for the web” (CSW) standard</a:t>
            </a:r>
          </a:p>
          <a:p>
            <a:endParaRPr lang="en-US" baseline="0" dirty="0" smtClean="0"/>
          </a:p>
          <a:p>
            <a:r>
              <a:rPr lang="en-US" baseline="0" dirty="0" smtClean="0"/>
              <a:t>this is better, but you’re still making everyone use a single data model, which discourages participation and innovation</a:t>
            </a:r>
          </a:p>
          <a:p>
            <a:r>
              <a:rPr lang="en-US" baseline="0" dirty="0" smtClean="0"/>
              <a:t>I’ve been in A LOT of data model discussions, and getting everyone to agree on one is impossible, and not that productive (much of what the W3C POI discussion has been about so far)</a:t>
            </a:r>
            <a:endParaRPr lang="en-US" dirty="0"/>
          </a:p>
        </p:txBody>
      </p:sp>
      <p:sp>
        <p:nvSpPr>
          <p:cNvPr id="4" name="Slide Number Placeholder 3"/>
          <p:cNvSpPr>
            <a:spLocks noGrp="1"/>
          </p:cNvSpPr>
          <p:nvPr>
            <p:ph type="sldNum" sz="quarter" idx="10"/>
          </p:nvPr>
        </p:nvSpPr>
        <p:spPr/>
        <p:txBody>
          <a:bodyPr/>
          <a:lstStyle/>
          <a:p>
            <a:fld id="{84B336BB-D8B5-284B-8EA0-C3A626201CB2}" type="slidenum">
              <a:rPr lang="en-US" smtClean="0"/>
              <a:pPr/>
              <a:t>16</a:t>
            </a:fld>
            <a:endParaRPr lang="en-US"/>
          </a:p>
        </p:txBody>
      </p:sp>
    </p:spTree>
    <p:extLst>
      <p:ext uri="{BB962C8B-B14F-4D97-AF65-F5344CB8AC3E}">
        <p14:creationId xmlns:p14="http://schemas.microsoft.com/office/powerpoint/2010/main" val="2152849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take a</a:t>
            </a:r>
            <a:r>
              <a:rPr lang="en-US" baseline="0" dirty="0" smtClean="0"/>
              <a:t> step back and talk about an information architecture as a decentralized, layered federation of place name data</a:t>
            </a:r>
            <a:endParaRPr lang="en-US" dirty="0"/>
          </a:p>
        </p:txBody>
      </p:sp>
      <p:sp>
        <p:nvSpPr>
          <p:cNvPr id="4" name="Slide Number Placeholder 3"/>
          <p:cNvSpPr>
            <a:spLocks noGrp="1"/>
          </p:cNvSpPr>
          <p:nvPr>
            <p:ph type="sldNum" sz="quarter" idx="10"/>
          </p:nvPr>
        </p:nvSpPr>
        <p:spPr/>
        <p:txBody>
          <a:bodyPr/>
          <a:lstStyle/>
          <a:p>
            <a:fld id="{84B336BB-D8B5-284B-8EA0-C3A626201CB2}" type="slidenum">
              <a:rPr lang="en-US" smtClean="0"/>
              <a:pPr/>
              <a:t>18</a:t>
            </a:fld>
            <a:endParaRPr lang="en-US"/>
          </a:p>
        </p:txBody>
      </p:sp>
    </p:spTree>
    <p:extLst>
      <p:ext uri="{BB962C8B-B14F-4D97-AF65-F5344CB8AC3E}">
        <p14:creationId xmlns:p14="http://schemas.microsoft.com/office/powerpoint/2010/main" val="384099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8"/>
          <p:cNvSpPr txBox="1">
            <a:spLocks noChangeArrowheads="1"/>
          </p:cNvSpPr>
          <p:nvPr userDrawn="1"/>
        </p:nvSpPr>
        <p:spPr bwMode="auto">
          <a:xfrm>
            <a:off x="7467600" y="214313"/>
            <a:ext cx="1346200" cy="215900"/>
          </a:xfrm>
          <a:prstGeom prst="rect">
            <a:avLst/>
          </a:prstGeom>
          <a:noFill/>
          <a:ln w="9525">
            <a:noFill/>
            <a:miter lim="800000"/>
            <a:headEnd type="none" w="med" len="lg"/>
            <a:tailEnd/>
          </a:ln>
          <a:effectLst/>
        </p:spPr>
        <p:txBody>
          <a:bodyPr lIns="0" rIns="0">
            <a:spAutoFit/>
          </a:bodyPr>
          <a:lstStyle/>
          <a:p>
            <a:pPr eaLnBrk="0" hangingPunct="0">
              <a:defRPr/>
            </a:pPr>
            <a:r>
              <a:rPr lang="en-US" sz="800">
                <a:solidFill>
                  <a:srgbClr val="FFFFFF"/>
                </a:solidFill>
                <a:latin typeface="Arial" charset="0"/>
                <a:ea typeface="Arial" charset="0"/>
              </a:rPr>
              <a:t>®</a:t>
            </a:r>
          </a:p>
        </p:txBody>
      </p:sp>
      <p:pic>
        <p:nvPicPr>
          <p:cNvPr id="5" name="Picture 10" descr="OGC header 2010122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whitelogo_OGC2-01-01.png"/>
          <p:cNvPicPr>
            <a:picLocks noChangeAspect="1"/>
          </p:cNvPicPr>
          <p:nvPr userDrawn="1"/>
        </p:nvPicPr>
        <p:blipFill>
          <a:blip r:embed="rId3">
            <a:extLst>
              <a:ext uri="{28A0092B-C50C-407E-A947-70E740481C1C}">
                <a14:useLocalDpi xmlns:a14="http://schemas.microsoft.com/office/drawing/2010/main" val="0"/>
              </a:ext>
            </a:extLst>
          </a:blip>
          <a:srcRect t="26393" b="14664"/>
          <a:stretch>
            <a:fillRect/>
          </a:stretch>
        </p:blipFill>
        <p:spPr bwMode="auto">
          <a:xfrm>
            <a:off x="7024688" y="69850"/>
            <a:ext cx="211931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8610600" y="50800"/>
            <a:ext cx="279400" cy="246063"/>
          </a:xfrm>
          <a:prstGeom prst="rect">
            <a:avLst/>
          </a:prstGeom>
          <a:noFill/>
        </p:spPr>
        <p:txBody>
          <a:bodyPr wrap="none">
            <a:spAutoFit/>
          </a:bodyPr>
          <a:lstStyle/>
          <a:p>
            <a:pPr>
              <a:defRPr/>
            </a:pPr>
            <a:r>
              <a:rPr lang="en-US" b="0">
                <a:solidFill>
                  <a:srgbClr val="FFFFFF"/>
                </a:solidFill>
                <a:ea typeface="Arial" charset="0"/>
              </a:rPr>
              <a:t>®</a:t>
            </a:r>
          </a:p>
        </p:txBody>
      </p:sp>
      <p:sp>
        <p:nvSpPr>
          <p:cNvPr id="463875" name="Rectangle 3"/>
          <p:cNvSpPr>
            <a:spLocks noGrp="1" noChangeArrowheads="1"/>
          </p:cNvSpPr>
          <p:nvPr>
            <p:ph type="ctrTitle"/>
          </p:nvPr>
        </p:nvSpPr>
        <p:spPr>
          <a:xfrm>
            <a:off x="762000" y="2667000"/>
            <a:ext cx="7772400" cy="1143000"/>
          </a:xfrm>
        </p:spPr>
        <p:txBody>
          <a:bodyPr/>
          <a:lstStyle>
            <a:lvl1pPr>
              <a:defRPr b="1" i="0">
                <a:latin typeface=""/>
              </a:defRPr>
            </a:lvl1pPr>
          </a:lstStyle>
          <a:p>
            <a:r>
              <a:rPr lang="en-US" dirty="0"/>
              <a:t>Click to edit Master title style</a:t>
            </a:r>
          </a:p>
        </p:txBody>
      </p:sp>
      <p:sp>
        <p:nvSpPr>
          <p:cNvPr id="463876" name="Rectangle 4"/>
          <p:cNvSpPr>
            <a:spLocks noGrp="1" noChangeArrowheads="1"/>
          </p:cNvSpPr>
          <p:nvPr>
            <p:ph type="subTitle" idx="1"/>
          </p:nvPr>
        </p:nvSpPr>
        <p:spPr>
          <a:xfrm>
            <a:off x="1447800" y="4114800"/>
            <a:ext cx="6400800" cy="1371600"/>
          </a:xfrm>
        </p:spPr>
        <p:txBody>
          <a:bodyPr/>
          <a:lstStyle>
            <a:lvl1pPr marL="0" indent="0" algn="ctr">
              <a:buFontTx/>
              <a:buNone/>
              <a:defRPr sz="1800">
                <a:solidFill>
                  <a:srgbClr val="092E5C"/>
                </a:solidFill>
              </a:defRPr>
            </a:lvl1pPr>
          </a:lstStyle>
          <a:p>
            <a:r>
              <a:rPr lang="en-US"/>
              <a:t>Click to edit Master subtitle style</a:t>
            </a:r>
          </a:p>
        </p:txBody>
      </p:sp>
      <p:sp>
        <p:nvSpPr>
          <p:cNvPr id="8" name="Rectangle 2"/>
          <p:cNvSpPr>
            <a:spLocks noGrp="1" noChangeArrowheads="1"/>
          </p:cNvSpPr>
          <p:nvPr>
            <p:ph type="ftr" sz="quarter" idx="10"/>
          </p:nvPr>
        </p:nvSpPr>
        <p:spPr>
          <a:xfrm>
            <a:off x="3009900" y="6248400"/>
            <a:ext cx="3276600" cy="457200"/>
          </a:xfrm>
        </p:spPr>
        <p:txBody>
          <a:bodyPr/>
          <a:lstStyle>
            <a:lvl1pPr>
              <a:defRPr>
                <a:effectLst>
                  <a:outerShdw blurRad="38100" dist="38100" dir="2700000" algn="tl">
                    <a:srgbClr val="DDDDDD"/>
                  </a:outerShdw>
                </a:effectLst>
                <a:ea typeface="ＭＳ Ｐゴシック" charset="0"/>
              </a:defRPr>
            </a:lvl1pPr>
          </a:lstStyle>
          <a:p>
            <a:r>
              <a:rPr lang="de-DE" smtClean="0"/>
              <a:t>© 2011 Open Geospatial Consortium</a:t>
            </a:r>
            <a:endParaRPr lang="en-US"/>
          </a:p>
        </p:txBody>
      </p:sp>
    </p:spTree>
    <p:extLst>
      <p:ext uri="{BB962C8B-B14F-4D97-AF65-F5344CB8AC3E}">
        <p14:creationId xmlns:p14="http://schemas.microsoft.com/office/powerpoint/2010/main" val="263047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5" name="Rectangle 6"/>
          <p:cNvSpPr>
            <a:spLocks noGrp="1" noChangeArrowheads="1"/>
          </p:cNvSpPr>
          <p:nvPr>
            <p:ph type="sldNum" sz="quarter" idx="11"/>
          </p:nvPr>
        </p:nvSpPr>
        <p:spPr>
          <a:ln/>
        </p:spPr>
        <p:txBody>
          <a:bodyPr/>
          <a:lstStyle>
            <a:lvl1pPr>
              <a:defRPr/>
            </a:lvl1pPr>
          </a:lstStyle>
          <a:p>
            <a:fld id="{7256290E-2647-634C-8786-F7FDDECCC926}" type="slidenum">
              <a:rPr lang="en-US"/>
              <a:pPr/>
              <a:t>‹#›</a:t>
            </a:fld>
            <a:endParaRPr lang="en-US"/>
          </a:p>
        </p:txBody>
      </p:sp>
    </p:spTree>
    <p:extLst>
      <p:ext uri="{BB962C8B-B14F-4D97-AF65-F5344CB8AC3E}">
        <p14:creationId xmlns:p14="http://schemas.microsoft.com/office/powerpoint/2010/main" val="225371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136525"/>
            <a:ext cx="2170112" cy="6034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36525"/>
            <a:ext cx="6361113" cy="603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5" name="Rectangle 6"/>
          <p:cNvSpPr>
            <a:spLocks noGrp="1" noChangeArrowheads="1"/>
          </p:cNvSpPr>
          <p:nvPr>
            <p:ph type="sldNum" sz="quarter" idx="11"/>
          </p:nvPr>
        </p:nvSpPr>
        <p:spPr>
          <a:ln/>
        </p:spPr>
        <p:txBody>
          <a:bodyPr/>
          <a:lstStyle>
            <a:lvl1pPr>
              <a:defRPr/>
            </a:lvl1pPr>
          </a:lstStyle>
          <a:p>
            <a:fld id="{CF0987EF-3DEB-5347-8ED1-301D61EE4902}" type="slidenum">
              <a:rPr lang="en-US"/>
              <a:pPr/>
              <a:t>‹#›</a:t>
            </a:fld>
            <a:endParaRPr lang="en-US"/>
          </a:p>
        </p:txBody>
      </p:sp>
    </p:spTree>
    <p:extLst>
      <p:ext uri="{BB962C8B-B14F-4D97-AF65-F5344CB8AC3E}">
        <p14:creationId xmlns:p14="http://schemas.microsoft.com/office/powerpoint/2010/main" val="1965881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6075" y="319088"/>
            <a:ext cx="84582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46075" y="1279525"/>
            <a:ext cx="4152900" cy="479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279525"/>
            <a:ext cx="4152900" cy="479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r>
              <a:rPr lang="de-DE" smtClean="0"/>
              <a:t>© 2011 Open Geospatial Consortium</a:t>
            </a:r>
            <a:endParaRPr lang="en-US"/>
          </a:p>
        </p:txBody>
      </p:sp>
      <p:sp>
        <p:nvSpPr>
          <p:cNvPr id="6" name="Rectangle 6"/>
          <p:cNvSpPr>
            <a:spLocks noGrp="1" noChangeArrowheads="1"/>
          </p:cNvSpPr>
          <p:nvPr>
            <p:ph type="sldNum" sz="quarter" idx="11"/>
          </p:nvPr>
        </p:nvSpPr>
        <p:spPr/>
        <p:txBody>
          <a:bodyPr/>
          <a:lstStyle>
            <a:lvl1pPr>
              <a:defRPr/>
            </a:lvl1pPr>
          </a:lstStyle>
          <a:p>
            <a:fld id="{6B0A019F-9F1B-3843-B817-C3003B68D8E7}" type="slidenum">
              <a:rPr lang="en-US"/>
              <a:pPr/>
              <a:t>‹#›</a:t>
            </a:fld>
            <a:endParaRPr lang="en-US"/>
          </a:p>
        </p:txBody>
      </p:sp>
    </p:spTree>
    <p:extLst>
      <p:ext uri="{BB962C8B-B14F-4D97-AF65-F5344CB8AC3E}">
        <p14:creationId xmlns:p14="http://schemas.microsoft.com/office/powerpoint/2010/main" val="3875870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92E5C"/>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092E5C"/>
                </a:solidFill>
              </a:defRPr>
            </a:lvl1pPr>
            <a:lvl2pPr>
              <a:defRPr>
                <a:solidFill>
                  <a:srgbClr val="092E5C"/>
                </a:solidFill>
              </a:defRPr>
            </a:lvl2pPr>
            <a:lvl3pPr>
              <a:defRPr>
                <a:solidFill>
                  <a:srgbClr val="092E5C"/>
                </a:solidFill>
              </a:defRPr>
            </a:lvl3pPr>
            <a:lvl4pPr>
              <a:defRPr>
                <a:solidFill>
                  <a:srgbClr val="092E5C"/>
                </a:solidFill>
              </a:defRPr>
            </a:lvl4pPr>
            <a:lvl5pPr>
              <a:defRPr>
                <a:solidFill>
                  <a:srgbClr val="092E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5" name="Rectangle 6"/>
          <p:cNvSpPr>
            <a:spLocks noGrp="1" noChangeArrowheads="1"/>
          </p:cNvSpPr>
          <p:nvPr>
            <p:ph type="sldNum" sz="quarter" idx="11"/>
          </p:nvPr>
        </p:nvSpPr>
        <p:spPr>
          <a:ln/>
        </p:spPr>
        <p:txBody>
          <a:bodyPr/>
          <a:lstStyle>
            <a:lvl1pPr>
              <a:defRPr/>
            </a:lvl1pPr>
          </a:lstStyle>
          <a:p>
            <a:fld id="{5E427DFE-BF22-FE45-92B2-3156EF685BE2}" type="slidenum">
              <a:rPr lang="en-US"/>
              <a:pPr/>
              <a:t>‹#›</a:t>
            </a:fld>
            <a:endParaRPr lang="en-US"/>
          </a:p>
        </p:txBody>
      </p:sp>
    </p:spTree>
    <p:extLst>
      <p:ext uri="{BB962C8B-B14F-4D97-AF65-F5344CB8AC3E}">
        <p14:creationId xmlns:p14="http://schemas.microsoft.com/office/powerpoint/2010/main" val="41404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5" name="Rectangle 6"/>
          <p:cNvSpPr>
            <a:spLocks noGrp="1" noChangeArrowheads="1"/>
          </p:cNvSpPr>
          <p:nvPr>
            <p:ph type="sldNum" sz="quarter" idx="11"/>
          </p:nvPr>
        </p:nvSpPr>
        <p:spPr>
          <a:ln/>
        </p:spPr>
        <p:txBody>
          <a:bodyPr/>
          <a:lstStyle>
            <a:lvl1pPr>
              <a:defRPr/>
            </a:lvl1pPr>
          </a:lstStyle>
          <a:p>
            <a:fld id="{EAA3324A-8400-D448-BA81-5D83759F1DC4}" type="slidenum">
              <a:rPr lang="en-US"/>
              <a:pPr/>
              <a:t>‹#›</a:t>
            </a:fld>
            <a:endParaRPr lang="en-US"/>
          </a:p>
        </p:txBody>
      </p:sp>
    </p:spTree>
    <p:extLst>
      <p:ext uri="{BB962C8B-B14F-4D97-AF65-F5344CB8AC3E}">
        <p14:creationId xmlns:p14="http://schemas.microsoft.com/office/powerpoint/2010/main" val="335473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6" name="Rectangle 6"/>
          <p:cNvSpPr>
            <a:spLocks noGrp="1" noChangeArrowheads="1"/>
          </p:cNvSpPr>
          <p:nvPr>
            <p:ph type="sldNum" sz="quarter" idx="11"/>
          </p:nvPr>
        </p:nvSpPr>
        <p:spPr>
          <a:ln/>
        </p:spPr>
        <p:txBody>
          <a:bodyPr/>
          <a:lstStyle>
            <a:lvl1pPr>
              <a:defRPr/>
            </a:lvl1pPr>
          </a:lstStyle>
          <a:p>
            <a:fld id="{52C70169-41FF-9146-9478-B7DB41F73898}" type="slidenum">
              <a:rPr lang="en-US"/>
              <a:pPr/>
              <a:t>‹#›</a:t>
            </a:fld>
            <a:endParaRPr lang="en-US"/>
          </a:p>
        </p:txBody>
      </p:sp>
    </p:spTree>
    <p:extLst>
      <p:ext uri="{BB962C8B-B14F-4D97-AF65-F5344CB8AC3E}">
        <p14:creationId xmlns:p14="http://schemas.microsoft.com/office/powerpoint/2010/main" val="2908841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8" name="Rectangle 6"/>
          <p:cNvSpPr>
            <a:spLocks noGrp="1" noChangeArrowheads="1"/>
          </p:cNvSpPr>
          <p:nvPr>
            <p:ph type="sldNum" sz="quarter" idx="11"/>
          </p:nvPr>
        </p:nvSpPr>
        <p:spPr>
          <a:ln/>
        </p:spPr>
        <p:txBody>
          <a:bodyPr/>
          <a:lstStyle>
            <a:lvl1pPr>
              <a:defRPr/>
            </a:lvl1pPr>
          </a:lstStyle>
          <a:p>
            <a:fld id="{D79EFEF5-4CE0-2F4F-A7DD-93FE70DD63BC}" type="slidenum">
              <a:rPr lang="en-US"/>
              <a:pPr/>
              <a:t>‹#›</a:t>
            </a:fld>
            <a:endParaRPr lang="en-US"/>
          </a:p>
        </p:txBody>
      </p:sp>
    </p:spTree>
    <p:extLst>
      <p:ext uri="{BB962C8B-B14F-4D97-AF65-F5344CB8AC3E}">
        <p14:creationId xmlns:p14="http://schemas.microsoft.com/office/powerpoint/2010/main" val="420235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4" name="Rectangle 6"/>
          <p:cNvSpPr>
            <a:spLocks noGrp="1" noChangeArrowheads="1"/>
          </p:cNvSpPr>
          <p:nvPr>
            <p:ph type="sldNum" sz="quarter" idx="11"/>
          </p:nvPr>
        </p:nvSpPr>
        <p:spPr>
          <a:ln/>
        </p:spPr>
        <p:txBody>
          <a:bodyPr/>
          <a:lstStyle>
            <a:lvl1pPr>
              <a:defRPr/>
            </a:lvl1pPr>
          </a:lstStyle>
          <a:p>
            <a:fld id="{1C70B782-0C82-A14E-A1B6-EA06F18F7872}" type="slidenum">
              <a:rPr lang="en-US"/>
              <a:pPr/>
              <a:t>‹#›</a:t>
            </a:fld>
            <a:endParaRPr lang="en-US"/>
          </a:p>
        </p:txBody>
      </p:sp>
    </p:spTree>
    <p:extLst>
      <p:ext uri="{BB962C8B-B14F-4D97-AF65-F5344CB8AC3E}">
        <p14:creationId xmlns:p14="http://schemas.microsoft.com/office/powerpoint/2010/main" val="144618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3" name="Rectangle 6"/>
          <p:cNvSpPr>
            <a:spLocks noGrp="1" noChangeArrowheads="1"/>
          </p:cNvSpPr>
          <p:nvPr>
            <p:ph type="sldNum" sz="quarter" idx="11"/>
          </p:nvPr>
        </p:nvSpPr>
        <p:spPr>
          <a:ln/>
        </p:spPr>
        <p:txBody>
          <a:bodyPr/>
          <a:lstStyle>
            <a:lvl1pPr>
              <a:defRPr/>
            </a:lvl1pPr>
          </a:lstStyle>
          <a:p>
            <a:fld id="{1FC56337-28B4-C44F-8453-150136634289}" type="slidenum">
              <a:rPr lang="en-US"/>
              <a:pPr/>
              <a:t>‹#›</a:t>
            </a:fld>
            <a:endParaRPr lang="en-US"/>
          </a:p>
        </p:txBody>
      </p:sp>
    </p:spTree>
    <p:extLst>
      <p:ext uri="{BB962C8B-B14F-4D97-AF65-F5344CB8AC3E}">
        <p14:creationId xmlns:p14="http://schemas.microsoft.com/office/powerpoint/2010/main" val="122315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6" name="Rectangle 6"/>
          <p:cNvSpPr>
            <a:spLocks noGrp="1" noChangeArrowheads="1"/>
          </p:cNvSpPr>
          <p:nvPr>
            <p:ph type="sldNum" sz="quarter" idx="11"/>
          </p:nvPr>
        </p:nvSpPr>
        <p:spPr>
          <a:ln/>
        </p:spPr>
        <p:txBody>
          <a:bodyPr/>
          <a:lstStyle>
            <a:lvl1pPr>
              <a:defRPr/>
            </a:lvl1pPr>
          </a:lstStyle>
          <a:p>
            <a:fld id="{D40D00A0-D510-2348-AD09-6A05040864C5}" type="slidenum">
              <a:rPr lang="en-US"/>
              <a:pPr/>
              <a:t>‹#›</a:t>
            </a:fld>
            <a:endParaRPr lang="en-US"/>
          </a:p>
        </p:txBody>
      </p:sp>
    </p:spTree>
    <p:extLst>
      <p:ext uri="{BB962C8B-B14F-4D97-AF65-F5344CB8AC3E}">
        <p14:creationId xmlns:p14="http://schemas.microsoft.com/office/powerpoint/2010/main" val="48638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2011 Open Geospatial Consortium</a:t>
            </a:r>
          </a:p>
        </p:txBody>
      </p:sp>
      <p:sp>
        <p:nvSpPr>
          <p:cNvPr id="6" name="Rectangle 6"/>
          <p:cNvSpPr>
            <a:spLocks noGrp="1" noChangeArrowheads="1"/>
          </p:cNvSpPr>
          <p:nvPr>
            <p:ph type="sldNum" sz="quarter" idx="11"/>
          </p:nvPr>
        </p:nvSpPr>
        <p:spPr>
          <a:ln/>
        </p:spPr>
        <p:txBody>
          <a:bodyPr/>
          <a:lstStyle>
            <a:lvl1pPr>
              <a:defRPr/>
            </a:lvl1pPr>
          </a:lstStyle>
          <a:p>
            <a:fld id="{DCC116D5-CB19-8F47-8AB4-A3C8D4AEEA9B}" type="slidenum">
              <a:rPr lang="en-US"/>
              <a:pPr/>
              <a:t>‹#›</a:t>
            </a:fld>
            <a:endParaRPr lang="en-US"/>
          </a:p>
        </p:txBody>
      </p:sp>
    </p:spTree>
    <p:extLst>
      <p:ext uri="{BB962C8B-B14F-4D97-AF65-F5344CB8AC3E}">
        <p14:creationId xmlns:p14="http://schemas.microsoft.com/office/powerpoint/2010/main" val="2541356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theme" Target="../theme/theme2.xml"/><Relationship Id="rId2"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theme" Target="../theme/theme3.xml"/><Relationship Id="rId2"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jpeg"/><Relationship Id="rId3"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125" y="776288"/>
            <a:ext cx="84550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850" name="Rectangle 2"/>
          <p:cNvSpPr>
            <a:spLocks noGrp="1" noChangeArrowheads="1"/>
          </p:cNvSpPr>
          <p:nvPr>
            <p:ph type="title"/>
          </p:nvPr>
        </p:nvSpPr>
        <p:spPr bwMode="auto">
          <a:xfrm>
            <a:off x="231775" y="136525"/>
            <a:ext cx="8683625"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46075" y="1279525"/>
            <a:ext cx="845820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2852" name="Rectangle 4"/>
          <p:cNvSpPr>
            <a:spLocks noGrp="1" noChangeArrowheads="1"/>
          </p:cNvSpPr>
          <p:nvPr>
            <p:ph type="ftr" sz="quarter" idx="3"/>
          </p:nvPr>
        </p:nvSpPr>
        <p:spPr bwMode="auto">
          <a:xfrm>
            <a:off x="2973388"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0">
                <a:solidFill>
                  <a:srgbClr val="092E5C"/>
                </a:solidFill>
                <a:latin typeface="Arial" charset="0"/>
                <a:ea typeface="Arial" charset="0"/>
              </a:defRPr>
            </a:lvl1pPr>
          </a:lstStyle>
          <a:p>
            <a:pPr>
              <a:defRPr/>
            </a:pPr>
            <a:r>
              <a:rPr lang="en-US"/>
              <a:t>© 2011 Open Geospatial Consortium</a:t>
            </a:r>
          </a:p>
        </p:txBody>
      </p:sp>
      <p:sp>
        <p:nvSpPr>
          <p:cNvPr id="462853" name="Text Box 5"/>
          <p:cNvSpPr txBox="1">
            <a:spLocks noChangeArrowheads="1"/>
          </p:cNvSpPr>
          <p:nvPr/>
        </p:nvSpPr>
        <p:spPr bwMode="auto">
          <a:xfrm>
            <a:off x="-1539875" y="3059113"/>
            <a:ext cx="184150" cy="304800"/>
          </a:xfrm>
          <a:prstGeom prst="rect">
            <a:avLst/>
          </a:prstGeom>
          <a:noFill/>
          <a:ln w="9525">
            <a:noFill/>
            <a:miter lim="800000"/>
            <a:headEnd/>
            <a:tailEnd/>
          </a:ln>
          <a:effectLst/>
        </p:spPr>
        <p:txBody>
          <a:bodyPr wrap="none">
            <a:spAutoFit/>
          </a:bodyPr>
          <a:lstStyle/>
          <a:p>
            <a:pPr eaLnBrk="0" hangingPunct="0">
              <a:defRPr/>
            </a:pPr>
            <a:endParaRPr lang="en-US" sz="1400">
              <a:effectLst>
                <a:outerShdw blurRad="38100" dist="38100" dir="2700000" algn="tl">
                  <a:srgbClr val="C0C0C0"/>
                </a:outerShdw>
              </a:effectLst>
              <a:latin typeface="Arial" charset="0"/>
              <a:ea typeface="+mn-ea"/>
              <a:cs typeface="+mn-cs"/>
            </a:endParaRPr>
          </a:p>
        </p:txBody>
      </p:sp>
      <p:sp>
        <p:nvSpPr>
          <p:cNvPr id="462854" name="Rectangle 6"/>
          <p:cNvSpPr>
            <a:spLocks noGrp="1" noChangeArrowheads="1"/>
          </p:cNvSpPr>
          <p:nvPr>
            <p:ph type="sldNum" sz="quarter" idx="4"/>
          </p:nvPr>
        </p:nvSpPr>
        <p:spPr bwMode="auto">
          <a:xfrm>
            <a:off x="68961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b="0">
                <a:solidFill>
                  <a:srgbClr val="092E5C"/>
                </a:solidFill>
                <a:latin typeface="Arial" charset="0"/>
              </a:defRPr>
            </a:lvl1pPr>
          </a:lstStyle>
          <a:p>
            <a:fld id="{A10A8511-F6C8-3B44-956C-36FCC914B3E4}" type="slidenum">
              <a:rPr lang="en-US"/>
              <a:pPr/>
              <a:t>‹#›</a:t>
            </a:fld>
            <a:endParaRPr lang="en-US"/>
          </a:p>
        </p:txBody>
      </p:sp>
      <p:sp>
        <p:nvSpPr>
          <p:cNvPr id="462864" name="Text Box 16"/>
          <p:cNvSpPr txBox="1">
            <a:spLocks noChangeArrowheads="1"/>
          </p:cNvSpPr>
          <p:nvPr/>
        </p:nvSpPr>
        <p:spPr bwMode="auto">
          <a:xfrm>
            <a:off x="333375" y="6219825"/>
            <a:ext cx="1157288" cy="609600"/>
          </a:xfrm>
          <a:prstGeom prst="rect">
            <a:avLst/>
          </a:prstGeom>
          <a:noFill/>
          <a:ln w="9525">
            <a:noFill/>
            <a:miter lim="800000"/>
            <a:headEnd/>
            <a:tailEnd/>
          </a:ln>
          <a:effectLst/>
        </p:spPr>
        <p:txBody>
          <a:bodyPr wrap="none" lIns="0" tIns="0" rIns="0" bIns="0">
            <a:spAutoFit/>
          </a:bodyPr>
          <a:lstStyle/>
          <a:p>
            <a:pPr eaLnBrk="0" hangingPunct="0">
              <a:defRPr/>
            </a:pPr>
            <a:r>
              <a:rPr lang="en-US" sz="4000">
                <a:solidFill>
                  <a:schemeClr val="tx2"/>
                </a:solidFill>
                <a:latin typeface="Times New Roman" charset="0"/>
                <a:ea typeface="+mn-ea"/>
                <a:cs typeface="+mn-cs"/>
              </a:rPr>
              <a:t>OGC</a:t>
            </a:r>
          </a:p>
        </p:txBody>
      </p:sp>
      <p:sp>
        <p:nvSpPr>
          <p:cNvPr id="462868" name="Text Box 20"/>
          <p:cNvSpPr txBox="1">
            <a:spLocks noChangeArrowheads="1"/>
          </p:cNvSpPr>
          <p:nvPr/>
        </p:nvSpPr>
        <p:spPr bwMode="auto">
          <a:xfrm>
            <a:off x="1498600" y="6270625"/>
            <a:ext cx="93663" cy="244475"/>
          </a:xfrm>
          <a:prstGeom prst="rect">
            <a:avLst/>
          </a:prstGeom>
          <a:noFill/>
          <a:ln w="9525">
            <a:noFill/>
            <a:miter lim="800000"/>
            <a:headEnd type="none" w="med" len="lg"/>
            <a:tailEnd/>
          </a:ln>
          <a:effectLst/>
        </p:spPr>
        <p:txBody>
          <a:bodyPr wrap="none" lIns="0" rIns="0">
            <a:spAutoFit/>
          </a:bodyPr>
          <a:lstStyle/>
          <a:p>
            <a:pPr eaLnBrk="0" hangingPunct="0">
              <a:defRPr/>
            </a:pPr>
            <a:r>
              <a:rPr lang="en-US">
                <a:solidFill>
                  <a:schemeClr val="tx2"/>
                </a:solidFill>
                <a:latin typeface="Arial" charset="0"/>
                <a:ea typeface="Arial" charset="0"/>
              </a:rPr>
              <a:t>®</a:t>
            </a:r>
          </a:p>
        </p:txBody>
      </p:sp>
    </p:spTree>
  </p:cSld>
  <p:clrMap bg1="lt1" tx1="dk1" bg2="lt2" tx2="dk2" accent1="accent1" accent2="accent2" accent3="accent3" accent4="accent4" accent5="accent5" accent6="accent6" hlink="hlink" folHlink="folHlink"/>
  <p:sldLayoutIdLst>
    <p:sldLayoutId id="2147484037"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8" r:id="rId12"/>
  </p:sldLayoutIdLst>
  <p:hf sldNum="0" hdr="0" dt="0"/>
  <p:txStyles>
    <p:titleStyle>
      <a:lvl1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mj-lt"/>
          <a:ea typeface="MS PGothic" pitchFamily="34" charset="-128"/>
          <a:cs typeface="MS PGothic" pitchFamily="34" charset="-128"/>
        </a:defRPr>
      </a:lvl1pPr>
      <a:lvl2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pitchFamily="34" charset="-128"/>
        </a:defRPr>
      </a:lvl2pPr>
      <a:lvl3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pitchFamily="34" charset="-128"/>
        </a:defRPr>
      </a:lvl3pPr>
      <a:lvl4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pitchFamily="34" charset="-128"/>
        </a:defRPr>
      </a:lvl4pPr>
      <a:lvl5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pitchFamily="34" charset="-128"/>
        </a:defRPr>
      </a:lvl5pPr>
      <a:lvl6pPr marL="4572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6pPr>
      <a:lvl7pPr marL="9144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7pPr>
      <a:lvl8pPr marL="13716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8pPr>
      <a:lvl9pPr marL="18288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9pPr>
    </p:titleStyle>
    <p:bodyStyle>
      <a:lvl1pPr marL="233363" indent="-233363" algn="l" rtl="0" eaLnBrk="0" fontAlgn="base" hangingPunct="0">
        <a:spcBef>
          <a:spcPct val="20000"/>
        </a:spcBef>
        <a:spcAft>
          <a:spcPct val="0"/>
        </a:spcAft>
        <a:buClr>
          <a:srgbClr val="092E5C"/>
        </a:buClr>
        <a:buChar char="•"/>
        <a:defRPr sz="2400">
          <a:solidFill>
            <a:schemeClr val="tx2"/>
          </a:solidFill>
          <a:latin typeface="+mn-lt"/>
          <a:ea typeface="MS PGothic" pitchFamily="34" charset="-128"/>
          <a:cs typeface="MS PGothic" pitchFamily="34" charset="-128"/>
        </a:defRPr>
      </a:lvl1pPr>
      <a:lvl2pPr marL="569913" indent="-222250" algn="l" rtl="0" eaLnBrk="0" fontAlgn="base" hangingPunct="0">
        <a:spcBef>
          <a:spcPct val="20000"/>
        </a:spcBef>
        <a:spcAft>
          <a:spcPct val="0"/>
        </a:spcAft>
        <a:buClr>
          <a:srgbClr val="092E5C"/>
        </a:buClr>
        <a:buChar char="–"/>
        <a:defRPr sz="2000">
          <a:solidFill>
            <a:schemeClr val="tx2"/>
          </a:solidFill>
          <a:latin typeface="+mn-lt"/>
          <a:ea typeface="MS PGothic" pitchFamily="34" charset="-128"/>
          <a:cs typeface="MS PGothic" charset="0"/>
        </a:defRPr>
      </a:lvl2pPr>
      <a:lvl3pPr marL="912813" indent="-228600" algn="l" rtl="0" eaLnBrk="0" fontAlgn="base" hangingPunct="0">
        <a:spcBef>
          <a:spcPct val="20000"/>
        </a:spcBef>
        <a:spcAft>
          <a:spcPct val="0"/>
        </a:spcAft>
        <a:buClr>
          <a:srgbClr val="092E5C"/>
        </a:buClr>
        <a:buChar char="•"/>
        <a:defRPr>
          <a:solidFill>
            <a:schemeClr val="tx2"/>
          </a:solidFill>
          <a:latin typeface="+mn-lt"/>
          <a:ea typeface="ＭＳ Ｐゴシック" charset="-128"/>
          <a:cs typeface="ＭＳ Ｐゴシック" charset="0"/>
        </a:defRPr>
      </a:lvl3pPr>
      <a:lvl4pPr marL="1255713" indent="-228600" algn="l" rtl="0" eaLnBrk="0" fontAlgn="base" hangingPunct="0">
        <a:spcBef>
          <a:spcPct val="20000"/>
        </a:spcBef>
        <a:spcAft>
          <a:spcPct val="0"/>
        </a:spcAft>
        <a:buClr>
          <a:srgbClr val="092E5C"/>
        </a:buClr>
        <a:buChar char="–"/>
        <a:defRPr sz="1600">
          <a:solidFill>
            <a:schemeClr val="tx2"/>
          </a:solidFill>
          <a:latin typeface="+mn-lt"/>
          <a:ea typeface="ＭＳ Ｐゴシック" charset="-128"/>
        </a:defRPr>
      </a:lvl4pPr>
      <a:lvl5pPr marL="1598613" indent="-228600" algn="l" rtl="0" eaLnBrk="0" fontAlgn="base" hangingPunct="0">
        <a:spcBef>
          <a:spcPct val="20000"/>
        </a:spcBef>
        <a:spcAft>
          <a:spcPct val="0"/>
        </a:spcAft>
        <a:buClr>
          <a:srgbClr val="092E5C"/>
        </a:buClr>
        <a:buChar char="»"/>
        <a:defRPr sz="1600">
          <a:solidFill>
            <a:schemeClr val="tx2"/>
          </a:solidFill>
          <a:latin typeface="+mn-lt"/>
          <a:ea typeface="ＭＳ Ｐゴシック" charset="-128"/>
        </a:defRPr>
      </a:lvl5pPr>
      <a:lvl6pPr marL="2055813" indent="-228600" algn="l" rtl="0" eaLnBrk="0" fontAlgn="base" hangingPunct="0">
        <a:spcBef>
          <a:spcPct val="20000"/>
        </a:spcBef>
        <a:spcAft>
          <a:spcPct val="0"/>
        </a:spcAft>
        <a:buClr>
          <a:srgbClr val="092E5C"/>
        </a:buClr>
        <a:buChar char="»"/>
        <a:defRPr sz="1600">
          <a:solidFill>
            <a:schemeClr val="tx2"/>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2"/>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2"/>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9" descr="bottom_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4775"/>
            <a:ext cx="9144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3"/>
          <p:cNvSpPr>
            <a:spLocks noGrp="1" noChangeArrowheads="1"/>
          </p:cNvSpPr>
          <p:nvPr>
            <p:ph type="title"/>
          </p:nvPr>
        </p:nvSpPr>
        <p:spPr bwMode="auto">
          <a:xfrm>
            <a:off x="685800" y="381000"/>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40" name="Rectangle 14"/>
          <p:cNvSpPr>
            <a:spLocks noGrp="1" noChangeArrowheads="1"/>
          </p:cNvSpPr>
          <p:nvPr>
            <p:ph type="body" idx="1"/>
          </p:nvPr>
        </p:nvSpPr>
        <p:spPr bwMode="auto">
          <a:xfrm>
            <a:off x="533400" y="1524000"/>
            <a:ext cx="8229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341" name="Picture 17" descr="top_banner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8" descr="NGA Seal_4 inch_no bkg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 y="52388"/>
            <a:ext cx="69056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Rectangle 19"/>
          <p:cNvSpPr>
            <a:spLocks noChangeArrowheads="1"/>
          </p:cNvSpPr>
          <p:nvPr/>
        </p:nvSpPr>
        <p:spPr bwMode="auto">
          <a:xfrm>
            <a:off x="6172200" y="6019800"/>
            <a:ext cx="2971800" cy="457200"/>
          </a:xfrm>
          <a:prstGeom prst="rect">
            <a:avLst/>
          </a:prstGeom>
          <a:noFill/>
          <a:ln w="9525">
            <a:noFill/>
            <a:miter lim="800000"/>
            <a:headEnd/>
            <a:tailEnd/>
          </a:ln>
          <a:effectLst/>
        </p:spPr>
        <p:txBody>
          <a:bodyPr anchor="b"/>
          <a:lstStyle/>
          <a:p>
            <a:pPr algn="r"/>
            <a:fld id="{85918EB5-5571-D449-8392-922BE6195C32}" type="slidenum">
              <a:rPr lang="en-US" sz="1200" b="0">
                <a:solidFill>
                  <a:srgbClr val="000000"/>
                </a:solidFill>
                <a:latin typeface="Arial" charset="0"/>
              </a:rPr>
              <a:pPr algn="r"/>
              <a:t>‹#›</a:t>
            </a:fld>
            <a:endParaRPr lang="en-US" sz="1200" b="0">
              <a:solidFill>
                <a:srgbClr val="000000"/>
              </a:solidFill>
              <a:latin typeface="Arial" charset="0"/>
            </a:endParaRPr>
          </a:p>
        </p:txBody>
      </p:sp>
    </p:spTree>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2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2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2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ea typeface="Arial" charset="0"/>
          <a:cs typeface="Arial" charset="0"/>
        </a:defRPr>
      </a:lvl6pPr>
      <a:lvl7pPr marL="914400" algn="ctr" rtl="0" fontAlgn="base">
        <a:spcBef>
          <a:spcPct val="0"/>
        </a:spcBef>
        <a:spcAft>
          <a:spcPct val="0"/>
        </a:spcAft>
        <a:defRPr sz="3200">
          <a:solidFill>
            <a:schemeClr val="tx2"/>
          </a:solidFill>
          <a:latin typeface="Arial" charset="0"/>
          <a:ea typeface="Arial" charset="0"/>
          <a:cs typeface="Arial" charset="0"/>
        </a:defRPr>
      </a:lvl7pPr>
      <a:lvl8pPr marL="1371600" algn="ctr" rtl="0" fontAlgn="base">
        <a:spcBef>
          <a:spcPct val="0"/>
        </a:spcBef>
        <a:spcAft>
          <a:spcPct val="0"/>
        </a:spcAft>
        <a:defRPr sz="3200">
          <a:solidFill>
            <a:schemeClr val="tx2"/>
          </a:solidFill>
          <a:latin typeface="Arial" charset="0"/>
          <a:ea typeface="Arial" charset="0"/>
          <a:cs typeface="Arial" charset="0"/>
        </a:defRPr>
      </a:lvl8pPr>
      <a:lvl9pPr marL="1828800" algn="ctr" rtl="0" fontAlgn="base">
        <a:spcBef>
          <a:spcPct val="0"/>
        </a:spcBef>
        <a:spcAft>
          <a:spcPct val="0"/>
        </a:spcAft>
        <a:defRPr sz="32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9" descr="bottom_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4775"/>
            <a:ext cx="9144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3"/>
          <p:cNvSpPr>
            <a:spLocks noGrp="1" noChangeArrowheads="1"/>
          </p:cNvSpPr>
          <p:nvPr>
            <p:ph type="title"/>
          </p:nvPr>
        </p:nvSpPr>
        <p:spPr bwMode="auto">
          <a:xfrm>
            <a:off x="685800" y="381000"/>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4" name="Rectangle 14"/>
          <p:cNvSpPr>
            <a:spLocks noGrp="1" noChangeArrowheads="1"/>
          </p:cNvSpPr>
          <p:nvPr>
            <p:ph type="body" idx="1"/>
          </p:nvPr>
        </p:nvSpPr>
        <p:spPr bwMode="auto">
          <a:xfrm>
            <a:off x="533400" y="1524000"/>
            <a:ext cx="8229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365" name="Picture 17" descr="top_banner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8" descr="NGA Seal_4 inch_no bkg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 y="52388"/>
            <a:ext cx="69056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Rectangle 19"/>
          <p:cNvSpPr>
            <a:spLocks noChangeArrowheads="1"/>
          </p:cNvSpPr>
          <p:nvPr/>
        </p:nvSpPr>
        <p:spPr bwMode="auto">
          <a:xfrm>
            <a:off x="6172200" y="6019800"/>
            <a:ext cx="2971800" cy="457200"/>
          </a:xfrm>
          <a:prstGeom prst="rect">
            <a:avLst/>
          </a:prstGeom>
          <a:noFill/>
          <a:ln w="9525">
            <a:noFill/>
            <a:miter lim="800000"/>
            <a:headEnd/>
            <a:tailEnd/>
          </a:ln>
          <a:effectLst/>
        </p:spPr>
        <p:txBody>
          <a:bodyPr anchor="b"/>
          <a:lstStyle/>
          <a:p>
            <a:pPr algn="r"/>
            <a:fld id="{69A08C01-B389-A546-97A0-CB22F053031E}" type="slidenum">
              <a:rPr lang="en-US" sz="1200" b="0">
                <a:solidFill>
                  <a:srgbClr val="000000"/>
                </a:solidFill>
                <a:latin typeface="Arial" charset="0"/>
              </a:rPr>
              <a:pPr algn="r"/>
              <a:t>‹#›</a:t>
            </a:fld>
            <a:endParaRPr lang="en-US" sz="1200" b="0">
              <a:solidFill>
                <a:srgbClr val="000000"/>
              </a:solidFill>
              <a:latin typeface="Arial" charset="0"/>
            </a:endParaRPr>
          </a:p>
        </p:txBody>
      </p:sp>
    </p:spTree>
  </p:cSld>
  <p:clrMap bg1="lt1" tx1="dk1" bg2="lt2" tx2="dk2" accent1="accent1" accent2="accent2" accent3="accent3" accent4="accent4" accent5="accent5" accent6="accent6" hlink="hlink" folHlink="folHlink"/>
  <p:hf sldNum="0" hdr="0" dt="0"/>
  <p:txStyles>
    <p:titleStyle>
      <a:lvl1pPr algn="ctr" rtl="0" eaLnBrk="0" fontAlgn="base" hangingPunct="0">
        <a:spcBef>
          <a:spcPct val="0"/>
        </a:spcBef>
        <a:spcAft>
          <a:spcPct val="0"/>
        </a:spcAft>
        <a:defRPr sz="3200">
          <a:solidFill>
            <a:schemeClr val="tx2"/>
          </a:solidFill>
          <a:latin typeface="+mj-lt"/>
          <a:ea typeface="ＭＳ Ｐゴシック" charset="0"/>
          <a:cs typeface="+mj-cs"/>
        </a:defRPr>
      </a:lvl1pPr>
      <a:lvl2pPr algn="ctr" rtl="0" eaLnBrk="0" fontAlgn="base" hangingPunct="0">
        <a:spcBef>
          <a:spcPct val="0"/>
        </a:spcBef>
        <a:spcAft>
          <a:spcPct val="0"/>
        </a:spcAft>
        <a:defRPr sz="32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2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2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2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ea typeface="Arial" charset="0"/>
          <a:cs typeface="Arial" charset="0"/>
        </a:defRPr>
      </a:lvl6pPr>
      <a:lvl7pPr marL="914400" algn="ctr" rtl="0" fontAlgn="base">
        <a:spcBef>
          <a:spcPct val="0"/>
        </a:spcBef>
        <a:spcAft>
          <a:spcPct val="0"/>
        </a:spcAft>
        <a:defRPr sz="3200">
          <a:solidFill>
            <a:schemeClr val="tx2"/>
          </a:solidFill>
          <a:latin typeface="Arial" charset="0"/>
          <a:ea typeface="Arial" charset="0"/>
          <a:cs typeface="Arial" charset="0"/>
        </a:defRPr>
      </a:lvl7pPr>
      <a:lvl8pPr marL="1371600" algn="ctr" rtl="0" fontAlgn="base">
        <a:spcBef>
          <a:spcPct val="0"/>
        </a:spcBef>
        <a:spcAft>
          <a:spcPct val="0"/>
        </a:spcAft>
        <a:defRPr sz="3200">
          <a:solidFill>
            <a:schemeClr val="tx2"/>
          </a:solidFill>
          <a:latin typeface="Arial" charset="0"/>
          <a:ea typeface="Arial" charset="0"/>
          <a:cs typeface="Arial" charset="0"/>
        </a:defRPr>
      </a:lvl8pPr>
      <a:lvl9pPr marL="1828800" algn="ctr" rtl="0" fontAlgn="base">
        <a:spcBef>
          <a:spcPct val="0"/>
        </a:spcBef>
        <a:spcAft>
          <a:spcPct val="0"/>
        </a:spcAft>
        <a:defRPr sz="32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296863" y="6191250"/>
            <a:ext cx="2133600" cy="365125"/>
          </a:xfrm>
          <a:prstGeom prst="rect">
            <a:avLst/>
          </a:prstGeom>
        </p:spPr>
        <p:txBody>
          <a:bodyPr vert="horz" wrap="square" lIns="91440" tIns="45720" rIns="91440" bIns="45720" numCol="1" anchor="ctr" anchorCtr="0" compatLnSpc="1">
            <a:prstTxWarp prst="textNoShape">
              <a:avLst/>
            </a:prstTxWarp>
          </a:bodyPr>
          <a:lstStyle>
            <a:lvl1pPr>
              <a:defRPr b="0">
                <a:solidFill>
                  <a:srgbClr val="898989"/>
                </a:solidFill>
                <a:latin typeface="Arial" charset="0"/>
              </a:defRPr>
            </a:lvl1pPr>
          </a:lstStyle>
          <a:p>
            <a:endParaRPr lang="en-US"/>
          </a:p>
        </p:txBody>
      </p:sp>
      <p:sp>
        <p:nvSpPr>
          <p:cNvPr id="5" name="Footer Placeholder 4"/>
          <p:cNvSpPr>
            <a:spLocks noGrp="1"/>
          </p:cNvSpPr>
          <p:nvPr>
            <p:ph type="ftr" sz="quarter" idx="3"/>
          </p:nvPr>
        </p:nvSpPr>
        <p:spPr>
          <a:xfrm>
            <a:off x="3133725" y="6196013"/>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b="0">
                <a:solidFill>
                  <a:srgbClr val="898989"/>
                </a:solidFill>
                <a:latin typeface="Arial" charset="0"/>
                <a:ea typeface="Arial" charset="0"/>
                <a:cs typeface="Arial" charset="0"/>
              </a:defRPr>
            </a:lvl1pPr>
          </a:lstStyle>
          <a:p>
            <a:pPr>
              <a:defRPr/>
            </a:pPr>
            <a:r>
              <a:rPr lang="de-DE" smtClean="0"/>
              <a:t>© 2011 Open Geospatial Consortium</a:t>
            </a:r>
            <a:endParaRPr lang="en-US"/>
          </a:p>
        </p:txBody>
      </p:sp>
      <p:sp>
        <p:nvSpPr>
          <p:cNvPr id="6" name="Slide Number Placeholder 5"/>
          <p:cNvSpPr>
            <a:spLocks noGrp="1"/>
          </p:cNvSpPr>
          <p:nvPr>
            <p:ph type="sldNum" sz="quarter" idx="4"/>
          </p:nvPr>
        </p:nvSpPr>
        <p:spPr>
          <a:xfrm>
            <a:off x="6707188" y="61912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b="0">
                <a:solidFill>
                  <a:srgbClr val="898989"/>
                </a:solidFill>
                <a:latin typeface="Arial" charset="0"/>
              </a:defRPr>
            </a:lvl1pPr>
          </a:lstStyle>
          <a:p>
            <a:fld id="{52757627-A91C-0E46-BDE9-79AD059699C6}" type="slidenum">
              <a:rPr lang="en-US"/>
              <a:pPr/>
              <a:t>‹#›</a:t>
            </a:fld>
            <a:endParaRPr lang="en-US"/>
          </a:p>
        </p:txBody>
      </p:sp>
      <p:pic>
        <p:nvPicPr>
          <p:cNvPr id="1638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PPT_PPM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81000"/>
            <a:ext cx="1905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940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1"/>
          <p:cNvSpPr>
            <a:spLocks noChangeShapeType="1"/>
          </p:cNvSpPr>
          <p:nvPr/>
        </p:nvSpPr>
        <p:spPr bwMode="auto">
          <a:xfrm>
            <a:off x="304800" y="990600"/>
            <a:ext cx="7010400" cy="0"/>
          </a:xfrm>
          <a:prstGeom prst="line">
            <a:avLst/>
          </a:prstGeom>
          <a:noFill/>
          <a:ln w="28575">
            <a:solidFill>
              <a:srgbClr val="C0C0C0"/>
            </a:solidFill>
            <a:round/>
            <a:headEnd/>
            <a:tailEnd/>
          </a:ln>
          <a:effectLst/>
        </p:spPr>
        <p:txBody>
          <a:bodyPr/>
          <a:lstStyle/>
          <a:p>
            <a:pPr algn="ctr" fontAlgn="auto">
              <a:lnSpc>
                <a:spcPct val="110000"/>
              </a:lnSpc>
              <a:spcBef>
                <a:spcPct val="10000"/>
              </a:spcBef>
              <a:spcAft>
                <a:spcPts val="0"/>
              </a:spcAft>
              <a:defRPr/>
            </a:pPr>
            <a:endParaRPr lang="en-US" sz="900" dirty="0">
              <a:solidFill>
                <a:srgbClr val="084B88"/>
              </a:solidFill>
              <a:effectLst>
                <a:outerShdw blurRad="38100" dist="38100" dir="2700000" algn="tl">
                  <a:srgbClr val="000000">
                    <a:alpha val="43137"/>
                  </a:srgbClr>
                </a:outerShdw>
              </a:effectLst>
              <a:latin typeface="Arial" pitchFamily="34" charset="0"/>
              <a:ea typeface="+mn-ea"/>
              <a:cs typeface="+mn-cs"/>
            </a:endParaRPr>
          </a:p>
        </p:txBody>
      </p:sp>
      <p:sp>
        <p:nvSpPr>
          <p:cNvPr id="16393" name="Text Placeholder 13"/>
          <p:cNvSpPr>
            <a:spLocks noGrp="1"/>
          </p:cNvSpPr>
          <p:nvPr>
            <p:ph type="body" idx="1"/>
          </p:nvPr>
        </p:nvSpPr>
        <p:spPr bwMode="auto">
          <a:xfrm>
            <a:off x="304800" y="1214438"/>
            <a:ext cx="8555038"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394" name="Title Placeholder 1"/>
          <p:cNvSpPr>
            <a:spLocks noGrp="1"/>
          </p:cNvSpPr>
          <p:nvPr>
            <p:ph type="title"/>
          </p:nvPr>
        </p:nvSpPr>
        <p:spPr bwMode="auto">
          <a:xfrm>
            <a:off x="319088" y="214313"/>
            <a:ext cx="682466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Tree>
  </p:cSld>
  <p:clrMap bg1="lt1" tx1="dk1" bg2="lt2" tx2="dk2" accent1="accent1" accent2="accent2" accent3="accent3" accent4="accent4" accent5="accent5" accent6="accent6" hlink="hlink" folHlink="folHlink"/>
  <p:transition xmlns:p14="http://schemas.microsoft.com/office/powerpoint/2010/main">
    <p:fade/>
  </p:transition>
  <p:hf sldNum="0" hdr="0" dt="0"/>
  <p:txStyles>
    <p:titleStyle>
      <a:lvl1pPr algn="l" rtl="0" eaLnBrk="0" fontAlgn="base" hangingPunct="0">
        <a:spcBef>
          <a:spcPct val="0"/>
        </a:spcBef>
        <a:spcAft>
          <a:spcPct val="0"/>
        </a:spcAft>
        <a:defRPr sz="2000" kern="1200">
          <a:solidFill>
            <a:schemeClr val="tx1"/>
          </a:solidFill>
          <a:latin typeface="+mj-lt"/>
          <a:ea typeface="MS PGothic" pitchFamily="34" charset="-128"/>
          <a:cs typeface="MS PGothic" pitchFamily="34" charset="-128"/>
        </a:defRPr>
      </a:lvl1pPr>
      <a:lvl2pPr algn="l" rtl="0" eaLnBrk="0" fontAlgn="base" hangingPunct="0">
        <a:spcBef>
          <a:spcPct val="0"/>
        </a:spcBef>
        <a:spcAft>
          <a:spcPct val="0"/>
        </a:spcAft>
        <a:defRPr sz="2000">
          <a:solidFill>
            <a:schemeClr val="tx1"/>
          </a:solidFill>
          <a:latin typeface="Arial" pitchFamily="34" charset="0"/>
          <a:ea typeface="MS PGothic" pitchFamily="34" charset="-128"/>
          <a:cs typeface="MS PGothic" pitchFamily="34" charset="-128"/>
        </a:defRPr>
      </a:lvl2pPr>
      <a:lvl3pPr algn="l" rtl="0" eaLnBrk="0" fontAlgn="base" hangingPunct="0">
        <a:spcBef>
          <a:spcPct val="0"/>
        </a:spcBef>
        <a:spcAft>
          <a:spcPct val="0"/>
        </a:spcAft>
        <a:defRPr sz="2000">
          <a:solidFill>
            <a:schemeClr val="tx1"/>
          </a:solidFill>
          <a:latin typeface="Arial" pitchFamily="34" charset="0"/>
          <a:ea typeface="MS PGothic" pitchFamily="34" charset="-128"/>
          <a:cs typeface="MS PGothic" pitchFamily="34" charset="-128"/>
        </a:defRPr>
      </a:lvl3pPr>
      <a:lvl4pPr algn="l" rtl="0" eaLnBrk="0" fontAlgn="base" hangingPunct="0">
        <a:spcBef>
          <a:spcPct val="0"/>
        </a:spcBef>
        <a:spcAft>
          <a:spcPct val="0"/>
        </a:spcAft>
        <a:defRPr sz="2000">
          <a:solidFill>
            <a:schemeClr val="tx1"/>
          </a:solidFill>
          <a:latin typeface="Arial" pitchFamily="34" charset="0"/>
          <a:ea typeface="MS PGothic" pitchFamily="34" charset="-128"/>
          <a:cs typeface="MS PGothic" pitchFamily="34" charset="-128"/>
        </a:defRPr>
      </a:lvl4pPr>
      <a:lvl5pPr algn="l" rtl="0" eaLnBrk="0" fontAlgn="base" hangingPunct="0">
        <a:spcBef>
          <a:spcPct val="0"/>
        </a:spcBef>
        <a:spcAft>
          <a:spcPct val="0"/>
        </a:spcAft>
        <a:defRPr sz="2000">
          <a:solidFill>
            <a:schemeClr val="tx1"/>
          </a:solidFill>
          <a:latin typeface="Arial" pitchFamily="34" charset="0"/>
          <a:ea typeface="MS PGothic" pitchFamily="34" charset="-128"/>
          <a:cs typeface="MS PGothic" pitchFamily="34" charset="-128"/>
        </a:defRPr>
      </a:lvl5pPr>
      <a:lvl6pPr marL="457200" algn="l" rtl="0" fontAlgn="base">
        <a:spcBef>
          <a:spcPct val="0"/>
        </a:spcBef>
        <a:spcAft>
          <a:spcPct val="0"/>
        </a:spcAft>
        <a:defRPr sz="2000">
          <a:solidFill>
            <a:schemeClr val="tx1"/>
          </a:solidFill>
          <a:latin typeface="Arial" pitchFamily="34" charset="0"/>
        </a:defRPr>
      </a:lvl6pPr>
      <a:lvl7pPr marL="914400" algn="l" rtl="0" fontAlgn="base">
        <a:spcBef>
          <a:spcPct val="0"/>
        </a:spcBef>
        <a:spcAft>
          <a:spcPct val="0"/>
        </a:spcAft>
        <a:defRPr sz="2000">
          <a:solidFill>
            <a:schemeClr val="tx1"/>
          </a:solidFill>
          <a:latin typeface="Arial" pitchFamily="34" charset="0"/>
        </a:defRPr>
      </a:lvl7pPr>
      <a:lvl8pPr marL="1371600" algn="l" rtl="0" fontAlgn="base">
        <a:spcBef>
          <a:spcPct val="0"/>
        </a:spcBef>
        <a:spcAft>
          <a:spcPct val="0"/>
        </a:spcAft>
        <a:defRPr sz="2000">
          <a:solidFill>
            <a:schemeClr val="tx1"/>
          </a:solidFill>
          <a:latin typeface="Arial" pitchFamily="34" charset="0"/>
        </a:defRPr>
      </a:lvl8pPr>
      <a:lvl9pPr marL="1828800" algn="l" rtl="0" fontAlgn="base">
        <a:spcBef>
          <a:spcPct val="0"/>
        </a:spcBef>
        <a:spcAft>
          <a:spcPct val="0"/>
        </a:spcAft>
        <a:defRPr sz="20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tx2"/>
        </a:buClr>
        <a:buFont typeface="Wingdings" charset="0"/>
        <a:buChar char="§"/>
        <a:defRPr sz="1500" kern="1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Font typeface="Arial" charset="0"/>
        <a:buChar char="–"/>
        <a:defRPr sz="13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Font typeface="Wingdings" charset="0"/>
        <a:buChar char="§"/>
        <a:defRPr sz="1200" kern="12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lr>
          <a:schemeClr val="tx2"/>
        </a:buClr>
        <a:buFont typeface="Arial" charset="0"/>
        <a:buChar char="–"/>
        <a:defRPr sz="12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Clr>
          <a:schemeClr val="tx2"/>
        </a:buClr>
        <a:buFont typeface="Wingdings" charset="0"/>
        <a:buChar char="§"/>
        <a:defRPr sz="12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2" descr="Erdas PPT In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3175"/>
            <a:ext cx="9147176"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3"/>
          <p:cNvSpPr>
            <a:spLocks noGrp="1" noChangeArrowheads="1"/>
          </p:cNvSpPr>
          <p:nvPr>
            <p:ph type="ftr" sz="quarter" idx="3"/>
          </p:nvPr>
        </p:nvSpPr>
        <p:spPr bwMode="auto">
          <a:xfrm>
            <a:off x="4114800" y="6502400"/>
            <a:ext cx="4343400" cy="317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900" b="0">
                <a:solidFill>
                  <a:srgbClr val="FFFFFF"/>
                </a:solidFill>
                <a:latin typeface="Arial" charset="0"/>
                <a:ea typeface="Geneva" charset="0"/>
                <a:cs typeface="Geneva" charset="0"/>
              </a:defRPr>
            </a:lvl1pPr>
          </a:lstStyle>
          <a:p>
            <a:pPr>
              <a:defRPr/>
            </a:pPr>
            <a:r>
              <a:rPr lang="de-DE" smtClean="0"/>
              <a:t>© 2011 Open Geospatial Consortium</a:t>
            </a:r>
            <a:endParaRPr lang="en-US"/>
          </a:p>
        </p:txBody>
      </p:sp>
      <p:sp>
        <p:nvSpPr>
          <p:cNvPr id="114692" name="Rectangle 4"/>
          <p:cNvSpPr>
            <a:spLocks noGrp="1" noChangeArrowheads="1"/>
          </p:cNvSpPr>
          <p:nvPr>
            <p:ph type="sldNum" sz="quarter" idx="4"/>
          </p:nvPr>
        </p:nvSpPr>
        <p:spPr bwMode="auto">
          <a:xfrm>
            <a:off x="8534400" y="6502400"/>
            <a:ext cx="609600" cy="27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900" b="0">
                <a:solidFill>
                  <a:srgbClr val="FFFFFF"/>
                </a:solidFill>
                <a:latin typeface="Arial" charset="0"/>
                <a:cs typeface="Geneva" charset="0"/>
              </a:defRPr>
            </a:lvl1pPr>
          </a:lstStyle>
          <a:p>
            <a:fld id="{C598D648-2BA0-1947-8062-753767FFB89E}" type="slidenum">
              <a:rPr lang="en-US"/>
              <a:pPr/>
              <a:t>‹#›</a:t>
            </a:fld>
            <a:endParaRPr lang="en-US"/>
          </a:p>
        </p:txBody>
      </p:sp>
      <p:sp>
        <p:nvSpPr>
          <p:cNvPr id="17413" name="Rectangle 5"/>
          <p:cNvSpPr>
            <a:spLocks noGrp="1" noChangeArrowheads="1"/>
          </p:cNvSpPr>
          <p:nvPr>
            <p:ph type="title"/>
          </p:nvPr>
        </p:nvSpPr>
        <p:spPr bwMode="auto">
          <a:xfrm>
            <a:off x="241300" y="50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4" name="Rectangle 6"/>
          <p:cNvSpPr>
            <a:spLocks noGrp="1" noChangeArrowheads="1"/>
          </p:cNvSpPr>
          <p:nvPr>
            <p:ph type="body" idx="1"/>
          </p:nvPr>
        </p:nvSpPr>
        <p:spPr bwMode="auto">
          <a:xfrm>
            <a:off x="228600" y="952500"/>
            <a:ext cx="7391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0"/>
            <a:endParaRPr lang="en-US"/>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hf sldNum="0" hdr="0" dt="0"/>
  <p:txStyles>
    <p:titleStyle>
      <a:lvl1pPr algn="l" rtl="0" eaLnBrk="0" fontAlgn="base" hangingPunct="0">
        <a:spcBef>
          <a:spcPct val="0"/>
        </a:spcBef>
        <a:spcAft>
          <a:spcPct val="0"/>
        </a:spcAft>
        <a:defRPr sz="3600">
          <a:solidFill>
            <a:srgbClr val="BF6428"/>
          </a:solidFill>
          <a:latin typeface="+mj-lt"/>
          <a:ea typeface="ＭＳ Ｐゴシック" charset="0"/>
          <a:cs typeface="Geneva"/>
        </a:defRPr>
      </a:lvl1pPr>
      <a:lvl2pPr algn="l" rtl="0" eaLnBrk="0" fontAlgn="base" hangingPunct="0">
        <a:spcBef>
          <a:spcPct val="0"/>
        </a:spcBef>
        <a:spcAft>
          <a:spcPct val="0"/>
        </a:spcAft>
        <a:defRPr sz="3600">
          <a:solidFill>
            <a:srgbClr val="BF6428"/>
          </a:solidFill>
          <a:latin typeface="Trebuchet MS" pitchFamily="34" charset="0"/>
          <a:ea typeface="ＭＳ Ｐゴシック" charset="0"/>
          <a:cs typeface="Geneva"/>
        </a:defRPr>
      </a:lvl2pPr>
      <a:lvl3pPr algn="l" rtl="0" eaLnBrk="0" fontAlgn="base" hangingPunct="0">
        <a:spcBef>
          <a:spcPct val="0"/>
        </a:spcBef>
        <a:spcAft>
          <a:spcPct val="0"/>
        </a:spcAft>
        <a:defRPr sz="3600">
          <a:solidFill>
            <a:srgbClr val="BF6428"/>
          </a:solidFill>
          <a:latin typeface="Trebuchet MS" pitchFamily="34" charset="0"/>
          <a:ea typeface="ＭＳ Ｐゴシック" charset="0"/>
          <a:cs typeface="Geneva"/>
        </a:defRPr>
      </a:lvl3pPr>
      <a:lvl4pPr algn="l" rtl="0" eaLnBrk="0" fontAlgn="base" hangingPunct="0">
        <a:spcBef>
          <a:spcPct val="0"/>
        </a:spcBef>
        <a:spcAft>
          <a:spcPct val="0"/>
        </a:spcAft>
        <a:defRPr sz="3600">
          <a:solidFill>
            <a:srgbClr val="BF6428"/>
          </a:solidFill>
          <a:latin typeface="Trebuchet MS" pitchFamily="34" charset="0"/>
          <a:ea typeface="ＭＳ Ｐゴシック" charset="0"/>
          <a:cs typeface="Geneva"/>
        </a:defRPr>
      </a:lvl4pPr>
      <a:lvl5pPr algn="l" rtl="0" eaLnBrk="0" fontAlgn="base" hangingPunct="0">
        <a:spcBef>
          <a:spcPct val="0"/>
        </a:spcBef>
        <a:spcAft>
          <a:spcPct val="0"/>
        </a:spcAft>
        <a:defRPr sz="3600">
          <a:solidFill>
            <a:srgbClr val="BF6428"/>
          </a:solidFill>
          <a:latin typeface="Trebuchet MS" pitchFamily="34" charset="0"/>
          <a:ea typeface="ＭＳ Ｐゴシック" charset="0"/>
          <a:cs typeface="Geneva"/>
        </a:defRPr>
      </a:lvl5pPr>
      <a:lvl6pPr marL="457200" algn="l" rtl="0" fontAlgn="base">
        <a:spcBef>
          <a:spcPct val="0"/>
        </a:spcBef>
        <a:spcAft>
          <a:spcPct val="0"/>
        </a:spcAft>
        <a:defRPr sz="3600">
          <a:solidFill>
            <a:srgbClr val="BF6428"/>
          </a:solidFill>
          <a:latin typeface="Trebuchet MS" pitchFamily="34" charset="0"/>
          <a:ea typeface="Geneva" pitchFamily="48" charset="-128"/>
        </a:defRPr>
      </a:lvl6pPr>
      <a:lvl7pPr marL="914400" algn="l" rtl="0" fontAlgn="base">
        <a:spcBef>
          <a:spcPct val="0"/>
        </a:spcBef>
        <a:spcAft>
          <a:spcPct val="0"/>
        </a:spcAft>
        <a:defRPr sz="3600">
          <a:solidFill>
            <a:srgbClr val="BF6428"/>
          </a:solidFill>
          <a:latin typeface="Trebuchet MS" pitchFamily="34" charset="0"/>
          <a:ea typeface="Geneva" pitchFamily="48" charset="-128"/>
        </a:defRPr>
      </a:lvl7pPr>
      <a:lvl8pPr marL="1371600" algn="l" rtl="0" fontAlgn="base">
        <a:spcBef>
          <a:spcPct val="0"/>
        </a:spcBef>
        <a:spcAft>
          <a:spcPct val="0"/>
        </a:spcAft>
        <a:defRPr sz="3600">
          <a:solidFill>
            <a:srgbClr val="BF6428"/>
          </a:solidFill>
          <a:latin typeface="Trebuchet MS" pitchFamily="34" charset="0"/>
          <a:ea typeface="Geneva" pitchFamily="48" charset="-128"/>
        </a:defRPr>
      </a:lvl8pPr>
      <a:lvl9pPr marL="1828800" algn="l" rtl="0" fontAlgn="base">
        <a:spcBef>
          <a:spcPct val="0"/>
        </a:spcBef>
        <a:spcAft>
          <a:spcPct val="0"/>
        </a:spcAft>
        <a:defRPr sz="3600">
          <a:solidFill>
            <a:srgbClr val="BF6428"/>
          </a:solidFill>
          <a:latin typeface="Trebuchet MS" pitchFamily="34" charset="0"/>
          <a:ea typeface="Geneva" pitchFamily="48" charset="-128"/>
        </a:defRPr>
      </a:lvl9pPr>
    </p:titleStyle>
    <p:bodyStyle>
      <a:lvl1pPr marL="457200" indent="-457200" algn="l" rtl="0" eaLnBrk="0" fontAlgn="base" hangingPunct="0">
        <a:spcBef>
          <a:spcPct val="20000"/>
        </a:spcBef>
        <a:spcAft>
          <a:spcPct val="0"/>
        </a:spcAft>
        <a:defRPr sz="2100">
          <a:solidFill>
            <a:srgbClr val="0080B2"/>
          </a:solidFill>
          <a:latin typeface="+mn-lt"/>
          <a:ea typeface="ＭＳ Ｐゴシック" charset="0"/>
          <a:cs typeface="Geneva"/>
        </a:defRPr>
      </a:lvl1pPr>
      <a:lvl2pPr marL="685800" indent="-114300" algn="l" rtl="0" eaLnBrk="0" fontAlgn="base" hangingPunct="0">
        <a:spcBef>
          <a:spcPct val="20000"/>
        </a:spcBef>
        <a:spcAft>
          <a:spcPct val="0"/>
        </a:spcAft>
        <a:buFont typeface="Times" charset="0"/>
        <a:buChar char="•"/>
        <a:defRPr sz="1600">
          <a:solidFill>
            <a:srgbClr val="0080B2"/>
          </a:solidFill>
          <a:latin typeface="+mn-lt"/>
          <a:ea typeface="+mn-ea"/>
          <a:cs typeface="Geneva"/>
        </a:defRPr>
      </a:lvl2pPr>
      <a:lvl3pPr marL="1028700" indent="-114300" algn="l" rtl="0" eaLnBrk="0" fontAlgn="base" hangingPunct="0">
        <a:spcBef>
          <a:spcPct val="20000"/>
        </a:spcBef>
        <a:spcAft>
          <a:spcPct val="0"/>
        </a:spcAft>
        <a:buFont typeface="Times CY" charset="0"/>
        <a:buChar char="–"/>
        <a:defRPr sz="1400">
          <a:solidFill>
            <a:srgbClr val="4C4C4C"/>
          </a:solidFill>
          <a:latin typeface="+mn-lt"/>
          <a:ea typeface="+mn-ea"/>
          <a:cs typeface="Geneva"/>
        </a:defRPr>
      </a:lvl3pPr>
      <a:lvl4pPr marL="1549400" indent="-177800" algn="l" rtl="0" eaLnBrk="0" fontAlgn="base" hangingPunct="0">
        <a:spcBef>
          <a:spcPct val="20000"/>
        </a:spcBef>
        <a:spcAft>
          <a:spcPct val="0"/>
        </a:spcAft>
        <a:buChar char="–"/>
        <a:defRPr sz="1200">
          <a:solidFill>
            <a:srgbClr val="0080B2"/>
          </a:solidFill>
          <a:latin typeface="+mn-lt"/>
          <a:ea typeface="+mn-ea"/>
          <a:cs typeface="Geneva"/>
        </a:defRPr>
      </a:lvl4pPr>
      <a:lvl5pPr marL="2057400" indent="-228600" algn="l" rtl="0" eaLnBrk="0" fontAlgn="base" hangingPunct="0">
        <a:spcBef>
          <a:spcPct val="20000"/>
        </a:spcBef>
        <a:spcAft>
          <a:spcPct val="0"/>
        </a:spcAft>
        <a:defRPr sz="1000">
          <a:solidFill>
            <a:schemeClr val="tx1"/>
          </a:solidFill>
          <a:latin typeface="+mn-lt"/>
          <a:ea typeface="+mn-ea"/>
          <a:cs typeface="Geneva"/>
        </a:defRPr>
      </a:lvl5pPr>
      <a:lvl6pPr marL="2514600" indent="-228600" algn="l" rtl="0" fontAlgn="base">
        <a:spcBef>
          <a:spcPct val="20000"/>
        </a:spcBef>
        <a:spcAft>
          <a:spcPct val="0"/>
        </a:spcAft>
        <a:defRPr sz="1000">
          <a:solidFill>
            <a:schemeClr val="tx1"/>
          </a:solidFill>
          <a:latin typeface="+mn-lt"/>
          <a:ea typeface="+mn-ea"/>
        </a:defRPr>
      </a:lvl6pPr>
      <a:lvl7pPr marL="2971800" indent="-228600" algn="l" rtl="0" fontAlgn="base">
        <a:spcBef>
          <a:spcPct val="20000"/>
        </a:spcBef>
        <a:spcAft>
          <a:spcPct val="0"/>
        </a:spcAft>
        <a:defRPr sz="1000">
          <a:solidFill>
            <a:schemeClr val="tx1"/>
          </a:solidFill>
          <a:latin typeface="+mn-lt"/>
          <a:ea typeface="+mn-ea"/>
        </a:defRPr>
      </a:lvl7pPr>
      <a:lvl8pPr marL="3429000" indent="-228600" algn="l" rtl="0" fontAlgn="base">
        <a:spcBef>
          <a:spcPct val="20000"/>
        </a:spcBef>
        <a:spcAft>
          <a:spcPct val="0"/>
        </a:spcAft>
        <a:defRPr sz="1000">
          <a:solidFill>
            <a:schemeClr val="tx1"/>
          </a:solidFill>
          <a:latin typeface="+mn-lt"/>
          <a:ea typeface="+mn-ea"/>
        </a:defRPr>
      </a:lvl8pPr>
      <a:lvl9pPr marL="3886200" indent="-228600" algn="l" rtl="0" fontAlgn="base">
        <a:spcBef>
          <a:spcPct val="20000"/>
        </a:spcBef>
        <a:spcAft>
          <a:spcPct val="0"/>
        </a:spcAft>
        <a:defRPr sz="1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ChangeArrowheads="1"/>
          </p:cNvSpPr>
          <p:nvPr>
            <p:ph type="ctrTitle"/>
          </p:nvPr>
        </p:nvSpPr>
        <p:spPr>
          <a:xfrm>
            <a:off x="762000" y="2336799"/>
            <a:ext cx="7772400" cy="2288543"/>
          </a:xfrm>
        </p:spPr>
        <p:txBody>
          <a:bodyPr/>
          <a:lstStyle/>
          <a:p>
            <a:r>
              <a:rPr lang="en-US" dirty="0" smtClean="0">
                <a:effectLst>
                  <a:outerShdw blurRad="38100" dist="38100" dir="2700000" algn="tl">
                    <a:srgbClr val="DDDDDD"/>
                  </a:outerShdw>
                </a:effectLst>
                <a:latin typeface="Cambria"/>
                <a:ea typeface="MS PGothic" charset="0"/>
                <a:cs typeface="Cambria"/>
              </a:rPr>
              <a:t>Towards standards </a:t>
            </a:r>
            <a:r>
              <a:rPr lang="en-US" dirty="0">
                <a:effectLst>
                  <a:outerShdw blurRad="38100" dist="38100" dir="2700000" algn="tl">
                    <a:srgbClr val="DDDDDD"/>
                  </a:outerShdw>
                </a:effectLst>
                <a:latin typeface="Cambria"/>
                <a:ea typeface="MS PGothic" charset="0"/>
                <a:cs typeface="Cambria"/>
              </a:rPr>
              <a:t>in capturing the changing characteristics of a place for disparate </a:t>
            </a:r>
            <a:r>
              <a:rPr lang="en-US" dirty="0" smtClean="0">
                <a:effectLst>
                  <a:outerShdw blurRad="38100" dist="38100" dir="2700000" algn="tl">
                    <a:srgbClr val="DDDDDD"/>
                  </a:outerShdw>
                </a:effectLst>
                <a:latin typeface="Cambria"/>
                <a:ea typeface="MS PGothic" charset="0"/>
                <a:cs typeface="Cambria"/>
              </a:rPr>
              <a:t>interests</a:t>
            </a:r>
            <a:r>
              <a:rPr lang="en-US" dirty="0">
                <a:effectLst>
                  <a:outerShdw blurRad="38100" dist="38100" dir="2700000" algn="tl">
                    <a:srgbClr val="DDDDDD"/>
                  </a:outerShdw>
                </a:effectLst>
                <a:latin typeface="Cambria"/>
                <a:ea typeface="MS PGothic" charset="0"/>
                <a:cs typeface="Cambria"/>
              </a:rPr>
              <a:t/>
            </a:r>
            <a:br>
              <a:rPr lang="en-US" dirty="0">
                <a:effectLst>
                  <a:outerShdw blurRad="38100" dist="38100" dir="2700000" algn="tl">
                    <a:srgbClr val="DDDDDD"/>
                  </a:outerShdw>
                </a:effectLst>
                <a:latin typeface="Cambria"/>
                <a:ea typeface="MS PGothic" charset="0"/>
                <a:cs typeface="Cambria"/>
              </a:rPr>
            </a:br>
            <a:r>
              <a:rPr lang="en-US" dirty="0">
                <a:effectLst>
                  <a:outerShdw blurRad="38100" dist="38100" dir="2700000" algn="tl">
                    <a:srgbClr val="DDDDDD"/>
                  </a:outerShdw>
                </a:effectLst>
                <a:latin typeface="Cambria"/>
                <a:ea typeface="MS PGothic" charset="0"/>
                <a:cs typeface="Cambria"/>
              </a:rPr>
              <a:t/>
            </a:r>
            <a:br>
              <a:rPr lang="en-US" dirty="0">
                <a:effectLst>
                  <a:outerShdw blurRad="38100" dist="38100" dir="2700000" algn="tl">
                    <a:srgbClr val="DDDDDD"/>
                  </a:outerShdw>
                </a:effectLst>
                <a:latin typeface="Cambria"/>
                <a:ea typeface="MS PGothic" charset="0"/>
                <a:cs typeface="Cambria"/>
              </a:rPr>
            </a:br>
            <a:r>
              <a:rPr lang="en-US" sz="2000" dirty="0" smtClean="0">
                <a:effectLst>
                  <a:outerShdw blurRad="38100" dist="38100" dir="2700000" algn="tl">
                    <a:srgbClr val="DDDDDD"/>
                  </a:outerShdw>
                </a:effectLst>
                <a:latin typeface="Cambria"/>
                <a:ea typeface="MS PGothic" charset="0"/>
                <a:cs typeface="Cambria"/>
              </a:rPr>
              <a:t>Presentation </a:t>
            </a:r>
            <a:r>
              <a:rPr lang="en-US" sz="2000" dirty="0">
                <a:effectLst>
                  <a:outerShdw blurRad="38100" dist="38100" dir="2700000" algn="tl">
                    <a:srgbClr val="DDDDDD"/>
                  </a:outerShdw>
                </a:effectLst>
                <a:latin typeface="Cambria"/>
                <a:ea typeface="MS PGothic" charset="0"/>
                <a:cs typeface="Cambria"/>
              </a:rPr>
              <a:t>to </a:t>
            </a:r>
            <a:r>
              <a:rPr lang="en-US" sz="2000" dirty="0" smtClean="0">
                <a:effectLst>
                  <a:outerShdw blurRad="38100" dist="38100" dir="2700000" algn="tl">
                    <a:srgbClr val="DDDDDD"/>
                  </a:outerShdw>
                </a:effectLst>
                <a:latin typeface="Cambria"/>
                <a:ea typeface="MS PGothic" charset="0"/>
                <a:cs typeface="Cambria"/>
              </a:rPr>
              <a:t>AAG, 14 April </a:t>
            </a:r>
            <a:r>
              <a:rPr lang="en-US" sz="2000" dirty="0">
                <a:effectLst>
                  <a:outerShdw blurRad="38100" dist="38100" dir="2700000" algn="tl">
                    <a:srgbClr val="DDDDDD"/>
                  </a:outerShdw>
                </a:effectLst>
                <a:latin typeface="Cambria"/>
                <a:ea typeface="MS PGothic" charset="0"/>
                <a:cs typeface="Cambria"/>
              </a:rPr>
              <a:t>2011</a:t>
            </a:r>
            <a:endParaRPr lang="en-US" dirty="0">
              <a:effectLst>
                <a:outerShdw blurRad="38100" dist="38100" dir="2700000" algn="tl">
                  <a:srgbClr val="DDDDDD"/>
                </a:outerShdw>
              </a:effectLst>
              <a:latin typeface="Cambria"/>
              <a:ea typeface="MS PGothic" charset="0"/>
              <a:cs typeface="Cambria"/>
            </a:endParaRPr>
          </a:p>
        </p:txBody>
      </p:sp>
      <p:sp>
        <p:nvSpPr>
          <p:cNvPr id="25603" name="Subtitle 8"/>
          <p:cNvSpPr>
            <a:spLocks noGrp="1"/>
          </p:cNvSpPr>
          <p:nvPr>
            <p:ph type="subTitle" idx="1"/>
          </p:nvPr>
        </p:nvSpPr>
        <p:spPr>
          <a:xfrm>
            <a:off x="1277938" y="4687288"/>
            <a:ext cx="6664325" cy="799111"/>
          </a:xfrm>
        </p:spPr>
        <p:txBody>
          <a:bodyPr/>
          <a:lstStyle/>
          <a:p>
            <a:r>
              <a:rPr lang="en-US" dirty="0" smtClean="0">
                <a:latin typeface="Calibri"/>
                <a:ea typeface="MS PGothic" charset="0"/>
                <a:cs typeface="Calibri"/>
              </a:rPr>
              <a:t>Raj Singh, PhD</a:t>
            </a:r>
            <a:endParaRPr lang="en-US" dirty="0">
              <a:latin typeface="Calibri"/>
              <a:ea typeface="MS PGothic" charset="0"/>
              <a:cs typeface="Calibri"/>
            </a:endParaRPr>
          </a:p>
          <a:p>
            <a:r>
              <a:rPr lang="en-US" dirty="0" smtClean="0">
                <a:latin typeface="Calibri"/>
                <a:ea typeface="MS PGothic" charset="0"/>
                <a:cs typeface="Calibri"/>
              </a:rPr>
              <a:t>Director, Interoperability Programs</a:t>
            </a:r>
            <a:endParaRPr lang="en-US" dirty="0">
              <a:latin typeface="Calibri"/>
              <a:ea typeface="MS PGothic" charset="0"/>
              <a:cs typeface="Calibri"/>
            </a:endParaRPr>
          </a:p>
        </p:txBody>
      </p:sp>
      <p:sp>
        <p:nvSpPr>
          <p:cNvPr id="6" name="Rectangle 2"/>
          <p:cNvSpPr>
            <a:spLocks noGrp="1" noChangeArrowheads="1"/>
          </p:cNvSpPr>
          <p:nvPr>
            <p:ph type="ftr" sz="quarter" idx="10"/>
          </p:nvPr>
        </p:nvSpPr>
        <p:spPr/>
        <p:txBody>
          <a:bodyPr/>
          <a:lstStyle>
            <a:lvl1pPr eaLnBrk="0" hangingPunct="0">
              <a:defRPr sz="1000" b="1">
                <a:solidFill>
                  <a:schemeClr val="tx1"/>
                </a:solidFill>
                <a:latin typeface="CG Times" charset="0"/>
                <a:ea typeface="ＭＳ Ｐゴシック" charset="0"/>
                <a:cs typeface="Arial" charset="0"/>
              </a:defRPr>
            </a:lvl1pPr>
            <a:lvl2pPr marL="37931725" indent="-37474525" eaLnBrk="0" hangingPunct="0">
              <a:defRPr sz="1000" b="1">
                <a:solidFill>
                  <a:schemeClr val="tx1"/>
                </a:solidFill>
                <a:latin typeface="CG Times" charset="0"/>
                <a:ea typeface="Arial" charset="0"/>
                <a:cs typeface="Arial" charset="0"/>
              </a:defRPr>
            </a:lvl2pPr>
            <a:lvl3pPr eaLnBrk="0" hangingPunct="0">
              <a:defRPr sz="1000" b="1">
                <a:solidFill>
                  <a:schemeClr val="tx1"/>
                </a:solidFill>
                <a:latin typeface="CG Times" charset="0"/>
                <a:ea typeface="Arial" charset="0"/>
                <a:cs typeface="Arial" charset="0"/>
              </a:defRPr>
            </a:lvl3pPr>
            <a:lvl4pPr eaLnBrk="0" hangingPunct="0">
              <a:defRPr sz="1000" b="1">
                <a:solidFill>
                  <a:schemeClr val="tx1"/>
                </a:solidFill>
                <a:latin typeface="CG Times" charset="0"/>
                <a:ea typeface="Arial" charset="0"/>
                <a:cs typeface="Arial" charset="0"/>
              </a:defRPr>
            </a:lvl4pPr>
            <a:lvl5pPr eaLnBrk="0" hangingPunct="0">
              <a:defRPr sz="1000" b="1">
                <a:solidFill>
                  <a:schemeClr val="tx1"/>
                </a:solidFill>
                <a:latin typeface="CG Times" charset="0"/>
                <a:ea typeface="Arial" charset="0"/>
                <a:cs typeface="Arial" charset="0"/>
              </a:defRPr>
            </a:lvl5pPr>
            <a:lvl6pPr marL="457200" eaLnBrk="0" fontAlgn="base" hangingPunct="0">
              <a:spcBef>
                <a:spcPct val="0"/>
              </a:spcBef>
              <a:spcAft>
                <a:spcPct val="0"/>
              </a:spcAft>
              <a:defRPr sz="1000" b="1">
                <a:solidFill>
                  <a:schemeClr val="tx1"/>
                </a:solidFill>
                <a:latin typeface="CG Times" charset="0"/>
                <a:ea typeface="Arial" charset="0"/>
                <a:cs typeface="Arial" charset="0"/>
              </a:defRPr>
            </a:lvl6pPr>
            <a:lvl7pPr marL="914400" eaLnBrk="0" fontAlgn="base" hangingPunct="0">
              <a:spcBef>
                <a:spcPct val="0"/>
              </a:spcBef>
              <a:spcAft>
                <a:spcPct val="0"/>
              </a:spcAft>
              <a:defRPr sz="1000" b="1">
                <a:solidFill>
                  <a:schemeClr val="tx1"/>
                </a:solidFill>
                <a:latin typeface="CG Times" charset="0"/>
                <a:ea typeface="Arial" charset="0"/>
                <a:cs typeface="Arial" charset="0"/>
              </a:defRPr>
            </a:lvl7pPr>
            <a:lvl8pPr marL="1371600" eaLnBrk="0" fontAlgn="base" hangingPunct="0">
              <a:spcBef>
                <a:spcPct val="0"/>
              </a:spcBef>
              <a:spcAft>
                <a:spcPct val="0"/>
              </a:spcAft>
              <a:defRPr sz="1000" b="1">
                <a:solidFill>
                  <a:schemeClr val="tx1"/>
                </a:solidFill>
                <a:latin typeface="CG Times" charset="0"/>
                <a:ea typeface="Arial" charset="0"/>
                <a:cs typeface="Arial" charset="0"/>
              </a:defRPr>
            </a:lvl8pPr>
            <a:lvl9pPr marL="1828800" eaLnBrk="0" fontAlgn="base" hangingPunct="0">
              <a:spcBef>
                <a:spcPct val="0"/>
              </a:spcBef>
              <a:spcAft>
                <a:spcPct val="0"/>
              </a:spcAft>
              <a:defRPr sz="1000" b="1">
                <a:solidFill>
                  <a:schemeClr val="tx1"/>
                </a:solidFill>
                <a:latin typeface="CG Times" charset="0"/>
                <a:ea typeface="Arial" charset="0"/>
                <a:cs typeface="Arial" charset="0"/>
              </a:defRPr>
            </a:lvl9pPr>
          </a:lstStyle>
          <a:p>
            <a:r>
              <a:rPr lang="en-US" sz="900" b="0">
                <a:solidFill>
                  <a:srgbClr val="092E5C"/>
                </a:solidFill>
                <a:latin typeface="Arial" charset="0"/>
              </a:rPr>
              <a:t>© 2011 Open Geospatial Consortium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gazetteer specification’s data model</a:t>
            </a:r>
            <a:endParaRPr lang="en-US" dirty="0"/>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pic>
        <p:nvPicPr>
          <p:cNvPr id="8" name="Content Placeholder 7" descr="Screen shot 2011-04-13 at Apr 13, 2.42.48 PM.png"/>
          <p:cNvPicPr>
            <a:picLocks noGrp="1" noChangeAspect="1"/>
          </p:cNvPicPr>
          <p:nvPr>
            <p:ph idx="1"/>
          </p:nvPr>
        </p:nvPicPr>
        <p:blipFill>
          <a:blip r:embed="rId2">
            <a:extLst>
              <a:ext uri="{28A0092B-C50C-407E-A947-70E740481C1C}">
                <a14:useLocalDpi xmlns:a14="http://schemas.microsoft.com/office/drawing/2010/main" val="0"/>
              </a:ext>
            </a:extLst>
          </a:blip>
          <a:srcRect t="13693" b="13693"/>
          <a:stretch>
            <a:fillRect/>
          </a:stretch>
        </p:blipFill>
        <p:spPr/>
      </p:pic>
    </p:spTree>
    <p:extLst>
      <p:ext uri="{BB962C8B-B14F-4D97-AF65-F5344CB8AC3E}">
        <p14:creationId xmlns:p14="http://schemas.microsoft.com/office/powerpoint/2010/main" val="3528439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XML text example of NGA GNS</a:t>
            </a:r>
            <a:endParaRPr lang="en-US" dirty="0"/>
          </a:p>
        </p:txBody>
      </p:sp>
      <p:pic>
        <p:nvPicPr>
          <p:cNvPr id="14" name="Content Placeholder 13" descr="Screen shot 2011-04-13 at Apr 13, 4.49.02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8" r="58" b="18431"/>
          <a:stretch/>
        </p:blipFill>
        <p:spPr>
          <a:xfrm>
            <a:off x="346075" y="1279525"/>
            <a:ext cx="4152900" cy="3989602"/>
          </a:xfrm>
        </p:spPr>
      </p:pic>
      <p:pic>
        <p:nvPicPr>
          <p:cNvPr id="15" name="Content Placeholder 14" descr="Screen shot 2011-04-13 at Apr 13, 4.49.05 PM.png"/>
          <p:cNvPicPr>
            <a:picLocks noGrp="1" noChangeAspect="1"/>
          </p:cNvPicPr>
          <p:nvPr>
            <p:ph sz="half" idx="2"/>
          </p:nvPr>
        </p:nvPicPr>
        <p:blipFill>
          <a:blip r:embed="rId3">
            <a:extLst>
              <a:ext uri="{28A0092B-C50C-407E-A947-70E740481C1C}">
                <a14:useLocalDpi xmlns:a14="http://schemas.microsoft.com/office/drawing/2010/main" val="0"/>
              </a:ext>
            </a:extLst>
          </a:blip>
          <a:srcRect l="2949" r="2949"/>
          <a:stretch>
            <a:fillRect/>
          </a:stretch>
        </p:blipFill>
        <p:spPr/>
      </p:pic>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66534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XML </a:t>
            </a:r>
            <a:r>
              <a:rPr lang="en-US" dirty="0" smtClean="0"/>
              <a:t>graphic example </a:t>
            </a:r>
            <a:r>
              <a:rPr lang="en-US" dirty="0"/>
              <a:t>of NGA GNS</a:t>
            </a:r>
          </a:p>
        </p:txBody>
      </p:sp>
      <p:pic>
        <p:nvPicPr>
          <p:cNvPr id="9" name="Content Placeholder 8" descr="Screen shot 2011-04-13 at Apr 13, 4.48.31 PM.png"/>
          <p:cNvPicPr>
            <a:picLocks noGrp="1" noChangeAspect="1"/>
          </p:cNvPicPr>
          <p:nvPr>
            <p:ph idx="1"/>
          </p:nvPr>
        </p:nvPicPr>
        <p:blipFill>
          <a:blip r:embed="rId2">
            <a:extLst>
              <a:ext uri="{28A0092B-C50C-407E-A947-70E740481C1C}">
                <a14:useLocalDpi xmlns:a14="http://schemas.microsoft.com/office/drawing/2010/main" val="0"/>
              </a:ext>
            </a:extLst>
          </a:blip>
          <a:srcRect l="610" r="610"/>
          <a:stretch>
            <a:fillRect/>
          </a:stretch>
        </p:blipFill>
        <p:spPr/>
      </p:pic>
      <p:sp>
        <p:nvSpPr>
          <p:cNvPr id="5" name="Footer Placeholder 4"/>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2453083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WFS Gazetteer bottom line</a:t>
            </a:r>
            <a:endParaRPr lang="en-US" dirty="0"/>
          </a:p>
        </p:txBody>
      </p:sp>
      <p:sp>
        <p:nvSpPr>
          <p:cNvPr id="3" name="Content Placeholder 2"/>
          <p:cNvSpPr>
            <a:spLocks noGrp="1"/>
          </p:cNvSpPr>
          <p:nvPr>
            <p:ph idx="1"/>
          </p:nvPr>
        </p:nvSpPr>
        <p:spPr/>
        <p:txBody>
          <a:bodyPr/>
          <a:lstStyle/>
          <a:p>
            <a:r>
              <a:rPr lang="en-US" dirty="0" smtClean="0"/>
              <a:t>works well and easy to implement if…</a:t>
            </a:r>
          </a:p>
          <a:p>
            <a:pPr lvl="1"/>
            <a:r>
              <a:rPr lang="en-US" dirty="0" smtClean="0"/>
              <a:t>you want to use WFS</a:t>
            </a:r>
          </a:p>
          <a:p>
            <a:pPr lvl="1"/>
            <a:r>
              <a:rPr lang="en-US" dirty="0" smtClean="0"/>
              <a:t>your places are “features” -- mapping emphasis</a:t>
            </a:r>
          </a:p>
          <a:p>
            <a:pPr lvl="1"/>
            <a:r>
              <a:rPr lang="en-US" dirty="0" smtClean="0"/>
              <a:t>you can do data modeling in GML</a:t>
            </a:r>
          </a:p>
          <a:p>
            <a:pPr lvl="1"/>
            <a:r>
              <a:rPr lang="en-US" dirty="0" smtClean="0"/>
              <a:t>your information schema is structured and fixed</a:t>
            </a:r>
            <a:endParaRPr lang="en-US" dirty="0"/>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7122508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WFS-G promote OGC’s goals?</a:t>
            </a:r>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marL="0" indent="0" algn="ctr">
              <a:buNone/>
            </a:pPr>
            <a:r>
              <a:rPr lang="en-US" dirty="0" smtClean="0"/>
              <a:t>OGC’s mission: make location information and its use pervasive throughout </a:t>
            </a:r>
            <a:r>
              <a:rPr lang="en-US" dirty="0" smtClean="0"/>
              <a:t>society</a:t>
            </a:r>
          </a:p>
          <a:p>
            <a:pPr marL="0" indent="0" algn="ctr">
              <a:buNone/>
            </a:pPr>
            <a:endParaRPr lang="en-US" dirty="0"/>
          </a:p>
          <a:p>
            <a:pPr marL="0" indent="0" algn="ctr">
              <a:buNone/>
            </a:pPr>
            <a:endParaRPr lang="en-US" dirty="0" smtClean="0"/>
          </a:p>
          <a:p>
            <a:pPr marL="0" indent="0" algn="ctr">
              <a:buNone/>
            </a:pPr>
            <a:r>
              <a:rPr lang="en-US" dirty="0"/>
              <a:t>are we achieving this goal?</a:t>
            </a:r>
            <a:endParaRPr lang="en-US" dirty="0"/>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1529138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pervasiveness before apps</a:t>
            </a:r>
            <a:endParaRPr lang="en-US" dirty="0"/>
          </a:p>
        </p:txBody>
      </p:sp>
      <p:sp>
        <p:nvSpPr>
          <p:cNvPr id="3" name="Content Placeholder 2"/>
          <p:cNvSpPr>
            <a:spLocks noGrp="1"/>
          </p:cNvSpPr>
          <p:nvPr>
            <p:ph idx="1"/>
          </p:nvPr>
        </p:nvSpPr>
        <p:spPr/>
        <p:txBody>
          <a:bodyPr/>
          <a:lstStyle/>
          <a:p>
            <a:r>
              <a:rPr lang="en-US" dirty="0" smtClean="0"/>
              <a:t>favor geospatial information creation, sharing, and collaboration over application use cases</a:t>
            </a:r>
          </a:p>
          <a:p>
            <a:r>
              <a:rPr lang="en-US" dirty="0" smtClean="0"/>
              <a:t>tension between </a:t>
            </a:r>
            <a:r>
              <a:rPr lang="en-US" b="1" dirty="0" smtClean="0"/>
              <a:t>structured information </a:t>
            </a:r>
            <a:r>
              <a:rPr lang="en-US" dirty="0" smtClean="0"/>
              <a:t>(which promotes interesting queries, i.e. application development) and </a:t>
            </a:r>
            <a:r>
              <a:rPr lang="en-US" b="1" dirty="0" smtClean="0"/>
              <a:t>unstructured information</a:t>
            </a:r>
            <a:r>
              <a:rPr lang="en-US" dirty="0" smtClean="0"/>
              <a:t> (which promotes easy publishing and annotation)</a:t>
            </a:r>
          </a:p>
          <a:p>
            <a:r>
              <a:rPr lang="en-US" dirty="0" smtClean="0"/>
              <a:t>how do we get the best of both worlds?</a:t>
            </a:r>
            <a:endParaRPr lang="en-US" dirty="0"/>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933032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678900" y="2107324"/>
            <a:ext cx="2189353" cy="2683547"/>
            <a:chOff x="4605435" y="2117820"/>
            <a:chExt cx="2189353" cy="2683547"/>
          </a:xfrm>
        </p:grpSpPr>
        <p:grpSp>
          <p:nvGrpSpPr>
            <p:cNvPr id="49" name="Group 48"/>
            <p:cNvGrpSpPr/>
            <p:nvPr/>
          </p:nvGrpSpPr>
          <p:grpSpPr>
            <a:xfrm>
              <a:off x="4605435" y="2117820"/>
              <a:ext cx="1133923" cy="1596572"/>
              <a:chOff x="2957679" y="3104469"/>
              <a:chExt cx="1133923" cy="1596572"/>
            </a:xfrm>
          </p:grpSpPr>
          <p:sp>
            <p:nvSpPr>
              <p:cNvPr id="43" name="Rounded Rectangle 42"/>
              <p:cNvSpPr/>
              <p:nvPr/>
            </p:nvSpPr>
            <p:spPr>
              <a:xfrm>
                <a:off x="2957679" y="3104469"/>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p:cNvSpPr/>
              <p:nvPr/>
            </p:nvSpPr>
            <p:spPr>
              <a:xfrm>
                <a:off x="3066532" y="3657464"/>
                <a:ext cx="914400" cy="9144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name</a:t>
                </a:r>
              </a:p>
              <a:p>
                <a:pPr algn="ctr"/>
                <a:r>
                  <a:rPr lang="en-US" dirty="0" err="1" smtClean="0"/>
                  <a:t>placetype</a:t>
                </a:r>
                <a:endParaRPr lang="en-US" dirty="0" smtClean="0"/>
              </a:p>
              <a:p>
                <a:pPr algn="ctr"/>
                <a:r>
                  <a:rPr lang="en-US" dirty="0" err="1" smtClean="0"/>
                  <a:t>startdate</a:t>
                </a:r>
                <a:endParaRPr lang="en-US" dirty="0" smtClean="0"/>
              </a:p>
              <a:p>
                <a:pPr algn="ctr"/>
                <a:r>
                  <a:rPr lang="en-US" dirty="0" err="1" smtClean="0"/>
                  <a:t>enddate</a:t>
                </a:r>
                <a:endParaRPr lang="en-US" dirty="0" smtClean="0"/>
              </a:p>
              <a:p>
                <a:pPr algn="ctr"/>
                <a:r>
                  <a:rPr lang="en-US" dirty="0" smtClean="0"/>
                  <a:t>location</a:t>
                </a:r>
                <a:endParaRPr lang="en-US" dirty="0"/>
              </a:p>
            </p:txBody>
          </p:sp>
          <p:sp>
            <p:nvSpPr>
              <p:cNvPr id="45" name="Rounded Rectangle 44"/>
              <p:cNvSpPr/>
              <p:nvPr/>
            </p:nvSpPr>
            <p:spPr>
              <a:xfrm>
                <a:off x="3066532" y="3256507"/>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id-x</a:t>
                </a:r>
                <a:endParaRPr lang="en-US" dirty="0">
                  <a:solidFill>
                    <a:srgbClr val="000000"/>
                  </a:solidFill>
                </a:endParaRPr>
              </a:p>
            </p:txBody>
          </p:sp>
        </p:grpSp>
        <p:grpSp>
          <p:nvGrpSpPr>
            <p:cNvPr id="46" name="Group 45"/>
            <p:cNvGrpSpPr/>
            <p:nvPr/>
          </p:nvGrpSpPr>
          <p:grpSpPr>
            <a:xfrm>
              <a:off x="4957245" y="2480145"/>
              <a:ext cx="1133923" cy="1596572"/>
              <a:chOff x="3309489" y="3466794"/>
              <a:chExt cx="1133923" cy="1596572"/>
            </a:xfrm>
          </p:grpSpPr>
          <p:sp>
            <p:nvSpPr>
              <p:cNvPr id="40" name="Rounded Rectangle 39"/>
              <p:cNvSpPr/>
              <p:nvPr/>
            </p:nvSpPr>
            <p:spPr>
              <a:xfrm>
                <a:off x="3309489" y="3466794"/>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3418342" y="4019789"/>
                <a:ext cx="914400" cy="9144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name</a:t>
                </a:r>
              </a:p>
              <a:p>
                <a:pPr algn="ctr"/>
                <a:r>
                  <a:rPr lang="en-US" dirty="0" err="1" smtClean="0"/>
                  <a:t>placetype</a:t>
                </a:r>
                <a:endParaRPr lang="en-US" dirty="0" smtClean="0"/>
              </a:p>
              <a:p>
                <a:pPr algn="ctr"/>
                <a:r>
                  <a:rPr lang="en-US" dirty="0" err="1" smtClean="0"/>
                  <a:t>startdate</a:t>
                </a:r>
                <a:endParaRPr lang="en-US" dirty="0" smtClean="0"/>
              </a:p>
              <a:p>
                <a:pPr algn="ctr"/>
                <a:r>
                  <a:rPr lang="en-US" dirty="0" err="1" smtClean="0"/>
                  <a:t>enddate</a:t>
                </a:r>
                <a:endParaRPr lang="en-US" dirty="0" smtClean="0"/>
              </a:p>
              <a:p>
                <a:pPr algn="ctr"/>
                <a:r>
                  <a:rPr lang="en-US" dirty="0" smtClean="0"/>
                  <a:t>location</a:t>
                </a:r>
                <a:endParaRPr lang="en-US" dirty="0"/>
              </a:p>
            </p:txBody>
          </p:sp>
          <p:sp>
            <p:nvSpPr>
              <p:cNvPr id="42" name="Rounded Rectangle 41"/>
              <p:cNvSpPr/>
              <p:nvPr/>
            </p:nvSpPr>
            <p:spPr>
              <a:xfrm>
                <a:off x="3418342" y="3618832"/>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id-x</a:t>
                </a:r>
                <a:endParaRPr lang="en-US" dirty="0">
                  <a:solidFill>
                    <a:srgbClr val="000000"/>
                  </a:solidFill>
                </a:endParaRPr>
              </a:p>
            </p:txBody>
          </p:sp>
        </p:grpSp>
        <p:grpSp>
          <p:nvGrpSpPr>
            <p:cNvPr id="47" name="Group 46"/>
            <p:cNvGrpSpPr/>
            <p:nvPr/>
          </p:nvGrpSpPr>
          <p:grpSpPr>
            <a:xfrm>
              <a:off x="5309055" y="2842470"/>
              <a:ext cx="1133923" cy="1596572"/>
              <a:chOff x="3661299" y="3829119"/>
              <a:chExt cx="1133923" cy="1596572"/>
            </a:xfrm>
          </p:grpSpPr>
          <p:sp>
            <p:nvSpPr>
              <p:cNvPr id="37" name="Rounded Rectangle 36"/>
              <p:cNvSpPr/>
              <p:nvPr/>
            </p:nvSpPr>
            <p:spPr>
              <a:xfrm>
                <a:off x="3661299" y="3829119"/>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3770152" y="4382114"/>
                <a:ext cx="914400" cy="9144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name</a:t>
                </a:r>
              </a:p>
              <a:p>
                <a:pPr algn="ctr"/>
                <a:r>
                  <a:rPr lang="en-US" dirty="0" err="1" smtClean="0"/>
                  <a:t>placetype</a:t>
                </a:r>
                <a:endParaRPr lang="en-US" dirty="0" smtClean="0"/>
              </a:p>
              <a:p>
                <a:pPr algn="ctr"/>
                <a:r>
                  <a:rPr lang="en-US" dirty="0" err="1" smtClean="0"/>
                  <a:t>startdate</a:t>
                </a:r>
                <a:endParaRPr lang="en-US" dirty="0" smtClean="0"/>
              </a:p>
              <a:p>
                <a:pPr algn="ctr"/>
                <a:r>
                  <a:rPr lang="en-US" dirty="0" err="1" smtClean="0"/>
                  <a:t>enddate</a:t>
                </a:r>
                <a:endParaRPr lang="en-US" dirty="0" smtClean="0"/>
              </a:p>
              <a:p>
                <a:pPr algn="ctr"/>
                <a:r>
                  <a:rPr lang="en-US" dirty="0" smtClean="0"/>
                  <a:t>location</a:t>
                </a:r>
                <a:endParaRPr lang="en-US" dirty="0"/>
              </a:p>
            </p:txBody>
          </p:sp>
          <p:sp>
            <p:nvSpPr>
              <p:cNvPr id="39" name="Rounded Rectangle 38"/>
              <p:cNvSpPr/>
              <p:nvPr/>
            </p:nvSpPr>
            <p:spPr>
              <a:xfrm>
                <a:off x="3770152" y="3981157"/>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id-x</a:t>
                </a:r>
                <a:endParaRPr lang="en-US" dirty="0">
                  <a:solidFill>
                    <a:srgbClr val="000000"/>
                  </a:solidFill>
                </a:endParaRPr>
              </a:p>
            </p:txBody>
          </p:sp>
        </p:grpSp>
        <p:grpSp>
          <p:nvGrpSpPr>
            <p:cNvPr id="48" name="Group 47"/>
            <p:cNvGrpSpPr/>
            <p:nvPr/>
          </p:nvGrpSpPr>
          <p:grpSpPr>
            <a:xfrm>
              <a:off x="5660865" y="3204795"/>
              <a:ext cx="1133923" cy="1596572"/>
              <a:chOff x="4013109" y="4191444"/>
              <a:chExt cx="1133923" cy="1596572"/>
            </a:xfrm>
          </p:grpSpPr>
          <p:sp>
            <p:nvSpPr>
              <p:cNvPr id="34" name="Rounded Rectangle 33"/>
              <p:cNvSpPr/>
              <p:nvPr/>
            </p:nvSpPr>
            <p:spPr>
              <a:xfrm>
                <a:off x="4013109" y="4191444"/>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4121962" y="4744439"/>
                <a:ext cx="914400" cy="9144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name</a:t>
                </a:r>
              </a:p>
              <a:p>
                <a:pPr algn="ctr"/>
                <a:r>
                  <a:rPr lang="en-US" dirty="0" err="1" smtClean="0"/>
                  <a:t>placetype</a:t>
                </a:r>
                <a:endParaRPr lang="en-US" dirty="0" smtClean="0"/>
              </a:p>
              <a:p>
                <a:pPr algn="ctr"/>
                <a:r>
                  <a:rPr lang="en-US" dirty="0" err="1" smtClean="0"/>
                  <a:t>startdate</a:t>
                </a:r>
                <a:endParaRPr lang="en-US" dirty="0" smtClean="0"/>
              </a:p>
              <a:p>
                <a:pPr algn="ctr"/>
                <a:r>
                  <a:rPr lang="en-US" dirty="0" err="1" smtClean="0"/>
                  <a:t>enddate</a:t>
                </a:r>
                <a:endParaRPr lang="en-US" dirty="0" smtClean="0"/>
              </a:p>
              <a:p>
                <a:pPr algn="ctr"/>
                <a:r>
                  <a:rPr lang="en-US" dirty="0" smtClean="0"/>
                  <a:t>location</a:t>
                </a:r>
                <a:endParaRPr lang="en-US" dirty="0"/>
              </a:p>
            </p:txBody>
          </p:sp>
          <p:sp>
            <p:nvSpPr>
              <p:cNvPr id="36" name="Rounded Rectangle 35"/>
              <p:cNvSpPr/>
              <p:nvPr/>
            </p:nvSpPr>
            <p:spPr>
              <a:xfrm>
                <a:off x="4121962" y="4343482"/>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id-x</a:t>
                </a:r>
                <a:endParaRPr lang="en-US" dirty="0">
                  <a:solidFill>
                    <a:srgbClr val="000000"/>
                  </a:solidFill>
                </a:endParaRPr>
              </a:p>
            </p:txBody>
          </p:sp>
        </p:grpSp>
      </p:grpSp>
      <p:sp>
        <p:nvSpPr>
          <p:cNvPr id="2" name="Title 1"/>
          <p:cNvSpPr>
            <a:spLocks noGrp="1"/>
          </p:cNvSpPr>
          <p:nvPr>
            <p:ph type="title"/>
          </p:nvPr>
        </p:nvSpPr>
        <p:spPr/>
        <p:txBody>
          <a:bodyPr/>
          <a:lstStyle/>
          <a:p>
            <a:r>
              <a:rPr lang="en-US" dirty="0" smtClean="0"/>
              <a:t>traditional views of gazetteer design</a:t>
            </a:r>
            <a:endParaRPr lang="en-US" dirty="0"/>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grpSp>
        <p:nvGrpSpPr>
          <p:cNvPr id="28" name="Group 27"/>
          <p:cNvGrpSpPr/>
          <p:nvPr/>
        </p:nvGrpSpPr>
        <p:grpSpPr>
          <a:xfrm>
            <a:off x="2123101" y="2112369"/>
            <a:ext cx="2189353" cy="2683547"/>
            <a:chOff x="475345" y="3099018"/>
            <a:chExt cx="2189353" cy="2683547"/>
          </a:xfrm>
        </p:grpSpPr>
        <p:grpSp>
          <p:nvGrpSpPr>
            <p:cNvPr id="14" name="Group 13"/>
            <p:cNvGrpSpPr/>
            <p:nvPr/>
          </p:nvGrpSpPr>
          <p:grpSpPr>
            <a:xfrm>
              <a:off x="475345" y="3099018"/>
              <a:ext cx="1133923" cy="1596572"/>
              <a:chOff x="475345" y="3099018"/>
              <a:chExt cx="1133923" cy="1596572"/>
            </a:xfrm>
          </p:grpSpPr>
          <p:sp>
            <p:nvSpPr>
              <p:cNvPr id="11" name="Rounded Rectangle 10"/>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name</a:t>
                </a:r>
              </a:p>
              <a:p>
                <a:pPr algn="ctr"/>
                <a:r>
                  <a:rPr lang="en-US" dirty="0" err="1" smtClean="0"/>
                  <a:t>placetype</a:t>
                </a:r>
                <a:endParaRPr lang="en-US" dirty="0" smtClean="0"/>
              </a:p>
              <a:p>
                <a:pPr algn="ctr"/>
                <a:r>
                  <a:rPr lang="en-US" dirty="0" err="1" smtClean="0"/>
                  <a:t>startdate</a:t>
                </a:r>
                <a:endParaRPr lang="en-US" dirty="0" smtClean="0"/>
              </a:p>
              <a:p>
                <a:pPr algn="ctr"/>
                <a:r>
                  <a:rPr lang="en-US" dirty="0" err="1" smtClean="0"/>
                  <a:t>enddate</a:t>
                </a:r>
                <a:endParaRPr lang="en-US" dirty="0" smtClean="0"/>
              </a:p>
              <a:p>
                <a:pPr algn="ctr"/>
                <a:r>
                  <a:rPr lang="en-US" dirty="0" smtClean="0"/>
                  <a:t>location</a:t>
                </a:r>
                <a:endParaRPr lang="en-US" dirty="0"/>
              </a:p>
            </p:txBody>
          </p:sp>
          <p:sp>
            <p:nvSpPr>
              <p:cNvPr id="13" name="Rounded Rectangle 12"/>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id-x</a:t>
                </a:r>
                <a:endParaRPr lang="en-US" dirty="0">
                  <a:solidFill>
                    <a:srgbClr val="000000"/>
                  </a:solidFill>
                </a:endParaRPr>
              </a:p>
            </p:txBody>
          </p:sp>
        </p:grpSp>
        <p:grpSp>
          <p:nvGrpSpPr>
            <p:cNvPr id="15" name="Group 14"/>
            <p:cNvGrpSpPr/>
            <p:nvPr/>
          </p:nvGrpSpPr>
          <p:grpSpPr>
            <a:xfrm>
              <a:off x="827155" y="3461343"/>
              <a:ext cx="1133923" cy="1596572"/>
              <a:chOff x="475345" y="3099018"/>
              <a:chExt cx="1133923" cy="1596572"/>
            </a:xfrm>
          </p:grpSpPr>
          <p:sp>
            <p:nvSpPr>
              <p:cNvPr id="16" name="Rounded Rectangle 15"/>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name</a:t>
                </a:r>
              </a:p>
              <a:p>
                <a:pPr algn="ctr"/>
                <a:r>
                  <a:rPr lang="en-US" dirty="0" err="1" smtClean="0"/>
                  <a:t>placetype</a:t>
                </a:r>
                <a:endParaRPr lang="en-US" dirty="0" smtClean="0"/>
              </a:p>
              <a:p>
                <a:pPr algn="ctr"/>
                <a:r>
                  <a:rPr lang="en-US" dirty="0" err="1" smtClean="0"/>
                  <a:t>startdate</a:t>
                </a:r>
                <a:endParaRPr lang="en-US" dirty="0" smtClean="0"/>
              </a:p>
              <a:p>
                <a:pPr algn="ctr"/>
                <a:r>
                  <a:rPr lang="en-US" dirty="0" err="1" smtClean="0"/>
                  <a:t>enddate</a:t>
                </a:r>
                <a:endParaRPr lang="en-US" dirty="0" smtClean="0"/>
              </a:p>
              <a:p>
                <a:pPr algn="ctr"/>
                <a:r>
                  <a:rPr lang="en-US" dirty="0" smtClean="0"/>
                  <a:t>location</a:t>
                </a:r>
                <a:endParaRPr lang="en-US" dirty="0"/>
              </a:p>
            </p:txBody>
          </p:sp>
          <p:sp>
            <p:nvSpPr>
              <p:cNvPr id="18" name="Rounded Rectangle 17"/>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id-x</a:t>
                </a:r>
                <a:endParaRPr lang="en-US" dirty="0">
                  <a:solidFill>
                    <a:srgbClr val="000000"/>
                  </a:solidFill>
                </a:endParaRPr>
              </a:p>
            </p:txBody>
          </p:sp>
        </p:grpSp>
        <p:grpSp>
          <p:nvGrpSpPr>
            <p:cNvPr id="19" name="Group 18"/>
            <p:cNvGrpSpPr/>
            <p:nvPr/>
          </p:nvGrpSpPr>
          <p:grpSpPr>
            <a:xfrm>
              <a:off x="1178965" y="3823668"/>
              <a:ext cx="1133923" cy="1596572"/>
              <a:chOff x="475345" y="3099018"/>
              <a:chExt cx="1133923" cy="1596572"/>
            </a:xfrm>
          </p:grpSpPr>
          <p:sp>
            <p:nvSpPr>
              <p:cNvPr id="20" name="Rounded Rectangle 19"/>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name</a:t>
                </a:r>
              </a:p>
              <a:p>
                <a:pPr algn="ctr"/>
                <a:r>
                  <a:rPr lang="en-US" dirty="0" err="1" smtClean="0"/>
                  <a:t>placetype</a:t>
                </a:r>
                <a:endParaRPr lang="en-US" dirty="0" smtClean="0"/>
              </a:p>
              <a:p>
                <a:pPr algn="ctr"/>
                <a:r>
                  <a:rPr lang="en-US" dirty="0" err="1" smtClean="0"/>
                  <a:t>startdate</a:t>
                </a:r>
                <a:endParaRPr lang="en-US" dirty="0" smtClean="0"/>
              </a:p>
              <a:p>
                <a:pPr algn="ctr"/>
                <a:r>
                  <a:rPr lang="en-US" dirty="0" err="1" smtClean="0"/>
                  <a:t>enddate</a:t>
                </a:r>
                <a:endParaRPr lang="en-US" dirty="0" smtClean="0"/>
              </a:p>
              <a:p>
                <a:pPr algn="ctr"/>
                <a:r>
                  <a:rPr lang="en-US" dirty="0" smtClean="0"/>
                  <a:t>location</a:t>
                </a:r>
                <a:endParaRPr lang="en-US" dirty="0"/>
              </a:p>
            </p:txBody>
          </p:sp>
          <p:sp>
            <p:nvSpPr>
              <p:cNvPr id="22" name="Rounded Rectangle 21"/>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id-x</a:t>
                </a:r>
                <a:endParaRPr lang="en-US" dirty="0">
                  <a:solidFill>
                    <a:srgbClr val="000000"/>
                  </a:solidFill>
                </a:endParaRPr>
              </a:p>
            </p:txBody>
          </p:sp>
        </p:grpSp>
        <p:grpSp>
          <p:nvGrpSpPr>
            <p:cNvPr id="23" name="Group 22"/>
            <p:cNvGrpSpPr/>
            <p:nvPr/>
          </p:nvGrpSpPr>
          <p:grpSpPr>
            <a:xfrm>
              <a:off x="1530775" y="4185993"/>
              <a:ext cx="1133923" cy="1596572"/>
              <a:chOff x="475345" y="3099018"/>
              <a:chExt cx="1133923" cy="1596572"/>
            </a:xfrm>
          </p:grpSpPr>
          <p:sp>
            <p:nvSpPr>
              <p:cNvPr id="24" name="Rounded Rectangle 23"/>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name</a:t>
                </a:r>
              </a:p>
              <a:p>
                <a:pPr algn="ctr"/>
                <a:r>
                  <a:rPr lang="en-US" dirty="0" err="1" smtClean="0"/>
                  <a:t>placetype</a:t>
                </a:r>
                <a:endParaRPr lang="en-US" dirty="0" smtClean="0"/>
              </a:p>
              <a:p>
                <a:pPr algn="ctr"/>
                <a:r>
                  <a:rPr lang="en-US" dirty="0" err="1" smtClean="0"/>
                  <a:t>startdate</a:t>
                </a:r>
                <a:endParaRPr lang="en-US" dirty="0" smtClean="0"/>
              </a:p>
              <a:p>
                <a:pPr algn="ctr"/>
                <a:r>
                  <a:rPr lang="en-US" dirty="0" err="1" smtClean="0"/>
                  <a:t>enddate</a:t>
                </a:r>
                <a:endParaRPr lang="en-US" dirty="0" smtClean="0"/>
              </a:p>
              <a:p>
                <a:pPr algn="ctr"/>
                <a:r>
                  <a:rPr lang="en-US" dirty="0" smtClean="0"/>
                  <a:t>location</a:t>
                </a:r>
                <a:endParaRPr lang="en-US" dirty="0"/>
              </a:p>
            </p:txBody>
          </p:sp>
          <p:sp>
            <p:nvSpPr>
              <p:cNvPr id="26" name="Rounded Rectangle 25"/>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id-x</a:t>
                </a:r>
                <a:endParaRPr lang="en-US" dirty="0">
                  <a:solidFill>
                    <a:srgbClr val="000000"/>
                  </a:solidFill>
                </a:endParaRPr>
              </a:p>
            </p:txBody>
          </p:sp>
        </p:grpSp>
      </p:grpSp>
      <p:sp>
        <p:nvSpPr>
          <p:cNvPr id="27" name="Rounded Rectangle 26"/>
          <p:cNvSpPr/>
          <p:nvPr/>
        </p:nvSpPr>
        <p:spPr bwMode="auto">
          <a:xfrm>
            <a:off x="3222048" y="3988583"/>
            <a:ext cx="3610371" cy="671762"/>
          </a:xfrm>
          <a:prstGeom prst="roundRect">
            <a:avLst/>
          </a:prstGeom>
          <a:noFill/>
          <a:ln w="57150" cap="flat" cmpd="sng" algn="ctr">
            <a:solidFill>
              <a:schemeClr val="accent2"/>
            </a:solidFill>
            <a:prstDash val="solid"/>
            <a:round/>
            <a:headEnd type="stealth" w="med" len="lg"/>
            <a:tailEnd type="none" w="med" len="med"/>
          </a:ln>
          <a:effectLst/>
        </p:spPr>
        <p:txBody>
          <a:bodyPr vert="horz" wrap="non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spTree>
    <p:extLst>
      <p:ext uri="{BB962C8B-B14F-4D97-AF65-F5344CB8AC3E}">
        <p14:creationId xmlns:p14="http://schemas.microsoft.com/office/powerpoint/2010/main" val="3735372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dream of a global gazetteer</a:t>
            </a:r>
            <a:endParaRPr lang="en-US" dirty="0"/>
          </a:p>
        </p:txBody>
      </p:sp>
      <p:sp>
        <p:nvSpPr>
          <p:cNvPr id="3" name="Content Placeholder 2"/>
          <p:cNvSpPr>
            <a:spLocks noGrp="1"/>
          </p:cNvSpPr>
          <p:nvPr>
            <p:ph idx="1"/>
          </p:nvPr>
        </p:nvSpPr>
        <p:spPr/>
        <p:txBody>
          <a:bodyPr/>
          <a:lstStyle/>
          <a:p>
            <a:pPr marL="0" indent="0" algn="ctr">
              <a:buNone/>
            </a:pPr>
            <a:endParaRPr lang="en-US" i="1" dirty="0"/>
          </a:p>
          <a:p>
            <a:pPr marL="0" indent="0" algn="ctr">
              <a:buNone/>
            </a:pPr>
            <a:r>
              <a:rPr lang="en-US" i="1" dirty="0" smtClean="0"/>
              <a:t>not one database but different degrees of interoperability between gazetteers in the face of differing ontologies, languages, etc. – Peter </a:t>
            </a:r>
            <a:r>
              <a:rPr lang="en-US" i="1" dirty="0" err="1" smtClean="0"/>
              <a:t>Bol</a:t>
            </a:r>
            <a:endParaRPr lang="en-US" i="1" dirty="0" smtClean="0"/>
          </a:p>
          <a:p>
            <a:pPr marL="0" indent="0" algn="ctr">
              <a:buNone/>
            </a:pPr>
            <a:endParaRPr lang="en-US" i="1" dirty="0"/>
          </a:p>
          <a:p>
            <a:pPr marL="0" indent="0" algn="ctr">
              <a:buNone/>
            </a:pPr>
            <a:r>
              <a:rPr lang="en-US" i="1" dirty="0" smtClean="0"/>
              <a:t>At </a:t>
            </a:r>
            <a:r>
              <a:rPr lang="en-US" i="1" dirty="0" smtClean="0"/>
              <a:t>one point we thought they would all be in </a:t>
            </a:r>
            <a:r>
              <a:rPr lang="en-US" i="1" dirty="0" err="1" smtClean="0"/>
              <a:t>WFSes</a:t>
            </a:r>
            <a:r>
              <a:rPr lang="en-US" i="1" dirty="0" smtClean="0"/>
              <a:t>, </a:t>
            </a:r>
            <a:r>
              <a:rPr lang="en-US" i="1" dirty="0" smtClean="0"/>
              <a:t>now </a:t>
            </a:r>
            <a:r>
              <a:rPr lang="en-US" i="1" dirty="0" smtClean="0"/>
              <a:t>there’s a focus on linked data (an anarchic approach) – Humphrey </a:t>
            </a:r>
            <a:r>
              <a:rPr lang="en-US" i="1" dirty="0" err="1" smtClean="0"/>
              <a:t>Southall</a:t>
            </a:r>
            <a:endParaRPr lang="en-US" i="1" dirty="0" smtClean="0"/>
          </a:p>
          <a:p>
            <a:pPr marL="0" indent="0" algn="ctr">
              <a:buNone/>
            </a:pPr>
            <a:endParaRPr lang="en-US" i="1" dirty="0"/>
          </a:p>
          <a:p>
            <a:pPr marL="0" indent="0" algn="ctr">
              <a:buNone/>
            </a:pPr>
            <a:r>
              <a:rPr lang="en-US" i="1" dirty="0" smtClean="0"/>
              <a:t>give us raw data now! – Tim Berners-Lee</a:t>
            </a:r>
            <a:endParaRPr lang="en-US" i="1" dirty="0"/>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3949699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2000"/>
                                        <p:tgtEl>
                                          <p:spTgt spid="3">
                                            <p:txEl>
                                              <p:pRg st="1" end="1"/>
                                            </p:txEl>
                                          </p:spTgt>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dissolve">
                                      <p:cBhvr>
                                        <p:cTn id="11" dur="2000"/>
                                        <p:tgtEl>
                                          <p:spTgt spid="3">
                                            <p:txEl>
                                              <p:pRg st="3" end="3"/>
                                            </p:txEl>
                                          </p:spTgt>
                                        </p:tgtEl>
                                      </p:cBhvr>
                                    </p:animEffect>
                                  </p:childTnLst>
                                </p:cTn>
                              </p:par>
                            </p:childTnLst>
                          </p:cTn>
                        </p:par>
                        <p:par>
                          <p:cTn id="12" fill="hold">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foundations of the solution</a:t>
            </a:r>
            <a:endParaRPr lang="en-US" dirty="0"/>
          </a:p>
        </p:txBody>
      </p:sp>
      <p:sp>
        <p:nvSpPr>
          <p:cNvPr id="3" name="Content Placeholder 2"/>
          <p:cNvSpPr>
            <a:spLocks noGrp="1"/>
          </p:cNvSpPr>
          <p:nvPr>
            <p:ph idx="1"/>
          </p:nvPr>
        </p:nvSpPr>
        <p:spPr/>
        <p:txBody>
          <a:bodyPr/>
          <a:lstStyle/>
          <a:p>
            <a:r>
              <a:rPr lang="en-US" dirty="0" smtClean="0"/>
              <a:t>think of POIs as a loosely coupled network of information, not a database</a:t>
            </a:r>
          </a:p>
          <a:p>
            <a:endParaRPr lang="en-US" dirty="0"/>
          </a:p>
          <a:p>
            <a:r>
              <a:rPr lang="en-US" dirty="0" smtClean="0"/>
              <a:t>optimize for publication (sharing) first</a:t>
            </a:r>
          </a:p>
          <a:p>
            <a:r>
              <a:rPr lang="en-US" dirty="0" smtClean="0"/>
              <a:t>collaboration second</a:t>
            </a:r>
          </a:p>
          <a:p>
            <a:r>
              <a:rPr lang="en-US" dirty="0" smtClean="0"/>
              <a:t>applications third</a:t>
            </a:r>
          </a:p>
          <a:p>
            <a:endParaRPr lang="en-US" dirty="0" smtClean="0"/>
          </a:p>
          <a:p>
            <a:r>
              <a:rPr lang="en-US" dirty="0" smtClean="0"/>
              <a:t>traditional benefits of a database can be added later (as apps): transactional data consistency, query optimization, QA/QC, mapping/visualization</a:t>
            </a:r>
            <a:endParaRPr lang="en-US" dirty="0"/>
          </a:p>
          <a:p>
            <a:endParaRPr lang="en-US" dirty="0"/>
          </a:p>
          <a:p>
            <a:r>
              <a:rPr lang="en-US" dirty="0" smtClean="0"/>
              <a:t>note: this is all from a standards perspective</a:t>
            </a:r>
            <a:endParaRPr lang="en-US" dirty="0"/>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36505825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tenets</a:t>
            </a:r>
            <a:endParaRPr lang="en-US" dirty="0"/>
          </a:p>
        </p:txBody>
      </p:sp>
      <p:sp>
        <p:nvSpPr>
          <p:cNvPr id="3" name="Content Placeholder 2"/>
          <p:cNvSpPr>
            <a:spLocks noGrp="1"/>
          </p:cNvSpPr>
          <p:nvPr>
            <p:ph idx="1"/>
          </p:nvPr>
        </p:nvSpPr>
        <p:spPr/>
        <p:txBody>
          <a:bodyPr/>
          <a:lstStyle/>
          <a:p>
            <a:r>
              <a:rPr lang="en-US" dirty="0" smtClean="0"/>
              <a:t>throw all place information onto the web</a:t>
            </a:r>
          </a:p>
          <a:p>
            <a:pPr lvl="1"/>
            <a:r>
              <a:rPr lang="en-US" dirty="0" smtClean="0"/>
              <a:t>standards: use WFS-G (sometimes)</a:t>
            </a:r>
          </a:p>
          <a:p>
            <a:pPr lvl="1"/>
            <a:r>
              <a:rPr lang="en-US" dirty="0" smtClean="0"/>
              <a:t>standards: shared data models and formats</a:t>
            </a:r>
          </a:p>
          <a:p>
            <a:pPr lvl="1"/>
            <a:r>
              <a:rPr lang="en-US" dirty="0" smtClean="0"/>
              <a:t>standards: at this point, the only query mechanism is HTTP GET</a:t>
            </a:r>
          </a:p>
          <a:p>
            <a:r>
              <a:rPr lang="en-US" dirty="0" smtClean="0"/>
              <a:t>link related places with URLs</a:t>
            </a:r>
          </a:p>
          <a:p>
            <a:pPr lvl="1"/>
            <a:r>
              <a:rPr lang="en-US" dirty="0" smtClean="0"/>
              <a:t>standards: small vocab of types of links, e.g. identity, sort of identity, within, next to, related</a:t>
            </a:r>
          </a:p>
          <a:p>
            <a:pPr lvl="1"/>
            <a:r>
              <a:rPr lang="en-US" dirty="0" smtClean="0"/>
              <a:t>standards: still only querying with URLs</a:t>
            </a:r>
          </a:p>
          <a:p>
            <a:r>
              <a:rPr lang="en-US" dirty="0" smtClean="0"/>
              <a:t>layer higher level gazetteers on top</a:t>
            </a:r>
          </a:p>
          <a:p>
            <a:pPr lvl="1"/>
            <a:r>
              <a:rPr lang="en-US" dirty="0" smtClean="0"/>
              <a:t>standards</a:t>
            </a:r>
            <a:r>
              <a:rPr lang="en-US" dirty="0"/>
              <a:t>: </a:t>
            </a:r>
            <a:r>
              <a:rPr lang="en-US" dirty="0" smtClean="0"/>
              <a:t>shared data models</a:t>
            </a:r>
            <a:endParaRPr lang="en-US" dirty="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22870150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a little bit about OGC</a:t>
            </a:r>
          </a:p>
          <a:p>
            <a:r>
              <a:rPr lang="en-US" dirty="0" smtClean="0"/>
              <a:t>overview of OGC’s current gazetteer spec (WFS-G)</a:t>
            </a:r>
          </a:p>
          <a:p>
            <a:r>
              <a:rPr lang="en-US" dirty="0" smtClean="0"/>
              <a:t>moving towards a web-centric view of place information</a:t>
            </a:r>
          </a:p>
          <a:p>
            <a:r>
              <a:rPr lang="en-US" dirty="0" smtClean="0"/>
              <a:t>the global gazetteer</a:t>
            </a:r>
            <a:endParaRPr lang="en-US" dirty="0"/>
          </a:p>
        </p:txBody>
      </p:sp>
      <p:sp>
        <p:nvSpPr>
          <p:cNvPr id="4" name="Footer Placeholder 3"/>
          <p:cNvSpPr>
            <a:spLocks noGrp="1"/>
          </p:cNvSpPr>
          <p:nvPr>
            <p:ph type="ftr" sz="quarter" idx="10"/>
          </p:nvPr>
        </p:nvSpPr>
        <p:spPr/>
        <p:txBody>
          <a:bodyPr/>
          <a:lstStyle/>
          <a:p>
            <a:pPr>
              <a:defRPr/>
            </a:pPr>
            <a:r>
              <a:rPr lang="en-US" dirty="0" smtClean="0">
                <a:latin typeface="Calibri"/>
                <a:cs typeface="Calibri"/>
              </a:rPr>
              <a:t>© 2011 Open Geospatial Consortium</a:t>
            </a:r>
            <a:endParaRPr lang="en-US" dirty="0">
              <a:latin typeface="Calibri"/>
              <a:cs typeface="Calibri"/>
            </a:endParaRPr>
          </a:p>
        </p:txBody>
      </p:sp>
    </p:spTree>
    <p:extLst>
      <p:ext uri="{BB962C8B-B14F-4D97-AF65-F5344CB8AC3E}">
        <p14:creationId xmlns:p14="http://schemas.microsoft.com/office/powerpoint/2010/main" val="2924515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walkthrough</a:t>
            </a:r>
            <a:endParaRPr lang="en-US" dirty="0"/>
          </a:p>
        </p:txBody>
      </p:sp>
      <p:sp>
        <p:nvSpPr>
          <p:cNvPr id="4" name="Footer Placeholder 3"/>
          <p:cNvSpPr>
            <a:spLocks noGrp="1"/>
          </p:cNvSpPr>
          <p:nvPr>
            <p:ph type="ftr" sz="quarter" idx="10"/>
          </p:nvPr>
        </p:nvSpPr>
        <p:spPr/>
        <p:txBody>
          <a:bodyPr/>
          <a:lstStyle/>
          <a:p>
            <a:pPr>
              <a:defRPr/>
            </a:pPr>
            <a:r>
              <a:rPr lang="en-US" dirty="0" smtClean="0"/>
              <a:t>© 2011 Open Geospatial Consortium</a:t>
            </a:r>
            <a:endParaRPr lang="en-US" dirty="0"/>
          </a:p>
        </p:txBody>
      </p:sp>
      <p:sp>
        <p:nvSpPr>
          <p:cNvPr id="33" name="Can 32"/>
          <p:cNvSpPr/>
          <p:nvPr/>
        </p:nvSpPr>
        <p:spPr bwMode="auto">
          <a:xfrm>
            <a:off x="2311598" y="4872310"/>
            <a:ext cx="494590" cy="657805"/>
          </a:xfrm>
          <a:prstGeom prst="can">
            <a:avLst/>
          </a:prstGeom>
          <a:ln>
            <a:headEnd type="stealth" w="med"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sp>
        <p:nvSpPr>
          <p:cNvPr id="46" name="Can 45"/>
          <p:cNvSpPr/>
          <p:nvPr/>
        </p:nvSpPr>
        <p:spPr bwMode="auto">
          <a:xfrm>
            <a:off x="3408574" y="5455058"/>
            <a:ext cx="494590" cy="657805"/>
          </a:xfrm>
          <a:prstGeom prst="can">
            <a:avLst/>
          </a:prstGeom>
          <a:ln>
            <a:headEnd type="stealth" w="med"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grpSp>
        <p:nvGrpSpPr>
          <p:cNvPr id="199" name="Group 198"/>
          <p:cNvGrpSpPr/>
          <p:nvPr/>
        </p:nvGrpSpPr>
        <p:grpSpPr>
          <a:xfrm>
            <a:off x="118075" y="2919179"/>
            <a:ext cx="8910480" cy="2895671"/>
            <a:chOff x="41980" y="3601441"/>
            <a:chExt cx="8910480" cy="2895671"/>
          </a:xfrm>
        </p:grpSpPr>
        <p:sp>
          <p:nvSpPr>
            <p:cNvPr id="24" name="Cloud 23"/>
            <p:cNvSpPr/>
            <p:nvPr/>
          </p:nvSpPr>
          <p:spPr bwMode="auto">
            <a:xfrm flipV="1">
              <a:off x="146933" y="3601441"/>
              <a:ext cx="8805527" cy="1447261"/>
            </a:xfrm>
            <a:prstGeom prst="cloud">
              <a:avLst/>
            </a:prstGeom>
            <a:gradFill>
              <a:gsLst>
                <a:gs pos="0">
                  <a:schemeClr val="tx2">
                    <a:lumMod val="10000"/>
                    <a:lumOff val="90000"/>
                  </a:schemeClr>
                </a:gs>
                <a:gs pos="59000">
                  <a:schemeClr val="tx2">
                    <a:lumMod val="10000"/>
                    <a:lumOff val="90000"/>
                  </a:schemeClr>
                </a:gs>
                <a:gs pos="100000">
                  <a:srgbClr val="EBF1FB"/>
                </a:gs>
              </a:gsLst>
            </a:gradFill>
            <a:ln>
              <a:solidFill>
                <a:schemeClr val="tx2">
                  <a:lumMod val="25000"/>
                  <a:lumOff val="75000"/>
                </a:schemeClr>
              </a:solidFill>
              <a:headEnd type="stealth" w="med" len="lg"/>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grpSp>
          <p:nvGrpSpPr>
            <p:cNvPr id="8" name="Group 7"/>
            <p:cNvGrpSpPr/>
            <p:nvPr/>
          </p:nvGrpSpPr>
          <p:grpSpPr>
            <a:xfrm>
              <a:off x="2057086" y="3828197"/>
              <a:ext cx="496770" cy="699456"/>
              <a:chOff x="475345" y="3099018"/>
              <a:chExt cx="1133923" cy="1596572"/>
            </a:xfrm>
          </p:grpSpPr>
          <p:sp>
            <p:nvSpPr>
              <p:cNvPr id="21" name="Rounded Rectangle 20"/>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 dirty="0" smtClean="0"/>
                  <a:t>name</a:t>
                </a:r>
              </a:p>
              <a:p>
                <a:pPr algn="ctr"/>
                <a:r>
                  <a:rPr lang="en-US" sz="400" dirty="0" err="1" smtClean="0"/>
                  <a:t>placetype</a:t>
                </a:r>
                <a:endParaRPr lang="en-US" sz="400" dirty="0" smtClean="0"/>
              </a:p>
              <a:p>
                <a:pPr algn="ctr"/>
                <a:r>
                  <a:rPr lang="en-US" sz="400" dirty="0" err="1" smtClean="0"/>
                  <a:t>startdate</a:t>
                </a:r>
                <a:endParaRPr lang="en-US" sz="400" dirty="0" smtClean="0"/>
              </a:p>
              <a:p>
                <a:pPr algn="ctr"/>
                <a:r>
                  <a:rPr lang="en-US" sz="400" dirty="0" err="1" smtClean="0"/>
                  <a:t>enddate</a:t>
                </a:r>
                <a:endParaRPr lang="en-US" sz="400" dirty="0" smtClean="0"/>
              </a:p>
              <a:p>
                <a:pPr algn="ctr"/>
                <a:r>
                  <a:rPr lang="en-US" sz="400" dirty="0" smtClean="0"/>
                  <a:t>location</a:t>
                </a:r>
                <a:endParaRPr lang="en-US" sz="400" dirty="0"/>
              </a:p>
            </p:txBody>
          </p:sp>
          <p:sp>
            <p:nvSpPr>
              <p:cNvPr id="23" name="Rounded Rectangle 22"/>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000000"/>
                    </a:solidFill>
                  </a:rPr>
                  <a:t>id-x</a:t>
                </a:r>
                <a:endParaRPr lang="en-US" sz="500" dirty="0">
                  <a:solidFill>
                    <a:srgbClr val="000000"/>
                  </a:solidFill>
                </a:endParaRPr>
              </a:p>
            </p:txBody>
          </p:sp>
        </p:grpSp>
        <p:grpSp>
          <p:nvGrpSpPr>
            <p:cNvPr id="25" name="Group 24"/>
            <p:cNvGrpSpPr/>
            <p:nvPr/>
          </p:nvGrpSpPr>
          <p:grpSpPr>
            <a:xfrm>
              <a:off x="2146516" y="3949109"/>
              <a:ext cx="496770" cy="699456"/>
              <a:chOff x="475345" y="3099018"/>
              <a:chExt cx="1133923" cy="1596572"/>
            </a:xfrm>
          </p:grpSpPr>
          <p:sp>
            <p:nvSpPr>
              <p:cNvPr id="26" name="Rounded Rectangle 25"/>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 dirty="0" smtClean="0"/>
                  <a:t>name</a:t>
                </a:r>
              </a:p>
              <a:p>
                <a:pPr algn="ctr"/>
                <a:r>
                  <a:rPr lang="en-US" sz="400" dirty="0" err="1" smtClean="0"/>
                  <a:t>placetype</a:t>
                </a:r>
                <a:endParaRPr lang="en-US" sz="400" dirty="0" smtClean="0"/>
              </a:p>
              <a:p>
                <a:pPr algn="ctr"/>
                <a:r>
                  <a:rPr lang="en-US" sz="400" dirty="0" err="1" smtClean="0"/>
                  <a:t>startdate</a:t>
                </a:r>
                <a:endParaRPr lang="en-US" sz="400" dirty="0" smtClean="0"/>
              </a:p>
              <a:p>
                <a:pPr algn="ctr"/>
                <a:r>
                  <a:rPr lang="en-US" sz="400" dirty="0" err="1" smtClean="0"/>
                  <a:t>enddate</a:t>
                </a:r>
                <a:endParaRPr lang="en-US" sz="400" dirty="0" smtClean="0"/>
              </a:p>
              <a:p>
                <a:pPr algn="ctr"/>
                <a:r>
                  <a:rPr lang="en-US" sz="400" dirty="0" smtClean="0"/>
                  <a:t>location</a:t>
                </a:r>
                <a:endParaRPr lang="en-US" sz="400" dirty="0"/>
              </a:p>
            </p:txBody>
          </p:sp>
          <p:sp>
            <p:nvSpPr>
              <p:cNvPr id="28" name="Rounded Rectangle 27"/>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000000"/>
                    </a:solidFill>
                  </a:rPr>
                  <a:t>id-x</a:t>
                </a:r>
                <a:endParaRPr lang="en-US" sz="500" dirty="0">
                  <a:solidFill>
                    <a:srgbClr val="000000"/>
                  </a:solidFill>
                </a:endParaRPr>
              </a:p>
            </p:txBody>
          </p:sp>
        </p:grpSp>
        <p:grpSp>
          <p:nvGrpSpPr>
            <p:cNvPr id="29" name="Group 28"/>
            <p:cNvGrpSpPr/>
            <p:nvPr/>
          </p:nvGrpSpPr>
          <p:grpSpPr>
            <a:xfrm>
              <a:off x="2235946" y="4070021"/>
              <a:ext cx="496770" cy="699456"/>
              <a:chOff x="475345" y="3099018"/>
              <a:chExt cx="1133923" cy="1596572"/>
            </a:xfrm>
          </p:grpSpPr>
          <p:sp>
            <p:nvSpPr>
              <p:cNvPr id="30" name="Rounded Rectangle 29"/>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 dirty="0" smtClean="0"/>
                  <a:t>name</a:t>
                </a:r>
              </a:p>
              <a:p>
                <a:pPr algn="ctr"/>
                <a:r>
                  <a:rPr lang="en-US" sz="400" dirty="0" err="1" smtClean="0"/>
                  <a:t>placetype</a:t>
                </a:r>
                <a:endParaRPr lang="en-US" sz="400" dirty="0" smtClean="0"/>
              </a:p>
              <a:p>
                <a:pPr algn="ctr"/>
                <a:r>
                  <a:rPr lang="en-US" sz="400" dirty="0" err="1" smtClean="0"/>
                  <a:t>startdate</a:t>
                </a:r>
                <a:endParaRPr lang="en-US" sz="400" dirty="0" smtClean="0"/>
              </a:p>
              <a:p>
                <a:pPr algn="ctr"/>
                <a:r>
                  <a:rPr lang="en-US" sz="400" dirty="0" err="1" smtClean="0"/>
                  <a:t>enddate</a:t>
                </a:r>
                <a:endParaRPr lang="en-US" sz="400" dirty="0" smtClean="0"/>
              </a:p>
              <a:p>
                <a:pPr algn="ctr"/>
                <a:r>
                  <a:rPr lang="en-US" sz="400" dirty="0" smtClean="0"/>
                  <a:t>location</a:t>
                </a:r>
                <a:endParaRPr lang="en-US" sz="400" dirty="0"/>
              </a:p>
            </p:txBody>
          </p:sp>
          <p:sp>
            <p:nvSpPr>
              <p:cNvPr id="32" name="Rounded Rectangle 31"/>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000000"/>
                    </a:solidFill>
                  </a:rPr>
                  <a:t>id-x</a:t>
                </a:r>
                <a:endParaRPr lang="en-US" sz="500" dirty="0">
                  <a:solidFill>
                    <a:srgbClr val="000000"/>
                  </a:solidFill>
                </a:endParaRPr>
              </a:p>
            </p:txBody>
          </p:sp>
        </p:grpSp>
        <p:grpSp>
          <p:nvGrpSpPr>
            <p:cNvPr id="34" name="Group 33"/>
            <p:cNvGrpSpPr/>
            <p:nvPr/>
          </p:nvGrpSpPr>
          <p:grpSpPr>
            <a:xfrm>
              <a:off x="3154060" y="3833650"/>
              <a:ext cx="496770" cy="699456"/>
              <a:chOff x="475345" y="3099018"/>
              <a:chExt cx="1133923" cy="1596572"/>
            </a:xfrm>
          </p:grpSpPr>
          <p:sp>
            <p:nvSpPr>
              <p:cNvPr id="35" name="Rounded Rectangle 34"/>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 dirty="0" smtClean="0"/>
                  <a:t>name</a:t>
                </a:r>
              </a:p>
              <a:p>
                <a:pPr algn="ctr"/>
                <a:r>
                  <a:rPr lang="en-US" sz="400" dirty="0" err="1" smtClean="0"/>
                  <a:t>placetype</a:t>
                </a:r>
                <a:endParaRPr lang="en-US" sz="400" dirty="0" smtClean="0"/>
              </a:p>
              <a:p>
                <a:pPr algn="ctr"/>
                <a:r>
                  <a:rPr lang="en-US" sz="400" dirty="0" err="1" smtClean="0"/>
                  <a:t>startdate</a:t>
                </a:r>
                <a:endParaRPr lang="en-US" sz="400" dirty="0" smtClean="0"/>
              </a:p>
              <a:p>
                <a:pPr algn="ctr"/>
                <a:r>
                  <a:rPr lang="en-US" sz="400" dirty="0" err="1" smtClean="0"/>
                  <a:t>enddate</a:t>
                </a:r>
                <a:endParaRPr lang="en-US" sz="400" dirty="0" smtClean="0"/>
              </a:p>
              <a:p>
                <a:pPr algn="ctr"/>
                <a:r>
                  <a:rPr lang="en-US" sz="400" dirty="0" smtClean="0"/>
                  <a:t>location</a:t>
                </a:r>
                <a:endParaRPr lang="en-US" sz="400" dirty="0"/>
              </a:p>
            </p:txBody>
          </p:sp>
          <p:sp>
            <p:nvSpPr>
              <p:cNvPr id="37" name="Rounded Rectangle 36"/>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000000"/>
                    </a:solidFill>
                  </a:rPr>
                  <a:t>id-x</a:t>
                </a:r>
                <a:endParaRPr lang="en-US" sz="500" dirty="0">
                  <a:solidFill>
                    <a:srgbClr val="000000"/>
                  </a:solidFill>
                </a:endParaRPr>
              </a:p>
            </p:txBody>
          </p:sp>
        </p:grpSp>
        <p:grpSp>
          <p:nvGrpSpPr>
            <p:cNvPr id="38" name="Group 37"/>
            <p:cNvGrpSpPr/>
            <p:nvPr/>
          </p:nvGrpSpPr>
          <p:grpSpPr>
            <a:xfrm>
              <a:off x="3243490" y="3954562"/>
              <a:ext cx="496770" cy="699456"/>
              <a:chOff x="475345" y="3099018"/>
              <a:chExt cx="1133923" cy="1596572"/>
            </a:xfrm>
          </p:grpSpPr>
          <p:sp>
            <p:nvSpPr>
              <p:cNvPr id="39" name="Rounded Rectangle 38"/>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 dirty="0" smtClean="0"/>
                  <a:t>name</a:t>
                </a:r>
              </a:p>
              <a:p>
                <a:pPr algn="ctr"/>
                <a:r>
                  <a:rPr lang="en-US" sz="400" dirty="0" err="1" smtClean="0"/>
                  <a:t>placetype</a:t>
                </a:r>
                <a:endParaRPr lang="en-US" sz="400" dirty="0" smtClean="0"/>
              </a:p>
              <a:p>
                <a:pPr algn="ctr"/>
                <a:r>
                  <a:rPr lang="en-US" sz="400" dirty="0" err="1" smtClean="0"/>
                  <a:t>startdate</a:t>
                </a:r>
                <a:endParaRPr lang="en-US" sz="400" dirty="0" smtClean="0"/>
              </a:p>
              <a:p>
                <a:pPr algn="ctr"/>
                <a:r>
                  <a:rPr lang="en-US" sz="400" dirty="0" err="1" smtClean="0"/>
                  <a:t>enddate</a:t>
                </a:r>
                <a:endParaRPr lang="en-US" sz="400" dirty="0" smtClean="0"/>
              </a:p>
              <a:p>
                <a:pPr algn="ctr"/>
                <a:r>
                  <a:rPr lang="en-US" sz="400" dirty="0" smtClean="0"/>
                  <a:t>location</a:t>
                </a:r>
                <a:endParaRPr lang="en-US" sz="400" dirty="0"/>
              </a:p>
            </p:txBody>
          </p:sp>
          <p:sp>
            <p:nvSpPr>
              <p:cNvPr id="41" name="Rounded Rectangle 40"/>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000000"/>
                    </a:solidFill>
                  </a:rPr>
                  <a:t>id-x</a:t>
                </a:r>
                <a:endParaRPr lang="en-US" sz="500" dirty="0">
                  <a:solidFill>
                    <a:srgbClr val="000000"/>
                  </a:solidFill>
                </a:endParaRPr>
              </a:p>
            </p:txBody>
          </p:sp>
        </p:grpSp>
        <p:grpSp>
          <p:nvGrpSpPr>
            <p:cNvPr id="42" name="Group 41"/>
            <p:cNvGrpSpPr/>
            <p:nvPr/>
          </p:nvGrpSpPr>
          <p:grpSpPr>
            <a:xfrm>
              <a:off x="3332920" y="4075474"/>
              <a:ext cx="496770" cy="699456"/>
              <a:chOff x="475345" y="3099018"/>
              <a:chExt cx="1133923" cy="1596572"/>
            </a:xfrm>
          </p:grpSpPr>
          <p:sp>
            <p:nvSpPr>
              <p:cNvPr id="43" name="Rounded Rectangle 42"/>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 dirty="0" smtClean="0"/>
                  <a:t>name</a:t>
                </a:r>
              </a:p>
              <a:p>
                <a:pPr algn="ctr"/>
                <a:r>
                  <a:rPr lang="en-US" sz="400" dirty="0" err="1" smtClean="0"/>
                  <a:t>placetype</a:t>
                </a:r>
                <a:endParaRPr lang="en-US" sz="400" dirty="0" smtClean="0"/>
              </a:p>
              <a:p>
                <a:pPr algn="ctr"/>
                <a:r>
                  <a:rPr lang="en-US" sz="400" dirty="0" err="1" smtClean="0"/>
                  <a:t>startdate</a:t>
                </a:r>
                <a:endParaRPr lang="en-US" sz="400" dirty="0" smtClean="0"/>
              </a:p>
              <a:p>
                <a:pPr algn="ctr"/>
                <a:r>
                  <a:rPr lang="en-US" sz="400" dirty="0" err="1" smtClean="0"/>
                  <a:t>enddate</a:t>
                </a:r>
                <a:endParaRPr lang="en-US" sz="400" dirty="0" smtClean="0"/>
              </a:p>
              <a:p>
                <a:pPr algn="ctr"/>
                <a:r>
                  <a:rPr lang="en-US" sz="400" dirty="0" smtClean="0"/>
                  <a:t>location</a:t>
                </a:r>
                <a:endParaRPr lang="en-US" sz="400" dirty="0"/>
              </a:p>
            </p:txBody>
          </p:sp>
          <p:sp>
            <p:nvSpPr>
              <p:cNvPr id="45" name="Rounded Rectangle 44"/>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000000"/>
                    </a:solidFill>
                  </a:rPr>
                  <a:t>id-x</a:t>
                </a:r>
                <a:endParaRPr lang="en-US" sz="500" dirty="0">
                  <a:solidFill>
                    <a:srgbClr val="000000"/>
                  </a:solidFill>
                </a:endParaRPr>
              </a:p>
            </p:txBody>
          </p:sp>
        </p:grpSp>
        <p:grpSp>
          <p:nvGrpSpPr>
            <p:cNvPr id="47" name="Group 46"/>
            <p:cNvGrpSpPr/>
            <p:nvPr/>
          </p:nvGrpSpPr>
          <p:grpSpPr>
            <a:xfrm>
              <a:off x="4251032" y="3839103"/>
              <a:ext cx="496770" cy="699456"/>
              <a:chOff x="475345" y="3099018"/>
              <a:chExt cx="1133923" cy="1596572"/>
            </a:xfrm>
          </p:grpSpPr>
          <p:sp>
            <p:nvSpPr>
              <p:cNvPr id="48" name="Rounded Rectangle 47"/>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ounded Rectangle 48"/>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 dirty="0" smtClean="0"/>
                  <a:t>name</a:t>
                </a:r>
              </a:p>
              <a:p>
                <a:pPr algn="ctr"/>
                <a:r>
                  <a:rPr lang="en-US" sz="400" dirty="0" err="1" smtClean="0"/>
                  <a:t>placetype</a:t>
                </a:r>
                <a:endParaRPr lang="en-US" sz="400" dirty="0" smtClean="0"/>
              </a:p>
              <a:p>
                <a:pPr algn="ctr"/>
                <a:r>
                  <a:rPr lang="en-US" sz="400" dirty="0" err="1" smtClean="0"/>
                  <a:t>startdate</a:t>
                </a:r>
                <a:endParaRPr lang="en-US" sz="400" dirty="0" smtClean="0"/>
              </a:p>
              <a:p>
                <a:pPr algn="ctr"/>
                <a:r>
                  <a:rPr lang="en-US" sz="400" dirty="0" err="1" smtClean="0"/>
                  <a:t>enddate</a:t>
                </a:r>
                <a:endParaRPr lang="en-US" sz="400" dirty="0" smtClean="0"/>
              </a:p>
              <a:p>
                <a:pPr algn="ctr"/>
                <a:r>
                  <a:rPr lang="en-US" sz="400" dirty="0" smtClean="0"/>
                  <a:t>location</a:t>
                </a:r>
                <a:endParaRPr lang="en-US" sz="400" dirty="0"/>
              </a:p>
            </p:txBody>
          </p:sp>
          <p:sp>
            <p:nvSpPr>
              <p:cNvPr id="50" name="Rounded Rectangle 49"/>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000000"/>
                    </a:solidFill>
                  </a:rPr>
                  <a:t>id-x</a:t>
                </a:r>
                <a:endParaRPr lang="en-US" sz="500" dirty="0">
                  <a:solidFill>
                    <a:srgbClr val="000000"/>
                  </a:solidFill>
                </a:endParaRPr>
              </a:p>
            </p:txBody>
          </p:sp>
        </p:grpSp>
        <p:grpSp>
          <p:nvGrpSpPr>
            <p:cNvPr id="59" name="Group 58"/>
            <p:cNvGrpSpPr/>
            <p:nvPr/>
          </p:nvGrpSpPr>
          <p:grpSpPr>
            <a:xfrm>
              <a:off x="5348004" y="3844556"/>
              <a:ext cx="496770" cy="699456"/>
              <a:chOff x="475345" y="3099018"/>
              <a:chExt cx="1133923" cy="1596572"/>
            </a:xfrm>
          </p:grpSpPr>
          <p:sp>
            <p:nvSpPr>
              <p:cNvPr id="60" name="Rounded Rectangle 59"/>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ounded Rectangle 60"/>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 dirty="0" smtClean="0"/>
                  <a:t>name</a:t>
                </a:r>
              </a:p>
              <a:p>
                <a:pPr algn="ctr"/>
                <a:r>
                  <a:rPr lang="en-US" sz="400" dirty="0" err="1" smtClean="0"/>
                  <a:t>placetype</a:t>
                </a:r>
                <a:endParaRPr lang="en-US" sz="400" dirty="0" smtClean="0"/>
              </a:p>
              <a:p>
                <a:pPr algn="ctr"/>
                <a:r>
                  <a:rPr lang="en-US" sz="400" dirty="0" err="1" smtClean="0"/>
                  <a:t>startdate</a:t>
                </a:r>
                <a:endParaRPr lang="en-US" sz="400" dirty="0" smtClean="0"/>
              </a:p>
              <a:p>
                <a:pPr algn="ctr"/>
                <a:r>
                  <a:rPr lang="en-US" sz="400" dirty="0" err="1" smtClean="0"/>
                  <a:t>enddate</a:t>
                </a:r>
                <a:endParaRPr lang="en-US" sz="400" dirty="0" smtClean="0"/>
              </a:p>
              <a:p>
                <a:pPr algn="ctr"/>
                <a:r>
                  <a:rPr lang="en-US" sz="400" dirty="0" smtClean="0"/>
                  <a:t>location</a:t>
                </a:r>
                <a:endParaRPr lang="en-US" sz="400" dirty="0"/>
              </a:p>
            </p:txBody>
          </p:sp>
          <p:sp>
            <p:nvSpPr>
              <p:cNvPr id="62" name="Rounded Rectangle 61"/>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000000"/>
                    </a:solidFill>
                  </a:rPr>
                  <a:t>id-x</a:t>
                </a:r>
                <a:endParaRPr lang="en-US" sz="500" dirty="0">
                  <a:solidFill>
                    <a:srgbClr val="000000"/>
                  </a:solidFill>
                </a:endParaRPr>
              </a:p>
            </p:txBody>
          </p:sp>
        </p:grpSp>
        <p:grpSp>
          <p:nvGrpSpPr>
            <p:cNvPr id="63" name="Group 62"/>
            <p:cNvGrpSpPr/>
            <p:nvPr/>
          </p:nvGrpSpPr>
          <p:grpSpPr>
            <a:xfrm>
              <a:off x="5437434" y="3965468"/>
              <a:ext cx="496770" cy="699456"/>
              <a:chOff x="475345" y="3099018"/>
              <a:chExt cx="1133923" cy="1596572"/>
            </a:xfrm>
          </p:grpSpPr>
          <p:sp>
            <p:nvSpPr>
              <p:cNvPr id="64" name="Rounded Rectangle 63"/>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ounded Rectangle 64"/>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 dirty="0" smtClean="0"/>
                  <a:t>name</a:t>
                </a:r>
              </a:p>
              <a:p>
                <a:pPr algn="ctr"/>
                <a:r>
                  <a:rPr lang="en-US" sz="400" dirty="0" err="1" smtClean="0"/>
                  <a:t>placetype</a:t>
                </a:r>
                <a:endParaRPr lang="en-US" sz="400" dirty="0" smtClean="0"/>
              </a:p>
              <a:p>
                <a:pPr algn="ctr"/>
                <a:r>
                  <a:rPr lang="en-US" sz="400" dirty="0" err="1" smtClean="0"/>
                  <a:t>startdate</a:t>
                </a:r>
                <a:endParaRPr lang="en-US" sz="400" dirty="0" smtClean="0"/>
              </a:p>
              <a:p>
                <a:pPr algn="ctr"/>
                <a:r>
                  <a:rPr lang="en-US" sz="400" dirty="0" err="1" smtClean="0"/>
                  <a:t>enddate</a:t>
                </a:r>
                <a:endParaRPr lang="en-US" sz="400" dirty="0" smtClean="0"/>
              </a:p>
              <a:p>
                <a:pPr algn="ctr"/>
                <a:r>
                  <a:rPr lang="en-US" sz="400" dirty="0" smtClean="0"/>
                  <a:t>location</a:t>
                </a:r>
                <a:endParaRPr lang="en-US" sz="400" dirty="0"/>
              </a:p>
            </p:txBody>
          </p:sp>
          <p:sp>
            <p:nvSpPr>
              <p:cNvPr id="66" name="Rounded Rectangle 65"/>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000000"/>
                    </a:solidFill>
                  </a:rPr>
                  <a:t>id-x</a:t>
                </a:r>
                <a:endParaRPr lang="en-US" sz="500" dirty="0">
                  <a:solidFill>
                    <a:srgbClr val="000000"/>
                  </a:solidFill>
                </a:endParaRPr>
              </a:p>
            </p:txBody>
          </p:sp>
        </p:grpSp>
        <p:grpSp>
          <p:nvGrpSpPr>
            <p:cNvPr id="67" name="Group 66"/>
            <p:cNvGrpSpPr/>
            <p:nvPr/>
          </p:nvGrpSpPr>
          <p:grpSpPr>
            <a:xfrm>
              <a:off x="5526864" y="4086380"/>
              <a:ext cx="496770" cy="699456"/>
              <a:chOff x="475345" y="3099018"/>
              <a:chExt cx="1133923" cy="1596572"/>
            </a:xfrm>
          </p:grpSpPr>
          <p:sp>
            <p:nvSpPr>
              <p:cNvPr id="68" name="Rounded Rectangle 67"/>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ounded Rectangle 68"/>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 dirty="0" smtClean="0"/>
                  <a:t>name</a:t>
                </a:r>
              </a:p>
              <a:p>
                <a:pPr algn="ctr"/>
                <a:r>
                  <a:rPr lang="en-US" sz="400" dirty="0" err="1" smtClean="0"/>
                  <a:t>placetype</a:t>
                </a:r>
                <a:endParaRPr lang="en-US" sz="400" dirty="0" smtClean="0"/>
              </a:p>
              <a:p>
                <a:pPr algn="ctr"/>
                <a:r>
                  <a:rPr lang="en-US" sz="400" dirty="0" err="1" smtClean="0"/>
                  <a:t>startdate</a:t>
                </a:r>
                <a:endParaRPr lang="en-US" sz="400" dirty="0" smtClean="0"/>
              </a:p>
              <a:p>
                <a:pPr algn="ctr"/>
                <a:r>
                  <a:rPr lang="en-US" sz="400" dirty="0" err="1" smtClean="0"/>
                  <a:t>enddate</a:t>
                </a:r>
                <a:endParaRPr lang="en-US" sz="400" dirty="0" smtClean="0"/>
              </a:p>
              <a:p>
                <a:pPr algn="ctr"/>
                <a:r>
                  <a:rPr lang="en-US" sz="400" dirty="0" smtClean="0"/>
                  <a:t>location</a:t>
                </a:r>
                <a:endParaRPr lang="en-US" sz="400" dirty="0"/>
              </a:p>
            </p:txBody>
          </p:sp>
          <p:sp>
            <p:nvSpPr>
              <p:cNvPr id="70" name="Rounded Rectangle 69"/>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000000"/>
                    </a:solidFill>
                  </a:rPr>
                  <a:t>id-x</a:t>
                </a:r>
                <a:endParaRPr lang="en-US" sz="500" dirty="0">
                  <a:solidFill>
                    <a:srgbClr val="000000"/>
                  </a:solidFill>
                </a:endParaRPr>
              </a:p>
            </p:txBody>
          </p:sp>
        </p:grpSp>
        <p:cxnSp>
          <p:nvCxnSpPr>
            <p:cNvPr id="86" name="Straight Arrow Connector 85"/>
            <p:cNvCxnSpPr>
              <a:stCxn id="46" idx="1"/>
              <a:endCxn id="44" idx="2"/>
            </p:cNvCxnSpPr>
            <p:nvPr/>
          </p:nvCxnSpPr>
          <p:spPr bwMode="auto">
            <a:xfrm flipV="1">
              <a:off x="3579774" y="4718337"/>
              <a:ext cx="1133" cy="1418983"/>
            </a:xfrm>
            <a:prstGeom prst="straightConnector1">
              <a:avLst/>
            </a:prstGeom>
            <a:noFill/>
            <a:ln w="25400" cap="flat" cmpd="sng" algn="ctr">
              <a:solidFill>
                <a:schemeClr val="accent4"/>
              </a:solidFill>
              <a:prstDash val="solid"/>
              <a:round/>
              <a:headEnd type="none" w="med" len="lg"/>
              <a:tailEnd type="arrow"/>
            </a:ln>
            <a:effectLst/>
          </p:spPr>
        </p:cxnSp>
        <p:cxnSp>
          <p:nvCxnSpPr>
            <p:cNvPr id="88" name="Straight Arrow Connector 87"/>
            <p:cNvCxnSpPr>
              <a:stCxn id="33" idx="1"/>
              <a:endCxn id="30" idx="2"/>
            </p:cNvCxnSpPr>
            <p:nvPr/>
          </p:nvCxnSpPr>
          <p:spPr bwMode="auto">
            <a:xfrm flipV="1">
              <a:off x="2482798" y="4769477"/>
              <a:ext cx="1533" cy="795591"/>
            </a:xfrm>
            <a:prstGeom prst="straightConnector1">
              <a:avLst/>
            </a:prstGeom>
            <a:noFill/>
            <a:ln w="25400" cap="flat" cmpd="sng" algn="ctr">
              <a:solidFill>
                <a:schemeClr val="accent4"/>
              </a:solidFill>
              <a:prstDash val="solid"/>
              <a:round/>
              <a:headEnd type="none" w="med" len="lg"/>
              <a:tailEnd type="arrow"/>
            </a:ln>
            <a:effectLst/>
          </p:spPr>
        </p:cxnSp>
        <p:sp>
          <p:nvSpPr>
            <p:cNvPr id="91" name="TextBox 90"/>
            <p:cNvSpPr txBox="1"/>
            <p:nvPr/>
          </p:nvSpPr>
          <p:spPr>
            <a:xfrm>
              <a:off x="230898" y="4324461"/>
              <a:ext cx="1550008" cy="523220"/>
            </a:xfrm>
            <a:prstGeom prst="rect">
              <a:avLst/>
            </a:prstGeom>
            <a:noFill/>
          </p:spPr>
          <p:txBody>
            <a:bodyPr wrap="none" rtlCol="0">
              <a:spAutoFit/>
            </a:bodyPr>
            <a:lstStyle/>
            <a:p>
              <a:pPr algn="r"/>
              <a:r>
                <a:rPr lang="en-US" sz="1400" i="1" dirty="0" smtClean="0">
                  <a:solidFill>
                    <a:srgbClr val="FF0000"/>
                  </a:solidFill>
                </a:rPr>
                <a:t>linked data</a:t>
              </a:r>
            </a:p>
            <a:p>
              <a:r>
                <a:rPr lang="en-US" sz="1400" i="1" dirty="0" smtClean="0">
                  <a:solidFill>
                    <a:srgbClr val="FF0000"/>
                  </a:solidFill>
                </a:rPr>
                <a:t>semantic query</a:t>
              </a:r>
              <a:endParaRPr lang="en-US" sz="1400" i="1" dirty="0">
                <a:solidFill>
                  <a:srgbClr val="FF0000"/>
                </a:solidFill>
              </a:endParaRPr>
            </a:p>
          </p:txBody>
        </p:sp>
        <p:sp>
          <p:nvSpPr>
            <p:cNvPr id="92" name="TextBox 91"/>
            <p:cNvSpPr txBox="1"/>
            <p:nvPr/>
          </p:nvSpPr>
          <p:spPr>
            <a:xfrm>
              <a:off x="41980" y="3878575"/>
              <a:ext cx="1964204" cy="307777"/>
            </a:xfrm>
            <a:prstGeom prst="rect">
              <a:avLst/>
            </a:prstGeom>
            <a:noFill/>
          </p:spPr>
          <p:txBody>
            <a:bodyPr wrap="none" rtlCol="0">
              <a:spAutoFit/>
            </a:bodyPr>
            <a:lstStyle/>
            <a:p>
              <a:r>
                <a:rPr lang="en-US" sz="1400" i="1" dirty="0" smtClean="0">
                  <a:solidFill>
                    <a:srgbClr val="FF0000"/>
                  </a:solidFill>
                </a:rPr>
                <a:t>unstructured search</a:t>
              </a:r>
              <a:endParaRPr lang="en-US" sz="1400" i="1" dirty="0">
                <a:solidFill>
                  <a:srgbClr val="FF0000"/>
                </a:solidFill>
              </a:endParaRPr>
            </a:p>
          </p:txBody>
        </p:sp>
        <p:sp>
          <p:nvSpPr>
            <p:cNvPr id="93" name="TextBox 92"/>
            <p:cNvSpPr txBox="1"/>
            <p:nvPr/>
          </p:nvSpPr>
          <p:spPr>
            <a:xfrm>
              <a:off x="2068005" y="5070106"/>
              <a:ext cx="826498" cy="307777"/>
            </a:xfrm>
            <a:prstGeom prst="rect">
              <a:avLst/>
            </a:prstGeom>
            <a:solidFill>
              <a:srgbClr val="FFFFFF"/>
            </a:solidFill>
          </p:spPr>
          <p:txBody>
            <a:bodyPr wrap="none" rtlCol="0">
              <a:spAutoFit/>
            </a:bodyPr>
            <a:lstStyle/>
            <a:p>
              <a:r>
                <a:rPr lang="en-US" sz="1400" i="1" dirty="0" smtClean="0"/>
                <a:t>WFS-G</a:t>
              </a:r>
              <a:endParaRPr lang="en-US" sz="1400" i="1" dirty="0"/>
            </a:p>
          </p:txBody>
        </p:sp>
        <p:cxnSp>
          <p:nvCxnSpPr>
            <p:cNvPr id="95" name="Straight Arrow Connector 94"/>
            <p:cNvCxnSpPr/>
            <p:nvPr/>
          </p:nvCxnSpPr>
          <p:spPr bwMode="auto">
            <a:xfrm flipV="1">
              <a:off x="5768254" y="4786767"/>
              <a:ext cx="1133" cy="841688"/>
            </a:xfrm>
            <a:prstGeom prst="straightConnector1">
              <a:avLst/>
            </a:prstGeom>
            <a:noFill/>
            <a:ln w="25400" cap="flat" cmpd="sng" algn="ctr">
              <a:solidFill>
                <a:schemeClr val="accent4"/>
              </a:solidFill>
              <a:prstDash val="solid"/>
              <a:round/>
              <a:headEnd type="none" w="med" len="lg"/>
              <a:tailEnd type="arrow"/>
            </a:ln>
            <a:effectLst/>
          </p:spPr>
        </p:cxnSp>
        <p:cxnSp>
          <p:nvCxnSpPr>
            <p:cNvPr id="97" name="Straight Arrow Connector 96"/>
            <p:cNvCxnSpPr>
              <a:stCxn id="99" idx="0"/>
            </p:cNvCxnSpPr>
            <p:nvPr/>
          </p:nvCxnSpPr>
          <p:spPr bwMode="auto">
            <a:xfrm flipV="1">
              <a:off x="4460488" y="4529813"/>
              <a:ext cx="33942" cy="1526497"/>
            </a:xfrm>
            <a:prstGeom prst="straightConnector1">
              <a:avLst/>
            </a:prstGeom>
            <a:noFill/>
            <a:ln w="25400" cap="flat" cmpd="sng" algn="ctr">
              <a:solidFill>
                <a:schemeClr val="accent4"/>
              </a:solidFill>
              <a:prstDash val="solid"/>
              <a:round/>
              <a:headEnd type="none" w="med" len="lg"/>
              <a:tailEnd type="arrow"/>
            </a:ln>
            <a:effectLst/>
          </p:spPr>
        </p:cxnSp>
        <p:sp>
          <p:nvSpPr>
            <p:cNvPr id="99" name="Smiley Face 98"/>
            <p:cNvSpPr/>
            <p:nvPr/>
          </p:nvSpPr>
          <p:spPr bwMode="auto">
            <a:xfrm>
              <a:off x="4240087" y="6056310"/>
              <a:ext cx="440802" cy="440802"/>
            </a:xfrm>
            <a:prstGeom prst="smileyFace">
              <a:avLst/>
            </a:prstGeom>
            <a:solidFill>
              <a:schemeClr val="accent5"/>
            </a:solidFill>
            <a:ln w="9525" cap="flat" cmpd="sng" algn="ctr">
              <a:solidFill>
                <a:schemeClr val="accent4"/>
              </a:solidFill>
              <a:prstDash val="solid"/>
              <a:round/>
              <a:headEnd type="stealth" w="med" len="lg"/>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sp>
          <p:nvSpPr>
            <p:cNvPr id="100" name="Smiley Face 99"/>
            <p:cNvSpPr/>
            <p:nvPr/>
          </p:nvSpPr>
          <p:spPr bwMode="auto">
            <a:xfrm>
              <a:off x="5525976" y="5631414"/>
              <a:ext cx="440802" cy="440802"/>
            </a:xfrm>
            <a:prstGeom prst="smileyFace">
              <a:avLst/>
            </a:prstGeom>
            <a:solidFill>
              <a:schemeClr val="accent5"/>
            </a:solidFill>
            <a:ln w="9525" cap="flat" cmpd="sng" algn="ctr">
              <a:solidFill>
                <a:schemeClr val="accent4"/>
              </a:solidFill>
              <a:prstDash val="solid"/>
              <a:round/>
              <a:headEnd type="stealth" w="med" len="lg"/>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grpSp>
      <p:sp>
        <p:nvSpPr>
          <p:cNvPr id="130" name="TextBox 129"/>
          <p:cNvSpPr txBox="1"/>
          <p:nvPr/>
        </p:nvSpPr>
        <p:spPr>
          <a:xfrm>
            <a:off x="86590" y="4818181"/>
            <a:ext cx="1749532" cy="523220"/>
          </a:xfrm>
          <a:prstGeom prst="rect">
            <a:avLst/>
          </a:prstGeom>
          <a:noFill/>
        </p:spPr>
        <p:txBody>
          <a:bodyPr wrap="none" rtlCol="0">
            <a:spAutoFit/>
          </a:bodyPr>
          <a:lstStyle/>
          <a:p>
            <a:pPr algn="r"/>
            <a:r>
              <a:rPr lang="en-US" sz="1400" i="1" dirty="0" smtClean="0">
                <a:solidFill>
                  <a:srgbClr val="FF0000"/>
                </a:solidFill>
              </a:rPr>
              <a:t>structured search</a:t>
            </a:r>
          </a:p>
          <a:p>
            <a:pPr algn="r"/>
            <a:r>
              <a:rPr lang="en-US" sz="1400" i="1" dirty="0" smtClean="0">
                <a:solidFill>
                  <a:srgbClr val="FF0000"/>
                </a:solidFill>
              </a:rPr>
              <a:t>apps</a:t>
            </a:r>
            <a:endParaRPr lang="en-US" sz="1400" i="1" dirty="0">
              <a:solidFill>
                <a:srgbClr val="FF0000"/>
              </a:solidFill>
            </a:endParaRPr>
          </a:p>
        </p:txBody>
      </p:sp>
      <p:cxnSp>
        <p:nvCxnSpPr>
          <p:cNvPr id="134" name="Straight Arrow Connector 133"/>
          <p:cNvCxnSpPr>
            <a:stCxn id="130" idx="3"/>
            <a:endCxn id="33" idx="2"/>
          </p:cNvCxnSpPr>
          <p:nvPr/>
        </p:nvCxnSpPr>
        <p:spPr bwMode="auto">
          <a:xfrm>
            <a:off x="1836122" y="5079791"/>
            <a:ext cx="475476" cy="121422"/>
          </a:xfrm>
          <a:prstGeom prst="straightConnector1">
            <a:avLst/>
          </a:prstGeom>
          <a:noFill/>
          <a:ln w="25400" cap="flat" cmpd="sng" algn="ctr">
            <a:solidFill>
              <a:schemeClr val="accent4"/>
            </a:solidFill>
            <a:prstDash val="solid"/>
            <a:round/>
            <a:headEnd type="none" w="med" len="lg"/>
            <a:tailEnd type="arrow"/>
          </a:ln>
          <a:effectLst/>
        </p:spPr>
      </p:cxnSp>
      <p:cxnSp>
        <p:nvCxnSpPr>
          <p:cNvPr id="137" name="Straight Arrow Connector 136"/>
          <p:cNvCxnSpPr>
            <a:stCxn id="130" idx="3"/>
            <a:endCxn id="46" idx="2"/>
          </p:cNvCxnSpPr>
          <p:nvPr/>
        </p:nvCxnSpPr>
        <p:spPr bwMode="auto">
          <a:xfrm>
            <a:off x="1836122" y="5079791"/>
            <a:ext cx="1572452" cy="704170"/>
          </a:xfrm>
          <a:prstGeom prst="straightConnector1">
            <a:avLst/>
          </a:prstGeom>
          <a:noFill/>
          <a:ln w="25400" cap="flat" cmpd="sng" algn="ctr">
            <a:solidFill>
              <a:schemeClr val="accent4"/>
            </a:solidFill>
            <a:prstDash val="solid"/>
            <a:round/>
            <a:headEnd type="none" w="med" len="lg"/>
            <a:tailEnd type="arrow"/>
          </a:ln>
          <a:effectLst/>
        </p:spPr>
      </p:cxnSp>
      <p:grpSp>
        <p:nvGrpSpPr>
          <p:cNvPr id="197" name="Group 196"/>
          <p:cNvGrpSpPr/>
          <p:nvPr/>
        </p:nvGrpSpPr>
        <p:grpSpPr>
          <a:xfrm>
            <a:off x="401376" y="1800686"/>
            <a:ext cx="5646962" cy="2109375"/>
            <a:chOff x="325281" y="2482948"/>
            <a:chExt cx="5646962" cy="2109375"/>
          </a:xfrm>
        </p:grpSpPr>
        <p:sp>
          <p:nvSpPr>
            <p:cNvPr id="101" name="Rounded Rectangle 100"/>
            <p:cNvSpPr/>
            <p:nvPr/>
          </p:nvSpPr>
          <p:spPr bwMode="auto">
            <a:xfrm>
              <a:off x="4303062" y="4282478"/>
              <a:ext cx="388322" cy="115460"/>
            </a:xfrm>
            <a:prstGeom prst="roundRect">
              <a:avLst/>
            </a:prstGeom>
            <a:solidFill>
              <a:schemeClr val="accent6">
                <a:lumMod val="20000"/>
                <a:lumOff val="80000"/>
              </a:schemeClr>
            </a:solidFill>
            <a:ln w="57150" cap="flat" cmpd="sng" algn="ctr">
              <a:solidFill>
                <a:schemeClr val="accent2"/>
              </a:solidFill>
              <a:prstDash val="solid"/>
              <a:round/>
              <a:headEnd type="stealth" w="med" len="lg"/>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sp>
          <p:nvSpPr>
            <p:cNvPr id="102" name="Rounded Rectangle 101"/>
            <p:cNvSpPr/>
            <p:nvPr/>
          </p:nvSpPr>
          <p:spPr bwMode="auto">
            <a:xfrm>
              <a:off x="2293437" y="4476863"/>
              <a:ext cx="388322" cy="115460"/>
            </a:xfrm>
            <a:prstGeom prst="roundRect">
              <a:avLst/>
            </a:prstGeom>
            <a:solidFill>
              <a:schemeClr val="accent6">
                <a:lumMod val="20000"/>
                <a:lumOff val="80000"/>
              </a:schemeClr>
            </a:solidFill>
            <a:ln w="57150" cap="flat" cmpd="sng" algn="ctr">
              <a:solidFill>
                <a:schemeClr val="accent2"/>
              </a:solidFill>
              <a:prstDash val="solid"/>
              <a:round/>
              <a:headEnd type="stealth" w="med" len="lg"/>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sp>
          <p:nvSpPr>
            <p:cNvPr id="103" name="Rounded Rectangle 102"/>
            <p:cNvSpPr/>
            <p:nvPr/>
          </p:nvSpPr>
          <p:spPr bwMode="auto">
            <a:xfrm>
              <a:off x="5583921" y="4377353"/>
              <a:ext cx="388322" cy="115460"/>
            </a:xfrm>
            <a:prstGeom prst="roundRect">
              <a:avLst/>
            </a:prstGeom>
            <a:solidFill>
              <a:schemeClr val="accent6">
                <a:lumMod val="20000"/>
                <a:lumOff val="80000"/>
              </a:schemeClr>
            </a:solidFill>
            <a:ln w="57150" cap="flat" cmpd="sng" algn="ctr">
              <a:solidFill>
                <a:schemeClr val="accent2"/>
              </a:solidFill>
              <a:prstDash val="solid"/>
              <a:round/>
              <a:headEnd type="stealth" w="med" len="lg"/>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cxnSp>
          <p:nvCxnSpPr>
            <p:cNvPr id="117" name="Straight Arrow Connector 116"/>
            <p:cNvCxnSpPr>
              <a:stCxn id="102" idx="0"/>
              <a:endCxn id="133" idx="3"/>
            </p:cNvCxnSpPr>
            <p:nvPr/>
          </p:nvCxnSpPr>
          <p:spPr bwMode="auto">
            <a:xfrm flipV="1">
              <a:off x="2487598" y="3278861"/>
              <a:ext cx="1595947" cy="1198002"/>
            </a:xfrm>
            <a:prstGeom prst="straightConnector1">
              <a:avLst/>
            </a:prstGeom>
            <a:noFill/>
            <a:ln w="25400" cap="flat" cmpd="sng" algn="ctr">
              <a:solidFill>
                <a:schemeClr val="accent4"/>
              </a:solidFill>
              <a:prstDash val="solid"/>
              <a:round/>
              <a:headEnd type="none" w="med" len="lg"/>
              <a:tailEnd type="arrow"/>
            </a:ln>
            <a:effectLst/>
          </p:spPr>
        </p:cxnSp>
        <p:cxnSp>
          <p:nvCxnSpPr>
            <p:cNvPr id="120" name="Straight Arrow Connector 119"/>
            <p:cNvCxnSpPr>
              <a:stCxn id="101" idx="0"/>
              <a:endCxn id="133" idx="3"/>
            </p:cNvCxnSpPr>
            <p:nvPr/>
          </p:nvCxnSpPr>
          <p:spPr bwMode="auto">
            <a:xfrm flipH="1" flipV="1">
              <a:off x="4083545" y="3278861"/>
              <a:ext cx="413678" cy="1003617"/>
            </a:xfrm>
            <a:prstGeom prst="straightConnector1">
              <a:avLst/>
            </a:prstGeom>
            <a:noFill/>
            <a:ln w="25400" cap="flat" cmpd="sng" algn="ctr">
              <a:solidFill>
                <a:schemeClr val="accent4"/>
              </a:solidFill>
              <a:prstDash val="solid"/>
              <a:round/>
              <a:headEnd type="none" w="med" len="lg"/>
              <a:tailEnd type="arrow"/>
            </a:ln>
            <a:effectLst/>
          </p:spPr>
        </p:cxnSp>
        <p:cxnSp>
          <p:nvCxnSpPr>
            <p:cNvPr id="124" name="Straight Arrow Connector 123"/>
            <p:cNvCxnSpPr>
              <a:stCxn id="103" idx="0"/>
              <a:endCxn id="133" idx="3"/>
            </p:cNvCxnSpPr>
            <p:nvPr/>
          </p:nvCxnSpPr>
          <p:spPr bwMode="auto">
            <a:xfrm flipH="1" flipV="1">
              <a:off x="4083545" y="3278861"/>
              <a:ext cx="1694537" cy="1098492"/>
            </a:xfrm>
            <a:prstGeom prst="straightConnector1">
              <a:avLst/>
            </a:prstGeom>
            <a:noFill/>
            <a:ln w="25400" cap="flat" cmpd="sng" algn="ctr">
              <a:solidFill>
                <a:schemeClr val="accent4"/>
              </a:solidFill>
              <a:prstDash val="solid"/>
              <a:round/>
              <a:headEnd type="none" w="med" len="lg"/>
              <a:tailEnd type="arrow"/>
            </a:ln>
            <a:effectLst/>
          </p:spPr>
        </p:cxnSp>
        <p:sp>
          <p:nvSpPr>
            <p:cNvPr id="131" name="TextBox 130"/>
            <p:cNvSpPr txBox="1"/>
            <p:nvPr/>
          </p:nvSpPr>
          <p:spPr>
            <a:xfrm>
              <a:off x="325281" y="2482948"/>
              <a:ext cx="2237404" cy="523220"/>
            </a:xfrm>
            <a:prstGeom prst="rect">
              <a:avLst/>
            </a:prstGeom>
            <a:noFill/>
          </p:spPr>
          <p:txBody>
            <a:bodyPr wrap="none" rtlCol="0">
              <a:spAutoFit/>
            </a:bodyPr>
            <a:lstStyle/>
            <a:p>
              <a:pPr algn="r"/>
              <a:r>
                <a:rPr lang="en-US" sz="1400" i="1" dirty="0" smtClean="0">
                  <a:solidFill>
                    <a:srgbClr val="FF0000"/>
                  </a:solidFill>
                </a:rPr>
                <a:t>more structured search</a:t>
              </a:r>
            </a:p>
            <a:p>
              <a:pPr algn="r"/>
              <a:r>
                <a:rPr lang="en-US" sz="1400" i="1" dirty="0" smtClean="0">
                  <a:solidFill>
                    <a:srgbClr val="FF0000"/>
                  </a:solidFill>
                </a:rPr>
                <a:t>more apps</a:t>
              </a:r>
              <a:endParaRPr lang="en-US" sz="1400" i="1" dirty="0">
                <a:solidFill>
                  <a:srgbClr val="FF0000"/>
                </a:solidFill>
              </a:endParaRPr>
            </a:p>
          </p:txBody>
        </p:sp>
        <p:sp>
          <p:nvSpPr>
            <p:cNvPr id="133" name="Can 132"/>
            <p:cNvSpPr/>
            <p:nvPr/>
          </p:nvSpPr>
          <p:spPr bwMode="auto">
            <a:xfrm>
              <a:off x="3836250" y="2621056"/>
              <a:ext cx="494590" cy="657805"/>
            </a:xfrm>
            <a:prstGeom prst="can">
              <a:avLst/>
            </a:prstGeom>
            <a:ln>
              <a:headEnd type="stealth" w="med"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cxnSp>
          <p:nvCxnSpPr>
            <p:cNvPr id="140" name="Straight Arrow Connector 139"/>
            <p:cNvCxnSpPr>
              <a:stCxn id="131" idx="3"/>
              <a:endCxn id="133" idx="2"/>
            </p:cNvCxnSpPr>
            <p:nvPr/>
          </p:nvCxnSpPr>
          <p:spPr bwMode="auto">
            <a:xfrm>
              <a:off x="2562685" y="2744558"/>
              <a:ext cx="1273565" cy="205401"/>
            </a:xfrm>
            <a:prstGeom prst="straightConnector1">
              <a:avLst/>
            </a:prstGeom>
            <a:noFill/>
            <a:ln w="25400" cap="flat" cmpd="sng" algn="ctr">
              <a:solidFill>
                <a:schemeClr val="accent4"/>
              </a:solidFill>
              <a:prstDash val="solid"/>
              <a:round/>
              <a:headEnd type="none" w="med" len="lg"/>
              <a:tailEnd type="arrow"/>
            </a:ln>
            <a:effectLst/>
          </p:spPr>
        </p:cxnSp>
      </p:grpSp>
      <p:grpSp>
        <p:nvGrpSpPr>
          <p:cNvPr id="198" name="Group 197"/>
          <p:cNvGrpSpPr/>
          <p:nvPr/>
        </p:nvGrpSpPr>
        <p:grpSpPr>
          <a:xfrm>
            <a:off x="2374999" y="1944250"/>
            <a:ext cx="3118415" cy="2018703"/>
            <a:chOff x="2298904" y="2626512"/>
            <a:chExt cx="3118415" cy="2018703"/>
          </a:xfrm>
        </p:grpSpPr>
        <p:sp>
          <p:nvSpPr>
            <p:cNvPr id="146" name="Rounded Rectangle 145"/>
            <p:cNvSpPr/>
            <p:nvPr/>
          </p:nvSpPr>
          <p:spPr bwMode="auto">
            <a:xfrm>
              <a:off x="2298904" y="4272391"/>
              <a:ext cx="388322" cy="115460"/>
            </a:xfrm>
            <a:prstGeom prst="roundRect">
              <a:avLst/>
            </a:prstGeom>
            <a:solidFill>
              <a:schemeClr val="tx2">
                <a:lumMod val="50000"/>
                <a:lumOff val="50000"/>
              </a:schemeClr>
            </a:solidFill>
            <a:ln w="57150" cap="flat" cmpd="sng" algn="ctr">
              <a:solidFill>
                <a:schemeClr val="tx2"/>
              </a:solidFill>
              <a:prstDash val="solid"/>
              <a:round/>
              <a:headEnd type="stealth" w="med" len="lg"/>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sp>
          <p:nvSpPr>
            <p:cNvPr id="147" name="Rounded Rectangle 146"/>
            <p:cNvSpPr/>
            <p:nvPr/>
          </p:nvSpPr>
          <p:spPr bwMode="auto">
            <a:xfrm>
              <a:off x="3395878" y="4529755"/>
              <a:ext cx="388322" cy="115460"/>
            </a:xfrm>
            <a:prstGeom prst="roundRect">
              <a:avLst/>
            </a:prstGeom>
            <a:solidFill>
              <a:schemeClr val="tx2">
                <a:lumMod val="50000"/>
                <a:lumOff val="50000"/>
              </a:schemeClr>
            </a:solidFill>
            <a:ln w="57150" cap="flat" cmpd="sng" algn="ctr">
              <a:solidFill>
                <a:schemeClr val="tx2"/>
              </a:solidFill>
              <a:prstDash val="solid"/>
              <a:round/>
              <a:headEnd type="stealth" w="med" len="lg"/>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sp>
          <p:nvSpPr>
            <p:cNvPr id="148" name="Can 147"/>
            <p:cNvSpPr/>
            <p:nvPr/>
          </p:nvSpPr>
          <p:spPr bwMode="auto">
            <a:xfrm>
              <a:off x="4922729" y="2626512"/>
              <a:ext cx="494590" cy="657805"/>
            </a:xfrm>
            <a:prstGeom prst="can">
              <a:avLst/>
            </a:prstGeom>
            <a:ln>
              <a:headEnd type="stealth" w="med"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cxnSp>
          <p:nvCxnSpPr>
            <p:cNvPr id="149" name="Straight Arrow Connector 148"/>
            <p:cNvCxnSpPr>
              <a:stCxn id="146" idx="0"/>
              <a:endCxn id="148" idx="3"/>
            </p:cNvCxnSpPr>
            <p:nvPr/>
          </p:nvCxnSpPr>
          <p:spPr bwMode="auto">
            <a:xfrm flipV="1">
              <a:off x="2493065" y="3284317"/>
              <a:ext cx="2676959" cy="988074"/>
            </a:xfrm>
            <a:prstGeom prst="straightConnector1">
              <a:avLst/>
            </a:prstGeom>
            <a:noFill/>
            <a:ln w="25400" cap="flat" cmpd="sng" algn="ctr">
              <a:solidFill>
                <a:schemeClr val="accent4"/>
              </a:solidFill>
              <a:prstDash val="solid"/>
              <a:round/>
              <a:headEnd type="none" w="med" len="lg"/>
              <a:tailEnd type="arrow"/>
            </a:ln>
            <a:effectLst/>
          </p:spPr>
        </p:cxnSp>
        <p:cxnSp>
          <p:nvCxnSpPr>
            <p:cNvPr id="152" name="Straight Arrow Connector 151"/>
            <p:cNvCxnSpPr>
              <a:stCxn id="147" idx="0"/>
            </p:cNvCxnSpPr>
            <p:nvPr/>
          </p:nvCxnSpPr>
          <p:spPr bwMode="auto">
            <a:xfrm flipV="1">
              <a:off x="3590039" y="3289773"/>
              <a:ext cx="1579985" cy="1239982"/>
            </a:xfrm>
            <a:prstGeom prst="straightConnector1">
              <a:avLst/>
            </a:prstGeom>
            <a:noFill/>
            <a:ln w="25400" cap="flat" cmpd="sng" algn="ctr">
              <a:solidFill>
                <a:schemeClr val="accent4"/>
              </a:solidFill>
              <a:prstDash val="solid"/>
              <a:round/>
              <a:headEnd type="none" w="med" len="lg"/>
              <a:tailEnd type="arrow"/>
            </a:ln>
            <a:effectLst/>
          </p:spPr>
        </p:cxnSp>
        <p:cxnSp>
          <p:nvCxnSpPr>
            <p:cNvPr id="158" name="Straight Arrow Connector 157"/>
            <p:cNvCxnSpPr>
              <a:stCxn id="131" idx="3"/>
              <a:endCxn id="148" idx="2"/>
            </p:cNvCxnSpPr>
            <p:nvPr/>
          </p:nvCxnSpPr>
          <p:spPr bwMode="auto">
            <a:xfrm>
              <a:off x="2562685" y="2755054"/>
              <a:ext cx="2360044" cy="200361"/>
            </a:xfrm>
            <a:prstGeom prst="straightConnector1">
              <a:avLst/>
            </a:prstGeom>
            <a:noFill/>
            <a:ln w="25400" cap="flat" cmpd="sng" algn="ctr">
              <a:solidFill>
                <a:schemeClr val="accent4"/>
              </a:solidFill>
              <a:prstDash val="solid"/>
              <a:round/>
              <a:headEnd type="none" w="med" len="lg"/>
              <a:tailEnd type="arrow"/>
            </a:ln>
            <a:effectLst/>
          </p:spPr>
        </p:cxnSp>
      </p:grpSp>
      <p:grpSp>
        <p:nvGrpSpPr>
          <p:cNvPr id="195" name="Group 194"/>
          <p:cNvGrpSpPr/>
          <p:nvPr/>
        </p:nvGrpSpPr>
        <p:grpSpPr>
          <a:xfrm>
            <a:off x="5493414" y="2283649"/>
            <a:ext cx="2836343" cy="1898440"/>
            <a:chOff x="5417319" y="2965911"/>
            <a:chExt cx="2836343" cy="1898440"/>
          </a:xfrm>
        </p:grpSpPr>
        <p:grpSp>
          <p:nvGrpSpPr>
            <p:cNvPr id="175" name="Group 174"/>
            <p:cNvGrpSpPr/>
            <p:nvPr/>
          </p:nvGrpSpPr>
          <p:grpSpPr>
            <a:xfrm>
              <a:off x="7578032" y="3923071"/>
              <a:ext cx="496770" cy="699456"/>
              <a:chOff x="475345" y="3099018"/>
              <a:chExt cx="1133923" cy="1596572"/>
            </a:xfrm>
          </p:grpSpPr>
          <p:sp>
            <p:nvSpPr>
              <p:cNvPr id="176" name="Rounded Rectangle 175"/>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ounded Rectangle 176"/>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 dirty="0" smtClean="0"/>
                  <a:t>name</a:t>
                </a:r>
              </a:p>
              <a:p>
                <a:pPr algn="ctr"/>
                <a:r>
                  <a:rPr lang="en-US" sz="400" dirty="0" err="1" smtClean="0"/>
                  <a:t>placetype</a:t>
                </a:r>
                <a:endParaRPr lang="en-US" sz="400" dirty="0" smtClean="0"/>
              </a:p>
              <a:p>
                <a:pPr algn="ctr"/>
                <a:r>
                  <a:rPr lang="en-US" sz="400" dirty="0" err="1" smtClean="0"/>
                  <a:t>startdate</a:t>
                </a:r>
                <a:endParaRPr lang="en-US" sz="400" dirty="0" smtClean="0"/>
              </a:p>
              <a:p>
                <a:pPr algn="ctr"/>
                <a:r>
                  <a:rPr lang="en-US" sz="400" dirty="0" err="1" smtClean="0"/>
                  <a:t>enddate</a:t>
                </a:r>
                <a:endParaRPr lang="en-US" sz="400" dirty="0" smtClean="0"/>
              </a:p>
              <a:p>
                <a:pPr algn="ctr"/>
                <a:r>
                  <a:rPr lang="en-US" sz="400" dirty="0" smtClean="0"/>
                  <a:t>location</a:t>
                </a:r>
                <a:endParaRPr lang="en-US" sz="400" dirty="0"/>
              </a:p>
            </p:txBody>
          </p:sp>
          <p:sp>
            <p:nvSpPr>
              <p:cNvPr id="178" name="Rounded Rectangle 177"/>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000000"/>
                    </a:solidFill>
                  </a:rPr>
                  <a:t>id-x</a:t>
                </a:r>
                <a:endParaRPr lang="en-US" sz="500" dirty="0">
                  <a:solidFill>
                    <a:srgbClr val="000000"/>
                  </a:solidFill>
                </a:endParaRPr>
              </a:p>
            </p:txBody>
          </p:sp>
        </p:grpSp>
        <p:grpSp>
          <p:nvGrpSpPr>
            <p:cNvPr id="179" name="Group 178"/>
            <p:cNvGrpSpPr/>
            <p:nvPr/>
          </p:nvGrpSpPr>
          <p:grpSpPr>
            <a:xfrm>
              <a:off x="7667462" y="4043983"/>
              <a:ext cx="496770" cy="699456"/>
              <a:chOff x="475345" y="3099018"/>
              <a:chExt cx="1133923" cy="1596572"/>
            </a:xfrm>
          </p:grpSpPr>
          <p:sp>
            <p:nvSpPr>
              <p:cNvPr id="180" name="Rounded Rectangle 179"/>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ounded Rectangle 180"/>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 dirty="0" smtClean="0"/>
                  <a:t>name</a:t>
                </a:r>
              </a:p>
              <a:p>
                <a:pPr algn="ctr"/>
                <a:r>
                  <a:rPr lang="en-US" sz="400" dirty="0" err="1" smtClean="0"/>
                  <a:t>placetype</a:t>
                </a:r>
                <a:endParaRPr lang="en-US" sz="400" dirty="0" smtClean="0"/>
              </a:p>
              <a:p>
                <a:pPr algn="ctr"/>
                <a:r>
                  <a:rPr lang="en-US" sz="400" dirty="0" err="1" smtClean="0"/>
                  <a:t>startdate</a:t>
                </a:r>
                <a:endParaRPr lang="en-US" sz="400" dirty="0" smtClean="0"/>
              </a:p>
              <a:p>
                <a:pPr algn="ctr"/>
                <a:r>
                  <a:rPr lang="en-US" sz="400" dirty="0" err="1" smtClean="0"/>
                  <a:t>enddate</a:t>
                </a:r>
                <a:endParaRPr lang="en-US" sz="400" dirty="0" smtClean="0"/>
              </a:p>
              <a:p>
                <a:pPr algn="ctr"/>
                <a:r>
                  <a:rPr lang="en-US" sz="400" dirty="0" smtClean="0"/>
                  <a:t>location</a:t>
                </a:r>
                <a:endParaRPr lang="en-US" sz="400" dirty="0"/>
              </a:p>
            </p:txBody>
          </p:sp>
          <p:sp>
            <p:nvSpPr>
              <p:cNvPr id="182" name="Rounded Rectangle 181"/>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000000"/>
                    </a:solidFill>
                  </a:rPr>
                  <a:t>id-x</a:t>
                </a:r>
                <a:endParaRPr lang="en-US" sz="500" dirty="0">
                  <a:solidFill>
                    <a:srgbClr val="000000"/>
                  </a:solidFill>
                </a:endParaRPr>
              </a:p>
            </p:txBody>
          </p:sp>
        </p:grpSp>
        <p:grpSp>
          <p:nvGrpSpPr>
            <p:cNvPr id="183" name="Group 182"/>
            <p:cNvGrpSpPr/>
            <p:nvPr/>
          </p:nvGrpSpPr>
          <p:grpSpPr>
            <a:xfrm>
              <a:off x="7756892" y="4164895"/>
              <a:ext cx="496770" cy="699456"/>
              <a:chOff x="475345" y="3099018"/>
              <a:chExt cx="1133923" cy="1596572"/>
            </a:xfrm>
          </p:grpSpPr>
          <p:sp>
            <p:nvSpPr>
              <p:cNvPr id="184" name="Rounded Rectangle 183"/>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ounded Rectangle 184"/>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 dirty="0" smtClean="0"/>
                  <a:t>name</a:t>
                </a:r>
              </a:p>
              <a:p>
                <a:pPr algn="ctr"/>
                <a:r>
                  <a:rPr lang="en-US" sz="400" dirty="0" err="1" smtClean="0"/>
                  <a:t>placetype</a:t>
                </a:r>
                <a:endParaRPr lang="en-US" sz="400" dirty="0" smtClean="0"/>
              </a:p>
              <a:p>
                <a:pPr algn="ctr"/>
                <a:r>
                  <a:rPr lang="en-US" sz="400" dirty="0" err="1" smtClean="0"/>
                  <a:t>startdate</a:t>
                </a:r>
                <a:endParaRPr lang="en-US" sz="400" dirty="0" smtClean="0"/>
              </a:p>
              <a:p>
                <a:pPr algn="ctr"/>
                <a:r>
                  <a:rPr lang="en-US" sz="400" dirty="0" err="1" smtClean="0"/>
                  <a:t>enddate</a:t>
                </a:r>
                <a:endParaRPr lang="en-US" sz="400" dirty="0" smtClean="0"/>
              </a:p>
              <a:p>
                <a:pPr algn="ctr"/>
                <a:r>
                  <a:rPr lang="en-US" sz="400" dirty="0" smtClean="0"/>
                  <a:t>location</a:t>
                </a:r>
                <a:endParaRPr lang="en-US" sz="400" dirty="0"/>
              </a:p>
            </p:txBody>
          </p:sp>
          <p:sp>
            <p:nvSpPr>
              <p:cNvPr id="186" name="Rounded Rectangle 185"/>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000000"/>
                    </a:solidFill>
                  </a:rPr>
                  <a:t>id-x</a:t>
                </a:r>
                <a:endParaRPr lang="en-US" sz="500" dirty="0">
                  <a:solidFill>
                    <a:srgbClr val="000000"/>
                  </a:solidFill>
                </a:endParaRPr>
              </a:p>
            </p:txBody>
          </p:sp>
        </p:grpSp>
        <p:sp>
          <p:nvSpPr>
            <p:cNvPr id="188" name="Rounded Rectangle 187"/>
            <p:cNvSpPr/>
            <p:nvPr/>
          </p:nvSpPr>
          <p:spPr bwMode="auto">
            <a:xfrm>
              <a:off x="7819850" y="4367265"/>
              <a:ext cx="366457" cy="429530"/>
            </a:xfrm>
            <a:prstGeom prst="roundRect">
              <a:avLst/>
            </a:prstGeom>
            <a:solidFill>
              <a:schemeClr val="tx2">
                <a:lumMod val="50000"/>
                <a:lumOff val="50000"/>
              </a:schemeClr>
            </a:solidFill>
            <a:ln w="57150" cap="flat" cmpd="sng" algn="ctr">
              <a:solidFill>
                <a:schemeClr val="tx2"/>
              </a:solidFill>
              <a:prstDash val="solid"/>
              <a:round/>
              <a:headEnd type="stealth" w="med" len="lg"/>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cxnSp>
          <p:nvCxnSpPr>
            <p:cNvPr id="189" name="Straight Arrow Connector 188"/>
            <p:cNvCxnSpPr>
              <a:stCxn id="148" idx="4"/>
              <a:endCxn id="176" idx="0"/>
            </p:cNvCxnSpPr>
            <p:nvPr/>
          </p:nvCxnSpPr>
          <p:spPr bwMode="auto">
            <a:xfrm>
              <a:off x="5417319" y="2965911"/>
              <a:ext cx="2409098" cy="957160"/>
            </a:xfrm>
            <a:prstGeom prst="straightConnector1">
              <a:avLst/>
            </a:prstGeom>
            <a:noFill/>
            <a:ln w="25400" cap="flat" cmpd="sng" algn="ctr">
              <a:solidFill>
                <a:schemeClr val="accent4"/>
              </a:solidFill>
              <a:prstDash val="solid"/>
              <a:round/>
              <a:headEnd type="none" w="med" len="lg"/>
              <a:tailEnd type="arrow"/>
            </a:ln>
            <a:effectLst/>
          </p:spPr>
        </p:cxnSp>
      </p:grpSp>
      <p:grpSp>
        <p:nvGrpSpPr>
          <p:cNvPr id="196" name="Group 195"/>
          <p:cNvGrpSpPr/>
          <p:nvPr/>
        </p:nvGrpSpPr>
        <p:grpSpPr>
          <a:xfrm>
            <a:off x="4406935" y="2278193"/>
            <a:ext cx="2930801" cy="1982414"/>
            <a:chOff x="4330840" y="2960455"/>
            <a:chExt cx="2930801" cy="1982414"/>
          </a:xfrm>
        </p:grpSpPr>
        <p:grpSp>
          <p:nvGrpSpPr>
            <p:cNvPr id="161" name="Group 160"/>
            <p:cNvGrpSpPr/>
            <p:nvPr/>
          </p:nvGrpSpPr>
          <p:grpSpPr>
            <a:xfrm>
              <a:off x="6586011" y="4001589"/>
              <a:ext cx="496770" cy="699456"/>
              <a:chOff x="475345" y="3099018"/>
              <a:chExt cx="1133923" cy="1596572"/>
            </a:xfrm>
          </p:grpSpPr>
          <p:sp>
            <p:nvSpPr>
              <p:cNvPr id="162" name="Rounded Rectangle 161"/>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ounded Rectangle 162"/>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 dirty="0" smtClean="0"/>
                  <a:t>name</a:t>
                </a:r>
              </a:p>
              <a:p>
                <a:pPr algn="ctr"/>
                <a:r>
                  <a:rPr lang="en-US" sz="400" dirty="0" err="1" smtClean="0"/>
                  <a:t>placetype</a:t>
                </a:r>
                <a:endParaRPr lang="en-US" sz="400" dirty="0" smtClean="0"/>
              </a:p>
              <a:p>
                <a:pPr algn="ctr"/>
                <a:r>
                  <a:rPr lang="en-US" sz="400" dirty="0" err="1" smtClean="0"/>
                  <a:t>startdate</a:t>
                </a:r>
                <a:endParaRPr lang="en-US" sz="400" dirty="0" smtClean="0"/>
              </a:p>
              <a:p>
                <a:pPr algn="ctr"/>
                <a:r>
                  <a:rPr lang="en-US" sz="400" dirty="0" err="1" smtClean="0"/>
                  <a:t>enddate</a:t>
                </a:r>
                <a:endParaRPr lang="en-US" sz="400" dirty="0" smtClean="0"/>
              </a:p>
              <a:p>
                <a:pPr algn="ctr"/>
                <a:r>
                  <a:rPr lang="en-US" sz="400" dirty="0" smtClean="0"/>
                  <a:t>location</a:t>
                </a:r>
                <a:endParaRPr lang="en-US" sz="400" dirty="0"/>
              </a:p>
            </p:txBody>
          </p:sp>
          <p:sp>
            <p:nvSpPr>
              <p:cNvPr id="164" name="Rounded Rectangle 163"/>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000000"/>
                    </a:solidFill>
                  </a:rPr>
                  <a:t>id-x</a:t>
                </a:r>
                <a:endParaRPr lang="en-US" sz="500" dirty="0">
                  <a:solidFill>
                    <a:srgbClr val="000000"/>
                  </a:solidFill>
                </a:endParaRPr>
              </a:p>
            </p:txBody>
          </p:sp>
        </p:grpSp>
        <p:grpSp>
          <p:nvGrpSpPr>
            <p:cNvPr id="165" name="Group 164"/>
            <p:cNvGrpSpPr/>
            <p:nvPr/>
          </p:nvGrpSpPr>
          <p:grpSpPr>
            <a:xfrm>
              <a:off x="6675441" y="4122501"/>
              <a:ext cx="496770" cy="699456"/>
              <a:chOff x="475345" y="3099018"/>
              <a:chExt cx="1133923" cy="1596572"/>
            </a:xfrm>
          </p:grpSpPr>
          <p:sp>
            <p:nvSpPr>
              <p:cNvPr id="166" name="Rounded Rectangle 165"/>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ounded Rectangle 166"/>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 dirty="0" smtClean="0"/>
                  <a:t>name</a:t>
                </a:r>
              </a:p>
              <a:p>
                <a:pPr algn="ctr"/>
                <a:r>
                  <a:rPr lang="en-US" sz="400" dirty="0" err="1" smtClean="0"/>
                  <a:t>placetype</a:t>
                </a:r>
                <a:endParaRPr lang="en-US" sz="400" dirty="0" smtClean="0"/>
              </a:p>
              <a:p>
                <a:pPr algn="ctr"/>
                <a:r>
                  <a:rPr lang="en-US" sz="400" dirty="0" err="1" smtClean="0"/>
                  <a:t>startdate</a:t>
                </a:r>
                <a:endParaRPr lang="en-US" sz="400" dirty="0" smtClean="0"/>
              </a:p>
              <a:p>
                <a:pPr algn="ctr"/>
                <a:r>
                  <a:rPr lang="en-US" sz="400" dirty="0" err="1" smtClean="0"/>
                  <a:t>enddate</a:t>
                </a:r>
                <a:endParaRPr lang="en-US" sz="400" dirty="0" smtClean="0"/>
              </a:p>
              <a:p>
                <a:pPr algn="ctr"/>
                <a:r>
                  <a:rPr lang="en-US" sz="400" dirty="0" smtClean="0"/>
                  <a:t>location</a:t>
                </a:r>
                <a:endParaRPr lang="en-US" sz="400" dirty="0"/>
              </a:p>
            </p:txBody>
          </p:sp>
          <p:sp>
            <p:nvSpPr>
              <p:cNvPr id="168" name="Rounded Rectangle 167"/>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000000"/>
                    </a:solidFill>
                  </a:rPr>
                  <a:t>id-x</a:t>
                </a:r>
                <a:endParaRPr lang="en-US" sz="500" dirty="0">
                  <a:solidFill>
                    <a:srgbClr val="000000"/>
                  </a:solidFill>
                </a:endParaRPr>
              </a:p>
            </p:txBody>
          </p:sp>
        </p:grpSp>
        <p:grpSp>
          <p:nvGrpSpPr>
            <p:cNvPr id="169" name="Group 168"/>
            <p:cNvGrpSpPr/>
            <p:nvPr/>
          </p:nvGrpSpPr>
          <p:grpSpPr>
            <a:xfrm>
              <a:off x="6764871" y="4243413"/>
              <a:ext cx="496770" cy="699456"/>
              <a:chOff x="475345" y="3099018"/>
              <a:chExt cx="1133923" cy="1596572"/>
            </a:xfrm>
          </p:grpSpPr>
          <p:sp>
            <p:nvSpPr>
              <p:cNvPr id="170" name="Rounded Rectangle 169"/>
              <p:cNvSpPr/>
              <p:nvPr/>
            </p:nvSpPr>
            <p:spPr>
              <a:xfrm>
                <a:off x="475345" y="3099018"/>
                <a:ext cx="1133923" cy="159657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ounded Rectangle 170"/>
              <p:cNvSpPr/>
              <p:nvPr/>
            </p:nvSpPr>
            <p:spPr>
              <a:xfrm>
                <a:off x="584198" y="3652013"/>
                <a:ext cx="914400" cy="914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 dirty="0" smtClean="0"/>
                  <a:t>name</a:t>
                </a:r>
              </a:p>
              <a:p>
                <a:pPr algn="ctr"/>
                <a:r>
                  <a:rPr lang="en-US" sz="400" dirty="0" err="1" smtClean="0"/>
                  <a:t>placetype</a:t>
                </a:r>
                <a:endParaRPr lang="en-US" sz="400" dirty="0" smtClean="0"/>
              </a:p>
              <a:p>
                <a:pPr algn="ctr"/>
                <a:r>
                  <a:rPr lang="en-US" sz="400" dirty="0" err="1" smtClean="0"/>
                  <a:t>startdate</a:t>
                </a:r>
                <a:endParaRPr lang="en-US" sz="400" dirty="0" smtClean="0"/>
              </a:p>
              <a:p>
                <a:pPr algn="ctr"/>
                <a:r>
                  <a:rPr lang="en-US" sz="400" dirty="0" err="1" smtClean="0"/>
                  <a:t>enddate</a:t>
                </a:r>
                <a:endParaRPr lang="en-US" sz="400" dirty="0" smtClean="0"/>
              </a:p>
              <a:p>
                <a:pPr algn="ctr"/>
                <a:r>
                  <a:rPr lang="en-US" sz="400" dirty="0" smtClean="0"/>
                  <a:t>location</a:t>
                </a:r>
                <a:endParaRPr lang="en-US" sz="400" dirty="0"/>
              </a:p>
            </p:txBody>
          </p:sp>
          <p:sp>
            <p:nvSpPr>
              <p:cNvPr id="172" name="Rounded Rectangle 171"/>
              <p:cNvSpPr/>
              <p:nvPr/>
            </p:nvSpPr>
            <p:spPr>
              <a:xfrm>
                <a:off x="584198" y="3251056"/>
                <a:ext cx="914400" cy="301752"/>
              </a:xfrm>
              <a:prstGeom prst="roundRect">
                <a:avLst/>
              </a:prstGeom>
              <a:solidFill>
                <a:srgbClr val="FFFFFF"/>
              </a:solidFill>
              <a:ln w="28575" cmpd="sng">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smtClean="0">
                    <a:solidFill>
                      <a:srgbClr val="000000"/>
                    </a:solidFill>
                  </a:rPr>
                  <a:t>id-x</a:t>
                </a:r>
                <a:endParaRPr lang="en-US" sz="500" dirty="0">
                  <a:solidFill>
                    <a:srgbClr val="000000"/>
                  </a:solidFill>
                </a:endParaRPr>
              </a:p>
            </p:txBody>
          </p:sp>
        </p:grpSp>
        <p:sp>
          <p:nvSpPr>
            <p:cNvPr id="173" name="Rounded Rectangle 172"/>
            <p:cNvSpPr/>
            <p:nvPr/>
          </p:nvSpPr>
          <p:spPr bwMode="auto">
            <a:xfrm>
              <a:off x="6822362" y="4502900"/>
              <a:ext cx="387885" cy="357279"/>
            </a:xfrm>
            <a:prstGeom prst="roundRect">
              <a:avLst/>
            </a:prstGeom>
            <a:solidFill>
              <a:schemeClr val="accent6">
                <a:lumMod val="20000"/>
                <a:lumOff val="80000"/>
              </a:schemeClr>
            </a:solidFill>
            <a:ln w="57150" cap="flat" cmpd="sng" algn="ctr">
              <a:solidFill>
                <a:schemeClr val="accent2"/>
              </a:solidFill>
              <a:prstDash val="solid"/>
              <a:round/>
              <a:headEnd type="stealth" w="med" len="lg"/>
              <a:tailEnd type="none" w="med" len="med"/>
            </a:ln>
            <a:effectLst/>
          </p:spPr>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cxnSp>
          <p:nvCxnSpPr>
            <p:cNvPr id="192" name="Straight Arrow Connector 191"/>
            <p:cNvCxnSpPr>
              <a:stCxn id="133" idx="4"/>
              <a:endCxn id="162" idx="0"/>
            </p:cNvCxnSpPr>
            <p:nvPr/>
          </p:nvCxnSpPr>
          <p:spPr bwMode="auto">
            <a:xfrm>
              <a:off x="4330840" y="2960455"/>
              <a:ext cx="2503556" cy="1041134"/>
            </a:xfrm>
            <a:prstGeom prst="straightConnector1">
              <a:avLst/>
            </a:prstGeom>
            <a:noFill/>
            <a:ln w="25400" cap="flat" cmpd="sng" algn="ctr">
              <a:solidFill>
                <a:schemeClr val="accent4"/>
              </a:solidFill>
              <a:prstDash val="solid"/>
              <a:round/>
              <a:headEnd type="none" w="med" len="lg"/>
              <a:tailEnd type="arrow"/>
            </a:ln>
            <a:effectLst/>
          </p:spPr>
        </p:cxnSp>
      </p:grpSp>
      <p:sp>
        <p:nvSpPr>
          <p:cNvPr id="94" name="TextBox 93"/>
          <p:cNvSpPr txBox="1"/>
          <p:nvPr/>
        </p:nvSpPr>
        <p:spPr>
          <a:xfrm>
            <a:off x="3038060" y="4529748"/>
            <a:ext cx="1251652" cy="830997"/>
          </a:xfrm>
          <a:prstGeom prst="rect">
            <a:avLst/>
          </a:prstGeom>
          <a:solidFill>
            <a:srgbClr val="FFFFFF"/>
          </a:solidFill>
        </p:spPr>
        <p:txBody>
          <a:bodyPr wrap="none" rtlCol="0">
            <a:spAutoFit/>
          </a:bodyPr>
          <a:lstStyle/>
          <a:p>
            <a:pPr algn="ctr"/>
            <a:r>
              <a:rPr lang="en-US" sz="1200" i="1" dirty="0" smtClean="0"/>
              <a:t>Python,</a:t>
            </a:r>
            <a:br>
              <a:rPr lang="en-US" sz="1200" i="1" dirty="0" smtClean="0"/>
            </a:br>
            <a:r>
              <a:rPr lang="en-US" sz="1200" i="1" dirty="0" smtClean="0"/>
              <a:t>Oracle,</a:t>
            </a:r>
          </a:p>
          <a:p>
            <a:pPr algn="ctr"/>
            <a:r>
              <a:rPr lang="en-US" sz="1200" i="1" dirty="0" smtClean="0"/>
              <a:t>ArcGIS</a:t>
            </a:r>
          </a:p>
          <a:p>
            <a:pPr algn="ctr"/>
            <a:r>
              <a:rPr lang="en-US" sz="1200" i="1" dirty="0" smtClean="0"/>
              <a:t>Fusion Tables</a:t>
            </a:r>
            <a:endParaRPr lang="en-US" sz="1200" i="1" dirty="0"/>
          </a:p>
        </p:txBody>
      </p:sp>
      <p:sp>
        <p:nvSpPr>
          <p:cNvPr id="96" name="TextBox 95"/>
          <p:cNvSpPr txBox="1"/>
          <p:nvPr/>
        </p:nvSpPr>
        <p:spPr>
          <a:xfrm>
            <a:off x="5156660" y="4461730"/>
            <a:ext cx="1375539" cy="307777"/>
          </a:xfrm>
          <a:prstGeom prst="rect">
            <a:avLst/>
          </a:prstGeom>
          <a:solidFill>
            <a:srgbClr val="FFFFFF"/>
          </a:solidFill>
        </p:spPr>
        <p:txBody>
          <a:bodyPr wrap="none" rtlCol="0">
            <a:spAutoFit/>
          </a:bodyPr>
          <a:lstStyle/>
          <a:p>
            <a:pPr algn="ctr"/>
            <a:r>
              <a:rPr lang="en-US" sz="1400" i="1" dirty="0" err="1" smtClean="0"/>
              <a:t>microformats</a:t>
            </a:r>
            <a:endParaRPr lang="en-US" sz="1400" i="1" dirty="0"/>
          </a:p>
        </p:txBody>
      </p:sp>
      <p:sp>
        <p:nvSpPr>
          <p:cNvPr id="98" name="TextBox 97"/>
          <p:cNvSpPr txBox="1"/>
          <p:nvPr/>
        </p:nvSpPr>
        <p:spPr>
          <a:xfrm>
            <a:off x="3941624" y="4362216"/>
            <a:ext cx="1255702" cy="307777"/>
          </a:xfrm>
          <a:prstGeom prst="rect">
            <a:avLst/>
          </a:prstGeom>
          <a:solidFill>
            <a:srgbClr val="FFFFFF"/>
          </a:solidFill>
        </p:spPr>
        <p:txBody>
          <a:bodyPr wrap="none" rtlCol="0">
            <a:spAutoFit/>
          </a:bodyPr>
          <a:lstStyle/>
          <a:p>
            <a:pPr algn="ctr"/>
            <a:r>
              <a:rPr lang="en-US" sz="1400" i="1" dirty="0" smtClean="0"/>
              <a:t>text </a:t>
            </a:r>
            <a:r>
              <a:rPr lang="en-US" sz="1400" i="1" dirty="0" smtClean="0"/>
              <a:t>editors!</a:t>
            </a:r>
            <a:endParaRPr lang="en-US" sz="1400" i="1" dirty="0"/>
          </a:p>
        </p:txBody>
      </p:sp>
      <p:grpSp>
        <p:nvGrpSpPr>
          <p:cNvPr id="12" name="Group 11"/>
          <p:cNvGrpSpPr/>
          <p:nvPr/>
        </p:nvGrpSpPr>
        <p:grpSpPr>
          <a:xfrm>
            <a:off x="2354793" y="1102889"/>
            <a:ext cx="5724381" cy="2717749"/>
            <a:chOff x="2354793" y="1102889"/>
            <a:chExt cx="5724381" cy="2717749"/>
          </a:xfrm>
        </p:grpSpPr>
        <p:cxnSp>
          <p:nvCxnSpPr>
            <p:cNvPr id="121" name="Straight Arrow Connector 120"/>
            <p:cNvCxnSpPr>
              <a:stCxn id="173" idx="0"/>
              <a:endCxn id="125" idx="3"/>
            </p:cNvCxnSpPr>
            <p:nvPr/>
          </p:nvCxnSpPr>
          <p:spPr bwMode="auto">
            <a:xfrm flipH="1" flipV="1">
              <a:off x="6568522" y="1898802"/>
              <a:ext cx="523878" cy="1921836"/>
            </a:xfrm>
            <a:prstGeom prst="straightConnector1">
              <a:avLst/>
            </a:prstGeom>
            <a:noFill/>
            <a:ln w="25400" cap="flat" cmpd="sng" algn="ctr">
              <a:solidFill>
                <a:schemeClr val="accent4"/>
              </a:solidFill>
              <a:prstDash val="solid"/>
              <a:round/>
              <a:headEnd type="none" w="med" len="lg"/>
              <a:tailEnd type="arrow"/>
            </a:ln>
            <a:effectLst/>
          </p:spPr>
        </p:cxnSp>
        <p:cxnSp>
          <p:nvCxnSpPr>
            <p:cNvPr id="122" name="Straight Arrow Connector 121"/>
            <p:cNvCxnSpPr>
              <a:stCxn id="188" idx="0"/>
              <a:endCxn id="125" idx="3"/>
            </p:cNvCxnSpPr>
            <p:nvPr/>
          </p:nvCxnSpPr>
          <p:spPr bwMode="auto">
            <a:xfrm flipH="1" flipV="1">
              <a:off x="6568522" y="1898802"/>
              <a:ext cx="1510652" cy="1786201"/>
            </a:xfrm>
            <a:prstGeom prst="straightConnector1">
              <a:avLst/>
            </a:prstGeom>
            <a:noFill/>
            <a:ln w="25400" cap="flat" cmpd="sng" algn="ctr">
              <a:solidFill>
                <a:schemeClr val="accent4"/>
              </a:solidFill>
              <a:prstDash val="solid"/>
              <a:round/>
              <a:headEnd type="none" w="med" len="lg"/>
              <a:tailEnd type="arrow"/>
            </a:ln>
            <a:effectLst/>
          </p:spPr>
        </p:cxnSp>
        <p:sp>
          <p:nvSpPr>
            <p:cNvPr id="123" name="TextBox 122"/>
            <p:cNvSpPr txBox="1"/>
            <p:nvPr/>
          </p:nvSpPr>
          <p:spPr>
            <a:xfrm>
              <a:off x="2354793" y="1102889"/>
              <a:ext cx="2692869" cy="523220"/>
            </a:xfrm>
            <a:prstGeom prst="rect">
              <a:avLst/>
            </a:prstGeom>
            <a:noFill/>
          </p:spPr>
          <p:txBody>
            <a:bodyPr wrap="none" rtlCol="0">
              <a:spAutoFit/>
            </a:bodyPr>
            <a:lstStyle/>
            <a:p>
              <a:pPr algn="r"/>
              <a:r>
                <a:rPr lang="en-US" sz="1400" i="1" dirty="0" smtClean="0">
                  <a:solidFill>
                    <a:srgbClr val="FF0000"/>
                  </a:solidFill>
                </a:rPr>
                <a:t>even more </a:t>
              </a:r>
              <a:r>
                <a:rPr lang="en-US" sz="1400" i="1" dirty="0" smtClean="0">
                  <a:solidFill>
                    <a:srgbClr val="FF0000"/>
                  </a:solidFill>
                </a:rPr>
                <a:t>structured search</a:t>
              </a:r>
            </a:p>
            <a:p>
              <a:pPr algn="r"/>
              <a:r>
                <a:rPr lang="en-US" sz="1400" i="1" dirty="0" smtClean="0">
                  <a:solidFill>
                    <a:srgbClr val="FF0000"/>
                  </a:solidFill>
                </a:rPr>
                <a:t>more apps</a:t>
              </a:r>
              <a:endParaRPr lang="en-US" sz="1400" i="1" dirty="0">
                <a:solidFill>
                  <a:srgbClr val="FF0000"/>
                </a:solidFill>
              </a:endParaRPr>
            </a:p>
          </p:txBody>
        </p:sp>
        <p:sp>
          <p:nvSpPr>
            <p:cNvPr id="125" name="Can 124"/>
            <p:cNvSpPr/>
            <p:nvPr/>
          </p:nvSpPr>
          <p:spPr bwMode="auto">
            <a:xfrm>
              <a:off x="6321227" y="1240997"/>
              <a:ext cx="494590" cy="657805"/>
            </a:xfrm>
            <a:prstGeom prst="can">
              <a:avLst/>
            </a:prstGeom>
            <a:ln>
              <a:headEnd type="stealth" w="med"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cxnSp>
          <p:nvCxnSpPr>
            <p:cNvPr id="126" name="Straight Arrow Connector 125"/>
            <p:cNvCxnSpPr>
              <a:stCxn id="123" idx="3"/>
              <a:endCxn id="125" idx="2"/>
            </p:cNvCxnSpPr>
            <p:nvPr/>
          </p:nvCxnSpPr>
          <p:spPr bwMode="auto">
            <a:xfrm>
              <a:off x="5047662" y="1364499"/>
              <a:ext cx="1273565" cy="205401"/>
            </a:xfrm>
            <a:prstGeom prst="straightConnector1">
              <a:avLst/>
            </a:prstGeom>
            <a:noFill/>
            <a:ln w="25400" cap="flat" cmpd="sng" algn="ctr">
              <a:solidFill>
                <a:schemeClr val="accent4"/>
              </a:solidFill>
              <a:prstDash val="solid"/>
              <a:round/>
              <a:headEnd type="none" w="med" len="lg"/>
              <a:tailEnd type="arrow"/>
            </a:ln>
            <a:effectLst/>
          </p:spPr>
        </p:cxnSp>
      </p:grpSp>
    </p:spTree>
    <p:extLst>
      <p:ext uri="{BB962C8B-B14F-4D97-AF65-F5344CB8AC3E}">
        <p14:creationId xmlns:p14="http://schemas.microsoft.com/office/powerpoint/2010/main" val="2413506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6" grpId="0" animBg="1"/>
      <p:bldP spid="130" grpId="0"/>
      <p:bldP spid="94" grpId="0" animBg="1"/>
      <p:bldP spid="96" grpId="0" animBg="1"/>
      <p:bldP spid="9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already happening…</a:t>
            </a:r>
            <a:endParaRPr lang="en-US" dirty="0"/>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pic>
        <p:nvPicPr>
          <p:cNvPr id="6" name="Picture 5" descr="Screen shot 2011-04-14 at Apr 14, 12.48.34 PM.png"/>
          <p:cNvPicPr>
            <a:picLocks noChangeAspect="1"/>
          </p:cNvPicPr>
          <p:nvPr/>
        </p:nvPicPr>
        <p:blipFill rotWithShape="1">
          <a:blip r:embed="rId2">
            <a:extLst>
              <a:ext uri="{28A0092B-C50C-407E-A947-70E740481C1C}">
                <a14:useLocalDpi xmlns:a14="http://schemas.microsoft.com/office/drawing/2010/main" val="0"/>
              </a:ext>
            </a:extLst>
          </a:blip>
          <a:srcRect b="28219"/>
          <a:stretch/>
        </p:blipFill>
        <p:spPr>
          <a:xfrm>
            <a:off x="899207" y="986650"/>
            <a:ext cx="7468142" cy="4922750"/>
          </a:xfrm>
          <a:prstGeom prst="rect">
            <a:avLst/>
          </a:prstGeom>
        </p:spPr>
      </p:pic>
      <p:sp>
        <p:nvSpPr>
          <p:cNvPr id="8" name="Rectangle 7"/>
          <p:cNvSpPr/>
          <p:nvPr/>
        </p:nvSpPr>
        <p:spPr bwMode="auto">
          <a:xfrm>
            <a:off x="640211" y="3642205"/>
            <a:ext cx="1637262" cy="2393150"/>
          </a:xfrm>
          <a:prstGeom prst="rect">
            <a:avLst/>
          </a:prstGeom>
          <a:solidFill>
            <a:srgbClr val="FFFFFF"/>
          </a:solidFill>
          <a:ln w="9525" cap="flat" cmpd="sng" algn="ctr">
            <a:noFill/>
            <a:prstDash val="solid"/>
            <a:round/>
            <a:headEnd type="stealth" w="med" len="lg"/>
            <a:tailEnd type="none" w="med" len="med"/>
          </a:ln>
          <a:effectLst/>
        </p:spPr>
        <p:txBody>
          <a:bodyPr vert="horz" wrap="non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spTree>
    <p:extLst>
      <p:ext uri="{BB962C8B-B14F-4D97-AF65-F5344CB8AC3E}">
        <p14:creationId xmlns:p14="http://schemas.microsoft.com/office/powerpoint/2010/main" val="918744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already happening…</a:t>
            </a:r>
            <a:endParaRPr lang="en-US" dirty="0"/>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pic>
        <p:nvPicPr>
          <p:cNvPr id="6" name="Picture 5" descr="Screen shot 2011-04-14 at Apr 14, 12.48.34 PM.png"/>
          <p:cNvPicPr>
            <a:picLocks noChangeAspect="1"/>
          </p:cNvPicPr>
          <p:nvPr/>
        </p:nvPicPr>
        <p:blipFill rotWithShape="1">
          <a:blip r:embed="rId2">
            <a:extLst>
              <a:ext uri="{28A0092B-C50C-407E-A947-70E740481C1C}">
                <a14:useLocalDpi xmlns:a14="http://schemas.microsoft.com/office/drawing/2010/main" val="0"/>
              </a:ext>
            </a:extLst>
          </a:blip>
          <a:srcRect b="28219"/>
          <a:stretch/>
        </p:blipFill>
        <p:spPr>
          <a:xfrm>
            <a:off x="899207" y="986650"/>
            <a:ext cx="7468142" cy="4922750"/>
          </a:xfrm>
          <a:prstGeom prst="rect">
            <a:avLst/>
          </a:prstGeom>
        </p:spPr>
      </p:pic>
      <p:sp>
        <p:nvSpPr>
          <p:cNvPr id="8" name="Rectangle 7"/>
          <p:cNvSpPr/>
          <p:nvPr/>
        </p:nvSpPr>
        <p:spPr bwMode="auto">
          <a:xfrm>
            <a:off x="640211" y="3642205"/>
            <a:ext cx="1637262" cy="2393150"/>
          </a:xfrm>
          <a:prstGeom prst="rect">
            <a:avLst/>
          </a:prstGeom>
          <a:solidFill>
            <a:srgbClr val="FFFFFF"/>
          </a:solidFill>
          <a:ln w="9525" cap="flat" cmpd="sng" algn="ctr">
            <a:noFill/>
            <a:prstDash val="solid"/>
            <a:round/>
            <a:headEnd type="stealth" w="med" len="lg"/>
            <a:tailEnd type="none" w="med" len="med"/>
          </a:ln>
          <a:effectLst/>
        </p:spPr>
        <p:txBody>
          <a:bodyPr vert="horz" wrap="none" lIns="0" tIns="45720" rIns="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CG Times" charset="0"/>
            </a:endParaRPr>
          </a:p>
        </p:txBody>
      </p:sp>
      <p:pic>
        <p:nvPicPr>
          <p:cNvPr id="9" name="Picture 8" descr="Screen shot 2011-04-14 at Apr 14, 12.49.20 PM.png"/>
          <p:cNvPicPr>
            <a:picLocks noChangeAspect="1"/>
          </p:cNvPicPr>
          <p:nvPr/>
        </p:nvPicPr>
        <p:blipFill rotWithShape="1">
          <a:blip r:embed="rId3">
            <a:extLst>
              <a:ext uri="{28A0092B-C50C-407E-A947-70E740481C1C}">
                <a14:useLocalDpi xmlns:a14="http://schemas.microsoft.com/office/drawing/2010/main" val="0"/>
              </a:ext>
            </a:extLst>
          </a:blip>
          <a:srcRect b="22403"/>
          <a:stretch/>
        </p:blipFill>
        <p:spPr>
          <a:xfrm>
            <a:off x="905054" y="997146"/>
            <a:ext cx="7546258" cy="5321608"/>
          </a:xfrm>
          <a:prstGeom prst="rect">
            <a:avLst/>
          </a:prstGeom>
        </p:spPr>
      </p:pic>
    </p:spTree>
    <p:extLst>
      <p:ext uri="{BB962C8B-B14F-4D97-AF65-F5344CB8AC3E}">
        <p14:creationId xmlns:p14="http://schemas.microsoft.com/office/powerpoint/2010/main" val="2726735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what kind of info do we put in gazetteers</a:t>
            </a:r>
          </a:p>
          <a:p>
            <a:r>
              <a:rPr lang="en-US" dirty="0" smtClean="0"/>
              <a:t>what makes a place a place</a:t>
            </a:r>
          </a:p>
          <a:p>
            <a:r>
              <a:rPr lang="en-US" dirty="0" smtClean="0"/>
              <a:t>what are the use cases? infinite</a:t>
            </a:r>
          </a:p>
          <a:p>
            <a:r>
              <a:rPr lang="en-US" dirty="0" smtClean="0"/>
              <a:t>characteristics of a place</a:t>
            </a:r>
          </a:p>
          <a:p>
            <a:pPr lvl="1"/>
            <a:r>
              <a:rPr lang="en-US" dirty="0" smtClean="0"/>
              <a:t>experiential places</a:t>
            </a:r>
          </a:p>
          <a:p>
            <a:pPr lvl="1"/>
            <a:r>
              <a:rPr lang="en-US" dirty="0" smtClean="0"/>
              <a:t>relationships with other places</a:t>
            </a:r>
          </a:p>
          <a:p>
            <a:pPr lvl="1"/>
            <a:r>
              <a:rPr lang="en-US" dirty="0" smtClean="0"/>
              <a:t>etymology</a:t>
            </a:r>
          </a:p>
          <a:p>
            <a:pPr lvl="1"/>
            <a:r>
              <a:rPr lang="en-US" dirty="0" smtClean="0"/>
              <a:t>agency</a:t>
            </a:r>
          </a:p>
          <a:p>
            <a:r>
              <a:rPr lang="en-US" dirty="0" smtClean="0"/>
              <a:t>why not make </a:t>
            </a:r>
            <a:r>
              <a:rPr lang="en-US" smtClean="0"/>
              <a:t>it encyclopedic</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423958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your users will be your best </a:t>
            </a:r>
            <a:r>
              <a:rPr lang="en-US" dirty="0" smtClean="0"/>
              <a:t>editors</a:t>
            </a:r>
          </a:p>
          <a:p>
            <a:endParaRPr lang="en-US" dirty="0"/>
          </a:p>
          <a:p>
            <a:r>
              <a:rPr lang="en-US" dirty="0" smtClean="0"/>
              <a:t>Prof. </a:t>
            </a:r>
            <a:r>
              <a:rPr lang="en-US" dirty="0" err="1" smtClean="0"/>
              <a:t>Songdi</a:t>
            </a:r>
            <a:r>
              <a:rPr lang="en-US" dirty="0" smtClean="0"/>
              <a:t>: wiser to think of a place name dictionary than a gazetteer</a:t>
            </a:r>
          </a:p>
          <a:p>
            <a:endParaRPr lang="en-US" dirty="0"/>
          </a:p>
          <a:p>
            <a:r>
              <a:rPr lang="en-US" dirty="0" smtClean="0"/>
              <a:t>Prof. </a:t>
            </a:r>
            <a:r>
              <a:rPr lang="en-US" dirty="0" err="1" smtClean="0"/>
              <a:t>Bol</a:t>
            </a:r>
            <a:r>
              <a:rPr lang="en-US" dirty="0" smtClean="0"/>
              <a:t>: we may have to rely on volunteer data (but we have not until now)</a:t>
            </a:r>
          </a:p>
          <a:p>
            <a:endParaRPr lang="en-US" dirty="0"/>
          </a:p>
          <a:p>
            <a:r>
              <a:rPr lang="en-US" dirty="0" err="1" smtClean="0"/>
              <a:t>Gillies</a:t>
            </a:r>
            <a:r>
              <a:rPr lang="en-US" dirty="0" smtClean="0"/>
              <a:t>: work of other academic researchers is largely VGI</a:t>
            </a:r>
            <a:endParaRPr lang="en-US" dirty="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734405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USGS world of official places for government use</a:t>
            </a:r>
          </a:p>
          <a:p>
            <a:r>
              <a:rPr lang="en-US" dirty="0" smtClean="0"/>
              <a:t>Personal geography—Yi-Fu Tuan world of people creating an experiential description of their own world of places</a:t>
            </a:r>
          </a:p>
          <a:p>
            <a:r>
              <a:rPr lang="en-US" dirty="0" smtClean="0"/>
              <a:t>and everything in between…</a:t>
            </a:r>
          </a:p>
          <a:p>
            <a:pPr lvl="1"/>
            <a:r>
              <a:rPr lang="en-US" dirty="0" smtClean="0"/>
              <a:t>history as a means of organizing bike routes</a:t>
            </a:r>
            <a:endParaRPr lang="en-US" dirty="0"/>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240861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p:txBody>
          <a:bodyPr>
            <a:normAutofit/>
          </a:bodyPr>
          <a:lstStyle/>
          <a:p>
            <a:r>
              <a:rPr lang="en-US">
                <a:effectLst>
                  <a:outerShdw blurRad="38100" dist="38100" dir="2700000" algn="tl">
                    <a:srgbClr val="DDDDDD"/>
                  </a:outerShdw>
                </a:effectLst>
                <a:latin typeface="Arial" charset="0"/>
                <a:ea typeface="ＭＳ Ｐゴシック" charset="0"/>
                <a:cs typeface="ＭＳ Ｐゴシック" charset="0"/>
              </a:rPr>
              <a:t>Address</a:t>
            </a:r>
            <a:r>
              <a:rPr lang="en-US">
                <a:effectLst>
                  <a:outerShdw blurRad="38100" dist="38100" dir="2700000" algn="tl">
                    <a:srgbClr val="DDDDDD"/>
                  </a:outerShdw>
                </a:effectLst>
                <a:latin typeface="Arial" charset="0"/>
                <a:ea typeface="MS PGothic" charset="0"/>
                <a:cs typeface="MS PGothic" charset="0"/>
              </a:rPr>
              <a:t> </a:t>
            </a:r>
            <a:r>
              <a:rPr lang="en-US">
                <a:effectLst>
                  <a:outerShdw blurRad="38100" dist="38100" dir="2700000" algn="tl">
                    <a:srgbClr val="DDDDDD"/>
                  </a:outerShdw>
                </a:effectLst>
                <a:latin typeface="Arial" charset="0"/>
                <a:ea typeface="ＭＳ Ｐゴシック" charset="0"/>
                <a:cs typeface="ＭＳ Ｐゴシック" charset="0"/>
              </a:rPr>
              <a:t>Critical Interoperability Issues</a:t>
            </a:r>
            <a:endParaRPr lang="en-US">
              <a:effectLst>
                <a:outerShdw blurRad="38100" dist="38100" dir="2700000" algn="tl">
                  <a:srgbClr val="DDDDDD"/>
                </a:outerShdw>
              </a:effectLst>
              <a:latin typeface="Arial" charset="0"/>
              <a:ea typeface="MS PGothic" charset="0"/>
              <a:cs typeface="MS PGothic" charset="0"/>
            </a:endParaRPr>
          </a:p>
        </p:txBody>
      </p:sp>
      <p:sp>
        <p:nvSpPr>
          <p:cNvPr id="2" name="Content Placeholder 1"/>
          <p:cNvSpPr>
            <a:spLocks noGrp="1"/>
          </p:cNvSpPr>
          <p:nvPr>
            <p:ph idx="1"/>
          </p:nvPr>
        </p:nvSpPr>
        <p:spPr/>
        <p:txBody>
          <a:bodyPr/>
          <a:lstStyle/>
          <a:p>
            <a:r>
              <a:rPr lang="en-US" dirty="0"/>
              <a:t>OGC Standards and Programs are Addressing Common Concerns: </a:t>
            </a:r>
          </a:p>
          <a:p>
            <a:pPr lvl="1">
              <a:spcBef>
                <a:spcPts val="1800"/>
              </a:spcBef>
              <a:buFont typeface="Wingdings" charset="0"/>
              <a:buChar char="§"/>
            </a:pPr>
            <a:r>
              <a:rPr lang="en-US" sz="2400" dirty="0" smtClean="0"/>
              <a:t>“We can‘t </a:t>
            </a:r>
            <a:r>
              <a:rPr lang="en-US" sz="2400" dirty="0"/>
              <a:t>share location data on the Web.</a:t>
            </a:r>
            <a:r>
              <a:rPr lang="ja-JP" altLang="en-US" sz="2400" dirty="0" smtClean="0"/>
              <a:t>”</a:t>
            </a:r>
            <a:endParaRPr lang="en-US" sz="2400" dirty="0"/>
          </a:p>
          <a:p>
            <a:pPr lvl="1">
              <a:spcBef>
                <a:spcPts val="1800"/>
              </a:spcBef>
              <a:buFont typeface="Wingdings" charset="0"/>
              <a:buChar char="§"/>
            </a:pPr>
            <a:r>
              <a:rPr lang="en-US" sz="2400" dirty="0" smtClean="0"/>
              <a:t>“We can‘t </a:t>
            </a:r>
            <a:r>
              <a:rPr lang="en-US" sz="2400" dirty="0"/>
              <a:t>deliver data to different systems.</a:t>
            </a:r>
            <a:r>
              <a:rPr lang="ja-JP" altLang="en-US" sz="2400" dirty="0" smtClean="0"/>
              <a:t>”</a:t>
            </a:r>
            <a:endParaRPr lang="en-US" sz="2400" dirty="0"/>
          </a:p>
          <a:p>
            <a:pPr lvl="1">
              <a:spcBef>
                <a:spcPts val="1800"/>
              </a:spcBef>
              <a:buFont typeface="Wingdings" charset="0"/>
              <a:buChar char="§"/>
            </a:pPr>
            <a:r>
              <a:rPr lang="en-US" sz="2400" dirty="0" smtClean="0"/>
              <a:t>“We don‘t </a:t>
            </a:r>
            <a:r>
              <a:rPr lang="en-US" sz="2400" dirty="0"/>
              <a:t>have a common language to exchange our geospatial data and services.</a:t>
            </a:r>
            <a:r>
              <a:rPr lang="ja-JP" altLang="en-US" sz="2400" dirty="0" smtClean="0"/>
              <a:t>”</a:t>
            </a:r>
            <a:endParaRPr lang="en-US" sz="2400" dirty="0"/>
          </a:p>
        </p:txBody>
      </p:sp>
      <p:sp>
        <p:nvSpPr>
          <p:cNvPr id="3" name="Footer Placeholder 2"/>
          <p:cNvSpPr>
            <a:spLocks noGrp="1"/>
          </p:cNvSpPr>
          <p:nvPr>
            <p:ph type="ftr" sz="quarter" idx="10"/>
          </p:nvPr>
        </p:nvSpPr>
        <p:spPr/>
        <p:txBody>
          <a:bodyPr/>
          <a:lstStyle/>
          <a:p>
            <a:pPr>
              <a:defRPr/>
            </a:pPr>
            <a:r>
              <a:rPr lang="en-US" dirty="0" smtClean="0">
                <a:latin typeface="Calibri"/>
                <a:cs typeface="Calibri"/>
              </a:rPr>
              <a:t>© 2011 Open Geospatial Consortium</a:t>
            </a:r>
            <a:endParaRPr lang="en-US" dirty="0">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lstStyle/>
          <a:p>
            <a:r>
              <a:rPr lang="en-US" dirty="0">
                <a:effectLst>
                  <a:outerShdw blurRad="38100" dist="38100" dir="2700000" algn="tl">
                    <a:srgbClr val="DDDDDD"/>
                  </a:outerShdw>
                </a:effectLst>
                <a:latin typeface="Calibri"/>
                <a:ea typeface="ＭＳ Ｐゴシック" charset="0"/>
                <a:cs typeface="Calibri"/>
              </a:rPr>
              <a:t>What is the OGC?</a:t>
            </a:r>
          </a:p>
        </p:txBody>
      </p:sp>
      <p:sp>
        <p:nvSpPr>
          <p:cNvPr id="2" name="Content Placeholder 1"/>
          <p:cNvSpPr>
            <a:spLocks noGrp="1"/>
          </p:cNvSpPr>
          <p:nvPr>
            <p:ph idx="1"/>
          </p:nvPr>
        </p:nvSpPr>
        <p:spPr/>
        <p:txBody>
          <a:bodyPr/>
          <a:lstStyle/>
          <a:p>
            <a:r>
              <a:rPr lang="en-US" dirty="0"/>
              <a:t>Open Geospatial Consortium, Inc. (OGC) </a:t>
            </a:r>
          </a:p>
          <a:p>
            <a:r>
              <a:rPr lang="en-US" dirty="0"/>
              <a:t>Not-for-profit, international voluntary consensus standards organization</a:t>
            </a:r>
          </a:p>
          <a:p>
            <a:r>
              <a:rPr lang="en-US" dirty="0"/>
              <a:t>Founded in 1994, Incorporated in US, UK, Australia</a:t>
            </a:r>
          </a:p>
          <a:p>
            <a:r>
              <a:rPr lang="en-US" dirty="0"/>
              <a:t>415 industry, government, research and university members</a:t>
            </a:r>
          </a:p>
          <a:p>
            <a:endParaRPr lang="en-US" dirty="0"/>
          </a:p>
        </p:txBody>
      </p:sp>
      <p:sp>
        <p:nvSpPr>
          <p:cNvPr id="31749" name="Footer Placeholder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tx1"/>
                </a:solidFill>
                <a:latin typeface="CG Times" charset="0"/>
                <a:ea typeface="ＭＳ Ｐゴシック" charset="0"/>
                <a:cs typeface="Arial" charset="0"/>
              </a:defRPr>
            </a:lvl1pPr>
            <a:lvl2pPr marL="37931725" indent="-37474525" eaLnBrk="0" hangingPunct="0">
              <a:defRPr sz="1000" b="1">
                <a:solidFill>
                  <a:schemeClr val="tx1"/>
                </a:solidFill>
                <a:latin typeface="CG Times" charset="0"/>
                <a:ea typeface="Arial" charset="0"/>
                <a:cs typeface="Arial" charset="0"/>
              </a:defRPr>
            </a:lvl2pPr>
            <a:lvl3pPr eaLnBrk="0" hangingPunct="0">
              <a:defRPr sz="1000" b="1">
                <a:solidFill>
                  <a:schemeClr val="tx1"/>
                </a:solidFill>
                <a:latin typeface="CG Times" charset="0"/>
                <a:ea typeface="Arial" charset="0"/>
                <a:cs typeface="Arial" charset="0"/>
              </a:defRPr>
            </a:lvl3pPr>
            <a:lvl4pPr eaLnBrk="0" hangingPunct="0">
              <a:defRPr sz="1000" b="1">
                <a:solidFill>
                  <a:schemeClr val="tx1"/>
                </a:solidFill>
                <a:latin typeface="CG Times" charset="0"/>
                <a:ea typeface="Arial" charset="0"/>
                <a:cs typeface="Arial" charset="0"/>
              </a:defRPr>
            </a:lvl4pPr>
            <a:lvl5pPr eaLnBrk="0" hangingPunct="0">
              <a:defRPr sz="1000" b="1">
                <a:solidFill>
                  <a:schemeClr val="tx1"/>
                </a:solidFill>
                <a:latin typeface="CG Times" charset="0"/>
                <a:ea typeface="Arial" charset="0"/>
                <a:cs typeface="Arial" charset="0"/>
              </a:defRPr>
            </a:lvl5pPr>
            <a:lvl6pPr marL="457200" eaLnBrk="0" fontAlgn="base" hangingPunct="0">
              <a:spcBef>
                <a:spcPct val="0"/>
              </a:spcBef>
              <a:spcAft>
                <a:spcPct val="0"/>
              </a:spcAft>
              <a:defRPr sz="1000" b="1">
                <a:solidFill>
                  <a:schemeClr val="tx1"/>
                </a:solidFill>
                <a:latin typeface="CG Times" charset="0"/>
                <a:ea typeface="Arial" charset="0"/>
                <a:cs typeface="Arial" charset="0"/>
              </a:defRPr>
            </a:lvl6pPr>
            <a:lvl7pPr marL="914400" eaLnBrk="0" fontAlgn="base" hangingPunct="0">
              <a:spcBef>
                <a:spcPct val="0"/>
              </a:spcBef>
              <a:spcAft>
                <a:spcPct val="0"/>
              </a:spcAft>
              <a:defRPr sz="1000" b="1">
                <a:solidFill>
                  <a:schemeClr val="tx1"/>
                </a:solidFill>
                <a:latin typeface="CG Times" charset="0"/>
                <a:ea typeface="Arial" charset="0"/>
                <a:cs typeface="Arial" charset="0"/>
              </a:defRPr>
            </a:lvl7pPr>
            <a:lvl8pPr marL="1371600" eaLnBrk="0" fontAlgn="base" hangingPunct="0">
              <a:spcBef>
                <a:spcPct val="0"/>
              </a:spcBef>
              <a:spcAft>
                <a:spcPct val="0"/>
              </a:spcAft>
              <a:defRPr sz="1000" b="1">
                <a:solidFill>
                  <a:schemeClr val="tx1"/>
                </a:solidFill>
                <a:latin typeface="CG Times" charset="0"/>
                <a:ea typeface="Arial" charset="0"/>
                <a:cs typeface="Arial" charset="0"/>
              </a:defRPr>
            </a:lvl8pPr>
            <a:lvl9pPr marL="1828800" eaLnBrk="0" fontAlgn="base" hangingPunct="0">
              <a:spcBef>
                <a:spcPct val="0"/>
              </a:spcBef>
              <a:spcAft>
                <a:spcPct val="0"/>
              </a:spcAft>
              <a:defRPr sz="1000" b="1">
                <a:solidFill>
                  <a:schemeClr val="tx1"/>
                </a:solidFill>
                <a:latin typeface="CG Times" charset="0"/>
                <a:ea typeface="Arial" charset="0"/>
                <a:cs typeface="Arial" charset="0"/>
              </a:defRPr>
            </a:lvl9pPr>
          </a:lstStyle>
          <a:p>
            <a:r>
              <a:rPr lang="de-DE" sz="900" b="0" dirty="0" smtClean="0">
                <a:solidFill>
                  <a:srgbClr val="092E5C"/>
                </a:solidFill>
                <a:latin typeface="Calibri"/>
                <a:cs typeface="Calibri"/>
              </a:rPr>
              <a:t>© 2011 Open </a:t>
            </a:r>
            <a:r>
              <a:rPr lang="de-DE" sz="900" b="0" dirty="0" err="1" smtClean="0">
                <a:solidFill>
                  <a:srgbClr val="092E5C"/>
                </a:solidFill>
                <a:latin typeface="Calibri"/>
                <a:cs typeface="Calibri"/>
              </a:rPr>
              <a:t>Geospatial</a:t>
            </a:r>
            <a:r>
              <a:rPr lang="de-DE" sz="900" b="0" dirty="0" smtClean="0">
                <a:solidFill>
                  <a:srgbClr val="092E5C"/>
                </a:solidFill>
                <a:latin typeface="Calibri"/>
                <a:cs typeface="Calibri"/>
              </a:rPr>
              <a:t> </a:t>
            </a:r>
            <a:r>
              <a:rPr lang="de-DE" sz="900" b="0" dirty="0" err="1" smtClean="0">
                <a:solidFill>
                  <a:srgbClr val="092E5C"/>
                </a:solidFill>
                <a:latin typeface="Calibri"/>
                <a:cs typeface="Calibri"/>
              </a:rPr>
              <a:t>Consortium</a:t>
            </a:r>
            <a:endParaRPr lang="en-US" sz="900" b="0" dirty="0">
              <a:solidFill>
                <a:srgbClr val="092E5C"/>
              </a:solidFill>
              <a:latin typeface="Calibri"/>
              <a:cs typeface="Calibri"/>
            </a:endParaRPr>
          </a:p>
        </p:txBody>
      </p:sp>
      <p:sp>
        <p:nvSpPr>
          <p:cNvPr id="1199109" name="Rectangle 5"/>
          <p:cNvSpPr>
            <a:spLocks noChangeArrowheads="1"/>
          </p:cNvSpPr>
          <p:nvPr/>
        </p:nvSpPr>
        <p:spPr bwMode="auto">
          <a:xfrm>
            <a:off x="533400" y="4191000"/>
            <a:ext cx="8305800" cy="1347788"/>
          </a:xfrm>
          <a:prstGeom prst="rect">
            <a:avLst/>
          </a:prstGeom>
          <a:solidFill>
            <a:srgbClr val="FFFF66"/>
          </a:solidFill>
          <a:ln w="9525">
            <a:noFill/>
            <a:miter lim="800000"/>
            <a:headEnd/>
            <a:tailEnd/>
          </a:ln>
          <a:effectLst/>
        </p:spPr>
        <p:txBody>
          <a:bodyPr>
            <a:spAutoFit/>
          </a:bodyPr>
          <a:lstStyle/>
          <a:p>
            <a:r>
              <a:rPr lang="en-US" sz="2000" u="sng">
                <a:effectLst>
                  <a:outerShdw blurRad="38100" dist="38100" dir="2700000" algn="tl">
                    <a:srgbClr val="FFFFFF"/>
                  </a:outerShdw>
                </a:effectLst>
                <a:latin typeface="Comic Sans MS" charset="0"/>
              </a:rPr>
              <a:t>OGC Mission</a:t>
            </a:r>
          </a:p>
          <a:p>
            <a:r>
              <a:rPr lang="en-US" sz="2800" i="1">
                <a:effectLst>
                  <a:outerShdw blurRad="38100" dist="38100" dir="2700000" algn="tl">
                    <a:srgbClr val="FFFFFF"/>
                  </a:outerShdw>
                </a:effectLst>
                <a:cs typeface="Times New Roman" charset="0"/>
              </a:rPr>
              <a:t>To lead in the development, promotion and harmonization of open geospatial standards …</a:t>
            </a:r>
            <a:r>
              <a:rPr lang="en-US" i="1">
                <a:effectLst>
                  <a:outerShdw blurRad="38100" dist="38100" dir="2700000" algn="tl">
                    <a:srgbClr val="FFFFFF"/>
                  </a:outerShdw>
                </a:effectLst>
                <a:cs typeface="Times New Roman" charset="0"/>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58825"/>
            <a:ext cx="8839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 y="6170613"/>
            <a:ext cx="1527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Rectangle 1"/>
          <p:cNvSpPr>
            <a:spLocks noGrp="1" noChangeArrowheads="1"/>
          </p:cNvSpPr>
          <p:nvPr>
            <p:ph type="title"/>
          </p:nvPr>
        </p:nvSpPr>
        <p:spPr/>
        <p:txBody>
          <a:bodyPr lIns="90000" tIns="46800" rIns="90000" bIns="46800"/>
          <a:lstStyle/>
          <a:p>
            <a:pPr marL="342900" indent="-342900">
              <a:lnSpc>
                <a:spcPct val="115000"/>
              </a:lnSpc>
              <a:spcBef>
                <a:spcPts val="600"/>
              </a:spcBef>
            </a:pPr>
            <a:r>
              <a:rPr lang="en-GB" sz="2800" b="1">
                <a:effectLst>
                  <a:outerShdw blurRad="38100" dist="38100" dir="2700000" algn="tl">
                    <a:srgbClr val="DDDDDD"/>
                  </a:outerShdw>
                </a:effectLst>
                <a:latin typeface="Arial" charset="0"/>
                <a:ea typeface="MS PGothic" charset="0"/>
                <a:cs typeface="MS PGothic" charset="0"/>
              </a:rPr>
              <a:t>OGC Standards (30+)</a:t>
            </a:r>
          </a:p>
        </p:txBody>
      </p:sp>
      <p:sp>
        <p:nvSpPr>
          <p:cNvPr id="2" name="Content Placeholder 1"/>
          <p:cNvSpPr>
            <a:spLocks noGrp="1"/>
          </p:cNvSpPr>
          <p:nvPr>
            <p:ph sz="half" idx="2"/>
          </p:nvPr>
        </p:nvSpPr>
        <p:spPr/>
        <p:txBody>
          <a:bodyPr/>
          <a:lstStyle/>
          <a:p>
            <a:r>
              <a:rPr lang="en-US" sz="2400" dirty="0"/>
              <a:t>Encodings</a:t>
            </a:r>
          </a:p>
          <a:p>
            <a:pPr lvl="1"/>
            <a:r>
              <a:rPr lang="en-US" sz="2000" dirty="0"/>
              <a:t>GML</a:t>
            </a:r>
          </a:p>
          <a:p>
            <a:pPr lvl="1"/>
            <a:r>
              <a:rPr lang="en-US" sz="2000" dirty="0"/>
              <a:t>SLD</a:t>
            </a:r>
          </a:p>
          <a:p>
            <a:pPr lvl="1"/>
            <a:r>
              <a:rPr lang="en-US" sz="2000" dirty="0" err="1"/>
              <a:t>SensorML</a:t>
            </a:r>
            <a:endParaRPr lang="en-US" sz="2000" dirty="0"/>
          </a:p>
          <a:p>
            <a:pPr lvl="1"/>
            <a:r>
              <a:rPr lang="en-US" sz="2000" dirty="0" err="1"/>
              <a:t>CityGML</a:t>
            </a:r>
            <a:endParaRPr lang="en-US" sz="2000" dirty="0"/>
          </a:p>
          <a:p>
            <a:pPr lvl="1"/>
            <a:r>
              <a:rPr lang="en-US" sz="2000" dirty="0"/>
              <a:t>WMC</a:t>
            </a:r>
          </a:p>
          <a:p>
            <a:pPr lvl="1"/>
            <a:r>
              <a:rPr lang="en-US" sz="2000" dirty="0"/>
              <a:t>O&amp;M</a:t>
            </a:r>
          </a:p>
          <a:p>
            <a:pPr lvl="1"/>
            <a:r>
              <a:rPr lang="en-US" sz="2000" dirty="0"/>
              <a:t>Filter Encoding</a:t>
            </a:r>
          </a:p>
          <a:p>
            <a:pPr lvl="1"/>
            <a:r>
              <a:rPr lang="en-US" sz="2000" dirty="0"/>
              <a:t>KML </a:t>
            </a:r>
          </a:p>
          <a:p>
            <a:pPr lvl="1"/>
            <a:r>
              <a:rPr lang="en-US" sz="2000" dirty="0"/>
              <a:t>Symbology Encoding</a:t>
            </a:r>
          </a:p>
          <a:p>
            <a:pPr lvl="1"/>
            <a:r>
              <a:rPr lang="en-US" sz="2000" dirty="0"/>
              <a:t>GML in JPEG 2000</a:t>
            </a:r>
          </a:p>
          <a:p>
            <a:pPr lvl="1"/>
            <a:r>
              <a:rPr lang="en-US" sz="2000" dirty="0" err="1" smtClean="0"/>
              <a:t>NetCDF</a:t>
            </a:r>
            <a:endParaRPr lang="en-US" sz="2000" dirty="0"/>
          </a:p>
        </p:txBody>
      </p:sp>
      <p:sp>
        <p:nvSpPr>
          <p:cNvPr id="3" name="Content Placeholder 2"/>
          <p:cNvSpPr>
            <a:spLocks noGrp="1"/>
          </p:cNvSpPr>
          <p:nvPr>
            <p:ph sz="half" idx="1"/>
          </p:nvPr>
        </p:nvSpPr>
        <p:spPr/>
        <p:txBody>
          <a:bodyPr/>
          <a:lstStyle/>
          <a:p>
            <a:r>
              <a:rPr lang="en-US" sz="2400" dirty="0"/>
              <a:t>Data Services</a:t>
            </a:r>
          </a:p>
          <a:p>
            <a:pPr lvl="1"/>
            <a:r>
              <a:rPr lang="en-US" sz="2000" dirty="0"/>
              <a:t>Sensor Observation Service </a:t>
            </a:r>
          </a:p>
          <a:p>
            <a:pPr lvl="1"/>
            <a:r>
              <a:rPr lang="en-US" sz="2000" dirty="0"/>
              <a:t>Web Coverage Service </a:t>
            </a:r>
          </a:p>
          <a:p>
            <a:pPr lvl="1"/>
            <a:r>
              <a:rPr lang="en-US" sz="2000" dirty="0"/>
              <a:t>Web Feature Service</a:t>
            </a:r>
          </a:p>
          <a:p>
            <a:pPr lvl="1"/>
            <a:r>
              <a:rPr lang="en-US" sz="2000" dirty="0"/>
              <a:t>Web Map Service ..</a:t>
            </a:r>
          </a:p>
          <a:p>
            <a:r>
              <a:rPr lang="en-US" sz="2400" dirty="0"/>
              <a:t>Catalogue Services</a:t>
            </a:r>
          </a:p>
          <a:p>
            <a:pPr lvl="1"/>
            <a:r>
              <a:rPr lang="en-US" sz="2000" dirty="0"/>
              <a:t>Catalogue Service</a:t>
            </a:r>
          </a:p>
          <a:p>
            <a:r>
              <a:rPr lang="en-US" sz="2400" dirty="0"/>
              <a:t>Processing Services</a:t>
            </a:r>
          </a:p>
          <a:p>
            <a:pPr lvl="1"/>
            <a:r>
              <a:rPr lang="en-US" sz="2000" dirty="0"/>
              <a:t>Coordinate Transformation Service</a:t>
            </a:r>
          </a:p>
          <a:p>
            <a:pPr lvl="1"/>
            <a:r>
              <a:rPr lang="en-US" sz="2000" dirty="0"/>
              <a:t>Web Processing Service</a:t>
            </a:r>
          </a:p>
          <a:p>
            <a:r>
              <a:rPr lang="en-US" sz="2400" dirty="0"/>
              <a:t>Portrayal Services </a:t>
            </a:r>
            <a:r>
              <a:rPr lang="en-US" sz="2400" dirty="0" smtClean="0"/>
              <a:t>…</a:t>
            </a:r>
            <a:endParaRPr lang="en-US" sz="2400" dirty="0"/>
          </a:p>
        </p:txBody>
      </p:sp>
      <p:sp>
        <p:nvSpPr>
          <p:cNvPr id="4" name="Footer Placeholder 3"/>
          <p:cNvSpPr>
            <a:spLocks noGrp="1"/>
          </p:cNvSpPr>
          <p:nvPr>
            <p:ph type="ftr" sz="quarter" idx="10"/>
          </p:nvPr>
        </p:nvSpPr>
        <p:spPr/>
        <p:txBody>
          <a:bodyPr/>
          <a:lstStyle/>
          <a:p>
            <a:r>
              <a:rPr lang="de-DE" dirty="0">
                <a:latin typeface="Calibri"/>
                <a:cs typeface="Calibri"/>
              </a:rPr>
              <a:t>© 2011 Open </a:t>
            </a:r>
            <a:r>
              <a:rPr lang="de-DE" dirty="0" err="1">
                <a:latin typeface="Calibri"/>
                <a:cs typeface="Calibri"/>
              </a:rPr>
              <a:t>Geospatial</a:t>
            </a:r>
            <a:r>
              <a:rPr lang="de-DE" dirty="0">
                <a:latin typeface="Calibri"/>
                <a:cs typeface="Calibri"/>
              </a:rPr>
              <a:t> </a:t>
            </a:r>
            <a:r>
              <a:rPr lang="de-DE" dirty="0" err="1">
                <a:latin typeface="Calibri"/>
                <a:cs typeface="Calibri"/>
              </a:rPr>
              <a:t>Consortium</a:t>
            </a:r>
            <a:endParaRPr lang="en-US" dirty="0">
              <a:latin typeface="Calibri"/>
              <a:cs typeface="Calibri"/>
            </a:endParaRPr>
          </a:p>
        </p:txBody>
      </p:sp>
    </p:spTree>
  </p:cSld>
  <p:clrMapOvr>
    <a:masterClrMapping/>
  </p:clrMapOvr>
  <p:transition xmlns:p14="http://schemas.microsoft.com/office/powerpoint/2010/main">
    <p:zoom dir="in"/>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76200"/>
            <a:ext cx="8686800" cy="1143000"/>
          </a:xfrm>
        </p:spPr>
        <p:txBody>
          <a:bodyPr/>
          <a:lstStyle/>
          <a:p>
            <a:r>
              <a:rPr lang="en-US" dirty="0" smtClean="0">
                <a:effectLst>
                  <a:outerShdw blurRad="38100" dist="38100" dir="2700000" algn="tl">
                    <a:srgbClr val="DDDDDD"/>
                  </a:outerShdw>
                </a:effectLst>
                <a:latin typeface="Calibri"/>
                <a:ea typeface="MS PGothic" charset="0"/>
                <a:cs typeface="Calibri"/>
              </a:rPr>
              <a:t>OGC</a:t>
            </a:r>
            <a:r>
              <a:rPr lang="en-US" dirty="0" smtClean="0">
                <a:effectLst>
                  <a:outerShdw blurRad="38100" dist="38100" dir="2700000" algn="tl">
                    <a:srgbClr val="DDDDDD"/>
                  </a:outerShdw>
                </a:effectLst>
                <a:latin typeface="Calibri"/>
                <a:ea typeface="MS PGothic" charset="0"/>
                <a:cs typeface="Calibri"/>
              </a:rPr>
              <a:t>’</a:t>
            </a:r>
            <a:r>
              <a:rPr lang="en-US" dirty="0" smtClean="0">
                <a:effectLst>
                  <a:outerShdw blurRad="38100" dist="38100" dir="2700000" algn="tl">
                    <a:srgbClr val="DDDDDD"/>
                  </a:outerShdw>
                </a:effectLst>
                <a:latin typeface="Calibri"/>
                <a:ea typeface="MS PGothic" charset="0"/>
                <a:cs typeface="Calibri"/>
              </a:rPr>
              <a:t>s Interoperability Approach</a:t>
            </a:r>
            <a:endParaRPr lang="en-US" dirty="0">
              <a:effectLst>
                <a:outerShdw blurRad="38100" dist="38100" dir="2700000" algn="tl">
                  <a:srgbClr val="DDDDDD"/>
                </a:outerShdw>
              </a:effectLst>
              <a:latin typeface="Calibri"/>
              <a:ea typeface="MS PGothic" charset="0"/>
              <a:cs typeface="Calibri"/>
            </a:endParaRPr>
          </a:p>
        </p:txBody>
      </p:sp>
      <p:sp>
        <p:nvSpPr>
          <p:cNvPr id="111619" name="Rectangle 3"/>
          <p:cNvSpPr>
            <a:spLocks noGrp="1" noChangeArrowheads="1"/>
          </p:cNvSpPr>
          <p:nvPr>
            <p:ph type="body" idx="1"/>
          </p:nvPr>
        </p:nvSpPr>
        <p:spPr>
          <a:xfrm>
            <a:off x="152400" y="1295400"/>
            <a:ext cx="5715000" cy="1447800"/>
          </a:xfrm>
        </p:spPr>
        <p:txBody>
          <a:bodyPr/>
          <a:lstStyle/>
          <a:p>
            <a:pPr>
              <a:lnSpc>
                <a:spcPct val="90000"/>
              </a:lnSpc>
              <a:spcBef>
                <a:spcPts val="500"/>
              </a:spcBef>
              <a:spcAft>
                <a:spcPts val="500"/>
              </a:spcAft>
            </a:pPr>
            <a:r>
              <a:rPr lang="en-US" b="1" i="1" dirty="0">
                <a:latin typeface="Calibri"/>
                <a:ea typeface="MS PGothic" charset="0"/>
                <a:cs typeface="Calibri"/>
              </a:rPr>
              <a:t>Interoperability Program</a:t>
            </a:r>
            <a:r>
              <a:rPr lang="en-US" b="1" dirty="0">
                <a:latin typeface="Calibri"/>
                <a:ea typeface="MS PGothic" charset="0"/>
                <a:cs typeface="Calibri"/>
              </a:rPr>
              <a:t> (IP</a:t>
            </a:r>
            <a:r>
              <a:rPr lang="en-US" sz="2000" b="1" dirty="0">
                <a:latin typeface="Calibri"/>
                <a:ea typeface="MS PGothic" charset="0"/>
                <a:cs typeface="Calibri"/>
              </a:rPr>
              <a:t>)</a:t>
            </a:r>
            <a:r>
              <a:rPr lang="en-US" sz="2000" dirty="0">
                <a:latin typeface="Calibri"/>
                <a:ea typeface="MS PGothic" charset="0"/>
                <a:cs typeface="Calibri"/>
              </a:rPr>
              <a:t> </a:t>
            </a:r>
            <a:r>
              <a:rPr lang="en-US" sz="2000" dirty="0">
                <a:solidFill>
                  <a:schemeClr val="bg2"/>
                </a:solidFill>
                <a:latin typeface="Calibri"/>
                <a:ea typeface="MS PGothic" charset="0"/>
                <a:cs typeface="Calibri"/>
              </a:rPr>
              <a:t>-</a:t>
            </a:r>
            <a:r>
              <a:rPr lang="en-US" sz="2000" dirty="0">
                <a:latin typeface="Calibri"/>
                <a:ea typeface="MS PGothic" charset="0"/>
                <a:cs typeface="Calibri"/>
              </a:rPr>
              <a:t> </a:t>
            </a:r>
            <a:r>
              <a:rPr lang="en-US" sz="2000" dirty="0">
                <a:solidFill>
                  <a:schemeClr val="bg2"/>
                </a:solidFill>
                <a:latin typeface="Calibri"/>
                <a:ea typeface="MS PGothic" charset="0"/>
                <a:cs typeface="Calibri"/>
              </a:rPr>
              <a:t>a global, innovative, hands-on prototyping and testing program designed to accelerate interface development and validation, and bring interoperability to the market</a:t>
            </a:r>
            <a:endParaRPr lang="en-US" sz="2000" b="1" i="1" dirty="0">
              <a:solidFill>
                <a:schemeClr val="bg2"/>
              </a:solidFill>
              <a:latin typeface="Calibri"/>
              <a:ea typeface="MS PGothic" charset="0"/>
              <a:cs typeface="Calibri"/>
            </a:endParaRPr>
          </a:p>
        </p:txBody>
      </p:sp>
      <p:sp>
        <p:nvSpPr>
          <p:cNvPr id="111620" name="Rectangle 4"/>
          <p:cNvSpPr>
            <a:spLocks noChangeArrowheads="1"/>
          </p:cNvSpPr>
          <p:nvPr/>
        </p:nvSpPr>
        <p:spPr bwMode="auto">
          <a:xfrm>
            <a:off x="2971800" y="3124199"/>
            <a:ext cx="4731725" cy="144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363" indent="-233363">
              <a:spcBef>
                <a:spcPts val="500"/>
              </a:spcBef>
              <a:spcAft>
                <a:spcPts val="500"/>
              </a:spcAft>
              <a:buClr>
                <a:srgbClr val="092E5C"/>
              </a:buClr>
              <a:buFontTx/>
              <a:buChar char="•"/>
            </a:pPr>
            <a:r>
              <a:rPr lang="en-US" sz="2400" i="1" dirty="0">
                <a:solidFill>
                  <a:srgbClr val="092E5C"/>
                </a:solidFill>
                <a:latin typeface="Calibri"/>
                <a:ea typeface="MS PGothic" charset="0"/>
                <a:cs typeface="Calibri"/>
              </a:rPr>
              <a:t>Specification Development Program </a:t>
            </a:r>
            <a:r>
              <a:rPr lang="en-US" sz="2000" b="0" dirty="0">
                <a:solidFill>
                  <a:schemeClr val="bg2"/>
                </a:solidFill>
                <a:latin typeface="Calibri"/>
                <a:ea typeface="MS PGothic" charset="0"/>
                <a:cs typeface="Calibri"/>
              </a:rPr>
              <a:t>– Consensus processes similar to other Industry consortia (World Wide Web Consortium, OMA, OMG, etc.).</a:t>
            </a:r>
          </a:p>
        </p:txBody>
      </p:sp>
      <p:sp>
        <p:nvSpPr>
          <p:cNvPr id="111621" name="Rectangle 5"/>
          <p:cNvSpPr>
            <a:spLocks noChangeArrowheads="1"/>
          </p:cNvSpPr>
          <p:nvPr/>
        </p:nvSpPr>
        <p:spPr bwMode="auto">
          <a:xfrm>
            <a:off x="76200" y="4800600"/>
            <a:ext cx="594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363" indent="-233363">
              <a:spcBef>
                <a:spcPts val="500"/>
              </a:spcBef>
              <a:spcAft>
                <a:spcPts val="500"/>
              </a:spcAft>
              <a:buClr>
                <a:srgbClr val="092E5C"/>
              </a:buClr>
              <a:buFontTx/>
              <a:buChar char="•"/>
            </a:pPr>
            <a:r>
              <a:rPr lang="en-US" sz="2400" i="1">
                <a:solidFill>
                  <a:srgbClr val="092E5C"/>
                </a:solidFill>
                <a:latin typeface="Calibri"/>
                <a:ea typeface="MS PGothic" charset="0"/>
                <a:cs typeface="Calibri"/>
              </a:rPr>
              <a:t>Outreach and Community Adoption Program </a:t>
            </a:r>
            <a:r>
              <a:rPr lang="en-US" sz="2000">
                <a:solidFill>
                  <a:schemeClr val="bg2"/>
                </a:solidFill>
                <a:latin typeface="Calibri"/>
                <a:cs typeface="Calibri"/>
              </a:rPr>
              <a:t>– </a:t>
            </a:r>
            <a:r>
              <a:rPr lang="en-US" sz="2000" b="0">
                <a:solidFill>
                  <a:schemeClr val="bg2"/>
                </a:solidFill>
                <a:latin typeface="Calibri"/>
                <a:ea typeface="MS PGothic" charset="0"/>
                <a:cs typeface="Calibri"/>
              </a:rPr>
              <a:t>education and training, encourage take up of OGC specifications, business development, communications, etc.</a:t>
            </a:r>
          </a:p>
          <a:p>
            <a:pPr marL="233363" indent="-233363">
              <a:spcBef>
                <a:spcPts val="500"/>
              </a:spcBef>
              <a:spcAft>
                <a:spcPts val="500"/>
              </a:spcAft>
              <a:buClr>
                <a:srgbClr val="092E5C"/>
              </a:buClr>
              <a:buFontTx/>
              <a:buChar char="•"/>
            </a:pPr>
            <a:endParaRPr lang="en-US" sz="2000" i="1">
              <a:solidFill>
                <a:schemeClr val="bg2"/>
              </a:solidFill>
              <a:latin typeface="Calibri"/>
              <a:cs typeface="Calibri"/>
            </a:endParaRPr>
          </a:p>
        </p:txBody>
      </p:sp>
      <p:sp>
        <p:nvSpPr>
          <p:cNvPr id="111622" name="AutoShape 6"/>
          <p:cNvSpPr>
            <a:spLocks noChangeArrowheads="1"/>
          </p:cNvSpPr>
          <p:nvPr/>
        </p:nvSpPr>
        <p:spPr bwMode="auto">
          <a:xfrm>
            <a:off x="6711950" y="1454150"/>
            <a:ext cx="2057400" cy="914400"/>
          </a:xfrm>
          <a:prstGeom prst="roundRect">
            <a:avLst>
              <a:gd name="adj" fmla="val 16667"/>
            </a:avLst>
          </a:prstGeom>
          <a:solidFill>
            <a:srgbClr val="006B61"/>
          </a:solidFill>
          <a:ln w="12700">
            <a:solidFill>
              <a:schemeClr val="tx1"/>
            </a:solidFill>
            <a:round/>
            <a:headEnd type="none" w="sm" len="sm"/>
            <a:tailEnd type="none" w="sm" len="sm"/>
          </a:ln>
        </p:spPr>
        <p:txBody>
          <a:bodyPr wrap="none" anchor="ctr"/>
          <a:lstStyle/>
          <a:p>
            <a:r>
              <a:rPr lang="en-US" sz="2000">
                <a:solidFill>
                  <a:srgbClr val="FFFFFF"/>
                </a:solidFill>
                <a:latin typeface="Cambria"/>
                <a:cs typeface="Cambria"/>
              </a:rPr>
              <a:t>Rapid Interface</a:t>
            </a:r>
          </a:p>
          <a:p>
            <a:r>
              <a:rPr lang="en-US" sz="2000">
                <a:solidFill>
                  <a:srgbClr val="FFFFFF"/>
                </a:solidFill>
                <a:latin typeface="Cambria"/>
                <a:cs typeface="Cambria"/>
              </a:rPr>
              <a:t>Development</a:t>
            </a:r>
          </a:p>
        </p:txBody>
      </p:sp>
      <p:sp>
        <p:nvSpPr>
          <p:cNvPr id="111623" name="AutoShape 7"/>
          <p:cNvSpPr>
            <a:spLocks noChangeArrowheads="1"/>
          </p:cNvSpPr>
          <p:nvPr/>
        </p:nvSpPr>
        <p:spPr bwMode="auto">
          <a:xfrm>
            <a:off x="533400" y="3429000"/>
            <a:ext cx="2057400" cy="914400"/>
          </a:xfrm>
          <a:prstGeom prst="roundRect">
            <a:avLst>
              <a:gd name="adj" fmla="val 16667"/>
            </a:avLst>
          </a:prstGeom>
          <a:solidFill>
            <a:srgbClr val="006B61"/>
          </a:solidFill>
          <a:ln w="12700">
            <a:solidFill>
              <a:schemeClr val="tx1"/>
            </a:solidFill>
            <a:round/>
            <a:headEnd type="none" w="sm" len="sm"/>
            <a:tailEnd type="none" w="sm" len="sm"/>
          </a:ln>
        </p:spPr>
        <p:txBody>
          <a:bodyPr wrap="none" anchor="ctr"/>
          <a:lstStyle/>
          <a:p>
            <a:r>
              <a:rPr lang="en-US" sz="2000">
                <a:solidFill>
                  <a:srgbClr val="FFFFFF"/>
                </a:solidFill>
                <a:latin typeface="Cambria"/>
                <a:cs typeface="Cambria"/>
              </a:rPr>
              <a:t>Standards</a:t>
            </a:r>
          </a:p>
          <a:p>
            <a:r>
              <a:rPr lang="en-US" sz="2000">
                <a:solidFill>
                  <a:srgbClr val="FFFFFF"/>
                </a:solidFill>
                <a:latin typeface="Cambria"/>
                <a:cs typeface="Cambria"/>
              </a:rPr>
              <a:t>Setting</a:t>
            </a:r>
          </a:p>
        </p:txBody>
      </p:sp>
      <p:sp>
        <p:nvSpPr>
          <p:cNvPr id="111624" name="AutoShape 8"/>
          <p:cNvSpPr>
            <a:spLocks noChangeArrowheads="1"/>
          </p:cNvSpPr>
          <p:nvPr/>
        </p:nvSpPr>
        <p:spPr bwMode="auto">
          <a:xfrm>
            <a:off x="6711950" y="5111750"/>
            <a:ext cx="2057400" cy="914400"/>
          </a:xfrm>
          <a:prstGeom prst="roundRect">
            <a:avLst>
              <a:gd name="adj" fmla="val 16667"/>
            </a:avLst>
          </a:prstGeom>
          <a:solidFill>
            <a:srgbClr val="006B61"/>
          </a:solidFill>
          <a:ln w="12700">
            <a:solidFill>
              <a:schemeClr val="tx1"/>
            </a:solidFill>
            <a:round/>
            <a:headEnd type="none" w="sm" len="sm"/>
            <a:tailEnd type="none" w="sm" len="sm"/>
          </a:ln>
        </p:spPr>
        <p:txBody>
          <a:bodyPr wrap="none" anchor="ctr"/>
          <a:lstStyle/>
          <a:p>
            <a:r>
              <a:rPr lang="en-US" sz="2000">
                <a:solidFill>
                  <a:srgbClr val="FFFFFF"/>
                </a:solidFill>
                <a:latin typeface="Cambria"/>
                <a:cs typeface="Cambria"/>
              </a:rPr>
              <a:t>Market</a:t>
            </a:r>
          </a:p>
          <a:p>
            <a:r>
              <a:rPr lang="en-US" sz="2000">
                <a:solidFill>
                  <a:srgbClr val="FFFFFF"/>
                </a:solidFill>
                <a:latin typeface="Cambria"/>
                <a:cs typeface="Cambria"/>
              </a:rPr>
              <a:t>Adoption</a:t>
            </a:r>
          </a:p>
        </p:txBody>
      </p:sp>
      <p:grpSp>
        <p:nvGrpSpPr>
          <p:cNvPr id="2" name="Group 9"/>
          <p:cNvGrpSpPr>
            <a:grpSpLocks/>
          </p:cNvGrpSpPr>
          <p:nvPr/>
        </p:nvGrpSpPr>
        <p:grpSpPr bwMode="auto">
          <a:xfrm>
            <a:off x="1524000" y="1905000"/>
            <a:ext cx="6248400" cy="3733800"/>
            <a:chOff x="960" y="1200"/>
            <a:chExt cx="3936" cy="2352"/>
          </a:xfrm>
        </p:grpSpPr>
        <p:sp>
          <p:nvSpPr>
            <p:cNvPr id="53259" name="Line 10"/>
            <p:cNvSpPr>
              <a:spLocks noChangeShapeType="1"/>
            </p:cNvSpPr>
            <p:nvPr/>
          </p:nvSpPr>
          <p:spPr bwMode="auto">
            <a:xfrm flipH="1">
              <a:off x="3888" y="1200"/>
              <a:ext cx="336" cy="0"/>
            </a:xfrm>
            <a:prstGeom prst="line">
              <a:avLst/>
            </a:prstGeom>
            <a:noFill/>
            <a:ln w="1905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53260" name="Line 11"/>
            <p:cNvSpPr>
              <a:spLocks noChangeShapeType="1"/>
            </p:cNvSpPr>
            <p:nvPr/>
          </p:nvSpPr>
          <p:spPr bwMode="auto">
            <a:xfrm>
              <a:off x="3888" y="1200"/>
              <a:ext cx="0" cy="672"/>
            </a:xfrm>
            <a:prstGeom prst="line">
              <a:avLst/>
            </a:prstGeom>
            <a:noFill/>
            <a:ln w="1905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53261" name="Line 12"/>
            <p:cNvSpPr>
              <a:spLocks noChangeShapeType="1"/>
            </p:cNvSpPr>
            <p:nvPr/>
          </p:nvSpPr>
          <p:spPr bwMode="auto">
            <a:xfrm flipH="1">
              <a:off x="968" y="1872"/>
              <a:ext cx="2928" cy="0"/>
            </a:xfrm>
            <a:prstGeom prst="line">
              <a:avLst/>
            </a:prstGeom>
            <a:noFill/>
            <a:ln w="1905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53262" name="Line 13"/>
            <p:cNvSpPr>
              <a:spLocks noChangeShapeType="1"/>
            </p:cNvSpPr>
            <p:nvPr/>
          </p:nvSpPr>
          <p:spPr bwMode="auto">
            <a:xfrm>
              <a:off x="960" y="1872"/>
              <a:ext cx="0" cy="288"/>
            </a:xfrm>
            <a:prstGeom prst="line">
              <a:avLst/>
            </a:prstGeom>
            <a:noFill/>
            <a:ln w="1905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53263" name="Line 14"/>
            <p:cNvSpPr>
              <a:spLocks noChangeShapeType="1"/>
            </p:cNvSpPr>
            <p:nvPr/>
          </p:nvSpPr>
          <p:spPr bwMode="auto">
            <a:xfrm>
              <a:off x="960" y="2736"/>
              <a:ext cx="0" cy="192"/>
            </a:xfrm>
            <a:prstGeom prst="line">
              <a:avLst/>
            </a:prstGeom>
            <a:noFill/>
            <a:ln w="1905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53264" name="Line 15"/>
            <p:cNvSpPr>
              <a:spLocks noChangeShapeType="1"/>
            </p:cNvSpPr>
            <p:nvPr/>
          </p:nvSpPr>
          <p:spPr bwMode="auto">
            <a:xfrm>
              <a:off x="960" y="2928"/>
              <a:ext cx="2928" cy="0"/>
            </a:xfrm>
            <a:prstGeom prst="line">
              <a:avLst/>
            </a:prstGeom>
            <a:noFill/>
            <a:ln w="1905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53265" name="Line 16"/>
            <p:cNvSpPr>
              <a:spLocks noChangeShapeType="1"/>
            </p:cNvSpPr>
            <p:nvPr/>
          </p:nvSpPr>
          <p:spPr bwMode="auto">
            <a:xfrm>
              <a:off x="3888" y="2928"/>
              <a:ext cx="0" cy="624"/>
            </a:xfrm>
            <a:prstGeom prst="line">
              <a:avLst/>
            </a:prstGeom>
            <a:noFill/>
            <a:ln w="1905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53266" name="Line 17"/>
            <p:cNvSpPr>
              <a:spLocks noChangeShapeType="1"/>
            </p:cNvSpPr>
            <p:nvPr/>
          </p:nvSpPr>
          <p:spPr bwMode="auto">
            <a:xfrm>
              <a:off x="3888" y="3552"/>
              <a:ext cx="336" cy="0"/>
            </a:xfrm>
            <a:prstGeom prst="line">
              <a:avLst/>
            </a:prstGeom>
            <a:noFill/>
            <a:ln w="1905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53267" name="Line 18"/>
            <p:cNvSpPr>
              <a:spLocks noChangeShapeType="1"/>
            </p:cNvSpPr>
            <p:nvPr/>
          </p:nvSpPr>
          <p:spPr bwMode="auto">
            <a:xfrm flipV="1">
              <a:off x="4896" y="1488"/>
              <a:ext cx="0" cy="1728"/>
            </a:xfrm>
            <a:prstGeom prst="line">
              <a:avLst/>
            </a:prstGeom>
            <a:noFill/>
            <a:ln w="19050">
              <a:solidFill>
                <a:schemeClr val="tx1"/>
              </a:solidFill>
              <a:prstDash val="dash"/>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532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tx1"/>
                </a:solidFill>
                <a:latin typeface="CG Times" charset="0"/>
                <a:ea typeface="ＭＳ Ｐゴシック" charset="0"/>
                <a:cs typeface="Arial" charset="0"/>
              </a:defRPr>
            </a:lvl1pPr>
            <a:lvl2pPr marL="37931725" indent="-37474525" eaLnBrk="0" hangingPunct="0">
              <a:defRPr sz="1000" b="1">
                <a:solidFill>
                  <a:schemeClr val="tx1"/>
                </a:solidFill>
                <a:latin typeface="CG Times" charset="0"/>
                <a:ea typeface="Arial" charset="0"/>
                <a:cs typeface="Arial" charset="0"/>
              </a:defRPr>
            </a:lvl2pPr>
            <a:lvl3pPr eaLnBrk="0" hangingPunct="0">
              <a:defRPr sz="1000" b="1">
                <a:solidFill>
                  <a:schemeClr val="tx1"/>
                </a:solidFill>
                <a:latin typeface="CG Times" charset="0"/>
                <a:ea typeface="Arial" charset="0"/>
                <a:cs typeface="Arial" charset="0"/>
              </a:defRPr>
            </a:lvl3pPr>
            <a:lvl4pPr eaLnBrk="0" hangingPunct="0">
              <a:defRPr sz="1000" b="1">
                <a:solidFill>
                  <a:schemeClr val="tx1"/>
                </a:solidFill>
                <a:latin typeface="CG Times" charset="0"/>
                <a:ea typeface="Arial" charset="0"/>
                <a:cs typeface="Arial" charset="0"/>
              </a:defRPr>
            </a:lvl4pPr>
            <a:lvl5pPr eaLnBrk="0" hangingPunct="0">
              <a:defRPr sz="1000" b="1">
                <a:solidFill>
                  <a:schemeClr val="tx1"/>
                </a:solidFill>
                <a:latin typeface="CG Times" charset="0"/>
                <a:ea typeface="Arial" charset="0"/>
                <a:cs typeface="Arial" charset="0"/>
              </a:defRPr>
            </a:lvl5pPr>
            <a:lvl6pPr marL="457200" eaLnBrk="0" fontAlgn="base" hangingPunct="0">
              <a:spcBef>
                <a:spcPct val="0"/>
              </a:spcBef>
              <a:spcAft>
                <a:spcPct val="0"/>
              </a:spcAft>
              <a:defRPr sz="1000" b="1">
                <a:solidFill>
                  <a:schemeClr val="tx1"/>
                </a:solidFill>
                <a:latin typeface="CG Times" charset="0"/>
                <a:ea typeface="Arial" charset="0"/>
                <a:cs typeface="Arial" charset="0"/>
              </a:defRPr>
            </a:lvl6pPr>
            <a:lvl7pPr marL="914400" eaLnBrk="0" fontAlgn="base" hangingPunct="0">
              <a:spcBef>
                <a:spcPct val="0"/>
              </a:spcBef>
              <a:spcAft>
                <a:spcPct val="0"/>
              </a:spcAft>
              <a:defRPr sz="1000" b="1">
                <a:solidFill>
                  <a:schemeClr val="tx1"/>
                </a:solidFill>
                <a:latin typeface="CG Times" charset="0"/>
                <a:ea typeface="Arial" charset="0"/>
                <a:cs typeface="Arial" charset="0"/>
              </a:defRPr>
            </a:lvl7pPr>
            <a:lvl8pPr marL="1371600" eaLnBrk="0" fontAlgn="base" hangingPunct="0">
              <a:spcBef>
                <a:spcPct val="0"/>
              </a:spcBef>
              <a:spcAft>
                <a:spcPct val="0"/>
              </a:spcAft>
              <a:defRPr sz="1000" b="1">
                <a:solidFill>
                  <a:schemeClr val="tx1"/>
                </a:solidFill>
                <a:latin typeface="CG Times" charset="0"/>
                <a:ea typeface="Arial" charset="0"/>
                <a:cs typeface="Arial" charset="0"/>
              </a:defRPr>
            </a:lvl8pPr>
            <a:lvl9pPr marL="1828800" eaLnBrk="0" fontAlgn="base" hangingPunct="0">
              <a:spcBef>
                <a:spcPct val="0"/>
              </a:spcBef>
              <a:spcAft>
                <a:spcPct val="0"/>
              </a:spcAft>
              <a:defRPr sz="1000" b="1">
                <a:solidFill>
                  <a:schemeClr val="tx1"/>
                </a:solidFill>
                <a:latin typeface="CG Times" charset="0"/>
                <a:ea typeface="Arial" charset="0"/>
                <a:cs typeface="Arial" charset="0"/>
              </a:defRPr>
            </a:lvl9pPr>
          </a:lstStyle>
          <a:p>
            <a:r>
              <a:rPr lang="de-DE" sz="900" b="0" dirty="0">
                <a:solidFill>
                  <a:srgbClr val="092E5C"/>
                </a:solidFill>
                <a:latin typeface="Calibri"/>
                <a:cs typeface="Calibri"/>
              </a:rPr>
              <a:t>© 2011 Open </a:t>
            </a:r>
            <a:r>
              <a:rPr lang="de-DE" sz="900" b="0" dirty="0" err="1">
                <a:solidFill>
                  <a:srgbClr val="092E5C"/>
                </a:solidFill>
                <a:latin typeface="Calibri"/>
                <a:cs typeface="Calibri"/>
              </a:rPr>
              <a:t>Geospatial</a:t>
            </a:r>
            <a:r>
              <a:rPr lang="de-DE" sz="900" b="0" dirty="0">
                <a:solidFill>
                  <a:srgbClr val="092E5C"/>
                </a:solidFill>
                <a:latin typeface="Calibri"/>
                <a:cs typeface="Calibri"/>
              </a:rPr>
              <a:t> </a:t>
            </a:r>
            <a:r>
              <a:rPr lang="de-DE" sz="900" b="0" dirty="0" err="1">
                <a:solidFill>
                  <a:srgbClr val="092E5C"/>
                </a:solidFill>
                <a:latin typeface="Calibri"/>
                <a:cs typeface="Calibri"/>
              </a:rPr>
              <a:t>Consortium</a:t>
            </a:r>
            <a:endParaRPr lang="en-US" sz="900" b="0" dirty="0">
              <a:solidFill>
                <a:srgbClr val="092E5C"/>
              </a:solidFill>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Effect transition="in" filter="dissolve">
                                      <p:cBhvr>
                                        <p:cTn id="7" dur="500"/>
                                        <p:tgtEl>
                                          <p:spTgt spid="111620">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11623"/>
                                        </p:tgtEl>
                                        <p:attrNameLst>
                                          <p:attrName>style.visibility</p:attrName>
                                        </p:attrNameLst>
                                      </p:cBhvr>
                                      <p:to>
                                        <p:strVal val="visible"/>
                                      </p:to>
                                    </p:set>
                                    <p:animEffect transition="in" filter="checkerboard(across)">
                                      <p:cBhvr>
                                        <p:cTn id="11" dur="500"/>
                                        <p:tgtEl>
                                          <p:spTgt spid="11162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1619">
                                            <p:txEl>
                                              <p:pRg st="0" end="0"/>
                                            </p:txEl>
                                          </p:spTgt>
                                        </p:tgtEl>
                                        <p:attrNameLst>
                                          <p:attrName>style.visibility</p:attrName>
                                        </p:attrNameLst>
                                      </p:cBhvr>
                                      <p:to>
                                        <p:strVal val="visible"/>
                                      </p:to>
                                    </p:set>
                                    <p:animEffect transition="in" filter="dissolve">
                                      <p:cBhvr>
                                        <p:cTn id="16" dur="500"/>
                                        <p:tgtEl>
                                          <p:spTgt spid="111619">
                                            <p:txEl>
                                              <p:pRg st="0" end="0"/>
                                            </p:txEl>
                                          </p:spTgt>
                                        </p:tgtEl>
                                      </p:cBhvr>
                                    </p:animEffect>
                                  </p:childTnLst>
                                </p:cTn>
                              </p:par>
                            </p:childTnLst>
                          </p:cTn>
                        </p:par>
                        <p:par>
                          <p:cTn id="17" fill="hold" nodeType="afterGroup">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111622"/>
                                        </p:tgtEl>
                                        <p:attrNameLst>
                                          <p:attrName>style.visibility</p:attrName>
                                        </p:attrNameLst>
                                      </p:cBhvr>
                                      <p:to>
                                        <p:strVal val="visible"/>
                                      </p:to>
                                    </p:set>
                                    <p:animEffect transition="in" filter="checkerboard(across)">
                                      <p:cBhvr>
                                        <p:cTn id="20" dur="500"/>
                                        <p:tgtEl>
                                          <p:spTgt spid="1116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1621">
                                            <p:txEl>
                                              <p:pRg st="0" end="0"/>
                                            </p:txEl>
                                          </p:spTgt>
                                        </p:tgtEl>
                                        <p:attrNameLst>
                                          <p:attrName>style.visibility</p:attrName>
                                        </p:attrNameLst>
                                      </p:cBhvr>
                                      <p:to>
                                        <p:strVal val="visible"/>
                                      </p:to>
                                    </p:set>
                                    <p:animEffect transition="in" filter="dissolve">
                                      <p:cBhvr>
                                        <p:cTn id="25" dur="500"/>
                                        <p:tgtEl>
                                          <p:spTgt spid="111621">
                                            <p:txEl>
                                              <p:pRg st="0" end="0"/>
                                            </p:txEl>
                                          </p:spTgt>
                                        </p:tgtEl>
                                      </p:cBhvr>
                                    </p:animEffect>
                                  </p:childTnLst>
                                </p:cTn>
                              </p:par>
                            </p:childTnLst>
                          </p:cTn>
                        </p:par>
                        <p:par>
                          <p:cTn id="26" fill="hold" nodeType="afterGroup">
                            <p:stCondLst>
                              <p:cond delay="500"/>
                            </p:stCondLst>
                            <p:childTnLst>
                              <p:par>
                                <p:cTn id="27" presetID="5" presetClass="entr" presetSubtype="10" fill="hold" grpId="0" nodeType="afterEffect">
                                  <p:stCondLst>
                                    <p:cond delay="0"/>
                                  </p:stCondLst>
                                  <p:childTnLst>
                                    <p:set>
                                      <p:cBhvr>
                                        <p:cTn id="28" dur="1" fill="hold">
                                          <p:stCondLst>
                                            <p:cond delay="0"/>
                                          </p:stCondLst>
                                        </p:cTn>
                                        <p:tgtEl>
                                          <p:spTgt spid="111624"/>
                                        </p:tgtEl>
                                        <p:attrNameLst>
                                          <p:attrName>style.visibility</p:attrName>
                                        </p:attrNameLst>
                                      </p:cBhvr>
                                      <p:to>
                                        <p:strVal val="visible"/>
                                      </p:to>
                                    </p:set>
                                    <p:animEffect transition="in" filter="checkerboard(across)">
                                      <p:cBhvr>
                                        <p:cTn id="29" dur="500"/>
                                        <p:tgtEl>
                                          <p:spTgt spid="11162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P spid="111620" grpId="0" build="p" autoUpdateAnimBg="0"/>
      <p:bldP spid="111621" grpId="0" build="p" autoUpdateAnimBg="0"/>
      <p:bldP spid="111622" grpId="0" animBg="1"/>
      <p:bldP spid="111623" grpId="0" animBg="1"/>
      <p:bldP spid="1116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specification…</a:t>
            </a:r>
            <a:endParaRPr lang="en-US" dirty="0"/>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pic>
        <p:nvPicPr>
          <p:cNvPr id="8" name="Picture 7" descr="Screen shot 2011-04-13 at Apr 13, 2.45.1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864" y="1159544"/>
            <a:ext cx="4090121" cy="4844328"/>
          </a:xfrm>
          <a:prstGeom prst="rect">
            <a:avLst/>
          </a:prstGeom>
        </p:spPr>
      </p:pic>
    </p:spTree>
    <p:extLst>
      <p:ext uri="{BB962C8B-B14F-4D97-AF65-F5344CB8AC3E}">
        <p14:creationId xmlns:p14="http://schemas.microsoft.com/office/powerpoint/2010/main" val="36963096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specification…</a:t>
            </a:r>
          </a:p>
        </p:txBody>
      </p:sp>
      <p:sp>
        <p:nvSpPr>
          <p:cNvPr id="3" name="Content Placeholder 2"/>
          <p:cNvSpPr>
            <a:spLocks noGrp="1"/>
          </p:cNvSpPr>
          <p:nvPr>
            <p:ph idx="1"/>
          </p:nvPr>
        </p:nvSpPr>
        <p:spPr/>
        <p:txBody>
          <a:bodyPr/>
          <a:lstStyle/>
          <a:p>
            <a:r>
              <a:rPr lang="en-US" sz="1800" dirty="0"/>
              <a:t>There is growing interest in the development of a common feature-based model for access to named features, often referred to as a gazetteer. Two major activities form the basis of this specification, an OGC Discussion paper on gazetteers, and an ISO draft standard for geographic identifiers.</a:t>
            </a:r>
          </a:p>
          <a:p>
            <a:r>
              <a:rPr lang="en-US" sz="1800" dirty="0"/>
              <a:t>As a result of the OGC Geospatial Fusion Services Testbed Phase I and the Web Mapping Testbed Phase II, an Open GIS Gazetteer Interface was defined and published as an OGC Discussion Paper [OGC 2001]. </a:t>
            </a:r>
            <a:endParaRPr lang="en-US" sz="1800" dirty="0" smtClean="0"/>
          </a:p>
          <a:p>
            <a:r>
              <a:rPr lang="en-US" sz="1800" dirty="0" smtClean="0"/>
              <a:t>The </a:t>
            </a:r>
            <a:r>
              <a:rPr lang="en-US" sz="1800" dirty="0"/>
              <a:t>standardization process in the ISO TC 211 led to a separate mature draft standard defining "Spatial referencing by geographic identifiers" [ISO19112] that defines an abstract model to be implemented by a gazetteer service</a:t>
            </a:r>
            <a:r>
              <a:rPr lang="en-US" sz="1800" dirty="0" smtClean="0"/>
              <a:t>.</a:t>
            </a:r>
          </a:p>
          <a:p>
            <a:r>
              <a:rPr lang="en-US" sz="1800" dirty="0"/>
              <a:t>The outcomes of these activities have been taken into account and a consolidated Gazetteer Service implementation specification has been developed and published as a discussion paper [OGC 02-076r3]. As the underlying specifications have been further developed the present document makes the necessary adjustments.</a:t>
            </a:r>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1653887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specification…</a:t>
            </a:r>
          </a:p>
        </p:txBody>
      </p:sp>
      <p:sp>
        <p:nvSpPr>
          <p:cNvPr id="3" name="Content Placeholder 2"/>
          <p:cNvSpPr>
            <a:spLocks noGrp="1"/>
          </p:cNvSpPr>
          <p:nvPr>
            <p:ph idx="1"/>
          </p:nvPr>
        </p:nvSpPr>
        <p:spPr/>
        <p:txBody>
          <a:bodyPr/>
          <a:lstStyle/>
          <a:p>
            <a:r>
              <a:rPr lang="en-US" sz="1800" dirty="0"/>
              <a:t>The Gazetteer Service is a specialized Application Profile (hereafter referred to as “profile”) of a </a:t>
            </a:r>
            <a:r>
              <a:rPr lang="en-US" sz="1800" b="1" dirty="0"/>
              <a:t>Web Feature Service </a:t>
            </a:r>
            <a:r>
              <a:rPr lang="en-US" sz="1800" dirty="0"/>
              <a:t>that specifies a minimum set of Feature Types and operations required to support an instance of a gazetteer service. Instances within a collection of gazetteer features may be – as the terms in a thesaurus – related to each other and constitute a hierarchical vocabulary of geographic places. The overall information model is here implemented as a </a:t>
            </a:r>
            <a:r>
              <a:rPr lang="en-US" sz="1800" b="1" dirty="0"/>
              <a:t>GML application schema </a:t>
            </a:r>
            <a:r>
              <a:rPr lang="en-US" sz="1800" dirty="0"/>
              <a:t>that defines a general feature type to be served by a Gazetteer Service.</a:t>
            </a:r>
          </a:p>
          <a:p>
            <a:r>
              <a:rPr lang="en-US" sz="1800" dirty="0"/>
              <a:t>By using the capabilities of a Web Feature Server, the Gazetteer Service as proposed here exposes the following </a:t>
            </a:r>
            <a:r>
              <a:rPr lang="en-US" sz="1800" b="1" dirty="0"/>
              <a:t>interfaces</a:t>
            </a:r>
            <a:r>
              <a:rPr lang="en-US" sz="1800" dirty="0"/>
              <a:t> to query location instances in a gazetteer database:</a:t>
            </a:r>
          </a:p>
          <a:p>
            <a:pPr lvl="1"/>
            <a:r>
              <a:rPr lang="en-US" sz="1400" b="1" dirty="0" smtClean="0"/>
              <a:t>Get </a:t>
            </a:r>
            <a:r>
              <a:rPr lang="en-US" sz="1400" b="1" dirty="0"/>
              <a:t>or Query features based on </a:t>
            </a:r>
            <a:r>
              <a:rPr lang="en-US" sz="1400" b="1" i="1" dirty="0"/>
              <a:t>thesaurus-specific properties </a:t>
            </a:r>
            <a:r>
              <a:rPr lang="en-US" sz="1400" dirty="0"/>
              <a:t>(broader term (BT), narrower term (NT), related term (RT)</a:t>
            </a:r>
          </a:p>
          <a:p>
            <a:pPr lvl="1"/>
            <a:r>
              <a:rPr lang="en-US" sz="1400" dirty="0" smtClean="0"/>
              <a:t>Retrieve </a:t>
            </a:r>
            <a:r>
              <a:rPr lang="en-US" sz="1400" dirty="0"/>
              <a:t>properties of the gazetteer database, such as the location type class definitions and the spatial reference system definitions</a:t>
            </a:r>
          </a:p>
        </p:txBody>
      </p:sp>
      <p:sp>
        <p:nvSpPr>
          <p:cNvPr id="4" name="Footer Placeholder 3"/>
          <p:cNvSpPr>
            <a:spLocks noGrp="1"/>
          </p:cNvSpPr>
          <p:nvPr>
            <p:ph type="ftr" sz="quarter" idx="10"/>
          </p:nvPr>
        </p:nvSpPr>
        <p:spPr/>
        <p:txBody>
          <a:bodyPr/>
          <a:lstStyle/>
          <a:p>
            <a:pPr>
              <a:defRPr/>
            </a:pPr>
            <a:r>
              <a:rPr lang="en-US" smtClean="0"/>
              <a:t>© 2011 Open Geospatial Consortium</a:t>
            </a:r>
            <a:endParaRPr lang="en-US"/>
          </a:p>
        </p:txBody>
      </p:sp>
    </p:spTree>
    <p:extLst>
      <p:ext uri="{BB962C8B-B14F-4D97-AF65-F5344CB8AC3E}">
        <p14:creationId xmlns:p14="http://schemas.microsoft.com/office/powerpoint/2010/main" val="2945645497"/>
      </p:ext>
    </p:extLst>
  </p:cSld>
  <p:clrMapOvr>
    <a:masterClrMapping/>
  </p:clrMapOvr>
</p:sld>
</file>

<file path=ppt/theme/theme1.xml><?xml version="1.0" encoding="utf-8"?>
<a:theme xmlns:a="http://schemas.openxmlformats.org/drawingml/2006/main" name="OGC_PowerPoint_Template">
  <a:themeElements>
    <a:clrScheme name="">
      <a:dk1>
        <a:srgbClr val="000000"/>
      </a:dk1>
      <a:lt1>
        <a:srgbClr val="FFFFCC"/>
      </a:lt1>
      <a:dk2>
        <a:srgbClr val="092E5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69696"/>
          </a:solidFill>
          <a:prstDash val="solid"/>
          <a:round/>
          <a:headEnd type="stealth" w="med" len="lg"/>
          <a:tailEnd type="none" w="med" len="med"/>
        </a:ln>
        <a:effectLst/>
      </a:spPr>
      <a:bodyPr vert="horz" wrap="none" lIns="0" tIns="45720" rIns="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CG Times" charset="0"/>
          </a:defRPr>
        </a:defPPr>
      </a:lstStyle>
    </a:spDef>
    <a:lnDef>
      <a:spPr bwMode="auto">
        <a:xfrm>
          <a:off x="0" y="0"/>
          <a:ext cx="1" cy="1"/>
        </a:xfrm>
        <a:custGeom>
          <a:avLst/>
          <a:gdLst/>
          <a:ahLst/>
          <a:cxnLst/>
          <a:rect l="0" t="0" r="0" b="0"/>
          <a:pathLst/>
        </a:custGeom>
        <a:noFill/>
        <a:ln w="9525" cap="flat" cmpd="sng" algn="ctr">
          <a:solidFill>
            <a:srgbClr val="969696"/>
          </a:solidFill>
          <a:prstDash val="solid"/>
          <a:round/>
          <a:headEnd type="stealth" w="med" len="lg"/>
          <a:tailEnd type="none" w="med" len="med"/>
        </a:ln>
        <a:effectLst/>
      </a:spPr>
      <a:bodyPr vert="horz" wrap="none" lIns="0" tIns="45720" rIns="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CG Times" charset="0"/>
          </a:defRPr>
        </a:defPPr>
      </a:lstStyle>
    </a:lnDef>
  </a:objectDefaults>
  <a:extraClrSchemeLst>
    <a:extraClrScheme>
      <a:clrScheme name="OGC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GC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GC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GC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GC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GC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GC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RIEFING-TEMPLATE">
  <a:themeElements>
    <a:clrScheme name="BRIEFING-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IEFING-TEMPLAT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RIEFING-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IEFING-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IEFING-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IEFING-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IEFING-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IEFING-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IEFING-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IEFING-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IEFING-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IEFING-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IEFING-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IEFING-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RIEFING-TEMPLATE">
  <a:themeElements>
    <a:clrScheme name="BRIEFING-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IEFING-TEMPLAT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RIEFING-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IEFING-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IEFING-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IEFING-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IEFING-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IEFING-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IEFING-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IEFING-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IEFING-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IEFING-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IEFING-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IEFING-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ntergraph Theme">
  <a:themeElements>
    <a:clrScheme name="Intergraph Colour Scheme">
      <a:dk1>
        <a:sysClr val="windowText" lastClr="000000"/>
      </a:dk1>
      <a:lt1>
        <a:sysClr val="window" lastClr="FFFFFF"/>
      </a:lt1>
      <a:dk2>
        <a:srgbClr val="005293"/>
      </a:dk2>
      <a:lt2>
        <a:srgbClr val="FFFFFF"/>
      </a:lt2>
      <a:accent1>
        <a:srgbClr val="0065A4"/>
      </a:accent1>
      <a:accent2>
        <a:srgbClr val="66B360"/>
      </a:accent2>
      <a:accent3>
        <a:srgbClr val="E6BC43"/>
      </a:accent3>
      <a:accent4>
        <a:srgbClr val="84608F"/>
      </a:accent4>
      <a:accent5>
        <a:srgbClr val="00A9E0"/>
      </a:accent5>
      <a:accent6>
        <a:srgbClr val="994E1E"/>
      </a:accent6>
      <a:hlink>
        <a:srgbClr val="005172"/>
      </a:hlink>
      <a:folHlink>
        <a:srgbClr val="005172"/>
      </a:folHlink>
    </a:clrScheme>
    <a:fontScheme name="Intergraph Fonts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500" dirty="0" smtClean="0"/>
        </a:defPPr>
      </a:lstStyle>
    </a:txDef>
  </a:objectDefaults>
  <a:extraClrSchemeLst/>
</a:theme>
</file>

<file path=ppt/theme/theme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ebuchet MS"/>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100" b="1" i="0" u="none" strike="noStrike" cap="none" normalizeH="0" baseline="0" smtClean="0">
            <a:ln>
              <a:noFill/>
            </a:ln>
            <a:solidFill>
              <a:srgbClr val="0080B2"/>
            </a:solidFill>
            <a:effectLst/>
            <a:latin typeface="Arial" charset="0"/>
            <a:ea typeface="Geneva"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100" b="1" i="0" u="none" strike="noStrike" cap="none" normalizeH="0" baseline="0" smtClean="0">
            <a:ln>
              <a:noFill/>
            </a:ln>
            <a:solidFill>
              <a:srgbClr val="0080B2"/>
            </a:solidFill>
            <a:effectLst/>
            <a:latin typeface="Arial" charset="0"/>
            <a:ea typeface="Geneva"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C:\Users\CARLAN~1\AppData\Local\Temp\OGC_PowerPoint_Template.pot</Template>
  <TotalTime>3001</TotalTime>
  <Words>2100</Words>
  <Application>Microsoft Macintosh PowerPoint</Application>
  <PresentationFormat>On-screen Show (4:3)</PresentationFormat>
  <Paragraphs>355</Paragraphs>
  <Slides>25</Slides>
  <Notes>9</Notes>
  <HiddenSlides>3</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OGC_PowerPoint_Template</vt:lpstr>
      <vt:lpstr>1_BRIEFING-TEMPLATE</vt:lpstr>
      <vt:lpstr>2_BRIEFING-TEMPLATE</vt:lpstr>
      <vt:lpstr>Intergraph Theme</vt:lpstr>
      <vt:lpstr>Blank Presentation</vt:lpstr>
      <vt:lpstr>Towards standards in capturing the changing characteristics of a place for disparate interests  Presentation to AAG, 14 April 2011</vt:lpstr>
      <vt:lpstr>agenda</vt:lpstr>
      <vt:lpstr>Address Critical Interoperability Issues</vt:lpstr>
      <vt:lpstr>What is the OGC?</vt:lpstr>
      <vt:lpstr>OGC Standards (30+)</vt:lpstr>
      <vt:lpstr>OGC’s Interoperability Approach</vt:lpstr>
      <vt:lpstr>the specification…</vt:lpstr>
      <vt:lpstr>the specification…</vt:lpstr>
      <vt:lpstr>the specification…</vt:lpstr>
      <vt:lpstr>gazetteer specification’s data model</vt:lpstr>
      <vt:lpstr>XML text example of NGA GNS</vt:lpstr>
      <vt:lpstr>XML graphic example of NGA GNS</vt:lpstr>
      <vt:lpstr>WFS Gazetteer bottom line</vt:lpstr>
      <vt:lpstr>does WFS-G promote OGC’s goals?</vt:lpstr>
      <vt:lpstr>pervasiveness before apps</vt:lpstr>
      <vt:lpstr>traditional views of gazetteer design</vt:lpstr>
      <vt:lpstr>the dream of a global gazetteer</vt:lpstr>
      <vt:lpstr>conceptual foundations of the solution</vt:lpstr>
      <vt:lpstr>standards tenets</vt:lpstr>
      <vt:lpstr>a walkthrough</vt:lpstr>
      <vt:lpstr>it’s already happening…</vt:lpstr>
      <vt:lpstr>it’s already happening…</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Raj Singh</cp:lastModifiedBy>
  <cp:revision>133</cp:revision>
  <cp:lastPrinted>2003-02-03T21:59:32Z</cp:lastPrinted>
  <dcterms:created xsi:type="dcterms:W3CDTF">2011-01-24T18:13:20Z</dcterms:created>
  <dcterms:modified xsi:type="dcterms:W3CDTF">2011-04-14T23:23:14Z</dcterms:modified>
</cp:coreProperties>
</file>