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4" r:id="rId4"/>
    <p:sldId id="299" r:id="rId5"/>
    <p:sldId id="270" r:id="rId6"/>
    <p:sldId id="300" r:id="rId7"/>
    <p:sldId id="257" r:id="rId8"/>
    <p:sldId id="258" r:id="rId9"/>
    <p:sldId id="259" r:id="rId10"/>
    <p:sldId id="260" r:id="rId11"/>
    <p:sldId id="262" r:id="rId12"/>
    <p:sldId id="263" r:id="rId13"/>
    <p:sldId id="265" r:id="rId14"/>
    <p:sldId id="266" r:id="rId15"/>
    <p:sldId id="267" r:id="rId16"/>
    <p:sldId id="268" r:id="rId17"/>
    <p:sldId id="276" r:id="rId18"/>
    <p:sldId id="271" r:id="rId19"/>
    <p:sldId id="272" r:id="rId20"/>
    <p:sldId id="273" r:id="rId21"/>
    <p:sldId id="280" r:id="rId22"/>
    <p:sldId id="283" r:id="rId23"/>
    <p:sldId id="275" r:id="rId24"/>
    <p:sldId id="281" r:id="rId25"/>
    <p:sldId id="284" r:id="rId26"/>
    <p:sldId id="279" r:id="rId27"/>
    <p:sldId id="286" r:id="rId28"/>
    <p:sldId id="285" r:id="rId29"/>
    <p:sldId id="287" r:id="rId30"/>
    <p:sldId id="288" r:id="rId31"/>
    <p:sldId id="289" r:id="rId32"/>
    <p:sldId id="274" r:id="rId33"/>
    <p:sldId id="290" r:id="rId34"/>
    <p:sldId id="291" r:id="rId35"/>
    <p:sldId id="292" r:id="rId36"/>
    <p:sldId id="296" r:id="rId37"/>
    <p:sldId id="277" r:id="rId38"/>
    <p:sldId id="293" r:id="rId39"/>
    <p:sldId id="294" r:id="rId40"/>
    <p:sldId id="278" r:id="rId41"/>
    <p:sldId id="297" r:id="rId42"/>
    <p:sldId id="295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8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9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6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3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3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7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2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2B49-716F-4633-993C-2DA435856CD2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2BB-6347-4FF7-9028-5F897C58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-groups.dcs.st-and.ac.uk/~history/PictDisplay/Cayle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581"/>
            <a:ext cx="12415233" cy="11517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7593" y="1275008"/>
            <a:ext cx="6800045" cy="1867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7759"/>
            <a:ext cx="2201126" cy="134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213" y="1164913"/>
            <a:ext cx="9144000" cy="20200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7200" dirty="0" smtClean="0"/>
              <a:t>On the topology of topography</a:t>
            </a:r>
            <a:endParaRPr lang="en-US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270" y="4147132"/>
            <a:ext cx="3593205" cy="18777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06022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Keith C. Clarke</a:t>
            </a:r>
          </a:p>
          <a:p>
            <a:r>
              <a:rPr lang="en-US" dirty="0" smtClean="0"/>
              <a:t>Department of Geography</a:t>
            </a:r>
          </a:p>
          <a:p>
            <a:r>
              <a:rPr lang="en-US" dirty="0" smtClean="0"/>
              <a:t>UC Santa Barbara</a:t>
            </a:r>
          </a:p>
          <a:p>
            <a:r>
              <a:rPr lang="en-US" dirty="0" smtClean="0"/>
              <a:t>kclarke@geog.ucsb.edu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/>
          <a:p>
            <a:r>
              <a:rPr lang="en-US" dirty="0" smtClean="0"/>
              <a:t>Flooding the island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12202"/>
            <a:ext cx="97536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033"/>
          </a:xfrm>
        </p:spPr>
        <p:txBody>
          <a:bodyPr>
            <a:noAutofit/>
          </a:bodyPr>
          <a:lstStyle/>
          <a:p>
            <a:r>
              <a:rPr lang="en-US" sz="3600" dirty="0"/>
              <a:t>James Clerk Maxwell (1831–1879</a:t>
            </a:r>
            <a:r>
              <a:rPr lang="en-US" sz="3600" dirty="0" smtClean="0"/>
              <a:t>) Scottish physicist</a:t>
            </a:r>
            <a:br>
              <a:rPr lang="en-US" sz="3600" dirty="0" smtClean="0"/>
            </a:br>
            <a:r>
              <a:rPr lang="en-US" sz="3600" dirty="0" smtClean="0"/>
              <a:t>On hills and dales (1870)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0" y="1505742"/>
            <a:ext cx="5369865" cy="5352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92" y="1346446"/>
            <a:ext cx="4466756" cy="53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figure!</a:t>
            </a:r>
            <a:br>
              <a:rPr lang="en-US" dirty="0" smtClean="0"/>
            </a:br>
            <a:r>
              <a:rPr lang="en-US" dirty="0" smtClean="0"/>
              <a:t>Adds regions: watersheds,</a:t>
            </a:r>
            <a:br>
              <a:rPr lang="en-US" dirty="0" smtClean="0"/>
            </a:br>
            <a:r>
              <a:rPr lang="en-US" dirty="0" smtClean="0"/>
              <a:t>hills, dales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8" y="0"/>
            <a:ext cx="5185423" cy="689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87" y="2521423"/>
            <a:ext cx="4976947" cy="37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network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Points</a:t>
            </a:r>
            <a:r>
              <a:rPr lang="en-US" dirty="0" smtClean="0"/>
              <a:t> are peaks, pits, saddles</a:t>
            </a:r>
          </a:p>
          <a:p>
            <a:r>
              <a:rPr lang="en-US" i="1" dirty="0" smtClean="0"/>
              <a:t>Lines</a:t>
            </a:r>
            <a:r>
              <a:rPr lang="en-US" dirty="0" smtClean="0"/>
              <a:t> are ridges, streams</a:t>
            </a:r>
          </a:p>
          <a:p>
            <a:r>
              <a:rPr lang="en-US" i="1" dirty="0" smtClean="0"/>
              <a:t>Areas</a:t>
            </a:r>
            <a:r>
              <a:rPr lang="en-US" dirty="0" smtClean="0"/>
              <a:t> are watersheds, slopes, districts</a:t>
            </a:r>
          </a:p>
          <a:p>
            <a:r>
              <a:rPr lang="en-US" dirty="0" smtClean="0"/>
              <a:t>Also often included are break of slope lines (plan curvature, slope curvature etc.)</a:t>
            </a:r>
          </a:p>
          <a:p>
            <a:r>
              <a:rPr lang="en-US" dirty="0" smtClean="0"/>
              <a:t>Numerical relations given by Maxwell</a:t>
            </a:r>
          </a:p>
          <a:p>
            <a:r>
              <a:rPr lang="en-US" dirty="0" smtClean="0"/>
              <a:t>Assumption </a:t>
            </a:r>
            <a:r>
              <a:rPr lang="en-US" dirty="0"/>
              <a:t>of homomorphic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Saddles are key—upward to a peak, down to a pit</a:t>
            </a:r>
          </a:p>
          <a:p>
            <a:r>
              <a:rPr lang="en-US" dirty="0"/>
              <a:t>Reviews and syntheses </a:t>
            </a:r>
            <a:r>
              <a:rPr lang="en-US" dirty="0" smtClean="0"/>
              <a:t>by </a:t>
            </a:r>
            <a:r>
              <a:rPr lang="en-US" dirty="0" err="1" smtClean="0"/>
              <a:t>Rana</a:t>
            </a:r>
            <a:r>
              <a:rPr lang="en-US" dirty="0" smtClean="0"/>
              <a:t> </a:t>
            </a:r>
            <a:r>
              <a:rPr lang="en-US" dirty="0"/>
              <a:t>and Morley (2002) and </a:t>
            </a:r>
            <a:r>
              <a:rPr lang="en-US" dirty="0" err="1"/>
              <a:t>Rana</a:t>
            </a:r>
            <a:r>
              <a:rPr lang="en-US" dirty="0"/>
              <a:t> (2004). </a:t>
            </a:r>
          </a:p>
        </p:txBody>
      </p:sp>
    </p:spTree>
    <p:extLst>
      <p:ext uri="{BB962C8B-B14F-4D97-AF65-F5344CB8AC3E}">
        <p14:creationId xmlns:p14="http://schemas.microsoft.com/office/powerpoint/2010/main" val="37136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669"/>
            <a:ext cx="10515600" cy="1558342"/>
          </a:xfrm>
        </p:spPr>
        <p:txBody>
          <a:bodyPr>
            <a:normAutofit/>
          </a:bodyPr>
          <a:lstStyle/>
          <a:p>
            <a:r>
              <a:rPr lang="en-US" dirty="0"/>
              <a:t>Marston Morse </a:t>
            </a:r>
            <a:r>
              <a:rPr lang="en-US" dirty="0" smtClean="0"/>
              <a:t>(1925)</a:t>
            </a:r>
            <a:br>
              <a:rPr lang="en-US" dirty="0" smtClean="0"/>
            </a:br>
            <a:r>
              <a:rPr lang="en-US" sz="2000" dirty="0" err="1" smtClean="0"/>
              <a:t>Extrema</a:t>
            </a:r>
            <a:r>
              <a:rPr lang="en-US" sz="2000" dirty="0" smtClean="0"/>
              <a:t> </a:t>
            </a:r>
            <a:r>
              <a:rPr lang="en-US" sz="2000" dirty="0" err="1" smtClean="0"/>
              <a:t>elliptics</a:t>
            </a:r>
            <a:r>
              <a:rPr lang="en-US" sz="2000" dirty="0" smtClean="0"/>
              <a:t> and saddles hyperbolic functions</a:t>
            </a:r>
            <a:br>
              <a:rPr lang="en-US" sz="2000" dirty="0" smtClean="0"/>
            </a:br>
            <a:r>
              <a:rPr lang="en-US" sz="2000" dirty="0" smtClean="0"/>
              <a:t>Nine theorems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1" y="1700011"/>
            <a:ext cx="7094380" cy="5089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703" y="0"/>
            <a:ext cx="3891297" cy="5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return to cartography William </a:t>
            </a:r>
            <a:r>
              <a:rPr lang="en-US" sz="4000" dirty="0" err="1" smtClean="0"/>
              <a:t>Warntz</a:t>
            </a:r>
            <a:r>
              <a:rPr lang="en-US" sz="4000" dirty="0" smtClean="0"/>
              <a:t> (1967)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3639"/>
            <a:ext cx="3785315" cy="47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0" y="1257300"/>
            <a:ext cx="43053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Warntz’s</a:t>
            </a:r>
            <a:r>
              <a:rPr lang="en-US" dirty="0" smtClean="0"/>
              <a:t>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Reviewed and summarized prior work</a:t>
            </a:r>
          </a:p>
          <a:p>
            <a:r>
              <a:rPr lang="en-US" dirty="0" smtClean="0"/>
              <a:t>Returned to topographic surface</a:t>
            </a:r>
          </a:p>
          <a:p>
            <a:r>
              <a:rPr lang="en-US" dirty="0" smtClean="0"/>
              <a:t>Added to set of regions, intersected surface network, hills and dales</a:t>
            </a:r>
          </a:p>
          <a:p>
            <a:r>
              <a:rPr lang="en-US" dirty="0" smtClean="0"/>
              <a:t>Added </a:t>
            </a:r>
            <a:r>
              <a:rPr lang="en-US" dirty="0" err="1" smtClean="0"/>
              <a:t>vergency</a:t>
            </a:r>
            <a:r>
              <a:rPr lang="en-US" dirty="0" smtClean="0"/>
              <a:t>: convergent, divergent</a:t>
            </a:r>
          </a:p>
          <a:p>
            <a:r>
              <a:rPr lang="en-US" dirty="0" smtClean="0"/>
              <a:t>Extended to all fields, especially potential surfaces from demography and economic geography</a:t>
            </a:r>
          </a:p>
          <a:p>
            <a:r>
              <a:rPr lang="en-US" dirty="0" smtClean="0"/>
              <a:t>Provided first links to computer cartography and GIS</a:t>
            </a:r>
          </a:p>
          <a:p>
            <a:r>
              <a:rPr lang="en-US" dirty="0" err="1" smtClean="0"/>
              <a:t>Warntz</a:t>
            </a:r>
            <a:r>
              <a:rPr lang="en-US" dirty="0" smtClean="0"/>
              <a:t> network later formalized as surface network by </a:t>
            </a:r>
            <a:r>
              <a:rPr lang="en-US" dirty="0" err="1" smtClean="0"/>
              <a:t>Pfaltz</a:t>
            </a:r>
            <a:r>
              <a:rPr lang="en-US" dirty="0" smtClean="0"/>
              <a:t> in 1974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48" y="0"/>
            <a:ext cx="5342646" cy="6854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151" y="436098"/>
            <a:ext cx="59084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Harvard Papers in Theoretical Geography</a:t>
            </a:r>
          </a:p>
          <a:p>
            <a:r>
              <a:rPr lang="en-US" sz="4000" dirty="0" smtClean="0"/>
              <a:t>Paper One: Geography and the Properties of</a:t>
            </a:r>
          </a:p>
          <a:p>
            <a:r>
              <a:rPr lang="en-US" sz="4000" dirty="0" smtClean="0"/>
              <a:t>Surfaces Series</a:t>
            </a:r>
          </a:p>
          <a:p>
            <a:r>
              <a:rPr lang="en-US" sz="2400" dirty="0" smtClean="0"/>
              <a:t>Report on an ONR contract</a:t>
            </a:r>
          </a:p>
          <a:p>
            <a:r>
              <a:rPr lang="en-US" dirty="0" smtClean="0"/>
              <a:t>William </a:t>
            </a:r>
            <a:r>
              <a:rPr lang="en-US" dirty="0" err="1" smtClean="0"/>
              <a:t>Warntz’s</a:t>
            </a:r>
            <a:r>
              <a:rPr lang="en-US" dirty="0" smtClean="0"/>
              <a:t> personal copy</a:t>
            </a:r>
          </a:p>
          <a:p>
            <a:r>
              <a:rPr lang="en-US" dirty="0" smtClean="0"/>
              <a:t>Courtesy of Don Janelle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163" y="2798835"/>
            <a:ext cx="6794695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Enter the computer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067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terrain mapping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8350"/>
            <a:ext cx="41148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42" y="1953482"/>
            <a:ext cx="4983355" cy="396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400800"/>
            <a:ext cx="358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Geoff Dutton, Spatial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6643" y="2798835"/>
            <a:ext cx="2355166" cy="132556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Context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311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Stephen Morse (1969): Contour maps as Freeman codes</a:t>
            </a:r>
            <a:br>
              <a:rPr lang="en-US" sz="3600" dirty="0" smtClean="0"/>
            </a:br>
            <a:r>
              <a:rPr lang="en-US" sz="3600" dirty="0" smtClean="0"/>
              <a:t>Saddles as branch points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55" y="1690688"/>
            <a:ext cx="9529689" cy="44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Pfaltz</a:t>
            </a:r>
            <a:r>
              <a:rPr lang="en-US" dirty="0"/>
              <a:t> (1976) </a:t>
            </a:r>
            <a:r>
              <a:rPr lang="en-US" dirty="0" smtClean="0"/>
              <a:t>About surface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They are of practical use as one means of condensed surface description; particularly since they may be used as a directory in conjunction with a computer representation, and also they support an automatic abstraction process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SN is a data structure</a:t>
            </a:r>
          </a:p>
          <a:p>
            <a:r>
              <a:rPr lang="en-US" dirty="0" smtClean="0"/>
              <a:t>SN is an abstract representation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But…how to extract them?</a:t>
            </a:r>
          </a:p>
        </p:txBody>
      </p:sp>
    </p:spTree>
    <p:extLst>
      <p:ext uri="{BB962C8B-B14F-4D97-AF65-F5344CB8AC3E}">
        <p14:creationId xmlns:p14="http://schemas.microsoft.com/office/powerpoint/2010/main" val="18033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of methods and the link to 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Peucker</a:t>
            </a:r>
            <a:r>
              <a:rPr lang="en-US" dirty="0"/>
              <a:t> and Douglas (1975</a:t>
            </a:r>
            <a:r>
              <a:rPr lang="en-US" dirty="0" smtClean="0"/>
              <a:t>)—Critical point detection</a:t>
            </a:r>
          </a:p>
          <a:p>
            <a:r>
              <a:rPr lang="en-US" dirty="0" smtClean="0"/>
              <a:t>Fowler </a:t>
            </a:r>
            <a:r>
              <a:rPr lang="en-US" dirty="0"/>
              <a:t>and Little </a:t>
            </a:r>
            <a:r>
              <a:rPr lang="en-US" dirty="0" smtClean="0"/>
              <a:t>(1979)—Point labeling methods</a:t>
            </a:r>
          </a:p>
          <a:p>
            <a:r>
              <a:rPr lang="en-US" dirty="0" err="1"/>
              <a:t>Haralick</a:t>
            </a:r>
            <a:r>
              <a:rPr lang="en-US" dirty="0"/>
              <a:t> (1983</a:t>
            </a:r>
            <a:r>
              <a:rPr lang="en-US" dirty="0" smtClean="0"/>
              <a:t>)—Zero crossings counts</a:t>
            </a:r>
          </a:p>
          <a:p>
            <a:r>
              <a:rPr lang="en-US" dirty="0"/>
              <a:t>O’Callaghan and Mark (1984), Jenson and </a:t>
            </a:r>
            <a:r>
              <a:rPr lang="en-US" dirty="0" err="1"/>
              <a:t>Domingue</a:t>
            </a:r>
            <a:r>
              <a:rPr lang="en-US" dirty="0"/>
              <a:t> (</a:t>
            </a:r>
            <a:r>
              <a:rPr lang="en-US" dirty="0" smtClean="0"/>
              <a:t>1988), Band </a:t>
            </a:r>
            <a:r>
              <a:rPr lang="en-US" dirty="0"/>
              <a:t>(1984; 1988</a:t>
            </a:r>
            <a:r>
              <a:rPr lang="en-US" dirty="0" smtClean="0"/>
              <a:t>), </a:t>
            </a:r>
            <a:r>
              <a:rPr lang="en-US" dirty="0"/>
              <a:t>(Moore et al. 1991</a:t>
            </a:r>
            <a:r>
              <a:rPr lang="en-US" dirty="0" smtClean="0"/>
              <a:t>)—Focus on issues of stream network extraction</a:t>
            </a:r>
          </a:p>
          <a:p>
            <a:r>
              <a:rPr lang="en-US" dirty="0"/>
              <a:t>TAPES-G (Gallant and Wilson 1996) and </a:t>
            </a:r>
            <a:r>
              <a:rPr lang="en-US" dirty="0" err="1"/>
              <a:t>Landserf</a:t>
            </a:r>
            <a:r>
              <a:rPr lang="en-US" dirty="0"/>
              <a:t> (Wood 2009</a:t>
            </a:r>
            <a:r>
              <a:rPr lang="en-US" dirty="0" smtClean="0"/>
              <a:t>)--Incorporation into broader software packages</a:t>
            </a:r>
          </a:p>
          <a:p>
            <a:r>
              <a:rPr lang="en-US" dirty="0" smtClean="0"/>
              <a:t>Standardization of algorithms around surface flow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r>
              <a:rPr lang="en-US" dirty="0" err="1" smtClean="0"/>
              <a:t>Haralick</a:t>
            </a:r>
            <a:r>
              <a:rPr lang="en-US" dirty="0" smtClean="0"/>
              <a:t> (1983) image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3" y="1413586"/>
            <a:ext cx="5932757" cy="51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/>
          <a:lstStyle/>
          <a:p>
            <a:r>
              <a:rPr lang="en-US" dirty="0" smtClean="0"/>
              <a:t>Zero crossings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3" y="1252026"/>
            <a:ext cx="6888494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accumulation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raw DEM</a:t>
            </a:r>
          </a:p>
          <a:p>
            <a:r>
              <a:rPr lang="en-US" dirty="0" smtClean="0"/>
              <a:t>Fill pits to overflow points</a:t>
            </a:r>
          </a:p>
          <a:p>
            <a:r>
              <a:rPr lang="en-US" dirty="0" smtClean="0"/>
              <a:t>Calculate flow direction</a:t>
            </a:r>
          </a:p>
          <a:p>
            <a:pPr lvl="1"/>
            <a:r>
              <a:rPr lang="en-US" dirty="0" smtClean="0"/>
              <a:t>D4 Von Neumann</a:t>
            </a:r>
          </a:p>
          <a:p>
            <a:pPr lvl="1"/>
            <a:r>
              <a:rPr lang="en-US" dirty="0" smtClean="0"/>
              <a:t>D8 Moore</a:t>
            </a:r>
          </a:p>
          <a:p>
            <a:pPr lvl="1"/>
            <a:r>
              <a:rPr lang="en-US" dirty="0" smtClean="0"/>
              <a:t>Variants</a:t>
            </a:r>
          </a:p>
          <a:p>
            <a:r>
              <a:rPr lang="en-US" dirty="0" smtClean="0"/>
              <a:t>Calculate downslope flow accumulation</a:t>
            </a:r>
          </a:p>
          <a:p>
            <a:r>
              <a:rPr lang="en-US" dirty="0" smtClean="0"/>
              <a:t>Threshold</a:t>
            </a:r>
          </a:p>
          <a:p>
            <a:r>
              <a:rPr lang="en-US" dirty="0" smtClean="0"/>
              <a:t>Thin, prune and connect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2231601"/>
            <a:ext cx="4572000" cy="22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pits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56" y="0"/>
            <a:ext cx="764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Neighborhood</a:t>
            </a:r>
          </a:p>
          <a:p>
            <a:r>
              <a:rPr lang="en-US" dirty="0" smtClean="0"/>
              <a:t>Edges</a:t>
            </a:r>
          </a:p>
          <a:p>
            <a:r>
              <a:rPr lang="en-US" dirty="0" smtClean="0"/>
              <a:t>Pit filling</a:t>
            </a:r>
          </a:p>
          <a:p>
            <a:r>
              <a:rPr lang="en-US" dirty="0" smtClean="0"/>
              <a:t>Flat zones</a:t>
            </a:r>
          </a:p>
          <a:p>
            <a:r>
              <a:rPr lang="en-US" dirty="0" smtClean="0"/>
              <a:t>Discontinuity</a:t>
            </a:r>
          </a:p>
          <a:p>
            <a:r>
              <a:rPr lang="en-US" dirty="0" smtClean="0"/>
              <a:t>Ends of features vs. surface network</a:t>
            </a:r>
          </a:p>
          <a:p>
            <a:r>
              <a:rPr lang="en-US" dirty="0" smtClean="0"/>
              <a:t>Scale/Resolution/Granularity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Santa Cruz Island, CA at 30m NED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5" y="1793719"/>
            <a:ext cx="4572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27" y="1793719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22794" y="1996225"/>
            <a:ext cx="1548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Purple</a:t>
            </a:r>
          </a:p>
          <a:p>
            <a:r>
              <a:rPr lang="en-US" dirty="0" smtClean="0"/>
              <a:t>Pit </a:t>
            </a:r>
            <a:r>
              <a:rPr lang="en-US" dirty="0" err="1" smtClean="0"/>
              <a:t>Dk</a:t>
            </a:r>
            <a:r>
              <a:rPr lang="en-US" dirty="0" smtClean="0"/>
              <a:t> Blue</a:t>
            </a:r>
          </a:p>
          <a:p>
            <a:r>
              <a:rPr lang="en-US" dirty="0" smtClean="0"/>
              <a:t>Saddle Orange</a:t>
            </a:r>
          </a:p>
          <a:p>
            <a:r>
              <a:rPr lang="en-US" dirty="0" smtClean="0"/>
              <a:t>Ridge Green</a:t>
            </a:r>
          </a:p>
          <a:p>
            <a:r>
              <a:rPr lang="en-US" dirty="0" smtClean="0"/>
              <a:t>Stream Lt 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Santa Cruz Island, CA at 30m 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881" y="1590215"/>
            <a:ext cx="1646063" cy="1591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1815921"/>
            <a:ext cx="4572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97" y="181592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618619"/>
          </a:xfrm>
        </p:spPr>
        <p:txBody>
          <a:bodyPr>
            <a:normAutofit/>
          </a:bodyPr>
          <a:lstStyle/>
          <a:p>
            <a:r>
              <a:rPr lang="en-US" dirty="0" smtClean="0"/>
              <a:t>Contours and slope lines</a:t>
            </a:r>
          </a:p>
          <a:p>
            <a:r>
              <a:rPr lang="en-US" dirty="0" smtClean="0"/>
              <a:t>DEM, DTM, DSM, DFM, TIN, Point Cloud</a:t>
            </a:r>
          </a:p>
          <a:p>
            <a:r>
              <a:rPr lang="en-US" dirty="0" smtClean="0"/>
              <a:t>Change in accuracy, resolution--physical </a:t>
            </a:r>
            <a:r>
              <a:rPr lang="en-US" dirty="0"/>
              <a:t>to </a:t>
            </a:r>
            <a:r>
              <a:rPr lang="en-US" dirty="0" smtClean="0"/>
              <a:t>human</a:t>
            </a:r>
          </a:p>
          <a:p>
            <a:r>
              <a:rPr lang="en-US" dirty="0" smtClean="0"/>
              <a:t>DEM algorithms: Surface network as features</a:t>
            </a:r>
          </a:p>
          <a:p>
            <a:r>
              <a:rPr lang="en-US" dirty="0" smtClean="0"/>
              <a:t>Trends in recent research</a:t>
            </a:r>
          </a:p>
          <a:p>
            <a:r>
              <a:rPr lang="en-US" dirty="0" smtClean="0"/>
              <a:t>Some unresolved 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56990" y="1818198"/>
            <a:ext cx="6853208" cy="3216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2930" y="1803042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 NED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8224" y="4868213"/>
            <a:ext cx="108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 LiDAR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90" y="365125"/>
            <a:ext cx="11073510" cy="4591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Detail at 1m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0" y="940158"/>
            <a:ext cx="11575978" cy="56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 to Swan Island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1" y="1175533"/>
            <a:ext cx="5486400" cy="2726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76" y="1175279"/>
            <a:ext cx="5486400" cy="2727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27" y="3998578"/>
            <a:ext cx="6818290" cy="27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163" y="2798835"/>
            <a:ext cx="6794695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last 15 years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66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algorithms, good literature reviews</a:t>
            </a:r>
          </a:p>
          <a:p>
            <a:r>
              <a:rPr lang="en-US" dirty="0" smtClean="0"/>
              <a:t>Better visualizations (e.g. </a:t>
            </a:r>
            <a:r>
              <a:rPr lang="en-US" dirty="0" err="1" smtClean="0"/>
              <a:t>Mitasova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Scale sensitivity explored</a:t>
            </a:r>
          </a:p>
          <a:p>
            <a:r>
              <a:rPr lang="en-US" dirty="0" smtClean="0"/>
              <a:t>Better hydrologic models</a:t>
            </a:r>
          </a:p>
          <a:p>
            <a:r>
              <a:rPr lang="en-US" dirty="0" smtClean="0"/>
              <a:t>Links to Morse theory</a:t>
            </a:r>
          </a:p>
          <a:p>
            <a:r>
              <a:rPr lang="en-US" dirty="0" smtClean="0"/>
              <a:t>3D extensions</a:t>
            </a:r>
          </a:p>
          <a:p>
            <a:r>
              <a:rPr lang="en-US" dirty="0" smtClean="0"/>
              <a:t>Use of uncertainty: metric and semantic</a:t>
            </a:r>
          </a:p>
          <a:p>
            <a:r>
              <a:rPr lang="en-US" dirty="0" smtClean="0"/>
              <a:t>Link to feature identification and context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Example</a:t>
            </a:r>
            <a:r>
              <a:rPr lang="en-US" sz="2400" dirty="0"/>
              <a:t>: </a:t>
            </a:r>
            <a:r>
              <a:rPr lang="en-US" sz="2400" dirty="0" smtClean="0"/>
              <a:t>Peter </a:t>
            </a:r>
            <a:r>
              <a:rPr lang="en-US" sz="2400" dirty="0"/>
              <a:t>Fisher, Jo Wood, Tao </a:t>
            </a:r>
            <a:r>
              <a:rPr lang="en-US" sz="2400" dirty="0" smtClean="0"/>
              <a:t>Cheng (2004) </a:t>
            </a:r>
            <a:r>
              <a:rPr lang="en-US" sz="2400" dirty="0"/>
              <a:t>Where is </a:t>
            </a:r>
            <a:r>
              <a:rPr lang="en-US" sz="2400" dirty="0" err="1"/>
              <a:t>Helvellyn</a:t>
            </a:r>
            <a:r>
              <a:rPr lang="en-US" sz="2400" dirty="0"/>
              <a:t>? Fuzziness of multi‐scale landscape </a:t>
            </a:r>
            <a:r>
              <a:rPr lang="en-US" sz="2400" dirty="0" err="1"/>
              <a:t>morphometry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i="1" dirty="0" smtClean="0"/>
              <a:t>Transactions </a:t>
            </a:r>
            <a:r>
              <a:rPr lang="en-US" sz="2400" i="1" dirty="0"/>
              <a:t>of the Institute of British </a:t>
            </a:r>
            <a:r>
              <a:rPr lang="en-US" sz="2400" i="1" dirty="0" smtClean="0"/>
              <a:t>Geographers</a:t>
            </a:r>
            <a:r>
              <a:rPr lang="en-US" sz="2400" dirty="0" smtClean="0"/>
              <a:t> 29, 1,106-128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</a:t>
            </a:r>
            <a:r>
              <a:rPr lang="en-US" dirty="0" err="1" smtClean="0"/>
              <a:t>toponymy</a:t>
            </a:r>
            <a:r>
              <a:rPr lang="en-US" dirty="0" smtClean="0"/>
              <a:t> of features</a:t>
            </a:r>
          </a:p>
          <a:p>
            <a:r>
              <a:rPr lang="en-US" dirty="0" smtClean="0"/>
              <a:t>Computed fuzzy membership of pixels by six VIP feature types</a:t>
            </a:r>
          </a:p>
          <a:p>
            <a:r>
              <a:rPr lang="en-US" dirty="0" smtClean="0"/>
              <a:t>Aligned fuzzy surface terrain networks with labels to gauge location and extent</a:t>
            </a:r>
          </a:p>
          <a:p>
            <a:r>
              <a:rPr lang="en-US" dirty="0" smtClean="0"/>
              <a:t>Computed likelihood of extent of named features</a:t>
            </a:r>
          </a:p>
          <a:p>
            <a:r>
              <a:rPr lang="en-US" dirty="0" smtClean="0"/>
              <a:t>Sensitive to labeled features and scale</a:t>
            </a:r>
          </a:p>
          <a:p>
            <a:r>
              <a:rPr lang="en-US" dirty="0" smtClean="0"/>
              <a:t>Used 6 model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975" y="3869684"/>
            <a:ext cx="2174717" cy="28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0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75" y="193384"/>
            <a:ext cx="6247439" cy="54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Feature type uncertainty due to scale and method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8" y="1030310"/>
            <a:ext cx="10792763" cy="56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163" y="2798835"/>
            <a:ext cx="67946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On the topology of topography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867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Surface network research remains vigorous</a:t>
            </a:r>
          </a:p>
          <a:p>
            <a:r>
              <a:rPr lang="en-US" dirty="0" smtClean="0"/>
              <a:t>We have more surface elevation data than you can shake a stick at</a:t>
            </a:r>
          </a:p>
          <a:p>
            <a:r>
              <a:rPr lang="en-US" dirty="0" smtClean="0"/>
              <a:t>Its is highly accurate and at high levels of resolution, in grid and point cloud formats</a:t>
            </a:r>
          </a:p>
          <a:p>
            <a:r>
              <a:rPr lang="en-US" dirty="0" smtClean="0"/>
              <a:t>Broad </a:t>
            </a:r>
            <a:r>
              <a:rPr lang="en-US" dirty="0"/>
              <a:t>choice of methods to compute and extract the surface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The </a:t>
            </a:r>
            <a:r>
              <a:rPr lang="en-US" dirty="0"/>
              <a:t>methods are available in many GIS </a:t>
            </a:r>
            <a:r>
              <a:rPr lang="en-US" dirty="0" smtClean="0"/>
              <a:t>packages</a:t>
            </a:r>
            <a:r>
              <a:rPr lang="en-US" dirty="0"/>
              <a:t> </a:t>
            </a:r>
            <a:r>
              <a:rPr lang="en-US" dirty="0" smtClean="0"/>
              <a:t>(ArcGIS, GRASS, </a:t>
            </a:r>
            <a:r>
              <a:rPr lang="en-US" dirty="0" err="1" smtClean="0"/>
              <a:t>MapWindow</a:t>
            </a:r>
            <a:r>
              <a:rPr lang="en-US" dirty="0" smtClean="0"/>
              <a:t> GIS, SAGA GIS, QGIS, </a:t>
            </a:r>
            <a:r>
              <a:rPr lang="en-US" dirty="0" err="1" smtClean="0"/>
              <a:t>Landserf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This has promoted </a:t>
            </a:r>
            <a:r>
              <a:rPr lang="en-US" dirty="0"/>
              <a:t>the use of the surface network as a tool for data modeling, analysis and for applications that now extend far beyond the realm of contour maps and digital terrain </a:t>
            </a:r>
            <a:r>
              <a:rPr lang="en-US" dirty="0" smtClean="0"/>
              <a:t>models</a:t>
            </a:r>
          </a:p>
          <a:p>
            <a:r>
              <a:rPr lang="en-US" dirty="0" smtClean="0"/>
              <a:t>Links to features types, </a:t>
            </a:r>
            <a:r>
              <a:rPr lang="en-US" dirty="0" err="1" smtClean="0"/>
              <a:t>toponyms</a:t>
            </a:r>
            <a:r>
              <a:rPr lang="en-US" dirty="0" smtClean="0"/>
              <a:t>, ontologies and uncertainty show promise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single “solution</a:t>
            </a:r>
            <a:r>
              <a:rPr lang="en-US" dirty="0"/>
              <a:t>” approach that produces a complete </a:t>
            </a:r>
            <a:r>
              <a:rPr lang="en-US" dirty="0" smtClean="0"/>
              <a:t>and unambiguous network </a:t>
            </a:r>
            <a:r>
              <a:rPr lang="en-US" dirty="0"/>
              <a:t>automatically for any terrain remains </a:t>
            </a:r>
            <a:r>
              <a:rPr lang="en-US" dirty="0" smtClean="0"/>
              <a:t>elusive</a:t>
            </a:r>
            <a:endParaRPr lang="en-US" dirty="0"/>
          </a:p>
          <a:p>
            <a:r>
              <a:rPr lang="en-US" dirty="0" smtClean="0"/>
              <a:t>Networks are discontinuous and vague in places, clear in others</a:t>
            </a:r>
          </a:p>
          <a:p>
            <a:r>
              <a:rPr lang="en-US" dirty="0" smtClean="0"/>
              <a:t>There are major scale sensitivities</a:t>
            </a:r>
          </a:p>
          <a:p>
            <a:r>
              <a:rPr lang="en-US" dirty="0" smtClean="0"/>
              <a:t>Using the software is still both an art and a science</a:t>
            </a:r>
          </a:p>
          <a:p>
            <a:r>
              <a:rPr lang="en-US" dirty="0" smtClean="0"/>
              <a:t>Flat areas work worst, but are of most interest in flooding and sea level rise modeling</a:t>
            </a:r>
          </a:p>
          <a:p>
            <a:r>
              <a:rPr lang="en-US" dirty="0" smtClean="0"/>
              <a:t>No discontinuities, holes or interior spaces, e.g. caves or building interiors—poor link to 3D models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5"/>
            <a:ext cx="10515600" cy="46314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“study </a:t>
            </a:r>
            <a:r>
              <a:rPr lang="en-US" dirty="0"/>
              <a:t>of geometric properties and spatial relations unaffected by the continuous change of shape or size of </a:t>
            </a:r>
            <a:r>
              <a:rPr lang="en-US" dirty="0" smtClean="0"/>
              <a:t>figures”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684239"/>
            <a:ext cx="3304236" cy="39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possible to bulk data mine entire countries terrain at high resolution</a:t>
            </a:r>
          </a:p>
          <a:p>
            <a:r>
              <a:rPr lang="en-US" dirty="0" smtClean="0"/>
              <a:t>What are the spatially convergent patterns?</a:t>
            </a:r>
          </a:p>
          <a:p>
            <a:r>
              <a:rPr lang="en-US" dirty="0" smtClean="0"/>
              <a:t>What features change type across scale and method?</a:t>
            </a:r>
          </a:p>
          <a:p>
            <a:r>
              <a:rPr lang="en-US" dirty="0" smtClean="0"/>
              <a:t>What kinds of features get labels and can be solved as parts of the terrain?</a:t>
            </a:r>
          </a:p>
          <a:p>
            <a:r>
              <a:rPr lang="en-US" dirty="0" smtClean="0"/>
              <a:t>How do </a:t>
            </a:r>
            <a:r>
              <a:rPr lang="en-US" dirty="0" err="1" smtClean="0"/>
              <a:t>toponyms</a:t>
            </a:r>
            <a:r>
              <a:rPr lang="en-US" dirty="0" smtClean="0"/>
              <a:t> relate to ontology and surfaces?</a:t>
            </a:r>
          </a:p>
          <a:p>
            <a:r>
              <a:rPr lang="en-US" dirty="0" smtClean="0"/>
              <a:t>Does terrain surface theory generalize to all surfaces?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patterns around summits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2" y="2112134"/>
            <a:ext cx="3316820" cy="307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43" y="2112133"/>
            <a:ext cx="3339456" cy="307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50" y="2112133"/>
            <a:ext cx="3285593" cy="30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06"/>
            <a:ext cx="10515600" cy="4462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 features called “summit” in GNIS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5" y="832808"/>
            <a:ext cx="10669610" cy="6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347" y="2798835"/>
            <a:ext cx="8577330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Acknowledgement</a:t>
            </a:r>
            <a:br>
              <a:rPr lang="en-US" sz="6000" dirty="0"/>
            </a:br>
            <a:r>
              <a:rPr lang="en-US" sz="6000" dirty="0"/>
              <a:t> </a:t>
            </a:r>
            <a:br>
              <a:rPr lang="en-US" sz="6000" dirty="0"/>
            </a:br>
            <a:r>
              <a:rPr lang="en-US" sz="2700" dirty="0"/>
              <a:t>We gratefully acknowledge funding and support from Lynn </a:t>
            </a:r>
            <a:r>
              <a:rPr lang="en-US" sz="2700" dirty="0" err="1"/>
              <a:t>Usery</a:t>
            </a:r>
            <a:r>
              <a:rPr lang="en-US" sz="2700" dirty="0"/>
              <a:t> and the USGS Center of Excellence for Geospatial Information Science (CEGIS) </a:t>
            </a:r>
            <a:r>
              <a:rPr lang="en-US" sz="2700" dirty="0" smtClean="0"/>
              <a:t>through the </a:t>
            </a:r>
            <a:r>
              <a:rPr lang="en-US" sz="2700" dirty="0"/>
              <a:t>CESU program</a:t>
            </a:r>
            <a:r>
              <a:rPr lang="en-US" sz="2700" dirty="0" smtClean="0"/>
              <a:t>. My co-author on this work is </a:t>
            </a:r>
            <a:r>
              <a:rPr lang="en-US" sz="2700" dirty="0" err="1" smtClean="0"/>
              <a:t>Boleslo</a:t>
            </a:r>
            <a:r>
              <a:rPr lang="en-US" sz="2700" dirty="0" smtClean="0"/>
              <a:t> Romero, who did much of the research and created the empirical results.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039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984" y="2798835"/>
            <a:ext cx="4487593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history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948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mapping in the 1850s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1533"/>
            <a:ext cx="5023114" cy="3047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8" y="2601533"/>
            <a:ext cx="3903944" cy="3036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5014" y="1797011"/>
            <a:ext cx="2635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Slope lines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413679" y="1800026"/>
            <a:ext cx="3237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Contour lines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2113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031"/>
            <a:ext cx="10515600" cy="2395470"/>
          </a:xfrm>
        </p:spPr>
        <p:txBody>
          <a:bodyPr>
            <a:normAutofit/>
          </a:bodyPr>
          <a:lstStyle/>
          <a:p>
            <a:r>
              <a:rPr lang="en-US" dirty="0" smtClean="0"/>
              <a:t>Arthur </a:t>
            </a:r>
            <a:r>
              <a:rPr lang="en-US" dirty="0" err="1" smtClean="0"/>
              <a:t>Crayley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(1821-1895)</a:t>
            </a:r>
            <a:br>
              <a:rPr lang="en-US" dirty="0" smtClean="0"/>
            </a:br>
            <a:r>
              <a:rPr lang="en-US" sz="3600" dirty="0" smtClean="0"/>
              <a:t>Cambridge mathematician</a:t>
            </a:r>
            <a:br>
              <a:rPr lang="en-US" sz="3600" dirty="0" smtClean="0"/>
            </a:br>
            <a:r>
              <a:rPr lang="en-US" sz="3600" dirty="0" smtClean="0"/>
              <a:t>and “pure” math advocate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23562" y="6211669"/>
            <a:ext cx="5821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"Arthur </a:t>
            </a:r>
            <a:r>
              <a:rPr lang="en-US" sz="1200" dirty="0" err="1" smtClean="0"/>
              <a:t>Cayley</a:t>
            </a:r>
            <a:r>
              <a:rPr lang="en-US" sz="1200" dirty="0" smtClean="0"/>
              <a:t>" by </a:t>
            </a:r>
            <a:r>
              <a:rPr lang="en-US" sz="1200" dirty="0" smtClean="0">
                <a:hlinkClick r:id="rId2"/>
              </a:rPr>
              <a:t>http://www-groups.dcs.st-and.ac.uk/~history/PictDisplay/Cayley.html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 Licensed under Public Domain via Wikimedia Commons – </a:t>
            </a:r>
          </a:p>
          <a:p>
            <a:r>
              <a:rPr lang="en-US" sz="1200" dirty="0" smtClean="0"/>
              <a:t>http://commons.wikimedia.org/wiki/File:Arthur_Cayley.jpg#/media/File:Arthur_Cayley.jpg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395" y="103030"/>
            <a:ext cx="4395988" cy="6662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846" y="2640168"/>
            <a:ext cx="3014817" cy="271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Cayley</a:t>
            </a:r>
            <a:r>
              <a:rPr lang="en-US" sz="2800" dirty="0"/>
              <a:t> A. (1859) On Contour Lines and Slope Lines. </a:t>
            </a:r>
            <a:r>
              <a:rPr lang="en-US" sz="2800" i="1" dirty="0"/>
              <a:t>London, Edinburgh, and Dublin Philosophical Magazine and Journal of Science</a:t>
            </a:r>
            <a:r>
              <a:rPr lang="en-US" sz="2800" dirty="0"/>
              <a:t>,</a:t>
            </a:r>
            <a:r>
              <a:rPr lang="en-US" sz="2800" i="1" dirty="0"/>
              <a:t> 18</a:t>
            </a:r>
            <a:r>
              <a:rPr lang="en-US" sz="2800" dirty="0"/>
              <a:t>, 264-268.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34" y="1825317"/>
            <a:ext cx="8657286" cy="4873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0642" y="4726546"/>
            <a:ext cx="5048519" cy="283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/>
          <a:lstStyle/>
          <a:p>
            <a:r>
              <a:rPr lang="en-US" dirty="0" smtClean="0"/>
              <a:t>Swan’s Island Maine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88" y="1081825"/>
            <a:ext cx="7452240" cy="55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1025</Words>
  <Application>Microsoft Office PowerPoint</Application>
  <PresentationFormat>Custom</PresentationFormat>
  <Paragraphs>146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On the topology of topography</vt:lpstr>
      <vt:lpstr>Context</vt:lpstr>
      <vt:lpstr>Context</vt:lpstr>
      <vt:lpstr>Topology</vt:lpstr>
      <vt:lpstr>The history</vt:lpstr>
      <vt:lpstr>Topographic mapping in the 1850s</vt:lpstr>
      <vt:lpstr>Arthur Crayley (1821-1895) Cambridge mathematician and “pure” math advocate</vt:lpstr>
      <vt:lpstr>Cayley A. (1859) On Contour Lines and Slope Lines. London, Edinburgh, and Dublin Philosophical Magazine and Journal of Science, 18, 264-268.</vt:lpstr>
      <vt:lpstr>Swan’s Island Maine</vt:lpstr>
      <vt:lpstr>Flooding the island</vt:lpstr>
      <vt:lpstr>James Clerk Maxwell (1831–1879) Scottish physicist On hills and dales (1870)</vt:lpstr>
      <vt:lpstr>A figure! Adds regions: watersheds, hills, dales</vt:lpstr>
      <vt:lpstr>Surface network theory</vt:lpstr>
      <vt:lpstr>Marston Morse (1925) Extrema elliptics and saddles hyperbolic functions Nine theorems</vt:lpstr>
      <vt:lpstr>A return to cartography William Warntz (1967)</vt:lpstr>
      <vt:lpstr>Warntz’s contributions</vt:lpstr>
      <vt:lpstr>PowerPoint Presentation</vt:lpstr>
      <vt:lpstr>Enter the computer</vt:lpstr>
      <vt:lpstr>Digital terrain mapping</vt:lpstr>
      <vt:lpstr>Stephen Morse (1969): Contour maps as Freeman codes Saddles as branch points</vt:lpstr>
      <vt:lpstr>Pfaltz (1976) About surface networks</vt:lpstr>
      <vt:lpstr>Emergence of methods and the link to GIS</vt:lpstr>
      <vt:lpstr>Haralick (1983) image processing</vt:lpstr>
      <vt:lpstr>Zero crossings</vt:lpstr>
      <vt:lpstr>Flow accumulation methods</vt:lpstr>
      <vt:lpstr>Filling pits</vt:lpstr>
      <vt:lpstr>Issues</vt:lpstr>
      <vt:lpstr>Example: Santa Cruz Island, CA at 30m NED</vt:lpstr>
      <vt:lpstr>Example: Santa Cruz Island, CA at 30m NED</vt:lpstr>
      <vt:lpstr>Detail at 1m</vt:lpstr>
      <vt:lpstr>Back to Swan Island</vt:lpstr>
      <vt:lpstr>The last 15 years</vt:lpstr>
      <vt:lpstr>Since 2000</vt:lpstr>
      <vt:lpstr>Example: Peter Fisher, Jo Wood, Tao Cheng (2004) Where is Helvellyn? Fuzziness of multi‐scale landscape morphometry  Transactions of the Institute of British Geographers 29, 1,106-128</vt:lpstr>
      <vt:lpstr>PowerPoint Presentation</vt:lpstr>
      <vt:lpstr>Feature type uncertainty due to scale and method</vt:lpstr>
      <vt:lpstr>On the topology of topography</vt:lpstr>
      <vt:lpstr>The good news</vt:lpstr>
      <vt:lpstr>The bad news</vt:lpstr>
      <vt:lpstr>Where next?</vt:lpstr>
      <vt:lpstr>Network patterns around summits</vt:lpstr>
      <vt:lpstr>Topographic features called “summit” in GNIS</vt:lpstr>
      <vt:lpstr>Acknowledgement   We gratefully acknowledge funding and support from Lynn Usery and the USGS Center of Excellence for Geospatial Information Science (CEGIS) through the CESU program. My co-author on this work is Boleslo Romero, who did much of the research and created the empirical results.  </vt:lpstr>
    </vt:vector>
  </TitlesOfParts>
  <Company>Department of Geography, UC Santa Barbara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topology of topography</dc:title>
  <dc:creator>Keith Clarke</dc:creator>
  <cp:lastModifiedBy>Keith Clarke</cp:lastModifiedBy>
  <cp:revision>38</cp:revision>
  <dcterms:created xsi:type="dcterms:W3CDTF">2015-04-08T20:42:41Z</dcterms:created>
  <dcterms:modified xsi:type="dcterms:W3CDTF">2015-10-19T21:24:14Z</dcterms:modified>
</cp:coreProperties>
</file>